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8" r:id="rId2"/>
    <p:sldId id="260" r:id="rId3"/>
    <p:sldId id="305" r:id="rId4"/>
    <p:sldId id="261" r:id="rId5"/>
    <p:sldId id="256" r:id="rId6"/>
    <p:sldId id="309" r:id="rId7"/>
    <p:sldId id="310" r:id="rId8"/>
    <p:sldId id="262" r:id="rId9"/>
    <p:sldId id="263" r:id="rId10"/>
    <p:sldId id="264" r:id="rId11"/>
    <p:sldId id="303" r:id="rId12"/>
    <p:sldId id="265" r:id="rId13"/>
    <p:sldId id="268" r:id="rId14"/>
    <p:sldId id="267" r:id="rId15"/>
    <p:sldId id="272" r:id="rId16"/>
    <p:sldId id="311" r:id="rId17"/>
    <p:sldId id="312" r:id="rId18"/>
    <p:sldId id="313" r:id="rId19"/>
  </p:sldIdLst>
  <p:sldSz cx="9144000" cy="6858000" type="screen4x3"/>
  <p:notesSz cx="6797675" cy="992663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CCFF"/>
    <a:srgbClr val="3366CC"/>
    <a:srgbClr val="217BFF"/>
    <a:srgbClr val="0033CC"/>
    <a:srgbClr val="0066FF"/>
    <a:srgbClr val="A50021"/>
    <a:srgbClr val="800000"/>
    <a:srgbClr val="CC99FF"/>
    <a:srgbClr val="AA543C"/>
    <a:srgbClr val="CC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31" autoAdjust="0"/>
    <p:restoredTop sz="95446" autoAdjust="0"/>
  </p:normalViewPr>
  <p:slideViewPr>
    <p:cSldViewPr>
      <p:cViewPr>
        <p:scale>
          <a:sx n="100" d="100"/>
          <a:sy n="100" d="100"/>
        </p:scale>
        <p:origin x="-294"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_al__ma_Sayfas_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_al__ma_Sayfas_2.xlsx"/></Relationships>
</file>

<file path=ppt/charts/chart1.xml><?xml version="1.0" encoding="utf-8"?>
<c:chartSpace xmlns:c="http://schemas.openxmlformats.org/drawingml/2006/chart" xmlns:a="http://schemas.openxmlformats.org/drawingml/2006/main" xmlns:r="http://schemas.openxmlformats.org/officeDocument/2006/relationships">
  <c:lang val="tr-TR"/>
  <c:chart>
    <c:title>
      <c:tx>
        <c:rich>
          <a:bodyPr/>
          <a:lstStyle/>
          <a:p>
            <a:pPr>
              <a:defRPr/>
            </a:pPr>
            <a:r>
              <a:rPr lang="tr-TR" sz="3200" dirty="0" smtClean="0">
                <a:solidFill>
                  <a:schemeClr val="tx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Personel</a:t>
            </a:r>
            <a:r>
              <a:rPr lang="tr-TR" sz="3200" baseline="0" dirty="0" smtClean="0">
                <a:solidFill>
                  <a:schemeClr val="tx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 Dağılımı</a:t>
            </a:r>
            <a:endParaRPr lang="en-US" sz="3200" dirty="0">
              <a:solidFill>
                <a:schemeClr val="tx2">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c:rich>
      </c:tx>
      <c:layout/>
    </c:title>
    <c:view3D>
      <c:rotX val="30"/>
      <c:perspective val="30"/>
    </c:view3D>
    <c:plotArea>
      <c:layout>
        <c:manualLayout>
          <c:layoutTarget val="inner"/>
          <c:xMode val="edge"/>
          <c:yMode val="edge"/>
          <c:x val="5.5215059055118719E-2"/>
          <c:y val="0.16854010826771809"/>
          <c:w val="0.57301263123360002"/>
          <c:h val="0.74665428149606294"/>
        </c:manualLayout>
      </c:layout>
      <c:pie3DChart>
        <c:varyColors val="1"/>
        <c:ser>
          <c:idx val="0"/>
          <c:order val="0"/>
          <c:tx>
            <c:strRef>
              <c:f>Sayfa1!$B$1</c:f>
              <c:strCache>
                <c:ptCount val="1"/>
                <c:pt idx="0">
                  <c:v>Satışlar</c:v>
                </c:pt>
              </c:strCache>
            </c:strRef>
          </c:tx>
          <c:explosion val="25"/>
          <c:dLbls>
            <c:showVal val="1"/>
            <c:showLeaderLines val="1"/>
          </c:dLbls>
          <c:cat>
            <c:strRef>
              <c:f>Sayfa1!$A$2:$A$5</c:f>
              <c:strCache>
                <c:ptCount val="4"/>
                <c:pt idx="0">
                  <c:v>Hukuk Müşaviri</c:v>
                </c:pt>
                <c:pt idx="1">
                  <c:v>Avukat</c:v>
                </c:pt>
                <c:pt idx="2">
                  <c:v>Bilgisayar İşletmeni</c:v>
                </c:pt>
                <c:pt idx="3">
                  <c:v>Memur</c:v>
                </c:pt>
              </c:strCache>
            </c:strRef>
          </c:cat>
          <c:val>
            <c:numRef>
              <c:f>Sayfa1!$B$2:$B$5</c:f>
              <c:numCache>
                <c:formatCode>General</c:formatCode>
                <c:ptCount val="4"/>
                <c:pt idx="0">
                  <c:v>1</c:v>
                </c:pt>
                <c:pt idx="1">
                  <c:v>2</c:v>
                </c:pt>
                <c:pt idx="2">
                  <c:v>1</c:v>
                </c:pt>
                <c:pt idx="3">
                  <c:v>1</c:v>
                </c:pt>
              </c:numCache>
            </c:numRef>
          </c:val>
        </c:ser>
      </c:pie3DChart>
    </c:plotArea>
    <c:legend>
      <c:legendPos val="r"/>
      <c:layout/>
    </c:legend>
    <c:plotVisOnly val="1"/>
    <c:dispBlanksAs val="zero"/>
  </c:chart>
  <c:txPr>
    <a:bodyPr/>
    <a:lstStyle/>
    <a:p>
      <a:pPr>
        <a:defRPr sz="1800"/>
      </a:pPr>
      <a:endParaRPr lang="tr-TR"/>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tr-TR"/>
  <c:style val="36"/>
  <c:chart>
    <c:title>
      <c:tx>
        <c:rich>
          <a:bodyPr/>
          <a:lstStyle/>
          <a:p>
            <a:pPr>
              <a:defRPr/>
            </a:pPr>
            <a:r>
              <a:rPr lang="tr-TR" dirty="0">
                <a:solidFill>
                  <a:schemeClr val="accent1"/>
                </a:solidFill>
                <a:effectLst>
                  <a:outerShdw blurRad="38100" dist="38100" dir="2700000" algn="tl">
                    <a:srgbClr val="000000">
                      <a:alpha val="43137"/>
                    </a:srgbClr>
                  </a:outerShdw>
                </a:effectLst>
              </a:rPr>
              <a:t>Personel Eğitim Durumu</a:t>
            </a:r>
            <a:endParaRPr lang="en-US" dirty="0">
              <a:solidFill>
                <a:schemeClr val="accent1"/>
              </a:solidFill>
              <a:effectLst>
                <a:outerShdw blurRad="38100" dist="38100" dir="2700000" algn="tl">
                  <a:srgbClr val="000000">
                    <a:alpha val="43137"/>
                  </a:srgbClr>
                </a:outerShdw>
              </a:effectLst>
            </a:endParaRPr>
          </a:p>
        </c:rich>
      </c:tx>
      <c:layout>
        <c:manualLayout>
          <c:xMode val="edge"/>
          <c:yMode val="edge"/>
          <c:x val="0.25850492829168081"/>
          <c:y val="2.7936312406762611E-2"/>
        </c:manualLayout>
      </c:layout>
    </c:title>
    <c:view3D>
      <c:perspective val="30"/>
    </c:view3D>
    <c:plotArea>
      <c:layout/>
      <c:bar3DChart>
        <c:barDir val="col"/>
        <c:grouping val="standard"/>
        <c:ser>
          <c:idx val="0"/>
          <c:order val="0"/>
          <c:tx>
            <c:strRef>
              <c:f>Sayfa1!$B$1</c:f>
              <c:strCache>
                <c:ptCount val="1"/>
                <c:pt idx="0">
                  <c:v>Seri 1</c:v>
                </c:pt>
              </c:strCache>
            </c:strRef>
          </c:tx>
          <c:spPr>
            <a:gradFill flip="none" rotWithShape="1">
              <a:gsLst>
                <a:gs pos="0">
                  <a:srgbClr val="CCCCFF"/>
                </a:gs>
                <a:gs pos="17999">
                  <a:srgbClr val="99CCFF"/>
                </a:gs>
                <a:gs pos="36000">
                  <a:srgbClr val="9966FF"/>
                </a:gs>
                <a:gs pos="61000">
                  <a:srgbClr val="CC99FF"/>
                </a:gs>
                <a:gs pos="82001">
                  <a:srgbClr val="99CCFF"/>
                </a:gs>
                <a:gs pos="100000">
                  <a:srgbClr val="CCCCFF"/>
                </a:gs>
              </a:gsLst>
              <a:lin ang="5400000" scaled="0"/>
              <a:tileRect/>
            </a:gradFill>
          </c:spPr>
          <c:dLbls>
            <c:dLbl>
              <c:idx val="1"/>
              <c:layout/>
              <c:tx>
                <c:rich>
                  <a:bodyPr/>
                  <a:lstStyle/>
                  <a:p>
                    <a:r>
                      <a:rPr lang="tr-TR" smtClean="0"/>
                      <a:t>5</a:t>
                    </a:r>
                    <a:endParaRPr lang="en-US" dirty="0"/>
                  </a:p>
                </c:rich>
              </c:tx>
              <c:showVal val="1"/>
            </c:dLbl>
            <c:dLbl>
              <c:idx val="3"/>
              <c:layout/>
              <c:tx>
                <c:rich>
                  <a:bodyPr/>
                  <a:lstStyle/>
                  <a:p>
                    <a:r>
                      <a:rPr lang="tr-TR" smtClean="0"/>
                      <a:t>6</a:t>
                    </a:r>
                    <a:endParaRPr lang="en-US" dirty="0"/>
                  </a:p>
                </c:rich>
              </c:tx>
              <c:showVal val="1"/>
            </c:dLbl>
            <c:showVal val="1"/>
          </c:dLbls>
          <c:cat>
            <c:strRef>
              <c:f>Sayfa1!$A$2:$A$5</c:f>
              <c:strCache>
                <c:ptCount val="4"/>
                <c:pt idx="0">
                  <c:v>Ön Lisans</c:v>
                </c:pt>
                <c:pt idx="1">
                  <c:v>Lisans</c:v>
                </c:pt>
                <c:pt idx="3">
                  <c:v>Toplam</c:v>
                </c:pt>
              </c:strCache>
            </c:strRef>
          </c:cat>
          <c:val>
            <c:numRef>
              <c:f>Sayfa1!$B$2:$B$5</c:f>
              <c:numCache>
                <c:formatCode>General</c:formatCode>
                <c:ptCount val="4"/>
                <c:pt idx="0">
                  <c:v>1</c:v>
                </c:pt>
                <c:pt idx="1">
                  <c:v>5</c:v>
                </c:pt>
                <c:pt idx="3">
                  <c:v>6</c:v>
                </c:pt>
              </c:numCache>
            </c:numRef>
          </c:val>
        </c:ser>
        <c:shape val="cone"/>
        <c:axId val="64193664"/>
        <c:axId val="64195200"/>
        <c:axId val="64197056"/>
      </c:bar3DChart>
      <c:catAx>
        <c:axId val="64193664"/>
        <c:scaling>
          <c:orientation val="minMax"/>
        </c:scaling>
        <c:axPos val="b"/>
        <c:tickLblPos val="nextTo"/>
        <c:crossAx val="64195200"/>
        <c:crosses val="autoZero"/>
        <c:auto val="1"/>
        <c:lblAlgn val="ctr"/>
        <c:lblOffset val="100"/>
      </c:catAx>
      <c:valAx>
        <c:axId val="64195200"/>
        <c:scaling>
          <c:orientation val="minMax"/>
        </c:scaling>
        <c:axPos val="l"/>
        <c:majorGridlines/>
        <c:numFmt formatCode="General" sourceLinked="1"/>
        <c:tickLblPos val="nextTo"/>
        <c:crossAx val="64193664"/>
        <c:crosses val="autoZero"/>
        <c:crossBetween val="between"/>
      </c:valAx>
      <c:serAx>
        <c:axId val="64197056"/>
        <c:scaling>
          <c:orientation val="minMax"/>
        </c:scaling>
        <c:axPos val="b"/>
        <c:tickLblPos val="nextTo"/>
        <c:crossAx val="64195200"/>
        <c:crosses val="autoZero"/>
      </c:serAx>
    </c:plotArea>
    <c:plotVisOnly val="1"/>
    <c:dispBlanksAs val="gap"/>
  </c:chart>
  <c:spPr>
    <a:ln>
      <a:noFill/>
    </a:ln>
  </c:spPr>
  <c:txPr>
    <a:bodyPr/>
    <a:lstStyle/>
    <a:p>
      <a:pPr>
        <a:defRPr sz="1800"/>
      </a:pPr>
      <a:endParaRPr lang="tr-TR"/>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B8526230-9E3A-40CF-B795-BCD2B537F13E}" type="datetimeFigureOut">
              <a:rPr lang="tr-TR" smtClean="0"/>
              <a:pPr/>
              <a:t>03.01.2019</a:t>
            </a:fld>
            <a:endParaRPr lang="tr-TR" dirty="0"/>
          </a:p>
        </p:txBody>
      </p:sp>
      <p:sp>
        <p:nvSpPr>
          <p:cNvPr id="20" name="19 Altbilgi Yer Tutucusu"/>
          <p:cNvSpPr>
            <a:spLocks noGrp="1"/>
          </p:cNvSpPr>
          <p:nvPr>
            <p:ph type="ftr" sz="quarter" idx="11"/>
          </p:nvPr>
        </p:nvSpPr>
        <p:spPr/>
        <p:txBody>
          <a:bodyPr/>
          <a:lstStyle>
            <a:extLst/>
          </a:lstStyle>
          <a:p>
            <a:endParaRPr lang="tr-TR" dirty="0"/>
          </a:p>
        </p:txBody>
      </p:sp>
      <p:sp>
        <p:nvSpPr>
          <p:cNvPr id="10" name="9 Slayt Numarası Yer Tutucusu"/>
          <p:cNvSpPr>
            <a:spLocks noGrp="1"/>
          </p:cNvSpPr>
          <p:nvPr>
            <p:ph type="sldNum" sz="quarter" idx="12"/>
          </p:nvPr>
        </p:nvSpPr>
        <p:spPr/>
        <p:txBody>
          <a:bodyPr/>
          <a:lstStyle>
            <a:extLst/>
          </a:lstStyle>
          <a:p>
            <a:fld id="{3710D139-E4AA-4BEB-8958-00D4C5E26B2C}" type="slidenum">
              <a:rPr lang="tr-TR" smtClean="0"/>
              <a:pPr/>
              <a:t>‹#›</a:t>
            </a:fld>
            <a:endParaRPr lang="tr-TR" dirty="0"/>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transition spd="med">
    <p:wheel spokes="8"/>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B8526230-9E3A-40CF-B795-BCD2B537F13E}" type="datetimeFigureOut">
              <a:rPr lang="tr-TR" smtClean="0"/>
              <a:pPr/>
              <a:t>03.01.2019</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3710D139-E4AA-4BEB-8958-00D4C5E26B2C}" type="slidenum">
              <a:rPr lang="tr-TR" smtClean="0"/>
              <a:pPr/>
              <a:t>‹#›</a:t>
            </a:fld>
            <a:endParaRPr lang="tr-TR" dirty="0"/>
          </a:p>
        </p:txBody>
      </p:sp>
    </p:spTree>
  </p:cSld>
  <p:clrMapOvr>
    <a:masterClrMapping/>
  </p:clrMapOvr>
  <p:transition spd="med">
    <p:wheel spokes="8"/>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B8526230-9E3A-40CF-B795-BCD2B537F13E}" type="datetimeFigureOut">
              <a:rPr lang="tr-TR" smtClean="0"/>
              <a:pPr/>
              <a:t>03.01.2019</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3710D139-E4AA-4BEB-8958-00D4C5E26B2C}" type="slidenum">
              <a:rPr lang="tr-TR" smtClean="0"/>
              <a:pPr/>
              <a:t>‹#›</a:t>
            </a:fld>
            <a:endParaRPr lang="tr-TR" dirty="0"/>
          </a:p>
        </p:txBody>
      </p:sp>
    </p:spTree>
  </p:cSld>
  <p:clrMapOvr>
    <a:masterClrMapping/>
  </p:clrMapOvr>
  <p:transition spd="med">
    <p:wheel spokes="8"/>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B8526230-9E3A-40CF-B795-BCD2B537F13E}" type="datetimeFigureOut">
              <a:rPr lang="tr-TR" smtClean="0"/>
              <a:pPr/>
              <a:t>03.01.2019</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3710D139-E4AA-4BEB-8958-00D4C5E26B2C}" type="slidenum">
              <a:rPr lang="tr-TR" smtClean="0"/>
              <a:pPr/>
              <a:t>‹#›</a:t>
            </a:fld>
            <a:endParaRPr lang="tr-TR" dirty="0"/>
          </a:p>
        </p:txBody>
      </p:sp>
    </p:spTree>
  </p:cSld>
  <p:clrMapOvr>
    <a:masterClrMapping/>
  </p:clrMapOvr>
  <p:transition spd="med">
    <p:wheel spokes="8"/>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B8526230-9E3A-40CF-B795-BCD2B537F13E}" type="datetimeFigureOut">
              <a:rPr lang="tr-TR" smtClean="0"/>
              <a:pPr/>
              <a:t>03.01.2019</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3710D139-E4AA-4BEB-8958-00D4C5E26B2C}" type="slidenum">
              <a:rPr lang="tr-TR" smtClean="0"/>
              <a:pPr/>
              <a:t>‹#›</a:t>
            </a:fld>
            <a:endParaRPr lang="tr-TR" dirty="0"/>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transition spd="med">
    <p:wheel spokes="8"/>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B8526230-9E3A-40CF-B795-BCD2B537F13E}" type="datetimeFigureOut">
              <a:rPr lang="tr-TR" smtClean="0"/>
              <a:pPr/>
              <a:t>03.01.2019</a:t>
            </a:fld>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3710D139-E4AA-4BEB-8958-00D4C5E26B2C}" type="slidenum">
              <a:rPr lang="tr-TR" smtClean="0"/>
              <a:pPr/>
              <a:t>‹#›</a:t>
            </a:fld>
            <a:endParaRPr lang="tr-TR" dirty="0"/>
          </a:p>
        </p:txBody>
      </p:sp>
    </p:spTree>
  </p:cSld>
  <p:clrMapOvr>
    <a:masterClrMapping/>
  </p:clrMapOvr>
  <p:transition spd="med">
    <p:wheel spokes="8"/>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B8526230-9E3A-40CF-B795-BCD2B537F13E}" type="datetimeFigureOut">
              <a:rPr lang="tr-TR" smtClean="0"/>
              <a:pPr/>
              <a:t>03.01.2019</a:t>
            </a:fld>
            <a:endParaRPr lang="tr-TR" dirty="0"/>
          </a:p>
        </p:txBody>
      </p:sp>
      <p:sp>
        <p:nvSpPr>
          <p:cNvPr id="8" name="7 Altbilgi Yer Tutucusu"/>
          <p:cNvSpPr>
            <a:spLocks noGrp="1"/>
          </p:cNvSpPr>
          <p:nvPr>
            <p:ph type="ftr" sz="quarter" idx="11"/>
          </p:nvPr>
        </p:nvSpPr>
        <p:spPr/>
        <p:txBody>
          <a:bodyPr/>
          <a:lstStyle>
            <a:extLst/>
          </a:lstStyle>
          <a:p>
            <a:endParaRPr lang="tr-TR" dirty="0"/>
          </a:p>
        </p:txBody>
      </p:sp>
      <p:sp>
        <p:nvSpPr>
          <p:cNvPr id="9" name="8 Slayt Numarası Yer Tutucusu"/>
          <p:cNvSpPr>
            <a:spLocks noGrp="1"/>
          </p:cNvSpPr>
          <p:nvPr>
            <p:ph type="sldNum" sz="quarter" idx="12"/>
          </p:nvPr>
        </p:nvSpPr>
        <p:spPr/>
        <p:txBody>
          <a:bodyPr/>
          <a:lstStyle>
            <a:extLst/>
          </a:lstStyle>
          <a:p>
            <a:fld id="{3710D139-E4AA-4BEB-8958-00D4C5E26B2C}" type="slidenum">
              <a:rPr lang="tr-TR" smtClean="0"/>
              <a:pPr/>
              <a:t>‹#›</a:t>
            </a:fld>
            <a:endParaRPr lang="tr-TR" dirty="0"/>
          </a:p>
        </p:txBody>
      </p:sp>
    </p:spTree>
  </p:cSld>
  <p:clrMapOvr>
    <a:masterClrMapping/>
  </p:clrMapOvr>
  <p:transition spd="med">
    <p:wheel spokes="8"/>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B8526230-9E3A-40CF-B795-BCD2B537F13E}" type="datetimeFigureOut">
              <a:rPr lang="tr-TR" smtClean="0"/>
              <a:pPr/>
              <a:t>03.01.2019</a:t>
            </a:fld>
            <a:endParaRPr lang="tr-TR" dirty="0"/>
          </a:p>
        </p:txBody>
      </p:sp>
      <p:sp>
        <p:nvSpPr>
          <p:cNvPr id="4" name="3 Altbilgi Yer Tutucusu"/>
          <p:cNvSpPr>
            <a:spLocks noGrp="1"/>
          </p:cNvSpPr>
          <p:nvPr>
            <p:ph type="ftr" sz="quarter" idx="11"/>
          </p:nvPr>
        </p:nvSpPr>
        <p:spPr/>
        <p:txBody>
          <a:bodyPr/>
          <a:lstStyle>
            <a:extLst/>
          </a:lstStyle>
          <a:p>
            <a:endParaRPr lang="tr-TR" dirty="0"/>
          </a:p>
        </p:txBody>
      </p:sp>
      <p:sp>
        <p:nvSpPr>
          <p:cNvPr id="5" name="4 Slayt Numarası Yer Tutucusu"/>
          <p:cNvSpPr>
            <a:spLocks noGrp="1"/>
          </p:cNvSpPr>
          <p:nvPr>
            <p:ph type="sldNum" sz="quarter" idx="12"/>
          </p:nvPr>
        </p:nvSpPr>
        <p:spPr/>
        <p:txBody>
          <a:bodyPr/>
          <a:lstStyle>
            <a:extLst/>
          </a:lstStyle>
          <a:p>
            <a:fld id="{3710D139-E4AA-4BEB-8958-00D4C5E26B2C}" type="slidenum">
              <a:rPr lang="tr-TR" smtClean="0"/>
              <a:pPr/>
              <a:t>‹#›</a:t>
            </a:fld>
            <a:endParaRPr lang="tr-TR" dirty="0"/>
          </a:p>
        </p:txBody>
      </p:sp>
    </p:spTree>
  </p:cSld>
  <p:clrMapOvr>
    <a:masterClrMapping/>
  </p:clrMapOvr>
  <p:transition spd="med">
    <p:wheel spokes="8"/>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Veri Yer Tutucusu"/>
          <p:cNvSpPr>
            <a:spLocks noGrp="1"/>
          </p:cNvSpPr>
          <p:nvPr>
            <p:ph type="dt" sz="half" idx="10"/>
          </p:nvPr>
        </p:nvSpPr>
        <p:spPr/>
        <p:txBody>
          <a:bodyPr/>
          <a:lstStyle>
            <a:extLst/>
          </a:lstStyle>
          <a:p>
            <a:fld id="{B8526230-9E3A-40CF-B795-BCD2B537F13E}" type="datetimeFigureOut">
              <a:rPr lang="tr-TR" smtClean="0"/>
              <a:pPr/>
              <a:t>03.01.2019</a:t>
            </a:fld>
            <a:endParaRPr lang="tr-TR" dirty="0"/>
          </a:p>
        </p:txBody>
      </p:sp>
      <p:sp>
        <p:nvSpPr>
          <p:cNvPr id="3" name="2 Altbilgi Yer Tutucusu"/>
          <p:cNvSpPr>
            <a:spLocks noGrp="1"/>
          </p:cNvSpPr>
          <p:nvPr>
            <p:ph type="ftr" sz="quarter" idx="11"/>
          </p:nvPr>
        </p:nvSpPr>
        <p:spPr/>
        <p:txBody>
          <a:bodyPr/>
          <a:lstStyle>
            <a:extLst/>
          </a:lstStyle>
          <a:p>
            <a:endParaRPr lang="tr-TR" dirty="0"/>
          </a:p>
        </p:txBody>
      </p:sp>
      <p:sp>
        <p:nvSpPr>
          <p:cNvPr id="4" name="3 Slayt Numarası Yer Tutucusu"/>
          <p:cNvSpPr>
            <a:spLocks noGrp="1"/>
          </p:cNvSpPr>
          <p:nvPr>
            <p:ph type="sldNum" sz="quarter" idx="12"/>
          </p:nvPr>
        </p:nvSpPr>
        <p:spPr/>
        <p:txBody>
          <a:bodyPr/>
          <a:lstStyle>
            <a:extLst/>
          </a:lstStyle>
          <a:p>
            <a:fld id="{3710D139-E4AA-4BEB-8958-00D4C5E26B2C}" type="slidenum">
              <a:rPr lang="tr-TR" smtClean="0"/>
              <a:pPr/>
              <a:t>‹#›</a:t>
            </a:fld>
            <a:endParaRPr lang="tr-TR" dirty="0"/>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ransition spd="med">
    <p:wheel spokes="8"/>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B8526230-9E3A-40CF-B795-BCD2B537F13E}" type="datetimeFigureOut">
              <a:rPr lang="tr-TR" smtClean="0"/>
              <a:pPr/>
              <a:t>03.01.2019</a:t>
            </a:fld>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3710D139-E4AA-4BEB-8958-00D4C5E26B2C}" type="slidenum">
              <a:rPr lang="tr-TR" smtClean="0"/>
              <a:pPr/>
              <a:t>‹#›</a:t>
            </a:fld>
            <a:endParaRPr lang="tr-TR" dirty="0"/>
          </a:p>
        </p:txBody>
      </p:sp>
    </p:spTree>
  </p:cSld>
  <p:clrMapOvr>
    <a:masterClrMapping/>
  </p:clrMapOvr>
  <p:transition spd="med">
    <p:wheel spokes="8"/>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B8526230-9E3A-40CF-B795-BCD2B537F13E}" type="datetimeFigureOut">
              <a:rPr lang="tr-TR" smtClean="0"/>
              <a:pPr/>
              <a:t>03.01.2019</a:t>
            </a:fld>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3710D139-E4AA-4BEB-8958-00D4C5E26B2C}" type="slidenum">
              <a:rPr lang="tr-TR" smtClean="0"/>
              <a:pPr/>
              <a:t>‹#›</a:t>
            </a:fld>
            <a:endParaRPr lang="tr-TR" dirty="0"/>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dirty="0"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transition spd="med">
    <p:wheel spokes="8"/>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B8526230-9E3A-40CF-B795-BCD2B537F13E}" type="datetimeFigureOut">
              <a:rPr lang="tr-TR" smtClean="0"/>
              <a:pPr/>
              <a:t>03.01.2019</a:t>
            </a:fld>
            <a:endParaRPr lang="tr-TR" dirty="0"/>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dirty="0"/>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3710D139-E4AA-4BEB-8958-00D4C5E26B2C}" type="slidenum">
              <a:rPr lang="tr-TR" smtClean="0"/>
              <a:pPr/>
              <a:t>‹#›</a:t>
            </a:fld>
            <a:endParaRPr lang="tr-TR" dirty="0"/>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ransition spd="med">
    <p:wheel spokes="8"/>
  </p:transition>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0.w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6.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4.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6.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w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8.w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357290" y="0"/>
            <a:ext cx="7243786" cy="928694"/>
          </a:xfrm>
          <a:effectLst>
            <a:outerShdw blurRad="50800" dist="38100" dir="5400000" algn="t" rotWithShape="0">
              <a:prstClr val="black">
                <a:alpha val="40000"/>
              </a:prstClr>
            </a:outerShdw>
          </a:effectLst>
        </p:spPr>
        <p:txBody>
          <a:bodyPr>
            <a:normAutofit fontScale="90000"/>
          </a:bodyPr>
          <a:lstStyle/>
          <a:p>
            <a:r>
              <a:rPr lang="tr-TR" sz="3200" dirty="0" smtClean="0"/>
              <a:t>   NİĞDE ÖMER HALİSDEMİR ÜNİVERSİTESİ</a:t>
            </a:r>
            <a:endParaRPr lang="tr-TR" sz="3200" dirty="0"/>
          </a:p>
        </p:txBody>
      </p:sp>
      <p:sp>
        <p:nvSpPr>
          <p:cNvPr id="6" name="5 Alt Başlık"/>
          <p:cNvSpPr>
            <a:spLocks noGrp="1"/>
          </p:cNvSpPr>
          <p:nvPr>
            <p:ph type="subTitle" idx="1"/>
          </p:nvPr>
        </p:nvSpPr>
        <p:spPr>
          <a:xfrm>
            <a:off x="0" y="6500834"/>
            <a:ext cx="9144000" cy="357166"/>
          </a:xfrm>
        </p:spPr>
        <p:txBody>
          <a:bodyPr>
            <a:noAutofit/>
          </a:bodyPr>
          <a:lstStyle/>
          <a:p>
            <a:pPr algn="ctr"/>
            <a:r>
              <a:rPr lang="tr-TR" sz="1600" b="1" dirty="0">
                <a:solidFill>
                  <a:schemeClr val="tx2">
                    <a:lumMod val="50000"/>
                  </a:schemeClr>
                </a:solidFill>
                <a:latin typeface="Times New Roman" pitchFamily="18" charset="0"/>
                <a:cs typeface="Times New Roman" pitchFamily="18" charset="0"/>
              </a:rPr>
              <a:t>HUKUK MÜŞAVİRLİĞİ</a:t>
            </a:r>
          </a:p>
        </p:txBody>
      </p:sp>
      <p:pic>
        <p:nvPicPr>
          <p:cNvPr id="5" name="4 Resim" descr="tokmak.jpg"/>
          <p:cNvPicPr>
            <a:picLocks noChangeAspect="1"/>
          </p:cNvPicPr>
          <p:nvPr/>
        </p:nvPicPr>
        <p:blipFill>
          <a:blip r:embed="rId2" cstate="print"/>
          <a:stretch>
            <a:fillRect/>
          </a:stretch>
        </p:blipFill>
        <p:spPr>
          <a:xfrm>
            <a:off x="4143372" y="1071546"/>
            <a:ext cx="4613245" cy="521495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7" name="19 İçerik Yer Tutucusu"/>
          <p:cNvSpPr txBox="1">
            <a:spLocks/>
          </p:cNvSpPr>
          <p:nvPr/>
        </p:nvSpPr>
        <p:spPr>
          <a:xfrm>
            <a:off x="1000100" y="928688"/>
            <a:ext cx="2724148" cy="5500708"/>
          </a:xfrm>
          <a:prstGeom prst="rect">
            <a:avLst/>
          </a:prstGeom>
        </p:spPr>
        <p:txBody>
          <a:bodyPr>
            <a:normAutofit/>
          </a:bodyPr>
          <a:lstStyle/>
          <a:p>
            <a:pPr marL="0" marR="0" lvl="0" indent="0" algn="l" defTabSz="914400" rtl="0" eaLnBrk="1" fontAlgn="auto" latinLnBrk="0" hangingPunct="1">
              <a:lnSpc>
                <a:spcPct val="100000"/>
              </a:lnSpc>
              <a:spcBef>
                <a:spcPts val="600"/>
              </a:spcBef>
              <a:spcAft>
                <a:spcPts val="0"/>
              </a:spcAft>
              <a:buClr>
                <a:schemeClr val="accent1"/>
              </a:buClr>
              <a:buSzPct val="80000"/>
              <a:buFont typeface="Arial" charset="0"/>
              <a:buNone/>
              <a:tabLst/>
              <a:defRPr/>
            </a:pPr>
            <a:endParaRPr kumimoji="0" lang="tr-TR" sz="4000" b="1"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600"/>
              </a:spcBef>
              <a:spcAft>
                <a:spcPts val="0"/>
              </a:spcAft>
              <a:buClr>
                <a:schemeClr val="accent1"/>
              </a:buClr>
              <a:buSzPct val="80000"/>
              <a:buFont typeface="Arial" charset="0"/>
              <a:buNone/>
              <a:tabLst/>
              <a:defRPr/>
            </a:pPr>
            <a:endParaRPr kumimoji="0" lang="tr-TR" sz="4000" b="1"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ctr" defTabSz="914400" rtl="0" eaLnBrk="1" fontAlgn="auto" latinLnBrk="0" hangingPunct="1">
              <a:lnSpc>
                <a:spcPct val="100000"/>
              </a:lnSpc>
              <a:spcBef>
                <a:spcPts val="600"/>
              </a:spcBef>
              <a:spcAft>
                <a:spcPts val="0"/>
              </a:spcAft>
              <a:buClr>
                <a:schemeClr val="accent1"/>
              </a:buClr>
              <a:buSzPct val="80000"/>
              <a:buFont typeface="Arial" charset="0"/>
              <a:buNone/>
              <a:tabLst/>
              <a:defRPr/>
            </a:pPr>
            <a:r>
              <a:rPr kumimoji="0" lang="tr-TR" sz="2900" b="1" i="0" u="none" strike="noStrike" kern="1200" cap="none" spc="0" normalizeH="0" baseline="0" noProof="0" dirty="0" smtClean="0">
                <a:ln>
                  <a:noFill/>
                </a:ln>
                <a:solidFill>
                  <a:schemeClr val="tx2">
                    <a:lumMod val="75000"/>
                  </a:schemeClr>
                </a:solidFill>
                <a:effectLst/>
                <a:uLnTx/>
                <a:uFillTx/>
                <a:latin typeface="Times New Roman" pitchFamily="18" charset="0"/>
                <a:cs typeface="Times New Roman" pitchFamily="18" charset="0"/>
              </a:rPr>
              <a:t>HUKUK MÜŞAVİRLİĞİ SUNUMU</a:t>
            </a:r>
            <a:br>
              <a:rPr kumimoji="0" lang="tr-TR" sz="2900" b="1" i="0" u="none" strike="noStrike" kern="1200" cap="none" spc="0" normalizeH="0" baseline="0" noProof="0" dirty="0" smtClean="0">
                <a:ln>
                  <a:noFill/>
                </a:ln>
                <a:solidFill>
                  <a:schemeClr val="tx2">
                    <a:lumMod val="75000"/>
                  </a:schemeClr>
                </a:solidFill>
                <a:effectLst/>
                <a:uLnTx/>
                <a:uFillTx/>
                <a:latin typeface="Times New Roman" pitchFamily="18" charset="0"/>
                <a:cs typeface="Times New Roman" pitchFamily="18" charset="0"/>
              </a:rPr>
            </a:br>
            <a:endParaRPr kumimoji="0" lang="tr-TR"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8" name="Picture 2" descr="C:\Users\Think_093\Desktop\omerhalisdemiruniversitesijpeg.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1"/>
            <a:ext cx="1043607" cy="969001"/>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transition spd="med" advClick="0" advTm="12000">
    <p:wheel spokes="8"/>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357290" y="0"/>
            <a:ext cx="7243786" cy="928694"/>
          </a:xfrm>
          <a:effectLst>
            <a:outerShdw blurRad="50800" dist="38100" dir="5400000" algn="t" rotWithShape="0">
              <a:prstClr val="black">
                <a:alpha val="40000"/>
              </a:prstClr>
            </a:outerShdw>
          </a:effectLst>
        </p:spPr>
        <p:txBody>
          <a:bodyPr>
            <a:normAutofit/>
          </a:bodyPr>
          <a:lstStyle/>
          <a:p>
            <a:r>
              <a:rPr lang="tr-TR" sz="3200" dirty="0" smtClean="0"/>
              <a:t>     ÖMER </a:t>
            </a:r>
            <a:r>
              <a:rPr lang="tr-TR" sz="3200" dirty="0"/>
              <a:t>HALİSDEMİR ÜNİVERSİTESİ</a:t>
            </a:r>
          </a:p>
        </p:txBody>
      </p:sp>
      <p:sp>
        <p:nvSpPr>
          <p:cNvPr id="6" name="5 Alt Başlık"/>
          <p:cNvSpPr>
            <a:spLocks noGrp="1"/>
          </p:cNvSpPr>
          <p:nvPr>
            <p:ph type="subTitle" idx="1"/>
          </p:nvPr>
        </p:nvSpPr>
        <p:spPr>
          <a:xfrm>
            <a:off x="0" y="6500834"/>
            <a:ext cx="9144000" cy="357166"/>
          </a:xfrm>
        </p:spPr>
        <p:txBody>
          <a:bodyPr>
            <a:noAutofit/>
          </a:bodyPr>
          <a:lstStyle/>
          <a:p>
            <a:pPr algn="ctr"/>
            <a:r>
              <a:rPr lang="tr-TR" sz="1600" b="1" dirty="0">
                <a:solidFill>
                  <a:schemeClr val="tx2">
                    <a:lumMod val="50000"/>
                  </a:schemeClr>
                </a:solidFill>
                <a:latin typeface="Times New Roman" pitchFamily="18" charset="0"/>
                <a:cs typeface="Times New Roman" pitchFamily="18" charset="0"/>
              </a:rPr>
              <a:t>HUKUK MÜŞAVİRLİĞİ</a:t>
            </a:r>
          </a:p>
        </p:txBody>
      </p:sp>
      <p:graphicFrame>
        <p:nvGraphicFramePr>
          <p:cNvPr id="5" name="4 Grafik"/>
          <p:cNvGraphicFramePr/>
          <p:nvPr>
            <p:extLst>
              <p:ext uri="{D42A27DB-BD31-4B8C-83A1-F6EECF244321}">
                <p14:modId xmlns:p14="http://schemas.microsoft.com/office/powerpoint/2010/main" xmlns="" val="1543366724"/>
              </p:ext>
            </p:extLst>
          </p:nvPr>
        </p:nvGraphicFramePr>
        <p:xfrm>
          <a:off x="1428728" y="1357298"/>
          <a:ext cx="6905652" cy="4675206"/>
        </p:xfrm>
        <a:graphic>
          <a:graphicData uri="http://schemas.openxmlformats.org/drawingml/2006/chart">
            <c:chart xmlns:c="http://schemas.openxmlformats.org/drawingml/2006/chart" xmlns:r="http://schemas.openxmlformats.org/officeDocument/2006/relationships" r:id="rId2"/>
          </a:graphicData>
        </a:graphic>
      </p:graphicFrame>
      <p:pic>
        <p:nvPicPr>
          <p:cNvPr id="8" name="Picture 2" descr="C:\Users\Think_093\Desktop\omerhalisdemiruniversitesijpeg.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 y="1"/>
            <a:ext cx="1056236" cy="980727"/>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transition spd="med" advClick="0" advTm="12000">
    <p:wheel spokes="8"/>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357290" y="0"/>
            <a:ext cx="7243786" cy="928694"/>
          </a:xfrm>
          <a:effectLst>
            <a:outerShdw blurRad="50800" dist="38100" dir="5400000" algn="t" rotWithShape="0">
              <a:prstClr val="black">
                <a:alpha val="40000"/>
              </a:prstClr>
            </a:outerShdw>
          </a:effectLst>
        </p:spPr>
        <p:txBody>
          <a:bodyPr>
            <a:normAutofit fontScale="90000"/>
          </a:bodyPr>
          <a:lstStyle/>
          <a:p>
            <a:pPr algn="ctr"/>
            <a:r>
              <a:rPr lang="tr-TR" sz="3200" dirty="0" smtClean="0"/>
              <a:t>   NİĞDE ÖMER </a:t>
            </a:r>
            <a:r>
              <a:rPr lang="tr-TR" sz="3200" dirty="0"/>
              <a:t>HALİSDEMİR ÜNİVERSİTESİ</a:t>
            </a:r>
          </a:p>
        </p:txBody>
      </p:sp>
      <p:sp>
        <p:nvSpPr>
          <p:cNvPr id="6" name="5 Alt Başlık"/>
          <p:cNvSpPr>
            <a:spLocks noGrp="1"/>
          </p:cNvSpPr>
          <p:nvPr>
            <p:ph type="subTitle" idx="1"/>
          </p:nvPr>
        </p:nvSpPr>
        <p:spPr>
          <a:xfrm>
            <a:off x="0" y="6500834"/>
            <a:ext cx="9144000" cy="357166"/>
          </a:xfrm>
        </p:spPr>
        <p:txBody>
          <a:bodyPr>
            <a:noAutofit/>
          </a:bodyPr>
          <a:lstStyle/>
          <a:p>
            <a:pPr algn="ctr"/>
            <a:r>
              <a:rPr lang="tr-TR" sz="1600" b="1" dirty="0">
                <a:solidFill>
                  <a:schemeClr val="tx2">
                    <a:lumMod val="50000"/>
                  </a:schemeClr>
                </a:solidFill>
                <a:latin typeface="Times New Roman" pitchFamily="18" charset="0"/>
                <a:cs typeface="Times New Roman" pitchFamily="18" charset="0"/>
              </a:rPr>
              <a:t>HUKUK MÜŞAVİRLİĞİ</a:t>
            </a:r>
          </a:p>
        </p:txBody>
      </p:sp>
      <p:graphicFrame>
        <p:nvGraphicFramePr>
          <p:cNvPr id="7" name="6 Grafik"/>
          <p:cNvGraphicFramePr/>
          <p:nvPr>
            <p:extLst>
              <p:ext uri="{D42A27DB-BD31-4B8C-83A1-F6EECF244321}">
                <p14:modId xmlns:p14="http://schemas.microsoft.com/office/powerpoint/2010/main" xmlns="" val="793529523"/>
              </p:ext>
            </p:extLst>
          </p:nvPr>
        </p:nvGraphicFramePr>
        <p:xfrm>
          <a:off x="1524000" y="1071546"/>
          <a:ext cx="6834214" cy="5000660"/>
        </p:xfrm>
        <a:graphic>
          <a:graphicData uri="http://schemas.openxmlformats.org/drawingml/2006/chart">
            <c:chart xmlns:c="http://schemas.openxmlformats.org/drawingml/2006/chart" xmlns:r="http://schemas.openxmlformats.org/officeDocument/2006/relationships" r:id="rId2"/>
          </a:graphicData>
        </a:graphic>
      </p:graphicFrame>
      <p:pic>
        <p:nvPicPr>
          <p:cNvPr id="9" name="Picture 2" descr="C:\Users\Think_093\Desktop\omerhalisdemiruniversitesijpeg.jpg"/>
          <p:cNvPicPr>
            <a:picLocks noChangeAspect="1" noChangeArrowheads="1"/>
          </p:cNvPicPr>
          <p:nvPr/>
        </p:nvPicPr>
        <p:blipFill>
          <a:blip r:embed="rId3" cstate="print">
            <a:extLst>
              <a:ext uri="{28A0092B-C50C-407E-A947-70E740481C1C}">
                <a14:useLocalDpi xmlns="" xmlns:a14="http://schemas.microsoft.com/office/drawing/2010/main" xmlns:lc="http://schemas.openxmlformats.org/drawingml/2006/lockedCanvas" val="0"/>
              </a:ext>
            </a:extLst>
          </a:blip>
          <a:srcRect/>
          <a:stretch>
            <a:fillRect/>
          </a:stretch>
        </p:blipFill>
        <p:spPr bwMode="auto">
          <a:xfrm>
            <a:off x="0" y="1"/>
            <a:ext cx="1056237" cy="980728"/>
          </a:xfrm>
          <a:prstGeom prst="rect">
            <a:avLst/>
          </a:prstGeom>
          <a:noFill/>
          <a:extLst>
            <a:ext uri="{909E8E84-426E-40DD-AFC4-6F175D3DCCD1}">
              <a14:hiddenFill xmlns="" xmlns:a14="http://schemas.microsoft.com/office/drawing/2010/main" xmlns:lc="http://schemas.openxmlformats.org/drawingml/2006/lockedCanvas">
                <a:solidFill>
                  <a:srgbClr val="FFFFFF"/>
                </a:solidFill>
              </a14:hiddenFill>
            </a:ext>
          </a:extLst>
        </p:spPr>
      </p:pic>
    </p:spTree>
  </p:cSld>
  <p:clrMapOvr>
    <a:masterClrMapping/>
  </p:clrMapOvr>
  <p:transition spd="med" advClick="0" advTm="12000">
    <p:wheel spokes="8"/>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357290" y="0"/>
            <a:ext cx="7243786" cy="928694"/>
          </a:xfrm>
          <a:effectLst>
            <a:outerShdw blurRad="50800" dist="38100" dir="5400000" algn="t" rotWithShape="0">
              <a:prstClr val="black">
                <a:alpha val="40000"/>
              </a:prstClr>
            </a:outerShdw>
          </a:effectLst>
        </p:spPr>
        <p:txBody>
          <a:bodyPr>
            <a:normAutofit fontScale="90000"/>
          </a:bodyPr>
          <a:lstStyle/>
          <a:p>
            <a:r>
              <a:rPr lang="tr-TR" sz="3200" dirty="0" smtClean="0"/>
              <a:t>   NİĞDE ÖMER </a:t>
            </a:r>
            <a:r>
              <a:rPr lang="tr-TR" sz="3200" dirty="0"/>
              <a:t>HALİSDEMİR ÜNİVERSİTESİ</a:t>
            </a:r>
          </a:p>
        </p:txBody>
      </p:sp>
      <p:sp>
        <p:nvSpPr>
          <p:cNvPr id="6" name="5 Alt Başlık"/>
          <p:cNvSpPr>
            <a:spLocks noGrp="1"/>
          </p:cNvSpPr>
          <p:nvPr>
            <p:ph type="subTitle" idx="1"/>
          </p:nvPr>
        </p:nvSpPr>
        <p:spPr>
          <a:xfrm>
            <a:off x="0" y="6500834"/>
            <a:ext cx="9144000" cy="357166"/>
          </a:xfrm>
        </p:spPr>
        <p:txBody>
          <a:bodyPr>
            <a:noAutofit/>
          </a:bodyPr>
          <a:lstStyle/>
          <a:p>
            <a:pPr algn="ctr"/>
            <a:r>
              <a:rPr lang="tr-TR" sz="1600" b="1" dirty="0">
                <a:solidFill>
                  <a:schemeClr val="tx2">
                    <a:lumMod val="50000"/>
                  </a:schemeClr>
                </a:solidFill>
                <a:latin typeface="Times New Roman" pitchFamily="18" charset="0"/>
                <a:cs typeface="Times New Roman" pitchFamily="18" charset="0"/>
              </a:rPr>
              <a:t>HUKUK MÜŞAVİRLİĞİ</a:t>
            </a:r>
          </a:p>
        </p:txBody>
      </p:sp>
      <p:sp>
        <p:nvSpPr>
          <p:cNvPr id="9" name="8 Dikdörtgen"/>
          <p:cNvSpPr/>
          <p:nvPr/>
        </p:nvSpPr>
        <p:spPr>
          <a:xfrm>
            <a:off x="1149816" y="3500438"/>
            <a:ext cx="4286280" cy="646331"/>
          </a:xfrm>
          <a:prstGeom prst="rect">
            <a:avLst/>
          </a:prstGeom>
        </p:spPr>
        <p:txBody>
          <a:bodyPr wrap="square">
            <a:spAutoFit/>
          </a:bodyPr>
          <a:lstStyle/>
          <a:p>
            <a:pPr>
              <a:buFont typeface="Arial" charset="0"/>
              <a:buNone/>
            </a:pPr>
            <a:r>
              <a:rPr lang="tr-TR" sz="3600" b="1" dirty="0" smtClean="0">
                <a:solidFill>
                  <a:schemeClr val="tx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 HİZMETLERİMİZ</a:t>
            </a:r>
          </a:p>
        </p:txBody>
      </p:sp>
      <p:pic>
        <p:nvPicPr>
          <p:cNvPr id="2054" name="Picture 6" descr="C:\Program Files\Microsoft Office\MEDIA\CAGCAT10\j0293236.wm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868144" y="1700808"/>
            <a:ext cx="2520280" cy="3456384"/>
          </a:xfrm>
          <a:prstGeom prst="rect">
            <a:avLst/>
          </a:prstGeom>
          <a:noFill/>
          <a:extLst>
            <a:ext uri="{909E8E84-426E-40DD-AFC4-6F175D3DCCD1}">
              <a14:hiddenFill xmlns:a14="http://schemas.microsoft.com/office/drawing/2010/main" xmlns="">
                <a:solidFill>
                  <a:srgbClr val="FFFFFF"/>
                </a:solidFill>
              </a14:hiddenFill>
            </a:ext>
          </a:extLst>
        </p:spPr>
      </p:pic>
      <p:pic>
        <p:nvPicPr>
          <p:cNvPr id="8" name="Picture 2" descr="C:\Users\Think_093\Desktop\omerhalisdemiruniversitesijpeg.jpg"/>
          <p:cNvPicPr>
            <a:picLocks noChangeAspect="1" noChangeArrowheads="1"/>
          </p:cNvPicPr>
          <p:nvPr/>
        </p:nvPicPr>
        <p:blipFill>
          <a:blip r:embed="rId3" cstate="print">
            <a:extLst>
              <a:ext uri="{28A0092B-C50C-407E-A947-70E740481C1C}">
                <a14:useLocalDpi xmlns="" xmlns:a14="http://schemas.microsoft.com/office/drawing/2010/main" xmlns:lc="http://schemas.openxmlformats.org/drawingml/2006/lockedCanvas" val="0"/>
              </a:ext>
            </a:extLst>
          </a:blip>
          <a:srcRect/>
          <a:stretch>
            <a:fillRect/>
          </a:stretch>
        </p:blipFill>
        <p:spPr bwMode="auto">
          <a:xfrm>
            <a:off x="0" y="1"/>
            <a:ext cx="1043608" cy="969002"/>
          </a:xfrm>
          <a:prstGeom prst="rect">
            <a:avLst/>
          </a:prstGeom>
          <a:noFill/>
          <a:extLst>
            <a:ext uri="{909E8E84-426E-40DD-AFC4-6F175D3DCCD1}">
              <a14:hiddenFill xmlns="" xmlns:a14="http://schemas.microsoft.com/office/drawing/2010/main" xmlns:lc="http://schemas.openxmlformats.org/drawingml/2006/lockedCanvas">
                <a:solidFill>
                  <a:srgbClr val="FFFFFF"/>
                </a:solidFill>
              </a14:hiddenFill>
            </a:ext>
          </a:extLst>
        </p:spPr>
      </p:pic>
    </p:spTree>
  </p:cSld>
  <p:clrMapOvr>
    <a:masterClrMapping/>
  </p:clrMapOvr>
  <p:transition spd="med" advClick="0" advTm="12000">
    <p:wheel spokes="8"/>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357290" y="0"/>
            <a:ext cx="7243786" cy="928694"/>
          </a:xfrm>
          <a:effectLst>
            <a:outerShdw blurRad="50800" dist="38100" dir="5400000" algn="t" rotWithShape="0">
              <a:prstClr val="black">
                <a:alpha val="40000"/>
              </a:prstClr>
            </a:outerShdw>
          </a:effectLst>
        </p:spPr>
        <p:txBody>
          <a:bodyPr>
            <a:normAutofit fontScale="90000"/>
          </a:bodyPr>
          <a:lstStyle/>
          <a:p>
            <a:r>
              <a:rPr lang="tr-TR" sz="3200" dirty="0"/>
              <a:t> </a:t>
            </a:r>
            <a:r>
              <a:rPr lang="tr-TR" sz="3200" dirty="0" smtClean="0"/>
              <a:t>  NİĞDE ÖMER </a:t>
            </a:r>
            <a:r>
              <a:rPr lang="tr-TR" sz="3200" dirty="0"/>
              <a:t>HALİSDEMİR ÜNİVERSİTESİ</a:t>
            </a:r>
          </a:p>
        </p:txBody>
      </p:sp>
      <p:sp>
        <p:nvSpPr>
          <p:cNvPr id="6" name="5 Alt Başlık"/>
          <p:cNvSpPr>
            <a:spLocks noGrp="1"/>
          </p:cNvSpPr>
          <p:nvPr>
            <p:ph type="subTitle" idx="1"/>
          </p:nvPr>
        </p:nvSpPr>
        <p:spPr>
          <a:xfrm>
            <a:off x="0" y="6500834"/>
            <a:ext cx="9144000" cy="357166"/>
          </a:xfrm>
        </p:spPr>
        <p:txBody>
          <a:bodyPr>
            <a:noAutofit/>
          </a:bodyPr>
          <a:lstStyle/>
          <a:p>
            <a:pPr algn="ctr"/>
            <a:r>
              <a:rPr lang="tr-TR" sz="1600" b="1" dirty="0">
                <a:solidFill>
                  <a:schemeClr val="tx2">
                    <a:lumMod val="50000"/>
                  </a:schemeClr>
                </a:solidFill>
                <a:latin typeface="Times New Roman" pitchFamily="18" charset="0"/>
                <a:cs typeface="Times New Roman" pitchFamily="18" charset="0"/>
              </a:rPr>
              <a:t>HUKUK MÜŞAVİRLİĞİ</a:t>
            </a:r>
          </a:p>
        </p:txBody>
      </p:sp>
      <p:sp>
        <p:nvSpPr>
          <p:cNvPr id="5" name="4 Dikdörtgen"/>
          <p:cNvSpPr/>
          <p:nvPr/>
        </p:nvSpPr>
        <p:spPr>
          <a:xfrm>
            <a:off x="1331640" y="1660034"/>
            <a:ext cx="6840760" cy="2816156"/>
          </a:xfrm>
          <a:prstGeom prst="rect">
            <a:avLst/>
          </a:prstGeom>
          <a:blipFill>
            <a:blip r:embed="rId2" cstate="print"/>
            <a:tile tx="0" ty="0" sx="100000" sy="100000" flip="none" algn="tl"/>
          </a:blip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wrap="square">
            <a:spAutoFit/>
          </a:bodyPr>
          <a:lstStyle/>
          <a:p>
            <a:pPr marL="571500" indent="-571500" algn="ctr">
              <a:buClr>
                <a:srgbClr val="C00000"/>
              </a:buClr>
            </a:pPr>
            <a:r>
              <a:rPr lang="tr-TR" sz="2400" b="1" dirty="0" smtClean="0">
                <a:solidFill>
                  <a:schemeClr val="tx2">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Hukuk Danışmanlığı</a:t>
            </a:r>
          </a:p>
          <a:p>
            <a:pPr marL="571500" indent="-571500" algn="ctr">
              <a:buClr>
                <a:srgbClr val="C00000"/>
              </a:buClr>
            </a:pPr>
            <a:endParaRPr lang="tr-TR" sz="900" dirty="0" smtClean="0">
              <a:solidFill>
                <a:schemeClr val="tx2">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a:p>
            <a:pPr marL="571500" indent="-571500" algn="just">
              <a:buClr>
                <a:srgbClr val="C00000"/>
              </a:buClr>
            </a:pPr>
            <a:r>
              <a:rPr lang="tr-TR" sz="2400" dirty="0">
                <a:solidFill>
                  <a:schemeClr val="accent6">
                    <a:lumMod val="75000"/>
                  </a:schemeClr>
                </a:solidFill>
                <a:latin typeface="Times New Roman" pitchFamily="18" charset="0"/>
                <a:cs typeface="Times New Roman" pitchFamily="18" charset="0"/>
              </a:rPr>
              <a:t>İ</a:t>
            </a:r>
            <a:r>
              <a:rPr lang="tr-TR" sz="2400" dirty="0" smtClean="0">
                <a:solidFill>
                  <a:schemeClr val="accent6">
                    <a:lumMod val="75000"/>
                  </a:schemeClr>
                </a:solidFill>
                <a:latin typeface="Times New Roman" pitchFamily="18" charset="0"/>
                <a:cs typeface="Times New Roman" pitchFamily="18" charset="0"/>
              </a:rPr>
              <a:t>htiyaç duyulan konularda çözüme yönelik, kanun ve diğer yasal düzenlemelerin verdiği yetkiler çerçevesinde görüş</a:t>
            </a:r>
          </a:p>
          <a:p>
            <a:pPr marL="571500" indent="-571500" algn="just">
              <a:buClr>
                <a:srgbClr val="C00000"/>
              </a:buClr>
            </a:pPr>
            <a:r>
              <a:rPr lang="tr-TR" sz="2400" dirty="0">
                <a:solidFill>
                  <a:schemeClr val="accent6">
                    <a:lumMod val="75000"/>
                  </a:schemeClr>
                </a:solidFill>
                <a:latin typeface="Times New Roman" pitchFamily="18" charset="0"/>
                <a:cs typeface="Times New Roman" pitchFamily="18" charset="0"/>
              </a:rPr>
              <a:t>v</a:t>
            </a:r>
            <a:r>
              <a:rPr lang="tr-TR" sz="2400" dirty="0" smtClean="0">
                <a:solidFill>
                  <a:schemeClr val="accent6">
                    <a:lumMod val="75000"/>
                  </a:schemeClr>
                </a:solidFill>
                <a:latin typeface="Times New Roman" pitchFamily="18" charset="0"/>
                <a:cs typeface="Times New Roman" pitchFamily="18" charset="0"/>
              </a:rPr>
              <a:t>ermek ve anlaşmazlıkları önleyici</a:t>
            </a:r>
          </a:p>
          <a:p>
            <a:pPr marL="571500" indent="-571500" algn="just">
              <a:buClr>
                <a:srgbClr val="C00000"/>
              </a:buClr>
            </a:pPr>
            <a:r>
              <a:rPr lang="tr-TR" sz="2400" dirty="0" smtClean="0">
                <a:solidFill>
                  <a:schemeClr val="accent6">
                    <a:lumMod val="75000"/>
                  </a:schemeClr>
                </a:solidFill>
                <a:latin typeface="Times New Roman" pitchFamily="18" charset="0"/>
                <a:cs typeface="Times New Roman" pitchFamily="18" charset="0"/>
              </a:rPr>
              <a:t>hukuki tedbirler ve teklifler</a:t>
            </a:r>
          </a:p>
          <a:p>
            <a:pPr marL="571500" indent="-571500" algn="just">
              <a:buClr>
                <a:srgbClr val="C00000"/>
              </a:buClr>
            </a:pPr>
            <a:r>
              <a:rPr lang="tr-TR" sz="2400" dirty="0" smtClean="0">
                <a:solidFill>
                  <a:schemeClr val="accent6">
                    <a:lumMod val="75000"/>
                  </a:schemeClr>
                </a:solidFill>
                <a:latin typeface="Times New Roman" pitchFamily="18" charset="0"/>
                <a:cs typeface="Times New Roman" pitchFamily="18" charset="0"/>
              </a:rPr>
              <a:t>hazırlamak.</a:t>
            </a:r>
            <a:endParaRPr lang="tr-TR" sz="2400" dirty="0">
              <a:solidFill>
                <a:schemeClr val="accent6">
                  <a:lumMod val="75000"/>
                </a:schemeClr>
              </a:solidFill>
              <a:latin typeface="Times New Roman" pitchFamily="18" charset="0"/>
              <a:cs typeface="Times New Roman" pitchFamily="18" charset="0"/>
            </a:endParaRPr>
          </a:p>
        </p:txBody>
      </p:sp>
      <p:pic>
        <p:nvPicPr>
          <p:cNvPr id="2050" name="Picture 2" descr="C:\Program Files\Microsoft Office\MEDIA\CAGCAT10\j0195812.wmf"/>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471170" y="3429000"/>
            <a:ext cx="1773238" cy="1440160"/>
          </a:xfrm>
          <a:prstGeom prst="rect">
            <a:avLst/>
          </a:prstGeom>
          <a:noFill/>
          <a:extLst>
            <a:ext uri="{909E8E84-426E-40DD-AFC4-6F175D3DCCD1}">
              <a14:hiddenFill xmlns:a14="http://schemas.microsoft.com/office/drawing/2010/main" xmlns="">
                <a:solidFill>
                  <a:srgbClr val="FFFFFF"/>
                </a:solidFill>
              </a14:hiddenFill>
            </a:ext>
          </a:extLst>
        </p:spPr>
      </p:pic>
      <p:pic>
        <p:nvPicPr>
          <p:cNvPr id="8" name="Picture 2" descr="C:\Users\Think_093\Desktop\omerhalisdemiruniversitesijpeg.jp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1" y="1"/>
            <a:ext cx="1056236" cy="980727"/>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transition spd="med" advClick="0" advTm="12000">
    <p:wheel spokes="8"/>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357290" y="0"/>
            <a:ext cx="7243786" cy="928694"/>
          </a:xfrm>
          <a:effectLst>
            <a:outerShdw blurRad="50800" dist="38100" dir="5400000" algn="t" rotWithShape="0">
              <a:prstClr val="black">
                <a:alpha val="40000"/>
              </a:prstClr>
            </a:outerShdw>
          </a:effectLst>
        </p:spPr>
        <p:txBody>
          <a:bodyPr>
            <a:normAutofit fontScale="90000"/>
          </a:bodyPr>
          <a:lstStyle/>
          <a:p>
            <a:r>
              <a:rPr lang="tr-TR" sz="3200" dirty="0"/>
              <a:t> </a:t>
            </a:r>
            <a:r>
              <a:rPr lang="tr-TR" sz="3200" dirty="0" smtClean="0"/>
              <a:t> NİĞDE  ÖMER </a:t>
            </a:r>
            <a:r>
              <a:rPr lang="tr-TR" sz="3200" dirty="0"/>
              <a:t>HALİSDEMİR ÜNİVERSİTESİ</a:t>
            </a:r>
          </a:p>
        </p:txBody>
      </p:sp>
      <p:sp>
        <p:nvSpPr>
          <p:cNvPr id="6" name="5 Alt Başlık"/>
          <p:cNvSpPr>
            <a:spLocks noGrp="1"/>
          </p:cNvSpPr>
          <p:nvPr>
            <p:ph type="subTitle" idx="1"/>
          </p:nvPr>
        </p:nvSpPr>
        <p:spPr>
          <a:xfrm>
            <a:off x="0" y="6500834"/>
            <a:ext cx="9144000" cy="357166"/>
          </a:xfrm>
        </p:spPr>
        <p:txBody>
          <a:bodyPr>
            <a:noAutofit/>
          </a:bodyPr>
          <a:lstStyle/>
          <a:p>
            <a:pPr algn="ctr"/>
            <a:r>
              <a:rPr lang="tr-TR" sz="1600" b="1" dirty="0">
                <a:solidFill>
                  <a:schemeClr val="tx2">
                    <a:lumMod val="50000"/>
                  </a:schemeClr>
                </a:solidFill>
                <a:latin typeface="Times New Roman" pitchFamily="18" charset="0"/>
                <a:cs typeface="Times New Roman" pitchFamily="18" charset="0"/>
              </a:rPr>
              <a:t>HUKUK MÜŞAVİRLİĞİ</a:t>
            </a:r>
          </a:p>
        </p:txBody>
      </p:sp>
      <p:sp>
        <p:nvSpPr>
          <p:cNvPr id="7" name="6 Dikdörtgen"/>
          <p:cNvSpPr/>
          <p:nvPr/>
        </p:nvSpPr>
        <p:spPr>
          <a:xfrm>
            <a:off x="1619672" y="2219960"/>
            <a:ext cx="6786610" cy="2646878"/>
          </a:xfrm>
          <a:prstGeom prst="rect">
            <a:avLst/>
          </a:prstGeom>
          <a:blipFill>
            <a:blip r:embed="rId2" cstate="print"/>
            <a:tile tx="0" ty="0" sx="100000" sy="100000" flip="none" algn="tl"/>
          </a:blip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4"/>
          </a:lnRef>
          <a:fillRef idx="1">
            <a:schemeClr val="lt1"/>
          </a:fillRef>
          <a:effectRef idx="0">
            <a:schemeClr val="accent4"/>
          </a:effectRef>
          <a:fontRef idx="minor">
            <a:schemeClr val="dk1"/>
          </a:fontRef>
        </p:style>
        <p:txBody>
          <a:bodyPr wrap="square">
            <a:spAutoFit/>
          </a:bodyPr>
          <a:lstStyle/>
          <a:p>
            <a:pPr algn="ctr"/>
            <a:r>
              <a:rPr lang="tr-TR" sz="2200" dirty="0" smtClean="0">
                <a:solidFill>
                  <a:schemeClr val="accent4">
                    <a:lumMod val="75000"/>
                  </a:schemeClr>
                </a:solidFill>
                <a:latin typeface="Times New Roman" pitchFamily="18" charset="0"/>
                <a:cs typeface="Times New Roman" pitchFamily="18" charset="0"/>
              </a:rPr>
              <a:t>	</a:t>
            </a:r>
            <a:r>
              <a:rPr lang="tr-TR" sz="2400" b="1" dirty="0">
                <a:solidFill>
                  <a:schemeClr val="tx2">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Adli ve İdari Davalar</a:t>
            </a:r>
          </a:p>
          <a:p>
            <a:pPr algn="just"/>
            <a:endParaRPr lang="tr-TR" sz="2200" dirty="0" smtClean="0">
              <a:solidFill>
                <a:schemeClr val="accent4">
                  <a:lumMod val="75000"/>
                </a:schemeClr>
              </a:solidFill>
              <a:latin typeface="Times New Roman" pitchFamily="18" charset="0"/>
              <a:cs typeface="Times New Roman" pitchFamily="18" charset="0"/>
            </a:endParaRPr>
          </a:p>
          <a:p>
            <a:pPr algn="just"/>
            <a:r>
              <a:rPr lang="tr-TR" sz="2200" dirty="0">
                <a:solidFill>
                  <a:schemeClr val="accent4">
                    <a:lumMod val="75000"/>
                  </a:schemeClr>
                </a:solidFill>
                <a:latin typeface="Times New Roman" pitchFamily="18" charset="0"/>
                <a:cs typeface="Times New Roman" pitchFamily="18" charset="0"/>
              </a:rPr>
              <a:t>	</a:t>
            </a:r>
            <a:r>
              <a:rPr lang="tr-TR" sz="2200" dirty="0" smtClean="0">
                <a:solidFill>
                  <a:schemeClr val="tx1"/>
                </a:solidFill>
                <a:latin typeface="Times New Roman" pitchFamily="18" charset="0"/>
                <a:cs typeface="Times New Roman" pitchFamily="18" charset="0"/>
              </a:rPr>
              <a:t>A</a:t>
            </a:r>
            <a:r>
              <a:rPr lang="en-GB" sz="2400" dirty="0" smtClean="0">
                <a:latin typeface="Times New Roman" panose="02020603050405020304" pitchFamily="18" charset="0"/>
                <a:cs typeface="Times New Roman" panose="02020603050405020304" pitchFamily="18" charset="0"/>
              </a:rPr>
              <a:t>dli </a:t>
            </a:r>
            <a:r>
              <a:rPr lang="en-GB" sz="2400" dirty="0">
                <a:latin typeface="Times New Roman" panose="02020603050405020304" pitchFamily="18" charset="0"/>
                <a:cs typeface="Times New Roman" panose="02020603050405020304" pitchFamily="18" charset="0"/>
              </a:rPr>
              <a:t>ve idari </a:t>
            </a:r>
            <a:r>
              <a:rPr lang="en-GB" sz="2400" dirty="0" err="1">
                <a:latin typeface="Times New Roman" panose="02020603050405020304" pitchFamily="18" charset="0"/>
                <a:cs typeface="Times New Roman" panose="02020603050405020304" pitchFamily="18" charset="0"/>
              </a:rPr>
              <a:t>yargı</a:t>
            </a:r>
            <a:r>
              <a:rPr lang="en-GB" sz="2400" dirty="0">
                <a:latin typeface="Times New Roman" panose="02020603050405020304" pitchFamily="18" charset="0"/>
                <a:cs typeface="Times New Roman" panose="02020603050405020304" pitchFamily="18" charset="0"/>
              </a:rPr>
              <a:t> </a:t>
            </a:r>
            <a:r>
              <a:rPr lang="en-GB" sz="2400" dirty="0" err="1" smtClean="0">
                <a:latin typeface="Times New Roman" panose="02020603050405020304" pitchFamily="18" charset="0"/>
                <a:cs typeface="Times New Roman" panose="02020603050405020304" pitchFamily="18" charset="0"/>
              </a:rPr>
              <a:t>mercilerinde</a:t>
            </a:r>
            <a:r>
              <a:rPr lang="en-GB" sz="2400" dirty="0" smtClean="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Üniversitemizin hak ve menfaatlerini korumak için açılan davalar ile Üniversitemiz aleyhine açılan davaların hukuka uygun şekilde sonuçlandırılmasını sağlamaktır. </a:t>
            </a:r>
            <a:endParaRPr lang="tr-TR" sz="2200" dirty="0">
              <a:solidFill>
                <a:schemeClr val="accent4">
                  <a:lumMod val="75000"/>
                </a:schemeClr>
              </a:solidFill>
              <a:latin typeface="Times New Roman" pitchFamily="18" charset="0"/>
              <a:cs typeface="Times New Roman" pitchFamily="18" charset="0"/>
            </a:endParaRPr>
          </a:p>
        </p:txBody>
      </p:sp>
      <p:pic>
        <p:nvPicPr>
          <p:cNvPr id="9" name="Picture 3" descr="C:\Program Files (x86)\Microsoft Office\MEDIA\CAGCAT10\j0300840.wmf"/>
          <p:cNvPicPr>
            <a:picLocks noChangeAspect="1" noChangeArrowheads="1"/>
          </p:cNvPicPr>
          <p:nvPr/>
        </p:nvPicPr>
        <p:blipFill>
          <a:blip r:embed="rId3" cstate="print"/>
          <a:srcRect/>
          <a:stretch>
            <a:fillRect/>
          </a:stretch>
        </p:blipFill>
        <p:spPr bwMode="auto">
          <a:xfrm>
            <a:off x="7308304" y="5445224"/>
            <a:ext cx="1571636" cy="1023814"/>
          </a:xfrm>
          <a:prstGeom prst="rect">
            <a:avLst/>
          </a:prstGeom>
          <a:no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pic>
      <p:pic>
        <p:nvPicPr>
          <p:cNvPr id="10" name="Picture 2" descr="C:\Users\Think_093\Desktop\omerhalisdemiruniversitesijpeg.jpg"/>
          <p:cNvPicPr>
            <a:picLocks noChangeAspect="1" noChangeArrowheads="1"/>
          </p:cNvPicPr>
          <p:nvPr/>
        </p:nvPicPr>
        <p:blipFill>
          <a:blip r:embed="rId4" cstate="print">
            <a:extLst>
              <a:ext uri="{28A0092B-C50C-407E-A947-70E740481C1C}">
                <a14:useLocalDpi xmlns="" xmlns:a14="http://schemas.microsoft.com/office/drawing/2010/main" xmlns:lc="http://schemas.openxmlformats.org/drawingml/2006/lockedCanvas" val="0"/>
              </a:ext>
            </a:extLst>
          </a:blip>
          <a:srcRect/>
          <a:stretch>
            <a:fillRect/>
          </a:stretch>
        </p:blipFill>
        <p:spPr bwMode="auto">
          <a:xfrm>
            <a:off x="0" y="0"/>
            <a:ext cx="1056237" cy="980728"/>
          </a:xfrm>
          <a:prstGeom prst="rect">
            <a:avLst/>
          </a:prstGeom>
          <a:noFill/>
          <a:extLst>
            <a:ext uri="{909E8E84-426E-40DD-AFC4-6F175D3DCCD1}">
              <a14:hiddenFill xmlns="" xmlns:a14="http://schemas.microsoft.com/office/drawing/2010/main" xmlns:lc="http://schemas.openxmlformats.org/drawingml/2006/lockedCanvas">
                <a:solidFill>
                  <a:srgbClr val="FFFFFF"/>
                </a:solidFill>
              </a14:hiddenFill>
            </a:ext>
          </a:extLst>
        </p:spPr>
      </p:pic>
    </p:spTree>
  </p:cSld>
  <p:clrMapOvr>
    <a:masterClrMapping/>
  </p:clrMapOvr>
  <p:transition spd="med" advClick="0" advTm="12000">
    <p:wheel spokes="8"/>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357290" y="0"/>
            <a:ext cx="7243786" cy="928694"/>
          </a:xfrm>
          <a:effectLst>
            <a:outerShdw blurRad="50800" dist="38100" dir="5400000" algn="t" rotWithShape="0">
              <a:prstClr val="black">
                <a:alpha val="40000"/>
              </a:prstClr>
            </a:outerShdw>
          </a:effectLst>
        </p:spPr>
        <p:txBody>
          <a:bodyPr>
            <a:normAutofit fontScale="90000"/>
          </a:bodyPr>
          <a:lstStyle/>
          <a:p>
            <a:r>
              <a:rPr lang="tr-TR" sz="3200" dirty="0"/>
              <a:t> </a:t>
            </a:r>
            <a:r>
              <a:rPr lang="tr-TR" sz="3200" dirty="0" smtClean="0"/>
              <a:t>  NİĞDE ÖMER </a:t>
            </a:r>
            <a:r>
              <a:rPr lang="tr-TR" sz="3200" dirty="0"/>
              <a:t>HALİSDEMİR ÜNİVERSİTESİ</a:t>
            </a:r>
          </a:p>
        </p:txBody>
      </p:sp>
      <p:sp>
        <p:nvSpPr>
          <p:cNvPr id="6" name="5 Alt Başlık"/>
          <p:cNvSpPr>
            <a:spLocks noGrp="1"/>
          </p:cNvSpPr>
          <p:nvPr>
            <p:ph type="subTitle" idx="1"/>
          </p:nvPr>
        </p:nvSpPr>
        <p:spPr>
          <a:xfrm>
            <a:off x="0" y="6500834"/>
            <a:ext cx="9144000" cy="357166"/>
          </a:xfrm>
        </p:spPr>
        <p:txBody>
          <a:bodyPr>
            <a:noAutofit/>
          </a:bodyPr>
          <a:lstStyle/>
          <a:p>
            <a:pPr algn="ctr"/>
            <a:r>
              <a:rPr lang="tr-TR" sz="1600" b="1" dirty="0">
                <a:solidFill>
                  <a:schemeClr val="tx2">
                    <a:lumMod val="50000"/>
                  </a:schemeClr>
                </a:solidFill>
                <a:latin typeface="Times New Roman" pitchFamily="18" charset="0"/>
                <a:cs typeface="Times New Roman" pitchFamily="18" charset="0"/>
              </a:rPr>
              <a:t>HUKUK MÜŞAVİRLİĞİ</a:t>
            </a:r>
          </a:p>
        </p:txBody>
      </p:sp>
      <p:sp>
        <p:nvSpPr>
          <p:cNvPr id="8" name="4 Dikdörtgen"/>
          <p:cNvSpPr/>
          <p:nvPr/>
        </p:nvSpPr>
        <p:spPr>
          <a:xfrm>
            <a:off x="1401391" y="2110363"/>
            <a:ext cx="6840760" cy="1338828"/>
          </a:xfrm>
          <a:prstGeom prst="rect">
            <a:avLst/>
          </a:prstGeom>
          <a:blipFill>
            <a:blip r:embed="rId2" cstate="print"/>
            <a:tile tx="0" ty="0" sx="100000" sy="100000" flip="none" algn="tl"/>
          </a:blip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tr-TR" sz="2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İcra İşlemleri</a:t>
            </a:r>
          </a:p>
          <a:p>
            <a:pPr marL="571500" indent="-571500" algn="ctr">
              <a:buClr>
                <a:srgbClr val="C00000"/>
              </a:buClr>
            </a:pPr>
            <a:endParaRPr lang="tr-TR" sz="900" dirty="0" smtClean="0">
              <a:solidFill>
                <a:schemeClr val="tx2">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a:p>
            <a:pPr marL="571500" indent="-571500">
              <a:buClr>
                <a:srgbClr val="C00000"/>
              </a:buClr>
            </a:pPr>
            <a:r>
              <a:rPr lang="tr-TR" sz="2400" dirty="0" smtClean="0">
                <a:solidFill>
                  <a:schemeClr val="accent6">
                    <a:lumMod val="75000"/>
                  </a:schemeClr>
                </a:solidFill>
                <a:latin typeface="Times New Roman" pitchFamily="18" charset="0"/>
                <a:cs typeface="Times New Roman" pitchFamily="18" charset="0"/>
              </a:rPr>
              <a:t>		Üniversitemizin taraf olduğu İcra Dosyalarının takibini ve gerekli iş ve işlemleri yapmak.</a:t>
            </a:r>
            <a:endParaRPr lang="tr-TR" sz="2400" dirty="0">
              <a:solidFill>
                <a:schemeClr val="accent6">
                  <a:lumMod val="75000"/>
                </a:schemeClr>
              </a:solidFill>
              <a:latin typeface="Times New Roman" pitchFamily="18" charset="0"/>
              <a:cs typeface="Times New Roman" pitchFamily="18" charset="0"/>
            </a:endParaRPr>
          </a:p>
        </p:txBody>
      </p:sp>
      <p:pic>
        <p:nvPicPr>
          <p:cNvPr id="10" name="Picture 2" descr="C:\Users\Think_093\Desktop\omerhalisdemiruniversitesijpeg.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1"/>
            <a:ext cx="1056237" cy="980728"/>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transition spd="med" advClick="0" advTm="12000">
    <p:wheel spokes="8"/>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357290" y="0"/>
            <a:ext cx="7243786" cy="928694"/>
          </a:xfrm>
          <a:effectLst>
            <a:outerShdw blurRad="50800" dist="38100" dir="5400000" algn="t" rotWithShape="0">
              <a:prstClr val="black">
                <a:alpha val="40000"/>
              </a:prstClr>
            </a:outerShdw>
          </a:effectLst>
        </p:spPr>
        <p:txBody>
          <a:bodyPr>
            <a:normAutofit fontScale="90000"/>
          </a:bodyPr>
          <a:lstStyle/>
          <a:p>
            <a:r>
              <a:rPr lang="tr-TR" sz="3200" dirty="0"/>
              <a:t> </a:t>
            </a:r>
            <a:r>
              <a:rPr lang="tr-TR" sz="3200" dirty="0" smtClean="0"/>
              <a:t>  NİĞDE ÖMER HALİSDEMİR ÜNİVERSİTESİ</a:t>
            </a:r>
            <a:endParaRPr lang="tr-TR" sz="3200" dirty="0"/>
          </a:p>
        </p:txBody>
      </p:sp>
      <p:sp>
        <p:nvSpPr>
          <p:cNvPr id="6" name="5 Alt Başlık"/>
          <p:cNvSpPr>
            <a:spLocks noGrp="1"/>
          </p:cNvSpPr>
          <p:nvPr>
            <p:ph type="subTitle" idx="1"/>
          </p:nvPr>
        </p:nvSpPr>
        <p:spPr>
          <a:xfrm>
            <a:off x="0" y="6500834"/>
            <a:ext cx="9144000" cy="357166"/>
          </a:xfrm>
        </p:spPr>
        <p:txBody>
          <a:bodyPr>
            <a:noAutofit/>
          </a:bodyPr>
          <a:lstStyle/>
          <a:p>
            <a:pPr algn="ctr"/>
            <a:r>
              <a:rPr lang="tr-TR" sz="1600" b="1" dirty="0">
                <a:solidFill>
                  <a:schemeClr val="tx2">
                    <a:lumMod val="50000"/>
                  </a:schemeClr>
                </a:solidFill>
                <a:latin typeface="Times New Roman" pitchFamily="18" charset="0"/>
                <a:cs typeface="Times New Roman" pitchFamily="18" charset="0"/>
              </a:rPr>
              <a:t>HUKUK MÜŞAVİRLİĞİ</a:t>
            </a:r>
          </a:p>
        </p:txBody>
      </p:sp>
      <p:sp>
        <p:nvSpPr>
          <p:cNvPr id="8" name="4 Dikdörtgen"/>
          <p:cNvSpPr/>
          <p:nvPr/>
        </p:nvSpPr>
        <p:spPr>
          <a:xfrm>
            <a:off x="1457305" y="1399703"/>
            <a:ext cx="6840760" cy="4016484"/>
          </a:xfrm>
          <a:prstGeom prst="rect">
            <a:avLst/>
          </a:prstGeom>
          <a:blipFill>
            <a:blip r:embed="rId2" cstate="print"/>
            <a:tile tx="0" ty="0" sx="100000" sy="100000" flip="none" algn="tl"/>
          </a:blip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tr-TR" sz="2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Soruşturma İşlemleri</a:t>
            </a:r>
          </a:p>
          <a:p>
            <a:pPr marL="571500" indent="-571500" algn="ctr">
              <a:buClr>
                <a:srgbClr val="C00000"/>
              </a:buClr>
            </a:pPr>
            <a:endParaRPr lang="tr-TR" sz="900" dirty="0" smtClean="0">
              <a:solidFill>
                <a:schemeClr val="tx2">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a:p>
            <a:pPr marL="571500" indent="-571500" algn="just">
              <a:buClr>
                <a:srgbClr val="C00000"/>
              </a:buClr>
            </a:pPr>
            <a:r>
              <a:rPr lang="tr-TR" sz="2400" dirty="0" smtClean="0">
                <a:solidFill>
                  <a:schemeClr val="accent6">
                    <a:lumMod val="75000"/>
                  </a:schemeClr>
                </a:solidFill>
                <a:latin typeface="Times New Roman" pitchFamily="18" charset="0"/>
                <a:cs typeface="Times New Roman" pitchFamily="18" charset="0"/>
              </a:rPr>
              <a:t>		</a:t>
            </a:r>
            <a:r>
              <a:rPr lang="en-GB" sz="2200" dirty="0">
                <a:latin typeface="Times New Roman" panose="02020603050405020304" pitchFamily="18" charset="0"/>
                <a:cs typeface="Times New Roman" panose="02020603050405020304" pitchFamily="18" charset="0"/>
              </a:rPr>
              <a:t>Müşavirliğimizce; 2547 sayılı kanunun 53. </a:t>
            </a:r>
            <a:r>
              <a:rPr lang="en-GB" sz="2200" dirty="0" err="1">
                <a:latin typeface="Times New Roman" panose="02020603050405020304" pitchFamily="18" charset="0"/>
                <a:cs typeface="Times New Roman" panose="02020603050405020304" pitchFamily="18" charset="0"/>
              </a:rPr>
              <a:t>maddesi</a:t>
            </a:r>
            <a:r>
              <a:rPr lang="en-GB" sz="2200" dirty="0">
                <a:latin typeface="Times New Roman" panose="02020603050405020304" pitchFamily="18" charset="0"/>
                <a:cs typeface="Times New Roman" panose="02020603050405020304" pitchFamily="18" charset="0"/>
              </a:rPr>
              <a:t> </a:t>
            </a:r>
            <a:r>
              <a:rPr lang="en-GB" sz="2200" dirty="0" err="1" smtClean="0">
                <a:latin typeface="Times New Roman" panose="02020603050405020304" pitchFamily="18" charset="0"/>
                <a:cs typeface="Times New Roman" panose="02020603050405020304" pitchFamily="18" charset="0"/>
              </a:rPr>
              <a:t>uyarınca</a:t>
            </a:r>
            <a:r>
              <a:rPr lang="en-GB" sz="2200" dirty="0" smtClean="0">
                <a:latin typeface="Times New Roman" panose="02020603050405020304" pitchFamily="18" charset="0"/>
                <a:cs typeface="Times New Roman" panose="02020603050405020304" pitchFamily="18" charset="0"/>
              </a:rPr>
              <a:t> </a:t>
            </a:r>
            <a:r>
              <a:rPr lang="en-GB" sz="2200" dirty="0" err="1" smtClean="0">
                <a:latin typeface="Times New Roman" panose="02020603050405020304" pitchFamily="18" charset="0"/>
                <a:cs typeface="Times New Roman" panose="02020603050405020304" pitchFamily="18" charset="0"/>
              </a:rPr>
              <a:t>Üniversitemiz</a:t>
            </a:r>
            <a:r>
              <a:rPr lang="en-GB" sz="2200" dirty="0" smtClean="0">
                <a:latin typeface="Times New Roman" panose="02020603050405020304" pitchFamily="18" charset="0"/>
                <a:cs typeface="Times New Roman" panose="02020603050405020304" pitchFamily="18" charset="0"/>
              </a:rPr>
              <a:t> </a:t>
            </a:r>
            <a:r>
              <a:rPr lang="en-GB" sz="2200" dirty="0" err="1" smtClean="0">
                <a:latin typeface="Times New Roman" panose="02020603050405020304" pitchFamily="18" charset="0"/>
                <a:cs typeface="Times New Roman" panose="02020603050405020304" pitchFamily="18" charset="0"/>
              </a:rPr>
              <a:t>idari</a:t>
            </a:r>
            <a:r>
              <a:rPr lang="tr-TR" sz="2200" dirty="0" smtClean="0">
                <a:latin typeface="Times New Roman" panose="02020603050405020304" pitchFamily="18" charset="0"/>
                <a:cs typeface="Times New Roman" panose="02020603050405020304" pitchFamily="18" charset="0"/>
              </a:rPr>
              <a:t> ve</a:t>
            </a:r>
            <a:r>
              <a:rPr lang="en-GB" sz="2200" dirty="0" smtClean="0">
                <a:latin typeface="Times New Roman" panose="02020603050405020304" pitchFamily="18" charset="0"/>
                <a:cs typeface="Times New Roman" panose="02020603050405020304" pitchFamily="18" charset="0"/>
              </a:rPr>
              <a:t> </a:t>
            </a:r>
            <a:r>
              <a:rPr lang="en-GB" sz="2200" dirty="0" err="1" smtClean="0">
                <a:latin typeface="Times New Roman" panose="02020603050405020304" pitchFamily="18" charset="0"/>
                <a:cs typeface="Times New Roman" panose="02020603050405020304" pitchFamily="18" charset="0"/>
              </a:rPr>
              <a:t>akademik</a:t>
            </a:r>
            <a:r>
              <a:rPr lang="tr-TR" sz="2200" dirty="0" smtClean="0">
                <a:latin typeface="Times New Roman" panose="02020603050405020304" pitchFamily="18" charset="0"/>
                <a:cs typeface="Times New Roman" panose="02020603050405020304" pitchFamily="18" charset="0"/>
              </a:rPr>
              <a:t> personeli</a:t>
            </a:r>
            <a:r>
              <a:rPr lang="en-GB" sz="2200" dirty="0" smtClean="0">
                <a:latin typeface="Times New Roman" panose="02020603050405020304" pitchFamily="18" charset="0"/>
                <a:cs typeface="Times New Roman" panose="02020603050405020304" pitchFamily="18" charset="0"/>
              </a:rPr>
              <a:t> </a:t>
            </a:r>
            <a:r>
              <a:rPr lang="en-GB" sz="2200" dirty="0" err="1" smtClean="0">
                <a:latin typeface="Times New Roman" panose="02020603050405020304" pitchFamily="18" charset="0"/>
                <a:cs typeface="Times New Roman" panose="02020603050405020304" pitchFamily="18" charset="0"/>
              </a:rPr>
              <a:t>hakkında</a:t>
            </a:r>
            <a:r>
              <a:rPr lang="en-GB" sz="2200" dirty="0" smtClean="0">
                <a:latin typeface="Times New Roman" panose="02020603050405020304" pitchFamily="18" charset="0"/>
                <a:cs typeface="Times New Roman" panose="02020603050405020304" pitchFamily="18" charset="0"/>
              </a:rPr>
              <a:t> </a:t>
            </a:r>
            <a:r>
              <a:rPr lang="en-GB" sz="2200" dirty="0">
                <a:latin typeface="Times New Roman" panose="02020603050405020304" pitchFamily="18" charset="0"/>
                <a:cs typeface="Times New Roman" panose="02020603050405020304" pitchFamily="18" charset="0"/>
              </a:rPr>
              <a:t>ceza ve disiplin soruşturmaları </a:t>
            </a:r>
            <a:r>
              <a:rPr lang="en-GB" sz="2200" dirty="0" err="1">
                <a:latin typeface="Times New Roman" panose="02020603050405020304" pitchFamily="18" charset="0"/>
                <a:cs typeface="Times New Roman" panose="02020603050405020304" pitchFamily="18" charset="0"/>
              </a:rPr>
              <a:t>ile</a:t>
            </a:r>
            <a:r>
              <a:rPr lang="en-GB" sz="2200" dirty="0">
                <a:latin typeface="Times New Roman" panose="02020603050405020304" pitchFamily="18" charset="0"/>
                <a:cs typeface="Times New Roman" panose="02020603050405020304" pitchFamily="18" charset="0"/>
              </a:rPr>
              <a:t> </a:t>
            </a:r>
            <a:r>
              <a:rPr lang="en-GB" sz="2200" dirty="0" err="1">
                <a:latin typeface="Times New Roman" panose="02020603050405020304" pitchFamily="18" charset="0"/>
                <a:cs typeface="Times New Roman" panose="02020603050405020304" pitchFamily="18" charset="0"/>
              </a:rPr>
              <a:t>Yükseköğretim</a:t>
            </a:r>
            <a:r>
              <a:rPr lang="en-GB" sz="2200" dirty="0">
                <a:latin typeface="Times New Roman" panose="02020603050405020304" pitchFamily="18" charset="0"/>
                <a:cs typeface="Times New Roman" panose="02020603050405020304" pitchFamily="18" charset="0"/>
              </a:rPr>
              <a:t> </a:t>
            </a:r>
            <a:r>
              <a:rPr lang="en-GB" sz="2200" dirty="0" err="1">
                <a:latin typeface="Times New Roman" panose="02020603050405020304" pitchFamily="18" charset="0"/>
                <a:cs typeface="Times New Roman" panose="02020603050405020304" pitchFamily="18" charset="0"/>
              </a:rPr>
              <a:t>Kurumları</a:t>
            </a:r>
            <a:r>
              <a:rPr lang="en-GB" sz="2200" dirty="0">
                <a:latin typeface="Times New Roman" panose="02020603050405020304" pitchFamily="18" charset="0"/>
                <a:cs typeface="Times New Roman" panose="02020603050405020304" pitchFamily="18" charset="0"/>
              </a:rPr>
              <a:t> </a:t>
            </a:r>
            <a:r>
              <a:rPr lang="en-GB" sz="2200" dirty="0" err="1">
                <a:latin typeface="Times New Roman" panose="02020603050405020304" pitchFamily="18" charset="0"/>
                <a:cs typeface="Times New Roman" panose="02020603050405020304" pitchFamily="18" charset="0"/>
              </a:rPr>
              <a:t>Öğrenci</a:t>
            </a:r>
            <a:r>
              <a:rPr lang="en-GB" sz="2200" dirty="0">
                <a:latin typeface="Times New Roman" panose="02020603050405020304" pitchFamily="18" charset="0"/>
                <a:cs typeface="Times New Roman" panose="02020603050405020304" pitchFamily="18" charset="0"/>
              </a:rPr>
              <a:t> </a:t>
            </a:r>
            <a:r>
              <a:rPr lang="en-GB" sz="2200" dirty="0" err="1">
                <a:latin typeface="Times New Roman" panose="02020603050405020304" pitchFamily="18" charset="0"/>
                <a:cs typeface="Times New Roman" panose="02020603050405020304" pitchFamily="18" charset="0"/>
              </a:rPr>
              <a:t>Disiplin</a:t>
            </a:r>
            <a:r>
              <a:rPr lang="en-GB" sz="2200" dirty="0">
                <a:latin typeface="Times New Roman" panose="02020603050405020304" pitchFamily="18" charset="0"/>
                <a:cs typeface="Times New Roman" panose="02020603050405020304" pitchFamily="18" charset="0"/>
              </a:rPr>
              <a:t> </a:t>
            </a:r>
            <a:r>
              <a:rPr lang="en-GB" sz="2200" dirty="0" err="1">
                <a:latin typeface="Times New Roman" panose="02020603050405020304" pitchFamily="18" charset="0"/>
                <a:cs typeface="Times New Roman" panose="02020603050405020304" pitchFamily="18" charset="0"/>
              </a:rPr>
              <a:t>Yönetmeliği</a:t>
            </a:r>
            <a:r>
              <a:rPr lang="en-GB" sz="2200" dirty="0">
                <a:latin typeface="Times New Roman" panose="02020603050405020304" pitchFamily="18" charset="0"/>
                <a:cs typeface="Times New Roman" panose="02020603050405020304" pitchFamily="18" charset="0"/>
              </a:rPr>
              <a:t> </a:t>
            </a:r>
            <a:r>
              <a:rPr lang="tr-TR" sz="2200" dirty="0" smtClean="0">
                <a:latin typeface="Times New Roman" panose="02020603050405020304" pitchFamily="18" charset="0"/>
                <a:cs typeface="Times New Roman" panose="02020603050405020304" pitchFamily="18" charset="0"/>
              </a:rPr>
              <a:t>h</a:t>
            </a:r>
            <a:r>
              <a:rPr lang="en-GB" sz="2200" dirty="0" err="1" smtClean="0">
                <a:latin typeface="Times New Roman" panose="02020603050405020304" pitchFamily="18" charset="0"/>
                <a:cs typeface="Times New Roman" panose="02020603050405020304" pitchFamily="18" charset="0"/>
              </a:rPr>
              <a:t>ükümlerine</a:t>
            </a:r>
            <a:r>
              <a:rPr lang="en-GB" sz="2200" dirty="0" smtClean="0">
                <a:latin typeface="Times New Roman" panose="02020603050405020304" pitchFamily="18" charset="0"/>
                <a:cs typeface="Times New Roman" panose="02020603050405020304" pitchFamily="18" charset="0"/>
              </a:rPr>
              <a:t> </a:t>
            </a:r>
            <a:r>
              <a:rPr lang="en-GB" sz="2200" dirty="0" err="1">
                <a:latin typeface="Times New Roman" panose="02020603050405020304" pitchFamily="18" charset="0"/>
                <a:cs typeface="Times New Roman" panose="02020603050405020304" pitchFamily="18" charset="0"/>
              </a:rPr>
              <a:t>göre</a:t>
            </a:r>
            <a:r>
              <a:rPr lang="en-GB" sz="2200" dirty="0">
                <a:latin typeface="Times New Roman" panose="02020603050405020304" pitchFamily="18" charset="0"/>
                <a:cs typeface="Times New Roman" panose="02020603050405020304" pitchFamily="18" charset="0"/>
              </a:rPr>
              <a:t> </a:t>
            </a:r>
            <a:r>
              <a:rPr lang="en-GB" sz="2200" dirty="0" err="1">
                <a:latin typeface="Times New Roman" panose="02020603050405020304" pitchFamily="18" charset="0"/>
                <a:cs typeface="Times New Roman" panose="02020603050405020304" pitchFamily="18" charset="0"/>
              </a:rPr>
              <a:t>öğrenci</a:t>
            </a:r>
            <a:r>
              <a:rPr lang="en-GB" sz="2200" dirty="0">
                <a:latin typeface="Times New Roman" panose="02020603050405020304" pitchFamily="18" charset="0"/>
                <a:cs typeface="Times New Roman" panose="02020603050405020304" pitchFamily="18" charset="0"/>
              </a:rPr>
              <a:t> disiplin soruşturmalarının açılması, yürütülmesi ve soruşturmanın her safhasında zorunlu olan veya ihtiyaç duyulan tüm yazışmaların </a:t>
            </a:r>
            <a:r>
              <a:rPr lang="en-GB" sz="2200" dirty="0" err="1">
                <a:latin typeface="Times New Roman" panose="02020603050405020304" pitchFamily="18" charset="0"/>
                <a:cs typeface="Times New Roman" panose="02020603050405020304" pitchFamily="18" charset="0"/>
              </a:rPr>
              <a:t>kontrol</a:t>
            </a:r>
            <a:r>
              <a:rPr lang="en-GB" sz="2200" dirty="0">
                <a:latin typeface="Times New Roman" panose="02020603050405020304" pitchFamily="18" charset="0"/>
                <a:cs typeface="Times New Roman" panose="02020603050405020304" pitchFamily="18" charset="0"/>
              </a:rPr>
              <a:t> </a:t>
            </a:r>
            <a:r>
              <a:rPr lang="en-GB" sz="2200" dirty="0" err="1" smtClean="0">
                <a:latin typeface="Times New Roman" panose="02020603050405020304" pitchFamily="18" charset="0"/>
                <a:cs typeface="Times New Roman" panose="02020603050405020304" pitchFamily="18" charset="0"/>
              </a:rPr>
              <a:t>edilmesi</a:t>
            </a:r>
            <a:r>
              <a:rPr lang="en-GB" sz="2200" dirty="0" smtClean="0">
                <a:latin typeface="Times New Roman" panose="02020603050405020304" pitchFamily="18" charset="0"/>
                <a:cs typeface="Times New Roman" panose="02020603050405020304" pitchFamily="18" charset="0"/>
              </a:rPr>
              <a:t>, </a:t>
            </a:r>
            <a:r>
              <a:rPr lang="en-GB" sz="2200" dirty="0">
                <a:latin typeface="Times New Roman" panose="02020603050405020304" pitchFamily="18" charset="0"/>
                <a:cs typeface="Times New Roman" panose="02020603050405020304" pitchFamily="18" charset="0"/>
              </a:rPr>
              <a:t>ceza ve disiplin soruşturmalarının ilgili kanun ve yönetmelikler </a:t>
            </a:r>
            <a:r>
              <a:rPr lang="en-GB" sz="2200" dirty="0" err="1">
                <a:latin typeface="Times New Roman" panose="02020603050405020304" pitchFamily="18" charset="0"/>
                <a:cs typeface="Times New Roman" panose="02020603050405020304" pitchFamily="18" charset="0"/>
              </a:rPr>
              <a:t>doğrultusunda</a:t>
            </a:r>
            <a:r>
              <a:rPr lang="en-GB" sz="2200" dirty="0">
                <a:latin typeface="Times New Roman" panose="02020603050405020304" pitchFamily="18" charset="0"/>
                <a:cs typeface="Times New Roman" panose="02020603050405020304" pitchFamily="18" charset="0"/>
              </a:rPr>
              <a:t> </a:t>
            </a:r>
            <a:r>
              <a:rPr lang="en-GB" sz="2200" dirty="0" err="1" smtClean="0">
                <a:latin typeface="Times New Roman" panose="02020603050405020304" pitchFamily="18" charset="0"/>
                <a:cs typeface="Times New Roman" panose="02020603050405020304" pitchFamily="18" charset="0"/>
              </a:rPr>
              <a:t>yapılması</a:t>
            </a:r>
            <a:r>
              <a:rPr lang="tr-TR" sz="2200" dirty="0" err="1" smtClean="0">
                <a:latin typeface="Times New Roman" panose="02020603050405020304" pitchFamily="18" charset="0"/>
                <a:cs typeface="Times New Roman" panose="02020603050405020304" pitchFamily="18" charset="0"/>
              </a:rPr>
              <a:t>nı</a:t>
            </a:r>
            <a:r>
              <a:rPr lang="tr-TR" sz="2200" dirty="0" smtClean="0">
                <a:latin typeface="Times New Roman" panose="02020603050405020304" pitchFamily="18" charset="0"/>
                <a:cs typeface="Times New Roman" panose="02020603050405020304" pitchFamily="18" charset="0"/>
              </a:rPr>
              <a:t> </a:t>
            </a:r>
            <a:r>
              <a:rPr lang="en-GB" sz="2200" dirty="0" smtClean="0">
                <a:latin typeface="Times New Roman" panose="02020603050405020304" pitchFamily="18" charset="0"/>
                <a:cs typeface="Times New Roman" panose="02020603050405020304" pitchFamily="18" charset="0"/>
              </a:rPr>
              <a:t>sağlanı</a:t>
            </a:r>
            <a:r>
              <a:rPr lang="tr-TR" sz="2200" dirty="0" smtClean="0">
                <a:latin typeface="Times New Roman" panose="02020603050405020304" pitchFamily="18" charset="0"/>
                <a:cs typeface="Times New Roman" panose="02020603050405020304" pitchFamily="18" charset="0"/>
              </a:rPr>
              <a:t>r</a:t>
            </a:r>
            <a:r>
              <a:rPr lang="tr-TR" sz="2200" dirty="0" smtClean="0">
                <a:solidFill>
                  <a:schemeClr val="accent6">
                    <a:lumMod val="75000"/>
                  </a:schemeClr>
                </a:solidFill>
                <a:latin typeface="Times New Roman" pitchFamily="18" charset="0"/>
                <a:cs typeface="Times New Roman" pitchFamily="18" charset="0"/>
              </a:rPr>
              <a:t>.</a:t>
            </a:r>
            <a:endParaRPr lang="tr-TR" sz="2200" dirty="0">
              <a:solidFill>
                <a:schemeClr val="accent6">
                  <a:lumMod val="75000"/>
                </a:schemeClr>
              </a:solidFill>
              <a:latin typeface="Times New Roman" pitchFamily="18" charset="0"/>
              <a:cs typeface="Times New Roman" pitchFamily="18" charset="0"/>
            </a:endParaRPr>
          </a:p>
        </p:txBody>
      </p:sp>
      <p:pic>
        <p:nvPicPr>
          <p:cNvPr id="9" name="Picture 2" descr="C:\Users\Think_093\Desktop\omerhalisdemiruniversitesijpeg.jpg"/>
          <p:cNvPicPr>
            <a:picLocks noChangeAspect="1" noChangeArrowheads="1"/>
          </p:cNvPicPr>
          <p:nvPr/>
        </p:nvPicPr>
        <p:blipFill>
          <a:blip r:embed="rId3" cstate="print">
            <a:extLst>
              <a:ext uri="{28A0092B-C50C-407E-A947-70E740481C1C}">
                <a14:useLocalDpi xmlns="" xmlns:a14="http://schemas.microsoft.com/office/drawing/2010/main" xmlns:lc="http://schemas.openxmlformats.org/drawingml/2006/lockedCanvas" val="0"/>
              </a:ext>
            </a:extLst>
          </a:blip>
          <a:srcRect/>
          <a:stretch>
            <a:fillRect/>
          </a:stretch>
        </p:blipFill>
        <p:spPr bwMode="auto">
          <a:xfrm>
            <a:off x="0" y="1"/>
            <a:ext cx="1043607" cy="969001"/>
          </a:xfrm>
          <a:prstGeom prst="rect">
            <a:avLst/>
          </a:prstGeom>
          <a:noFill/>
          <a:extLst>
            <a:ext uri="{909E8E84-426E-40DD-AFC4-6F175D3DCCD1}">
              <a14:hiddenFill xmlns="" xmlns:a14="http://schemas.microsoft.com/office/drawing/2010/main" xmlns:lc="http://schemas.openxmlformats.org/drawingml/2006/lockedCanvas">
                <a:solidFill>
                  <a:srgbClr val="FFFFFF"/>
                </a:solidFill>
              </a14:hiddenFill>
            </a:ext>
          </a:extLst>
        </p:spPr>
      </p:pic>
    </p:spTree>
    <p:extLst>
      <p:ext uri="{BB962C8B-B14F-4D97-AF65-F5344CB8AC3E}">
        <p14:creationId xmlns:p14="http://schemas.microsoft.com/office/powerpoint/2010/main" xmlns="" val="381880828"/>
      </p:ext>
    </p:extLst>
  </p:cSld>
  <p:clrMapOvr>
    <a:masterClrMapping/>
  </p:clrMapOvr>
  <p:transition spd="med" advClick="0" advTm="12000">
    <p:wheel spokes="8"/>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1 Başlık"/>
          <p:cNvSpPr>
            <a:spLocks noGrp="1"/>
          </p:cNvSpPr>
          <p:nvPr>
            <p:ph type="ctrTitle"/>
          </p:nvPr>
        </p:nvSpPr>
        <p:spPr>
          <a:xfrm>
            <a:off x="1357290" y="0"/>
            <a:ext cx="7243786" cy="928694"/>
          </a:xfrm>
          <a:effectLst>
            <a:outerShdw blurRad="50800" dist="38100" dir="5400000" algn="t" rotWithShape="0">
              <a:prstClr val="black">
                <a:alpha val="40000"/>
              </a:prstClr>
            </a:outerShdw>
          </a:effectLst>
        </p:spPr>
        <p:txBody>
          <a:bodyPr>
            <a:normAutofit fontScale="90000"/>
          </a:bodyPr>
          <a:lstStyle/>
          <a:p>
            <a:r>
              <a:rPr lang="tr-TR" sz="3200" dirty="0" smtClean="0"/>
              <a:t> NİĞDE ÖMER HALİSDEMİR ÜNİVERSİTESİ</a:t>
            </a:r>
            <a:endParaRPr lang="tr-TR" sz="3200" dirty="0"/>
          </a:p>
        </p:txBody>
      </p:sp>
      <p:sp>
        <p:nvSpPr>
          <p:cNvPr id="6" name="5 Alt Başlık"/>
          <p:cNvSpPr>
            <a:spLocks noGrp="1"/>
          </p:cNvSpPr>
          <p:nvPr>
            <p:ph type="subTitle" idx="1"/>
          </p:nvPr>
        </p:nvSpPr>
        <p:spPr>
          <a:xfrm>
            <a:off x="0" y="6500834"/>
            <a:ext cx="9144000" cy="357166"/>
          </a:xfrm>
        </p:spPr>
        <p:txBody>
          <a:bodyPr>
            <a:noAutofit/>
          </a:bodyPr>
          <a:lstStyle/>
          <a:p>
            <a:pPr algn="ctr"/>
            <a:r>
              <a:rPr lang="tr-TR" sz="1600" b="1" dirty="0">
                <a:solidFill>
                  <a:schemeClr val="tx2">
                    <a:lumMod val="50000"/>
                  </a:schemeClr>
                </a:solidFill>
                <a:latin typeface="Times New Roman" pitchFamily="18" charset="0"/>
                <a:cs typeface="Times New Roman" pitchFamily="18" charset="0"/>
              </a:rPr>
              <a:t>HUKUK MÜŞAVİRLİĞİ</a:t>
            </a:r>
          </a:p>
        </p:txBody>
      </p:sp>
      <p:sp>
        <p:nvSpPr>
          <p:cNvPr id="8" name="4 Dikdörtgen"/>
          <p:cNvSpPr/>
          <p:nvPr/>
        </p:nvSpPr>
        <p:spPr>
          <a:xfrm>
            <a:off x="1401391" y="2110363"/>
            <a:ext cx="6840760" cy="1338828"/>
          </a:xfrm>
          <a:prstGeom prst="rect">
            <a:avLst/>
          </a:prstGeom>
          <a:blipFill>
            <a:blip r:embed="rId3" cstate="print"/>
            <a:tile tx="0" ty="0" sx="100000" sy="100000" flip="none" algn="tl"/>
          </a:blip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tr-TR" sz="2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İcra Davaları</a:t>
            </a:r>
          </a:p>
          <a:p>
            <a:pPr marL="571500" indent="-571500" algn="ctr">
              <a:buClr>
                <a:srgbClr val="C00000"/>
              </a:buClr>
            </a:pPr>
            <a:endParaRPr lang="tr-TR" sz="900" dirty="0" smtClean="0">
              <a:solidFill>
                <a:schemeClr val="tx2">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a:p>
            <a:pPr marL="571500" indent="-571500">
              <a:buClr>
                <a:srgbClr val="C00000"/>
              </a:buClr>
            </a:pPr>
            <a:r>
              <a:rPr lang="tr-TR" sz="2400" dirty="0" smtClean="0">
                <a:solidFill>
                  <a:schemeClr val="accent6">
                    <a:lumMod val="75000"/>
                  </a:schemeClr>
                </a:solidFill>
                <a:latin typeface="Times New Roman" pitchFamily="18" charset="0"/>
                <a:cs typeface="Times New Roman" pitchFamily="18" charset="0"/>
              </a:rPr>
              <a:t>		Üniversitemizin taraf olduğu İcra Davalarının takibi ile gerekli iş ve işlemleri yapmak.</a:t>
            </a:r>
            <a:endParaRPr lang="tr-TR" sz="2400" dirty="0">
              <a:solidFill>
                <a:schemeClr val="accent6">
                  <a:lumMod val="75000"/>
                </a:schemeClr>
              </a:solidFill>
              <a:latin typeface="Times New Roman" pitchFamily="18" charset="0"/>
              <a:cs typeface="Times New Roman" pitchFamily="18" charset="0"/>
            </a:endParaRPr>
          </a:p>
        </p:txBody>
      </p:sp>
      <p:pic>
        <p:nvPicPr>
          <p:cNvPr id="9" name="Picture 2" descr="C:\Users\Think_093\Desktop\omerhalisdemiruniversitesijpeg.jpg"/>
          <p:cNvPicPr>
            <a:picLocks noChangeAspect="1" noChangeArrowheads="1"/>
          </p:cNvPicPr>
          <p:nvPr/>
        </p:nvPicPr>
        <p:blipFill>
          <a:blip r:embed="rId4" cstate="print">
            <a:extLst>
              <a:ext uri="{28A0092B-C50C-407E-A947-70E740481C1C}">
                <a14:useLocalDpi xmlns="" xmlns:a14="http://schemas.microsoft.com/office/drawing/2010/main" xmlns:lc="http://schemas.openxmlformats.org/drawingml/2006/lockedCanvas" val="0"/>
              </a:ext>
            </a:extLst>
          </a:blip>
          <a:srcRect/>
          <a:stretch>
            <a:fillRect/>
          </a:stretch>
        </p:blipFill>
        <p:spPr bwMode="auto">
          <a:xfrm>
            <a:off x="0" y="1"/>
            <a:ext cx="1056237" cy="980728"/>
          </a:xfrm>
          <a:prstGeom prst="rect">
            <a:avLst/>
          </a:prstGeom>
          <a:noFill/>
          <a:extLst>
            <a:ext uri="{909E8E84-426E-40DD-AFC4-6F175D3DCCD1}">
              <a14:hiddenFill xmlns="" xmlns:a14="http://schemas.microsoft.com/office/drawing/2010/main" xmlns:lc="http://schemas.openxmlformats.org/drawingml/2006/lockedCanvas">
                <a:solidFill>
                  <a:srgbClr val="FFFFFF"/>
                </a:solidFill>
              </a14:hiddenFill>
            </a:ext>
          </a:extLst>
        </p:spPr>
      </p:pic>
    </p:spTree>
    <p:extLst>
      <p:ext uri="{BB962C8B-B14F-4D97-AF65-F5344CB8AC3E}">
        <p14:creationId xmlns:p14="http://schemas.microsoft.com/office/powerpoint/2010/main" xmlns="" val="381880828"/>
      </p:ext>
    </p:extLst>
  </p:cSld>
  <p:clrMapOvr>
    <a:masterClrMapping/>
  </p:clrMapOvr>
  <p:transition spd="med" advClick="0" advTm="12000">
    <p:wheel spokes="8"/>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504678" y="2999826"/>
            <a:ext cx="7243786" cy="928694"/>
          </a:xfrm>
          <a:effectLst>
            <a:outerShdw blurRad="50800" dist="38100" dir="5400000" algn="t" rotWithShape="0">
              <a:prstClr val="black">
                <a:alpha val="40000"/>
              </a:prstClr>
            </a:outerShdw>
          </a:effectLst>
        </p:spPr>
        <p:txBody>
          <a:bodyPr>
            <a:normAutofit fontScale="90000"/>
          </a:bodyPr>
          <a:lstStyle/>
          <a:p>
            <a:r>
              <a:rPr lang="tr-TR" sz="3200" dirty="0" smtClean="0"/>
              <a:t> NİĞDE ÖMER HALİSDEMİR ÜNİVERSİTESİ</a:t>
            </a:r>
            <a:endParaRPr lang="tr-TR" sz="3200" b="1" dirty="0"/>
          </a:p>
        </p:txBody>
      </p:sp>
      <p:sp>
        <p:nvSpPr>
          <p:cNvPr id="6" name="5 Alt Başlık"/>
          <p:cNvSpPr>
            <a:spLocks noGrp="1"/>
          </p:cNvSpPr>
          <p:nvPr>
            <p:ph type="subTitle" idx="1"/>
          </p:nvPr>
        </p:nvSpPr>
        <p:spPr>
          <a:xfrm>
            <a:off x="252536" y="4007938"/>
            <a:ext cx="9144000" cy="357166"/>
          </a:xfrm>
        </p:spPr>
        <p:txBody>
          <a:bodyPr>
            <a:noAutofit/>
          </a:bodyPr>
          <a:lstStyle/>
          <a:p>
            <a:pPr algn="ctr"/>
            <a:r>
              <a:rPr lang="tr-TR" sz="1600" b="1" dirty="0" smtClean="0">
                <a:solidFill>
                  <a:schemeClr val="tx2"/>
                </a:solidFill>
                <a:latin typeface="Times New Roman" pitchFamily="18" charset="0"/>
                <a:cs typeface="Times New Roman" pitchFamily="18" charset="0"/>
              </a:rPr>
              <a:t>     </a:t>
            </a:r>
            <a:r>
              <a:rPr lang="tr-TR" sz="24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HUKUK </a:t>
            </a:r>
            <a:r>
              <a:rPr lang="tr-TR" sz="24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MÜŞAVİRLİĞİ</a:t>
            </a:r>
          </a:p>
        </p:txBody>
      </p:sp>
      <p:pic>
        <p:nvPicPr>
          <p:cNvPr id="3" name="Picture 2" descr="Niğde Ömer Halisdemir Üniversitesi Logo"/>
          <p:cNvPicPr>
            <a:picLocks noChangeAspect="1" noChangeArrowheads="1"/>
          </p:cNvPicPr>
          <p:nvPr/>
        </p:nvPicPr>
        <p:blipFill>
          <a:blip r:embed="rId2" cstate="print"/>
          <a:srcRect/>
          <a:stretch>
            <a:fillRect/>
          </a:stretch>
        </p:blipFill>
        <p:spPr bwMode="auto">
          <a:xfrm>
            <a:off x="3563888" y="1484784"/>
            <a:ext cx="2448272" cy="1872208"/>
          </a:xfrm>
          <a:prstGeom prst="rect">
            <a:avLst/>
          </a:prstGeom>
          <a:noFill/>
          <a:ln w="9525">
            <a:noFill/>
            <a:miter lim="800000"/>
            <a:headEnd/>
            <a:tailEnd/>
          </a:ln>
        </p:spPr>
      </p:pic>
      <p:pic>
        <p:nvPicPr>
          <p:cNvPr id="5" name="Picture 2" descr="C:\Users\Think_093\Desktop\omerhalisdemiruniversitesijpeg.jpg"/>
          <p:cNvPicPr>
            <a:picLocks noChangeAspect="1" noChangeArrowheads="1"/>
          </p:cNvPicPr>
          <p:nvPr/>
        </p:nvPicPr>
        <p:blipFill>
          <a:blip r:embed="rId3" cstate="print">
            <a:extLst>
              <a:ext uri="{28A0092B-C50C-407E-A947-70E740481C1C}">
                <a14:useLocalDpi xmlns="" xmlns:a14="http://schemas.microsoft.com/office/drawing/2010/main" xmlns:lc="http://schemas.openxmlformats.org/drawingml/2006/lockedCanvas" val="0"/>
              </a:ext>
            </a:extLst>
          </a:blip>
          <a:srcRect/>
          <a:stretch>
            <a:fillRect/>
          </a:stretch>
        </p:blipFill>
        <p:spPr bwMode="auto">
          <a:xfrm>
            <a:off x="1" y="1"/>
            <a:ext cx="1043607" cy="969001"/>
          </a:xfrm>
          <a:prstGeom prst="rect">
            <a:avLst/>
          </a:prstGeom>
          <a:noFill/>
          <a:extLst>
            <a:ext uri="{909E8E84-426E-40DD-AFC4-6F175D3DCCD1}">
              <a14:hiddenFill xmlns="" xmlns:a14="http://schemas.microsoft.com/office/drawing/2010/main" xmlns:lc="http://schemas.openxmlformats.org/drawingml/2006/lockedCanvas">
                <a:solidFill>
                  <a:srgbClr val="FFFFFF"/>
                </a:solidFill>
              </a14:hiddenFill>
            </a:ext>
          </a:extLst>
        </p:spPr>
      </p:pic>
    </p:spTree>
    <p:extLst>
      <p:ext uri="{BB962C8B-B14F-4D97-AF65-F5344CB8AC3E}">
        <p14:creationId xmlns:p14="http://schemas.microsoft.com/office/powerpoint/2010/main" xmlns="" val="753658391"/>
      </p:ext>
    </p:extLst>
  </p:cSld>
  <p:clrMapOvr>
    <a:masterClrMapping/>
  </p:clrMapOvr>
  <p:transition spd="med" advClick="0" advTm="12000">
    <p:wheel spokes="8"/>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403648" y="0"/>
            <a:ext cx="7243786" cy="928694"/>
          </a:xfrm>
          <a:effectLst>
            <a:outerShdw blurRad="50800" dist="38100" dir="5400000" algn="t" rotWithShape="0">
              <a:prstClr val="black">
                <a:alpha val="40000"/>
              </a:prstClr>
            </a:outerShdw>
          </a:effectLst>
        </p:spPr>
        <p:txBody>
          <a:bodyPr>
            <a:normAutofit fontScale="90000"/>
          </a:bodyPr>
          <a:lstStyle/>
          <a:p>
            <a:r>
              <a:rPr lang="tr-TR" sz="3200" dirty="0" smtClean="0"/>
              <a:t>   NİĞDE ÖMER </a:t>
            </a:r>
            <a:r>
              <a:rPr lang="tr-TR" sz="3200" dirty="0"/>
              <a:t>HALİSDEMİR ÜNİVERSİTESİ</a:t>
            </a:r>
          </a:p>
        </p:txBody>
      </p:sp>
      <p:sp>
        <p:nvSpPr>
          <p:cNvPr id="6" name="5 Alt Başlık"/>
          <p:cNvSpPr>
            <a:spLocks noGrp="1"/>
          </p:cNvSpPr>
          <p:nvPr>
            <p:ph type="subTitle" idx="1"/>
          </p:nvPr>
        </p:nvSpPr>
        <p:spPr>
          <a:xfrm>
            <a:off x="0" y="6500834"/>
            <a:ext cx="9144000" cy="357166"/>
          </a:xfrm>
        </p:spPr>
        <p:txBody>
          <a:bodyPr>
            <a:noAutofit/>
          </a:bodyPr>
          <a:lstStyle/>
          <a:p>
            <a:pPr algn="ctr"/>
            <a:r>
              <a:rPr lang="tr-TR" sz="1600" b="1" dirty="0">
                <a:solidFill>
                  <a:schemeClr val="tx2">
                    <a:lumMod val="50000"/>
                  </a:schemeClr>
                </a:solidFill>
                <a:latin typeface="Times New Roman" pitchFamily="18" charset="0"/>
                <a:cs typeface="Times New Roman" pitchFamily="18" charset="0"/>
              </a:rPr>
              <a:t>HUKUK MÜŞAVİRLİĞİ</a:t>
            </a:r>
          </a:p>
        </p:txBody>
      </p:sp>
      <p:sp>
        <p:nvSpPr>
          <p:cNvPr id="3" name="Metin kutusu 2"/>
          <p:cNvSpPr txBox="1"/>
          <p:nvPr/>
        </p:nvSpPr>
        <p:spPr>
          <a:xfrm>
            <a:off x="1691680" y="1613466"/>
            <a:ext cx="6840760" cy="3724096"/>
          </a:xfrm>
          <a:prstGeom prst="rect">
            <a:avLst/>
          </a:prstGeom>
          <a:gradFill>
            <a:gsLst>
              <a:gs pos="0">
                <a:srgbClr val="FBEAC7"/>
              </a:gs>
              <a:gs pos="17999">
                <a:srgbClr val="FEE7F2"/>
              </a:gs>
              <a:gs pos="36000">
                <a:srgbClr val="FAC77D"/>
              </a:gs>
              <a:gs pos="61000">
                <a:srgbClr val="FBA97D"/>
              </a:gs>
              <a:gs pos="82001">
                <a:srgbClr val="FBD49C"/>
              </a:gs>
              <a:gs pos="100000">
                <a:srgbClr val="FEE7F2"/>
              </a:gs>
            </a:gsLst>
            <a:lin ang="5400000" scaled="0"/>
          </a:gradFill>
        </p:spPr>
        <p:txBody>
          <a:bodyPr wrap="square" rtlCol="0">
            <a:spAutoFit/>
          </a:bodyPr>
          <a:lstStyle/>
          <a:p>
            <a:r>
              <a:rPr lang="tr-TR" sz="3200" dirty="0" smtClean="0"/>
              <a:t>Adaleti, yüksek bir kanun olarak kabul etmekten vazgeçen millet, bu felaketini hiçbir başarı ile telafi edemez.</a:t>
            </a:r>
          </a:p>
          <a:p>
            <a:endParaRPr lang="tr-TR" sz="3200" dirty="0" smtClean="0"/>
          </a:p>
          <a:p>
            <a:endParaRPr lang="tr-TR" dirty="0" smtClean="0"/>
          </a:p>
          <a:p>
            <a:r>
              <a:rPr lang="tr-TR" dirty="0"/>
              <a:t>	</a:t>
            </a:r>
            <a:r>
              <a:rPr lang="tr-TR" dirty="0" smtClean="0"/>
              <a:t>			</a:t>
            </a:r>
            <a:r>
              <a:rPr lang="tr-TR" b="1" dirty="0"/>
              <a:t>William Ellery Channing</a:t>
            </a:r>
            <a:endParaRPr lang="tr-TR" dirty="0"/>
          </a:p>
          <a:p>
            <a:endParaRPr lang="tr-TR" dirty="0" smtClean="0"/>
          </a:p>
          <a:p>
            <a:endParaRPr lang="tr-TR" dirty="0"/>
          </a:p>
          <a:p>
            <a:endParaRPr lang="tr-TR" dirty="0" smtClean="0"/>
          </a:p>
          <a:p>
            <a:endParaRPr lang="tr-TR" dirty="0"/>
          </a:p>
        </p:txBody>
      </p:sp>
      <p:pic>
        <p:nvPicPr>
          <p:cNvPr id="9" name="Picture 3" descr="E:\jpg_law_justice_003.jpg"/>
          <p:cNvPicPr>
            <a:picLocks noChangeAspect="1" noChangeArrowheads="1"/>
          </p:cNvPicPr>
          <p:nvPr/>
        </p:nvPicPr>
        <p:blipFill>
          <a:blip r:embed="rId2" cstate="print"/>
          <a:srcRect/>
          <a:stretch>
            <a:fillRect/>
          </a:stretch>
        </p:blipFill>
        <p:spPr bwMode="auto">
          <a:xfrm>
            <a:off x="1762484" y="3738146"/>
            <a:ext cx="1657388" cy="1491054"/>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7" name="Picture 2" descr="C:\Users\Think_093\Desktop\omerhalisdemiruniversitesijpeg.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1"/>
            <a:ext cx="1056237" cy="980728"/>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transition spd="med" advClick="0" advTm="12000">
    <p:wheel spokes="8"/>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357290" y="0"/>
            <a:ext cx="7243786" cy="928694"/>
          </a:xfrm>
          <a:effectLst>
            <a:outerShdw blurRad="50800" dist="38100" dir="5400000" algn="t" rotWithShape="0">
              <a:prstClr val="black">
                <a:alpha val="40000"/>
              </a:prstClr>
            </a:outerShdw>
          </a:effectLst>
        </p:spPr>
        <p:txBody>
          <a:bodyPr>
            <a:normAutofit fontScale="90000"/>
          </a:bodyPr>
          <a:lstStyle/>
          <a:p>
            <a:r>
              <a:rPr lang="tr-TR" sz="3200" dirty="0" smtClean="0"/>
              <a:t>NİĞDE ÖMER </a:t>
            </a:r>
            <a:r>
              <a:rPr lang="tr-TR" sz="3200" dirty="0"/>
              <a:t>HALİSDEMİR ÜNİVERSİTESİ</a:t>
            </a:r>
          </a:p>
        </p:txBody>
      </p:sp>
      <p:sp>
        <p:nvSpPr>
          <p:cNvPr id="6" name="5 Alt Başlık"/>
          <p:cNvSpPr>
            <a:spLocks noGrp="1"/>
          </p:cNvSpPr>
          <p:nvPr>
            <p:ph type="subTitle" idx="1"/>
          </p:nvPr>
        </p:nvSpPr>
        <p:spPr>
          <a:xfrm>
            <a:off x="0" y="6500834"/>
            <a:ext cx="9144000" cy="357166"/>
          </a:xfrm>
        </p:spPr>
        <p:txBody>
          <a:bodyPr>
            <a:noAutofit/>
          </a:bodyPr>
          <a:lstStyle/>
          <a:p>
            <a:pPr algn="ctr"/>
            <a:r>
              <a:rPr lang="tr-TR" sz="1600" b="1" dirty="0">
                <a:solidFill>
                  <a:schemeClr val="tx2">
                    <a:lumMod val="50000"/>
                  </a:schemeClr>
                </a:solidFill>
                <a:latin typeface="Times New Roman" pitchFamily="18" charset="0"/>
                <a:cs typeface="Times New Roman" pitchFamily="18" charset="0"/>
              </a:rPr>
              <a:t>HUKUK MÜŞAVİRLİĞİ</a:t>
            </a:r>
          </a:p>
        </p:txBody>
      </p:sp>
      <p:sp>
        <p:nvSpPr>
          <p:cNvPr id="5" name="4 Dikdörtgen"/>
          <p:cNvSpPr/>
          <p:nvPr/>
        </p:nvSpPr>
        <p:spPr>
          <a:xfrm>
            <a:off x="1571604" y="1357298"/>
            <a:ext cx="6643734" cy="584775"/>
          </a:xfrm>
          <a:prstGeom prst="rect">
            <a:avLst/>
          </a:prstGeom>
        </p:spPr>
        <p:txBody>
          <a:bodyPr wrap="square">
            <a:spAutoFit/>
          </a:bodyPr>
          <a:lstStyle/>
          <a:p>
            <a:pPr marL="571500" indent="-571500" algn="just">
              <a:buClr>
                <a:srgbClr val="C00000"/>
              </a:buClr>
              <a:tabLst>
                <a:tab pos="633413" algn="l"/>
              </a:tabLst>
              <a:defRPr/>
            </a:pPr>
            <a:endParaRPr lang="tr-TR" sz="3200" dirty="0">
              <a:solidFill>
                <a:schemeClr val="tx2">
                  <a:lumMod val="50000"/>
                </a:schemeClr>
              </a:solidFill>
              <a:latin typeface="Times New Roman" pitchFamily="18" charset="0"/>
              <a:cs typeface="Times New Roman" pitchFamily="18" charset="0"/>
            </a:endParaRPr>
          </a:p>
        </p:txBody>
      </p:sp>
      <p:sp>
        <p:nvSpPr>
          <p:cNvPr id="7" name="6 Dikdörtgen"/>
          <p:cNvSpPr/>
          <p:nvPr/>
        </p:nvSpPr>
        <p:spPr>
          <a:xfrm>
            <a:off x="1593264" y="1904633"/>
            <a:ext cx="5715040" cy="3108543"/>
          </a:xfrm>
          <a:prstGeom prst="rect">
            <a:avLst/>
          </a:prstGeom>
          <a:blipFill>
            <a:blip r:embed="rId2" cstate="print"/>
            <a:tile tx="0" ty="0" sx="100000" sy="100000" flip="none" algn="tl"/>
          </a:blip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wrap="square">
            <a:spAutoFit/>
          </a:bodyPr>
          <a:lstStyle/>
          <a:p>
            <a:pPr marL="571500" indent="-571500" algn="just">
              <a:buClr>
                <a:srgbClr val="C00000"/>
              </a:buClr>
              <a:tabLst>
                <a:tab pos="633413" algn="l"/>
              </a:tabLst>
              <a:defRPr/>
            </a:pPr>
            <a:r>
              <a:rPr lang="tr-TR" sz="3600" dirty="0" smtClean="0">
                <a:solidFill>
                  <a:schemeClr val="tx2">
                    <a:lumMod val="50000"/>
                  </a:schemeClr>
                </a:solidFill>
                <a:latin typeface="Times New Roman" pitchFamily="18" charset="0"/>
                <a:cs typeface="Times New Roman" pitchFamily="18" charset="0"/>
              </a:rPr>
              <a:t>I. Genel Bilgiler</a:t>
            </a:r>
          </a:p>
          <a:p>
            <a:pPr marL="571500" indent="-571500" algn="just">
              <a:buClr>
                <a:srgbClr val="C00000"/>
              </a:buClr>
              <a:tabLst>
                <a:tab pos="633413" algn="l"/>
              </a:tabLst>
              <a:defRPr/>
            </a:pPr>
            <a:r>
              <a:rPr lang="tr-TR" sz="3600" dirty="0" smtClean="0">
                <a:solidFill>
                  <a:schemeClr val="tx2">
                    <a:lumMod val="50000"/>
                  </a:schemeClr>
                </a:solidFill>
                <a:latin typeface="Times New Roman" pitchFamily="18" charset="0"/>
                <a:cs typeface="Times New Roman" pitchFamily="18" charset="0"/>
              </a:rPr>
              <a:t>II. Misyon</a:t>
            </a:r>
          </a:p>
          <a:p>
            <a:pPr marL="571500" indent="-571500" algn="just">
              <a:buClr>
                <a:srgbClr val="C00000"/>
              </a:buClr>
              <a:tabLst>
                <a:tab pos="633413" algn="l"/>
              </a:tabLst>
              <a:defRPr/>
            </a:pPr>
            <a:r>
              <a:rPr lang="tr-TR" sz="3600" dirty="0" smtClean="0">
                <a:solidFill>
                  <a:schemeClr val="tx2">
                    <a:lumMod val="50000"/>
                  </a:schemeClr>
                </a:solidFill>
                <a:latin typeface="Times New Roman" pitchFamily="18" charset="0"/>
                <a:cs typeface="Times New Roman" pitchFamily="18" charset="0"/>
              </a:rPr>
              <a:t>III. Vizyon</a:t>
            </a:r>
          </a:p>
          <a:p>
            <a:pPr marL="571500" indent="-571500" algn="just">
              <a:buClr>
                <a:srgbClr val="C00000"/>
              </a:buClr>
              <a:tabLst>
                <a:tab pos="633413" algn="l"/>
              </a:tabLst>
              <a:defRPr/>
            </a:pPr>
            <a:endParaRPr lang="tr-TR" sz="800" dirty="0" smtClean="0">
              <a:solidFill>
                <a:schemeClr val="tx2">
                  <a:lumMod val="50000"/>
                </a:schemeClr>
              </a:solidFill>
              <a:latin typeface="Times New Roman" pitchFamily="18" charset="0"/>
              <a:cs typeface="Times New Roman" pitchFamily="18" charset="0"/>
            </a:endParaRPr>
          </a:p>
          <a:p>
            <a:pPr marL="571500" indent="-571500" algn="just">
              <a:buClr>
                <a:srgbClr val="C00000"/>
              </a:buClr>
              <a:tabLst>
                <a:tab pos="633413" algn="l"/>
              </a:tabLst>
              <a:defRPr/>
            </a:pPr>
            <a:r>
              <a:rPr lang="tr-TR" sz="3600" dirty="0">
                <a:solidFill>
                  <a:schemeClr val="tx2">
                    <a:lumMod val="50000"/>
                  </a:schemeClr>
                </a:solidFill>
                <a:latin typeface="Times New Roman" pitchFamily="18" charset="0"/>
                <a:cs typeface="Times New Roman" pitchFamily="18" charset="0"/>
              </a:rPr>
              <a:t>VI. </a:t>
            </a:r>
            <a:r>
              <a:rPr lang="tr-TR" sz="3600" dirty="0" smtClean="0">
                <a:solidFill>
                  <a:schemeClr val="tx2">
                    <a:lumMod val="50000"/>
                  </a:schemeClr>
                </a:solidFill>
                <a:latin typeface="Times New Roman" pitchFamily="18" charset="0"/>
                <a:cs typeface="Times New Roman" pitchFamily="18" charset="0"/>
              </a:rPr>
              <a:t>Yönetim Yapısı</a:t>
            </a:r>
          </a:p>
          <a:p>
            <a:pPr marL="571500" indent="-571500" algn="just">
              <a:buClr>
                <a:srgbClr val="C00000"/>
              </a:buClr>
              <a:tabLst>
                <a:tab pos="633413" algn="l"/>
              </a:tabLst>
              <a:defRPr/>
            </a:pPr>
            <a:endParaRPr lang="tr-TR" sz="800" dirty="0" smtClean="0">
              <a:solidFill>
                <a:schemeClr val="tx2">
                  <a:lumMod val="50000"/>
                </a:schemeClr>
              </a:solidFill>
              <a:latin typeface="Times New Roman" pitchFamily="18" charset="0"/>
              <a:cs typeface="Times New Roman" pitchFamily="18" charset="0"/>
            </a:endParaRPr>
          </a:p>
          <a:p>
            <a:pPr marL="571500" indent="-571500" algn="just">
              <a:buClr>
                <a:srgbClr val="C00000"/>
              </a:buClr>
              <a:tabLst>
                <a:tab pos="633413" algn="l"/>
              </a:tabLst>
              <a:defRPr/>
            </a:pPr>
            <a:r>
              <a:rPr lang="tr-TR" sz="3600" dirty="0">
                <a:solidFill>
                  <a:schemeClr val="tx2">
                    <a:lumMod val="50000"/>
                  </a:schemeClr>
                </a:solidFill>
                <a:latin typeface="Times New Roman" pitchFamily="18" charset="0"/>
                <a:cs typeface="Times New Roman" pitchFamily="18" charset="0"/>
              </a:rPr>
              <a:t>V</a:t>
            </a:r>
            <a:r>
              <a:rPr lang="tr-TR" sz="3600" dirty="0" smtClean="0">
                <a:solidFill>
                  <a:schemeClr val="tx2">
                    <a:lumMod val="50000"/>
                  </a:schemeClr>
                </a:solidFill>
                <a:latin typeface="Times New Roman" pitchFamily="18" charset="0"/>
                <a:cs typeface="Times New Roman" pitchFamily="18" charset="0"/>
              </a:rPr>
              <a:t>.	Hizmetlerimiz</a:t>
            </a:r>
            <a:endParaRPr lang="tr-TR" sz="800" dirty="0" smtClean="0">
              <a:solidFill>
                <a:schemeClr val="tx2">
                  <a:lumMod val="50000"/>
                </a:schemeClr>
              </a:solidFill>
              <a:latin typeface="Times New Roman" pitchFamily="18" charset="0"/>
              <a:cs typeface="Times New Roman" pitchFamily="18" charset="0"/>
            </a:endParaRPr>
          </a:p>
        </p:txBody>
      </p:sp>
      <p:pic>
        <p:nvPicPr>
          <p:cNvPr id="9" name="Picture 2" descr="C:\Users\Think_093\Desktop\omerhalisdemiruniversitesijpeg.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1"/>
            <a:ext cx="1056237" cy="980728"/>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transition spd="med" advClick="0" advTm="12000">
    <p:wheel spokes="8"/>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357290" y="0"/>
            <a:ext cx="7243786" cy="928694"/>
          </a:xfrm>
          <a:effectLst>
            <a:outerShdw blurRad="50800" dist="38100" dir="5400000" algn="t" rotWithShape="0">
              <a:prstClr val="black">
                <a:alpha val="40000"/>
              </a:prstClr>
            </a:outerShdw>
          </a:effectLst>
        </p:spPr>
        <p:txBody>
          <a:bodyPr>
            <a:normAutofit fontScale="90000"/>
          </a:bodyPr>
          <a:lstStyle/>
          <a:p>
            <a:r>
              <a:rPr lang="tr-TR" sz="3200" dirty="0" smtClean="0"/>
              <a:t>  NİĞDE ÖMER </a:t>
            </a:r>
            <a:r>
              <a:rPr lang="tr-TR" sz="3200" dirty="0"/>
              <a:t>HALİSDEMİR ÜNİVERSİTESİ</a:t>
            </a:r>
          </a:p>
        </p:txBody>
      </p:sp>
      <p:sp>
        <p:nvSpPr>
          <p:cNvPr id="6" name="5 Alt Başlık"/>
          <p:cNvSpPr>
            <a:spLocks noGrp="1"/>
          </p:cNvSpPr>
          <p:nvPr>
            <p:ph type="subTitle" idx="1"/>
          </p:nvPr>
        </p:nvSpPr>
        <p:spPr>
          <a:xfrm>
            <a:off x="0" y="6500834"/>
            <a:ext cx="9144000" cy="357166"/>
          </a:xfrm>
        </p:spPr>
        <p:txBody>
          <a:bodyPr>
            <a:noAutofit/>
          </a:bodyPr>
          <a:lstStyle/>
          <a:p>
            <a:pPr algn="ctr"/>
            <a:r>
              <a:rPr lang="tr-TR" sz="1600" b="1" dirty="0" smtClean="0">
                <a:solidFill>
                  <a:schemeClr val="tx2">
                    <a:lumMod val="50000"/>
                  </a:schemeClr>
                </a:solidFill>
                <a:latin typeface="Times New Roman" pitchFamily="18" charset="0"/>
                <a:cs typeface="Times New Roman" pitchFamily="18" charset="0"/>
              </a:rPr>
              <a:t>HUKUK MÜŞAVİRLİĞİ</a:t>
            </a:r>
            <a:endParaRPr lang="tr-TR" sz="1600" b="1" dirty="0">
              <a:solidFill>
                <a:schemeClr val="tx2">
                  <a:lumMod val="50000"/>
                </a:schemeClr>
              </a:solidFill>
              <a:latin typeface="Times New Roman" pitchFamily="18" charset="0"/>
              <a:cs typeface="Times New Roman" pitchFamily="18" charset="0"/>
            </a:endParaRPr>
          </a:p>
        </p:txBody>
      </p:sp>
      <p:pic>
        <p:nvPicPr>
          <p:cNvPr id="2050" name="Picture 2" descr="C:\Program Files (x86)\Microsoft Office\MEDIA\CAGCAT10\j0233018.wmf"/>
          <p:cNvPicPr>
            <a:picLocks noChangeAspect="1" noChangeArrowheads="1"/>
          </p:cNvPicPr>
          <p:nvPr/>
        </p:nvPicPr>
        <p:blipFill>
          <a:blip r:embed="rId2" cstate="print"/>
          <a:srcRect/>
          <a:stretch>
            <a:fillRect/>
          </a:stretch>
        </p:blipFill>
        <p:spPr bwMode="auto">
          <a:xfrm>
            <a:off x="5357818" y="1000108"/>
            <a:ext cx="3000396" cy="4572032"/>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
        <p:nvSpPr>
          <p:cNvPr id="7" name="6 Dikdörtgen"/>
          <p:cNvSpPr/>
          <p:nvPr/>
        </p:nvSpPr>
        <p:spPr>
          <a:xfrm>
            <a:off x="1331640" y="3357562"/>
            <a:ext cx="3816424" cy="707886"/>
          </a:xfrm>
          <a:prstGeom prst="rect">
            <a:avLst/>
          </a:prstGeom>
        </p:spPr>
        <p:txBody>
          <a:bodyPr wrap="square">
            <a:spAutoFit/>
          </a:bodyPr>
          <a:lstStyle/>
          <a:p>
            <a:pPr algn="ctr"/>
            <a:r>
              <a:rPr lang="tr-TR" sz="4000" b="1" dirty="0" smtClean="0">
                <a:solidFill>
                  <a:schemeClr val="tx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GENEL BİLGİ</a:t>
            </a:r>
            <a:endParaRPr lang="tr-TR" sz="4000" dirty="0">
              <a:solidFill>
                <a:schemeClr val="tx2">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9" name="Picture 2" descr="C:\Users\Think_093\Desktop\omerhalisdemiruniversitesijpeg.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 y="1"/>
            <a:ext cx="1056236" cy="980727"/>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transition spd="med" advClick="0" advTm="12000">
    <p:wheel spokes="8"/>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357290" y="0"/>
            <a:ext cx="7243786" cy="928694"/>
          </a:xfrm>
          <a:effectLst>
            <a:outerShdw blurRad="50800" dist="38100" dir="5400000" algn="t" rotWithShape="0">
              <a:prstClr val="black">
                <a:alpha val="40000"/>
              </a:prstClr>
            </a:outerShdw>
          </a:effectLst>
        </p:spPr>
        <p:txBody>
          <a:bodyPr>
            <a:normAutofit fontScale="90000"/>
          </a:bodyPr>
          <a:lstStyle/>
          <a:p>
            <a:r>
              <a:rPr lang="tr-TR" sz="3200" dirty="0" smtClean="0"/>
              <a:t>   NİĞDE ÖMER </a:t>
            </a:r>
            <a:r>
              <a:rPr lang="tr-TR" sz="3200" dirty="0"/>
              <a:t>HALİSDEMİR ÜNİVERSİTESİ</a:t>
            </a:r>
          </a:p>
        </p:txBody>
      </p:sp>
      <p:sp>
        <p:nvSpPr>
          <p:cNvPr id="6" name="5 Alt Başlık"/>
          <p:cNvSpPr>
            <a:spLocks noGrp="1"/>
          </p:cNvSpPr>
          <p:nvPr>
            <p:ph type="subTitle" idx="1"/>
          </p:nvPr>
        </p:nvSpPr>
        <p:spPr>
          <a:xfrm>
            <a:off x="0" y="6500834"/>
            <a:ext cx="9144000" cy="357166"/>
          </a:xfrm>
        </p:spPr>
        <p:txBody>
          <a:bodyPr>
            <a:noAutofit/>
          </a:bodyPr>
          <a:lstStyle/>
          <a:p>
            <a:pPr algn="ctr"/>
            <a:r>
              <a:rPr lang="tr-TR" sz="1600" b="1" dirty="0">
                <a:solidFill>
                  <a:schemeClr val="tx2">
                    <a:lumMod val="50000"/>
                  </a:schemeClr>
                </a:solidFill>
                <a:latin typeface="Times New Roman" pitchFamily="18" charset="0"/>
                <a:cs typeface="Times New Roman" pitchFamily="18" charset="0"/>
              </a:rPr>
              <a:t>HUKUK MÜŞAVİRLİĞİ</a:t>
            </a:r>
          </a:p>
        </p:txBody>
      </p:sp>
      <p:sp>
        <p:nvSpPr>
          <p:cNvPr id="7" name="6 Dikdörtgen"/>
          <p:cNvSpPr/>
          <p:nvPr/>
        </p:nvSpPr>
        <p:spPr>
          <a:xfrm>
            <a:off x="1482829" y="1268760"/>
            <a:ext cx="7072362" cy="3970318"/>
          </a:xfrm>
          <a:prstGeom prst="rect">
            <a:avLst/>
          </a:prstGeom>
          <a:gradFill>
            <a:gsLst>
              <a:gs pos="0">
                <a:srgbClr val="FFEFD1"/>
              </a:gs>
              <a:gs pos="64999">
                <a:srgbClr val="F0EBD5"/>
              </a:gs>
              <a:gs pos="100000">
                <a:srgbClr val="D1C39F"/>
              </a:gs>
            </a:gsLst>
            <a:lin ang="5400000" scaled="0"/>
          </a:gradFill>
          <a:ln>
            <a:solidFill>
              <a:schemeClr val="accent4">
                <a:lumMod val="20000"/>
                <a:lumOff val="80000"/>
              </a:schemeClr>
            </a:solidFill>
          </a:ln>
          <a:effectLst>
            <a:innerShdw blurRad="63500" dist="50800" dir="2700000">
              <a:prstClr val="black">
                <a:alpha val="50000"/>
              </a:prstClr>
            </a:innerShdw>
          </a:effectLst>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tr-TR" sz="2400" dirty="0" smtClean="0">
                <a:solidFill>
                  <a:schemeClr val="tx2">
                    <a:lumMod val="50000"/>
                  </a:schemeClr>
                </a:solidFill>
                <a:latin typeface="Times New Roman" pitchFamily="18" charset="0"/>
                <a:cs typeface="Times New Roman" pitchFamily="18" charset="0"/>
              </a:rPr>
              <a:t>	</a:t>
            </a:r>
            <a:r>
              <a:rPr lang="tr-TR" sz="2200" dirty="0" smtClean="0">
                <a:solidFill>
                  <a:schemeClr val="tx2">
                    <a:lumMod val="50000"/>
                  </a:schemeClr>
                </a:solidFill>
                <a:latin typeface="Times New Roman" pitchFamily="18" charset="0"/>
                <a:cs typeface="Times New Roman" pitchFamily="18" charset="0"/>
              </a:rPr>
              <a:t>Niğde  Ömer Halisdemir Üniversitesi Hukuk Müşavirliği; Üniversite Niğde tüzel kişiliğinin, bağlı yükseköğretim kurumları ile birlikte 2709 sayılı Türkiye Cumhuriyeti Anayasasının 130. maddesi ve 2547 sayılı Yükseköğretim Kanununda yazılı ilke, esas ve hedefler doğrultusunda, yüklendiği kamu hizmetlerini yerine getirirken, tesis ettiği idari işlem ve eylemleriyle hukukun ve mevzuatın öngördüğü sınırlar içerisinde kalması yönünden DANIŞMA birimi olarak, Üniversitenin hak ve menfaatlerinin savunulmasında ve elde edilmesinde İCRA birimi olarak faaliyet göstermektedir.</a:t>
            </a:r>
            <a:endParaRPr lang="tr-TR" sz="2200" dirty="0">
              <a:solidFill>
                <a:schemeClr val="tx2">
                  <a:lumMod val="50000"/>
                </a:schemeClr>
              </a:solidFill>
              <a:latin typeface="Times New Roman" pitchFamily="18" charset="0"/>
              <a:cs typeface="Times New Roman" pitchFamily="18" charset="0"/>
            </a:endParaRPr>
          </a:p>
        </p:txBody>
      </p:sp>
      <p:pic>
        <p:nvPicPr>
          <p:cNvPr id="1027" name="Picture 3" descr="C:\Program Files\Microsoft Office\MEDIA\CAGCAT10\j0300840.wm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740107" y="4932149"/>
            <a:ext cx="1815084" cy="1528877"/>
          </a:xfrm>
          <a:prstGeom prst="rect">
            <a:avLst/>
          </a:prstGeom>
          <a:noFill/>
          <a:extLst>
            <a:ext uri="{909E8E84-426E-40DD-AFC4-6F175D3DCCD1}">
              <a14:hiddenFill xmlns:a14="http://schemas.microsoft.com/office/drawing/2010/main" xmlns="">
                <a:solidFill>
                  <a:srgbClr val="FFFFFF"/>
                </a:solidFill>
              </a14:hiddenFill>
            </a:ext>
          </a:extLst>
        </p:spPr>
      </p:pic>
      <p:pic>
        <p:nvPicPr>
          <p:cNvPr id="8" name="Picture 2" descr="C:\Users\Think_093\Desktop\omerhalisdemiruniversitesijpeg.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 y="1"/>
            <a:ext cx="1056236" cy="980727"/>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transition spd="med" advClick="0" advTm="12000">
    <p:wheel spokes="8"/>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259632" y="260648"/>
            <a:ext cx="7776864" cy="936104"/>
          </a:xfrm>
        </p:spPr>
        <p:txBody>
          <a:bodyPr>
            <a:normAutofit fontScale="90000"/>
          </a:bodyPr>
          <a:lstStyle/>
          <a:p>
            <a:pPr algn="ctr"/>
            <a:r>
              <a:rPr lang="tr-TR" sz="3200" dirty="0"/>
              <a:t> </a:t>
            </a:r>
            <a:r>
              <a:rPr lang="tr-TR" sz="3200" dirty="0" smtClean="0"/>
              <a:t>    NİĞDE ÖMER </a:t>
            </a:r>
            <a:r>
              <a:rPr lang="tr-TR" sz="3200" dirty="0"/>
              <a:t>HALİSDEMİR ÜNİVERSİTESİ</a:t>
            </a:r>
          </a:p>
        </p:txBody>
      </p:sp>
      <p:sp>
        <p:nvSpPr>
          <p:cNvPr id="3" name="İçerik Yer Tutucusu 2"/>
          <p:cNvSpPr>
            <a:spLocks noGrp="1"/>
          </p:cNvSpPr>
          <p:nvPr>
            <p:ph idx="1"/>
          </p:nvPr>
        </p:nvSpPr>
        <p:spPr>
          <a:blipFill>
            <a:blip r:embed="rId2" cstate="print"/>
            <a:tile tx="0" ty="0" sx="100000" sy="100000" flip="none" algn="tl"/>
          </a:blipFill>
        </p:spPr>
        <p:txBody>
          <a:bodyPr>
            <a:normAutofit fontScale="92500" lnSpcReduction="10000"/>
          </a:bodyPr>
          <a:lstStyle/>
          <a:p>
            <a:pPr marL="82296" indent="0" algn="ctr">
              <a:buNone/>
            </a:pPr>
            <a:endParaRPr lang="tr-TR" b="1" dirty="0" smtClean="0"/>
          </a:p>
          <a:p>
            <a:pPr marL="82296" indent="0" algn="ctr">
              <a:buNone/>
            </a:pPr>
            <a:r>
              <a:rPr lang="tr-TR" sz="2600" b="1" dirty="0" smtClean="0">
                <a:latin typeface="Times New Roman" panose="02020603050405020304" pitchFamily="18" charset="0"/>
                <a:cs typeface="Times New Roman" panose="02020603050405020304" pitchFamily="18" charset="0"/>
              </a:rPr>
              <a:t>MİSYON</a:t>
            </a:r>
          </a:p>
          <a:p>
            <a:pPr marL="82296" indent="0">
              <a:buNone/>
            </a:pPr>
            <a:endParaRPr lang="tr-TR" sz="2600" dirty="0">
              <a:latin typeface="Times New Roman" panose="02020603050405020304" pitchFamily="18" charset="0"/>
              <a:cs typeface="Times New Roman" panose="02020603050405020304" pitchFamily="18" charset="0"/>
            </a:endParaRPr>
          </a:p>
          <a:p>
            <a:pPr marL="82296" indent="0">
              <a:buNone/>
            </a:pPr>
            <a:r>
              <a:rPr lang="tr-TR" sz="2600" b="1" dirty="0">
                <a:latin typeface="Times New Roman" panose="02020603050405020304" pitchFamily="18" charset="0"/>
                <a:cs typeface="Times New Roman" panose="02020603050405020304" pitchFamily="18" charset="0"/>
              </a:rPr>
              <a:t>Misyonumuz</a:t>
            </a:r>
            <a:endParaRPr lang="tr-TR" sz="2600" dirty="0">
              <a:latin typeface="Times New Roman" panose="02020603050405020304" pitchFamily="18" charset="0"/>
              <a:cs typeface="Times New Roman" panose="02020603050405020304" pitchFamily="18" charset="0"/>
            </a:endParaRPr>
          </a:p>
          <a:p>
            <a:pPr marL="82296" indent="0">
              <a:buNone/>
            </a:pPr>
            <a:r>
              <a:rPr lang="en-GB" sz="2600" dirty="0">
                <a:latin typeface="Times New Roman" panose="02020603050405020304" pitchFamily="18" charset="0"/>
                <a:cs typeface="Times New Roman" panose="02020603050405020304" pitchFamily="18" charset="0"/>
              </a:rPr>
              <a:t> </a:t>
            </a:r>
            <a:endParaRPr lang="tr-TR" sz="2600" dirty="0">
              <a:latin typeface="Times New Roman" panose="02020603050405020304" pitchFamily="18" charset="0"/>
              <a:cs typeface="Times New Roman" panose="02020603050405020304" pitchFamily="18" charset="0"/>
            </a:endParaRPr>
          </a:p>
          <a:p>
            <a:r>
              <a:rPr lang="en-GB" sz="2600" dirty="0">
                <a:latin typeface="Times New Roman" panose="02020603050405020304" pitchFamily="18" charset="0"/>
                <a:cs typeface="Times New Roman" panose="02020603050405020304" pitchFamily="18" charset="0"/>
              </a:rPr>
              <a:t>Üniversitemizin ve bağlı birimlerinin hizmetlerini sorunsuz, en mükemmel ve objektif bir biçimde yürütebilmelerini teminen, yürürlükteki mevzuatın emredici hükümleri doğrultusunda her türlü hukuki hizmeti vermek, hukuki ilişki ve ihtilafları Üniversitemiz menfaatleri yönünde düzenlemek ve çözüme kavuşturulmasını sağlamak misyonumuzdur.</a:t>
            </a:r>
            <a:endParaRPr lang="tr-TR" sz="2600" dirty="0">
              <a:latin typeface="Times New Roman" panose="02020603050405020304" pitchFamily="18" charset="0"/>
              <a:cs typeface="Times New Roman" panose="02020603050405020304" pitchFamily="18" charset="0"/>
            </a:endParaRPr>
          </a:p>
          <a:p>
            <a:pPr marL="82296" indent="0">
              <a:buNone/>
            </a:pPr>
            <a:endParaRPr lang="tr-TR" dirty="0"/>
          </a:p>
        </p:txBody>
      </p:sp>
      <p:pic>
        <p:nvPicPr>
          <p:cNvPr id="6" name="Picture 2" descr="C:\Users\Think_093\Desktop\omerhalisdemiruniversitesijpeg.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 y="1"/>
            <a:ext cx="1056236" cy="980727"/>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xmlns="" val="2770578227"/>
      </p:ext>
    </p:extLst>
  </p:cSld>
  <p:clrMapOvr>
    <a:masterClrMapping/>
  </p:clrMapOvr>
  <p:transition spd="med">
    <p:wheel spokes="8"/>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259632" y="260648"/>
            <a:ext cx="7776864" cy="936104"/>
          </a:xfrm>
        </p:spPr>
        <p:txBody>
          <a:bodyPr>
            <a:normAutofit fontScale="90000"/>
          </a:bodyPr>
          <a:lstStyle/>
          <a:p>
            <a:pPr algn="ctr"/>
            <a:r>
              <a:rPr lang="tr-TR" sz="3200" dirty="0"/>
              <a:t> </a:t>
            </a:r>
            <a:r>
              <a:rPr lang="tr-TR" sz="3200" dirty="0" smtClean="0"/>
              <a:t>      NİĞDE ÖMER </a:t>
            </a:r>
            <a:r>
              <a:rPr lang="tr-TR" sz="3200" dirty="0"/>
              <a:t>HALİSDEMİR ÜNİVERSİTESİ</a:t>
            </a:r>
          </a:p>
        </p:txBody>
      </p:sp>
      <p:sp>
        <p:nvSpPr>
          <p:cNvPr id="3" name="İçerik Yer Tutucusu 2"/>
          <p:cNvSpPr>
            <a:spLocks noGrp="1"/>
          </p:cNvSpPr>
          <p:nvPr>
            <p:ph idx="1"/>
          </p:nvPr>
        </p:nvSpPr>
        <p:spPr>
          <a:blipFill>
            <a:blip r:embed="rId2" cstate="print"/>
            <a:tile tx="0" ty="0" sx="100000" sy="100000" flip="none" algn="tl"/>
          </a:blipFill>
        </p:spPr>
        <p:txBody>
          <a:bodyPr>
            <a:normAutofit fontScale="85000" lnSpcReduction="20000"/>
          </a:bodyPr>
          <a:lstStyle/>
          <a:p>
            <a:pPr marL="82296" indent="0" algn="ctr">
              <a:buNone/>
            </a:pPr>
            <a:endParaRPr lang="tr-TR" b="1" dirty="0" smtClean="0"/>
          </a:p>
          <a:p>
            <a:pPr marL="82296" indent="0" algn="ctr">
              <a:buNone/>
            </a:pPr>
            <a:r>
              <a:rPr lang="tr-TR" sz="3100" b="1" dirty="0" smtClean="0">
                <a:latin typeface="Times New Roman" panose="02020603050405020304" pitchFamily="18" charset="0"/>
                <a:cs typeface="Times New Roman" panose="02020603050405020304" pitchFamily="18" charset="0"/>
              </a:rPr>
              <a:t>VİZYON</a:t>
            </a:r>
          </a:p>
          <a:p>
            <a:pPr marL="82296" indent="0">
              <a:buNone/>
            </a:pPr>
            <a:endParaRPr lang="tr-TR" sz="3100" dirty="0">
              <a:latin typeface="Times New Roman" panose="02020603050405020304" pitchFamily="18" charset="0"/>
              <a:cs typeface="Times New Roman" panose="02020603050405020304" pitchFamily="18" charset="0"/>
            </a:endParaRPr>
          </a:p>
          <a:p>
            <a:pPr marL="82296" indent="0">
              <a:buNone/>
            </a:pPr>
            <a:r>
              <a:rPr lang="tr-TR" sz="3100" b="1" dirty="0" smtClean="0">
                <a:latin typeface="Times New Roman" panose="02020603050405020304" pitchFamily="18" charset="0"/>
                <a:cs typeface="Times New Roman" panose="02020603050405020304" pitchFamily="18" charset="0"/>
              </a:rPr>
              <a:t>Vizyonumuz</a:t>
            </a:r>
            <a:endParaRPr lang="tr-TR" sz="3100" dirty="0" smtClean="0">
              <a:latin typeface="Times New Roman" panose="02020603050405020304" pitchFamily="18" charset="0"/>
              <a:cs typeface="Times New Roman" panose="02020603050405020304" pitchFamily="18" charset="0"/>
            </a:endParaRPr>
          </a:p>
          <a:p>
            <a:pPr marL="82296" indent="0">
              <a:buNone/>
            </a:pPr>
            <a:r>
              <a:rPr lang="en-GB" sz="3100" dirty="0" smtClean="0">
                <a:latin typeface="Times New Roman" panose="02020603050405020304" pitchFamily="18" charset="0"/>
                <a:cs typeface="Times New Roman" panose="02020603050405020304" pitchFamily="18" charset="0"/>
              </a:rPr>
              <a:t> </a:t>
            </a:r>
            <a:endParaRPr lang="tr-TR" sz="3100" dirty="0" smtClean="0">
              <a:latin typeface="Times New Roman" panose="02020603050405020304" pitchFamily="18" charset="0"/>
              <a:cs typeface="Times New Roman" panose="02020603050405020304" pitchFamily="18" charset="0"/>
            </a:endParaRPr>
          </a:p>
          <a:p>
            <a:r>
              <a:rPr lang="en-GB" sz="3100" dirty="0">
                <a:latin typeface="Times New Roman" panose="02020603050405020304" pitchFamily="18" charset="0"/>
                <a:cs typeface="Times New Roman" panose="02020603050405020304" pitchFamily="18" charset="0"/>
              </a:rPr>
              <a:t>Müşavirliğimiz bu misyonu üstlenirken; sürekli gelişen ve değişen teknolojiyi de  </a:t>
            </a:r>
            <a:r>
              <a:rPr lang="en-GB" sz="3100" dirty="0" err="1" smtClean="0">
                <a:latin typeface="Times New Roman" panose="02020603050405020304" pitchFamily="18" charset="0"/>
                <a:cs typeface="Times New Roman" panose="02020603050405020304" pitchFamily="18" charset="0"/>
              </a:rPr>
              <a:t>kullanarak</a:t>
            </a:r>
            <a:r>
              <a:rPr lang="en-GB" sz="3100" dirty="0" smtClean="0">
                <a:latin typeface="Times New Roman" panose="02020603050405020304" pitchFamily="18" charset="0"/>
                <a:cs typeface="Times New Roman" panose="02020603050405020304" pitchFamily="18" charset="0"/>
              </a:rPr>
              <a:t> </a:t>
            </a:r>
            <a:r>
              <a:rPr lang="en-GB" sz="3100" dirty="0">
                <a:latin typeface="Times New Roman" panose="02020603050405020304" pitchFamily="18" charset="0"/>
                <a:cs typeface="Times New Roman" panose="02020603050405020304" pitchFamily="18" charset="0"/>
              </a:rPr>
              <a:t>sahip olduğu mevzuat birikimini </a:t>
            </a:r>
            <a:r>
              <a:rPr lang="en-GB" sz="3100" dirty="0" err="1">
                <a:latin typeface="Times New Roman" panose="02020603050405020304" pitchFamily="18" charset="0"/>
                <a:cs typeface="Times New Roman" panose="02020603050405020304" pitchFamily="18" charset="0"/>
              </a:rPr>
              <a:t>çalışmalarına</a:t>
            </a:r>
            <a:r>
              <a:rPr lang="en-GB" sz="3100" dirty="0">
                <a:latin typeface="Times New Roman" panose="02020603050405020304" pitchFamily="18" charset="0"/>
                <a:cs typeface="Times New Roman" panose="02020603050405020304" pitchFamily="18" charset="0"/>
              </a:rPr>
              <a:t> </a:t>
            </a:r>
            <a:r>
              <a:rPr lang="en-GB" sz="3100" dirty="0" err="1" smtClean="0">
                <a:latin typeface="Times New Roman" panose="02020603050405020304" pitchFamily="18" charset="0"/>
                <a:cs typeface="Times New Roman" panose="02020603050405020304" pitchFamily="18" charset="0"/>
              </a:rPr>
              <a:t>yansıtan</a:t>
            </a:r>
            <a:r>
              <a:rPr lang="tr-TR" sz="3100" dirty="0" smtClean="0">
                <a:latin typeface="Times New Roman" panose="02020603050405020304" pitchFamily="18" charset="0"/>
                <a:cs typeface="Times New Roman" panose="02020603050405020304" pitchFamily="18" charset="0"/>
              </a:rPr>
              <a:t>,</a:t>
            </a:r>
            <a:r>
              <a:rPr lang="en-GB" sz="3100" dirty="0" smtClean="0">
                <a:latin typeface="Times New Roman" panose="02020603050405020304" pitchFamily="18" charset="0"/>
                <a:cs typeface="Times New Roman" panose="02020603050405020304" pitchFamily="18" charset="0"/>
              </a:rPr>
              <a:t> </a:t>
            </a:r>
            <a:r>
              <a:rPr lang="en-GB" sz="3100" dirty="0">
                <a:latin typeface="Times New Roman" panose="02020603050405020304" pitchFamily="18" charset="0"/>
                <a:cs typeface="Times New Roman" panose="02020603050405020304" pitchFamily="18" charset="0"/>
              </a:rPr>
              <a:t>yenilikçi, çağdaş, gelişmelere </a:t>
            </a:r>
            <a:r>
              <a:rPr lang="en-GB" sz="3100" dirty="0" err="1">
                <a:latin typeface="Times New Roman" panose="02020603050405020304" pitchFamily="18" charset="0"/>
                <a:cs typeface="Times New Roman" panose="02020603050405020304" pitchFamily="18" charset="0"/>
              </a:rPr>
              <a:t>açık</a:t>
            </a:r>
            <a:r>
              <a:rPr lang="en-GB" sz="3100" dirty="0">
                <a:latin typeface="Times New Roman" panose="02020603050405020304" pitchFamily="18" charset="0"/>
                <a:cs typeface="Times New Roman" panose="02020603050405020304" pitchFamily="18" charset="0"/>
              </a:rPr>
              <a:t>, </a:t>
            </a:r>
            <a:r>
              <a:rPr lang="en-GB" sz="3100" dirty="0" err="1">
                <a:latin typeface="Times New Roman" panose="02020603050405020304" pitchFamily="18" charset="0"/>
                <a:cs typeface="Times New Roman" panose="02020603050405020304" pitchFamily="18" charset="0"/>
              </a:rPr>
              <a:t>Üniversitemiz</a:t>
            </a:r>
            <a:r>
              <a:rPr lang="en-GB" sz="3100" dirty="0">
                <a:latin typeface="Times New Roman" panose="02020603050405020304" pitchFamily="18" charset="0"/>
                <a:cs typeface="Times New Roman" panose="02020603050405020304" pitchFamily="18" charset="0"/>
              </a:rPr>
              <a:t> </a:t>
            </a:r>
            <a:r>
              <a:rPr lang="en-GB" sz="3100" dirty="0" err="1">
                <a:latin typeface="Times New Roman" panose="02020603050405020304" pitchFamily="18" charset="0"/>
                <a:cs typeface="Times New Roman" panose="02020603050405020304" pitchFamily="18" charset="0"/>
              </a:rPr>
              <a:t>vizyonunu</a:t>
            </a:r>
            <a:r>
              <a:rPr lang="en-GB" sz="3100" dirty="0">
                <a:latin typeface="Times New Roman" panose="02020603050405020304" pitchFamily="18" charset="0"/>
                <a:cs typeface="Times New Roman" panose="02020603050405020304" pitchFamily="18" charset="0"/>
              </a:rPr>
              <a:t> </a:t>
            </a:r>
            <a:r>
              <a:rPr lang="en-GB" sz="3100" dirty="0" err="1" smtClean="0">
                <a:latin typeface="Times New Roman" panose="02020603050405020304" pitchFamily="18" charset="0"/>
                <a:cs typeface="Times New Roman" panose="02020603050405020304" pitchFamily="18" charset="0"/>
              </a:rPr>
              <a:t>benimse</a:t>
            </a:r>
            <a:r>
              <a:rPr lang="tr-TR" sz="3100" dirty="0" err="1" smtClean="0">
                <a:latin typeface="Times New Roman" panose="02020603050405020304" pitchFamily="18" charset="0"/>
                <a:cs typeface="Times New Roman" panose="02020603050405020304" pitchFamily="18" charset="0"/>
              </a:rPr>
              <a:t>miş</a:t>
            </a:r>
            <a:r>
              <a:rPr lang="tr-TR" sz="3100" dirty="0" smtClean="0">
                <a:latin typeface="Times New Roman" panose="02020603050405020304" pitchFamily="18" charset="0"/>
                <a:cs typeface="Times New Roman" panose="02020603050405020304" pitchFamily="18" charset="0"/>
              </a:rPr>
              <a:t>,</a:t>
            </a:r>
            <a:r>
              <a:rPr lang="en-GB" sz="3100" dirty="0" smtClean="0">
                <a:latin typeface="Times New Roman" panose="02020603050405020304" pitchFamily="18" charset="0"/>
                <a:cs typeface="Times New Roman" panose="02020603050405020304" pitchFamily="18" charset="0"/>
              </a:rPr>
              <a:t>  </a:t>
            </a:r>
            <a:r>
              <a:rPr lang="en-GB" sz="3100" dirty="0">
                <a:latin typeface="Times New Roman" panose="02020603050405020304" pitchFamily="18" charset="0"/>
                <a:cs typeface="Times New Roman" panose="02020603050405020304" pitchFamily="18" charset="0"/>
              </a:rPr>
              <a:t>eğitimli personeli ile zamanında, hızlı ve güvenilir hizmet </a:t>
            </a:r>
            <a:r>
              <a:rPr lang="en-GB" sz="3100" dirty="0" err="1">
                <a:latin typeface="Times New Roman" panose="02020603050405020304" pitchFamily="18" charset="0"/>
                <a:cs typeface="Times New Roman" panose="02020603050405020304" pitchFamily="18" charset="0"/>
              </a:rPr>
              <a:t>anlayışıyla</a:t>
            </a:r>
            <a:r>
              <a:rPr lang="en-GB" sz="3100" dirty="0">
                <a:latin typeface="Times New Roman" panose="02020603050405020304" pitchFamily="18" charset="0"/>
                <a:cs typeface="Times New Roman" panose="02020603050405020304" pitchFamily="18" charset="0"/>
              </a:rPr>
              <a:t> </a:t>
            </a:r>
            <a:r>
              <a:rPr lang="en-GB" sz="3100" dirty="0" err="1" smtClean="0">
                <a:latin typeface="Times New Roman" panose="02020603050405020304" pitchFamily="18" charset="0"/>
                <a:cs typeface="Times New Roman" panose="02020603050405020304" pitchFamily="18" charset="0"/>
              </a:rPr>
              <a:t>Üniversitemiz</a:t>
            </a:r>
            <a:r>
              <a:rPr lang="en-GB" sz="3100" dirty="0" smtClean="0">
                <a:latin typeface="Times New Roman" panose="02020603050405020304" pitchFamily="18" charset="0"/>
                <a:cs typeface="Times New Roman" panose="02020603050405020304" pitchFamily="18" charset="0"/>
              </a:rPr>
              <a:t> </a:t>
            </a:r>
            <a:r>
              <a:rPr lang="en-GB" sz="3100" dirty="0">
                <a:latin typeface="Times New Roman" panose="02020603050405020304" pitchFamily="18" charset="0"/>
                <a:cs typeface="Times New Roman" panose="02020603050405020304" pitchFamily="18" charset="0"/>
              </a:rPr>
              <a:t>içinde ve diğer Üniversiteler arasında model </a:t>
            </a:r>
            <a:r>
              <a:rPr lang="en-GB" sz="3100" dirty="0" err="1" smtClean="0">
                <a:latin typeface="Times New Roman" panose="02020603050405020304" pitchFamily="18" charset="0"/>
                <a:cs typeface="Times New Roman" panose="02020603050405020304" pitchFamily="18" charset="0"/>
              </a:rPr>
              <a:t>olma</a:t>
            </a:r>
            <a:r>
              <a:rPr lang="tr-TR" sz="3100" dirty="0" err="1" smtClean="0">
                <a:latin typeface="Times New Roman" panose="02020603050405020304" pitchFamily="18" charset="0"/>
                <a:cs typeface="Times New Roman" panose="02020603050405020304" pitchFamily="18" charset="0"/>
              </a:rPr>
              <a:t>yı</a:t>
            </a:r>
            <a:r>
              <a:rPr lang="tr-TR" sz="3100" dirty="0" smtClean="0">
                <a:latin typeface="Times New Roman" panose="02020603050405020304" pitchFamily="18" charset="0"/>
                <a:cs typeface="Times New Roman" panose="02020603050405020304" pitchFamily="18" charset="0"/>
              </a:rPr>
              <a:t> amaçlama</a:t>
            </a:r>
            <a:r>
              <a:rPr lang="en-GB" sz="3100" dirty="0" smtClean="0">
                <a:latin typeface="Times New Roman" panose="02020603050405020304" pitchFamily="18" charset="0"/>
                <a:cs typeface="Times New Roman" panose="02020603050405020304" pitchFamily="18" charset="0"/>
              </a:rPr>
              <a:t>k</a:t>
            </a:r>
            <a:r>
              <a:rPr lang="tr-TR" sz="3100" dirty="0" err="1" smtClean="0">
                <a:latin typeface="Times New Roman" panose="02020603050405020304" pitchFamily="18" charset="0"/>
                <a:cs typeface="Times New Roman" panose="02020603050405020304" pitchFamily="18" charset="0"/>
              </a:rPr>
              <a:t>tadır</a:t>
            </a:r>
            <a:r>
              <a:rPr lang="tr-TR" sz="3100" dirty="0" smtClean="0">
                <a:latin typeface="Times New Roman" panose="02020603050405020304" pitchFamily="18" charset="0"/>
                <a:cs typeface="Times New Roman" panose="02020603050405020304" pitchFamily="18" charset="0"/>
              </a:rPr>
              <a:t>.</a:t>
            </a:r>
            <a:endParaRPr lang="tr-TR" sz="3100" dirty="0">
              <a:latin typeface="Times New Roman" panose="02020603050405020304" pitchFamily="18" charset="0"/>
              <a:cs typeface="Times New Roman" panose="02020603050405020304" pitchFamily="18" charset="0"/>
            </a:endParaRPr>
          </a:p>
        </p:txBody>
      </p:sp>
      <p:pic>
        <p:nvPicPr>
          <p:cNvPr id="5" name="Picture 2" descr="C:\Users\Think_093\Desktop\omerhalisdemiruniversitesijpeg.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 y="1"/>
            <a:ext cx="1043607" cy="908719"/>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xmlns="" val="635060675"/>
      </p:ext>
    </p:extLst>
  </p:cSld>
  <p:clrMapOvr>
    <a:masterClrMapping/>
  </p:clrMapOvr>
  <p:transition spd="med">
    <p:wheel spokes="8"/>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357290" y="0"/>
            <a:ext cx="7243786" cy="928694"/>
          </a:xfrm>
          <a:effectLst>
            <a:outerShdw blurRad="50800" dist="38100" dir="5400000" algn="t" rotWithShape="0">
              <a:prstClr val="black">
                <a:alpha val="40000"/>
              </a:prstClr>
            </a:outerShdw>
          </a:effectLst>
        </p:spPr>
        <p:txBody>
          <a:bodyPr>
            <a:normAutofit fontScale="90000"/>
          </a:bodyPr>
          <a:lstStyle/>
          <a:p>
            <a:pPr algn="ctr"/>
            <a:r>
              <a:rPr lang="tr-TR" sz="3200" dirty="0" smtClean="0"/>
              <a:t>NİĞDE ÖMER </a:t>
            </a:r>
            <a:r>
              <a:rPr lang="tr-TR" sz="3200" dirty="0"/>
              <a:t>HALİSDEMİR ÜNİVERSİTESİ</a:t>
            </a:r>
          </a:p>
        </p:txBody>
      </p:sp>
      <p:sp>
        <p:nvSpPr>
          <p:cNvPr id="6" name="5 Alt Başlık"/>
          <p:cNvSpPr>
            <a:spLocks noGrp="1"/>
          </p:cNvSpPr>
          <p:nvPr>
            <p:ph type="subTitle" idx="1"/>
          </p:nvPr>
        </p:nvSpPr>
        <p:spPr>
          <a:xfrm>
            <a:off x="0" y="6500834"/>
            <a:ext cx="9144000" cy="357166"/>
          </a:xfrm>
        </p:spPr>
        <p:txBody>
          <a:bodyPr>
            <a:noAutofit/>
          </a:bodyPr>
          <a:lstStyle/>
          <a:p>
            <a:pPr algn="ctr"/>
            <a:r>
              <a:rPr lang="tr-TR" sz="1600" b="1" dirty="0">
                <a:solidFill>
                  <a:schemeClr val="tx2">
                    <a:lumMod val="50000"/>
                  </a:schemeClr>
                </a:solidFill>
                <a:latin typeface="Times New Roman" pitchFamily="18" charset="0"/>
                <a:cs typeface="Times New Roman" pitchFamily="18" charset="0"/>
              </a:rPr>
              <a:t>HUKUK MÜŞAVİRLİĞİ</a:t>
            </a:r>
          </a:p>
        </p:txBody>
      </p:sp>
      <p:pic>
        <p:nvPicPr>
          <p:cNvPr id="11" name="10 Resim" descr="MH900433057.JPG"/>
          <p:cNvPicPr>
            <a:picLocks noChangeAspect="1"/>
          </p:cNvPicPr>
          <p:nvPr/>
        </p:nvPicPr>
        <p:blipFill>
          <a:blip r:embed="rId2" cstate="print"/>
          <a:stretch>
            <a:fillRect/>
          </a:stretch>
        </p:blipFill>
        <p:spPr>
          <a:xfrm>
            <a:off x="4929190" y="1214422"/>
            <a:ext cx="3514728" cy="4786346"/>
          </a:xfrm>
          <a:prstGeom prst="ellipse">
            <a:avLst/>
          </a:prstGeom>
          <a:ln>
            <a:noFill/>
          </a:ln>
          <a:effectLst>
            <a:softEdge rad="112500"/>
          </a:effectLst>
        </p:spPr>
      </p:pic>
      <p:sp>
        <p:nvSpPr>
          <p:cNvPr id="12" name="11 Dikdörtgen"/>
          <p:cNvSpPr/>
          <p:nvPr/>
        </p:nvSpPr>
        <p:spPr>
          <a:xfrm>
            <a:off x="1357290" y="3000372"/>
            <a:ext cx="2820003" cy="1323439"/>
          </a:xfrm>
          <a:prstGeom prst="rect">
            <a:avLst/>
          </a:prstGeom>
        </p:spPr>
        <p:txBody>
          <a:bodyPr wrap="none">
            <a:spAutoFit/>
          </a:bodyPr>
          <a:lstStyle/>
          <a:p>
            <a:pPr algn="ctr">
              <a:buFont typeface="Arial" charset="0"/>
              <a:buNone/>
            </a:pPr>
            <a:r>
              <a:rPr lang="tr-TR" sz="4000" b="1" dirty="0" smtClean="0">
                <a:solidFill>
                  <a:schemeClr val="tx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YÖNETİM </a:t>
            </a:r>
          </a:p>
          <a:p>
            <a:pPr algn="ctr">
              <a:buFont typeface="Arial" charset="0"/>
              <a:buNone/>
            </a:pPr>
            <a:r>
              <a:rPr lang="tr-TR" sz="4000" b="1" dirty="0" smtClean="0">
                <a:solidFill>
                  <a:schemeClr val="tx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YAPISI</a:t>
            </a:r>
          </a:p>
        </p:txBody>
      </p:sp>
      <p:pic>
        <p:nvPicPr>
          <p:cNvPr id="7" name="Picture 2" descr="C:\Users\Think_093\Desktop\omerhalisdemiruniversitesijpeg.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1"/>
            <a:ext cx="1056237" cy="980728"/>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transition spd="med" advClick="0" advTm="12000">
    <p:wheel spokes="8"/>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357290" y="0"/>
            <a:ext cx="7243786" cy="928694"/>
          </a:xfrm>
          <a:effectLst>
            <a:outerShdw blurRad="50800" dist="38100" dir="5400000" algn="t" rotWithShape="0">
              <a:prstClr val="black">
                <a:alpha val="40000"/>
              </a:prstClr>
            </a:outerShdw>
          </a:effectLst>
        </p:spPr>
        <p:txBody>
          <a:bodyPr>
            <a:normAutofit fontScale="90000"/>
          </a:bodyPr>
          <a:lstStyle/>
          <a:p>
            <a:r>
              <a:rPr lang="tr-TR" sz="3200" dirty="0" smtClean="0"/>
              <a:t>   NİĞDE ÖMER </a:t>
            </a:r>
            <a:r>
              <a:rPr lang="tr-TR" sz="3200" dirty="0"/>
              <a:t>HALİSDEMİR ÜNİVERSİTESİ</a:t>
            </a:r>
          </a:p>
        </p:txBody>
      </p:sp>
      <p:sp>
        <p:nvSpPr>
          <p:cNvPr id="6" name="5 Alt Başlık"/>
          <p:cNvSpPr>
            <a:spLocks noGrp="1"/>
          </p:cNvSpPr>
          <p:nvPr>
            <p:ph type="subTitle" idx="1"/>
          </p:nvPr>
        </p:nvSpPr>
        <p:spPr>
          <a:xfrm>
            <a:off x="0" y="6500834"/>
            <a:ext cx="9144000" cy="357166"/>
          </a:xfrm>
        </p:spPr>
        <p:txBody>
          <a:bodyPr>
            <a:noAutofit/>
          </a:bodyPr>
          <a:lstStyle/>
          <a:p>
            <a:pPr algn="ctr"/>
            <a:r>
              <a:rPr lang="tr-TR" sz="1600" b="1" dirty="0">
                <a:solidFill>
                  <a:schemeClr val="tx2">
                    <a:lumMod val="50000"/>
                  </a:schemeClr>
                </a:solidFill>
                <a:latin typeface="Times New Roman" pitchFamily="18" charset="0"/>
                <a:cs typeface="Times New Roman" pitchFamily="18" charset="0"/>
              </a:rPr>
              <a:t>HUKUK MÜŞAVİRLİĞİ</a:t>
            </a:r>
          </a:p>
        </p:txBody>
      </p:sp>
      <p:sp>
        <p:nvSpPr>
          <p:cNvPr id="3" name="AutoShape 2"/>
          <p:cNvSpPr>
            <a:spLocks noChangeArrowheads="1"/>
          </p:cNvSpPr>
          <p:nvPr/>
        </p:nvSpPr>
        <p:spPr bwMode="auto">
          <a:xfrm>
            <a:off x="2047799" y="1000108"/>
            <a:ext cx="6124601" cy="381000"/>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400" b="0" i="0" u="none" strike="noStrike" cap="none" normalizeH="0" baseline="0" dirty="0" smtClean="0">
                <a:ln>
                  <a:noFill/>
                </a:ln>
                <a:solidFill>
                  <a:schemeClr val="tx1"/>
                </a:solidFill>
                <a:effectLst/>
                <a:latin typeface="Calibri" pitchFamily="34" charset="0"/>
                <a:cs typeface="Arial" pitchFamily="34" charset="0"/>
              </a:rPr>
              <a:t>HUKUK MÜŞAVİRLİĞİ</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12"/>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dirty="0"/>
          </a:p>
        </p:txBody>
      </p:sp>
      <p:sp>
        <p:nvSpPr>
          <p:cNvPr id="130" name="AutoShape 2"/>
          <p:cNvSpPr>
            <a:spLocks noChangeArrowheads="1"/>
          </p:cNvSpPr>
          <p:nvPr/>
        </p:nvSpPr>
        <p:spPr bwMode="auto">
          <a:xfrm>
            <a:off x="1428948" y="1556791"/>
            <a:ext cx="7175500" cy="4824537"/>
          </a:xfrm>
          <a:prstGeom prst="roundRect">
            <a:avLst>
              <a:gd name="adj" fmla="val 16667"/>
            </a:avLst>
          </a:prstGeom>
          <a:noFill/>
          <a:ln w="12700">
            <a:solidFill>
              <a:schemeClr val="accent1">
                <a:lumMod val="40000"/>
                <a:lumOff val="60000"/>
              </a:schemeClr>
            </a:solidFill>
            <a:round/>
            <a:headEnd/>
            <a:tailEnd/>
          </a:ln>
          <a:effectLst>
            <a:outerShdw dist="28398" dir="3806097" algn="ctr" rotWithShape="0">
              <a:schemeClr val="accent5">
                <a:lumMod val="50000"/>
                <a:lumOff val="0"/>
                <a:alpha val="50000"/>
              </a:schemeClr>
            </a:outerShdw>
          </a:effectLst>
        </p:spPr>
        <p:txBody>
          <a:bodyPr rot="0" vert="horz" wrap="square" lIns="91440" tIns="45720" rIns="91440" bIns="45720" anchor="t" anchorCtr="0" upright="1">
            <a:noAutofit/>
          </a:bodyPr>
          <a:lstStyle/>
          <a:p>
            <a:endParaRPr lang="tr-TR" dirty="0"/>
          </a:p>
        </p:txBody>
      </p:sp>
      <p:sp>
        <p:nvSpPr>
          <p:cNvPr id="131" name="Yay 130"/>
          <p:cNvSpPr/>
          <p:nvPr/>
        </p:nvSpPr>
        <p:spPr>
          <a:xfrm>
            <a:off x="4445337" y="1963827"/>
            <a:ext cx="981710" cy="617220"/>
          </a:xfrm>
          <a:prstGeom prst="arc">
            <a:avLst>
              <a:gd name="adj1" fmla="val 12194085"/>
              <a:gd name="adj2" fmla="val 20414109"/>
            </a:avLst>
          </a:prstGeom>
          <a:ln>
            <a:solidFill>
              <a:schemeClr val="accent1"/>
            </a:solidFill>
          </a:ln>
        </p:spPr>
        <p:style>
          <a:lnRef idx="2">
            <a:scrgbClr r="0" g="0" b="0"/>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txBody>
          <a:bodyPr wrap="square">
            <a:noAutofit/>
          </a:bodyPr>
          <a:lstStyle/>
          <a:p>
            <a:endParaRPr lang="tr-TR" dirty="0"/>
          </a:p>
        </p:txBody>
      </p:sp>
      <p:sp>
        <p:nvSpPr>
          <p:cNvPr id="132" name="Yay 131"/>
          <p:cNvSpPr/>
          <p:nvPr/>
        </p:nvSpPr>
        <p:spPr>
          <a:xfrm>
            <a:off x="4460577" y="2311807"/>
            <a:ext cx="948055" cy="460375"/>
          </a:xfrm>
          <a:prstGeom prst="arc">
            <a:avLst>
              <a:gd name="adj1" fmla="val 599539"/>
              <a:gd name="adj2" fmla="val 10074578"/>
            </a:avLst>
          </a:prstGeom>
          <a:ln>
            <a:solidFill>
              <a:schemeClr val="accent1"/>
            </a:solidFill>
          </a:ln>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txBody>
          <a:bodyPr wrap="square">
            <a:noAutofit/>
          </a:bodyPr>
          <a:lstStyle/>
          <a:p>
            <a:endParaRPr lang="tr-TR" dirty="0"/>
          </a:p>
        </p:txBody>
      </p:sp>
      <p:cxnSp>
        <p:nvCxnSpPr>
          <p:cNvPr id="133" name="Düz Bağlayıcı 132"/>
          <p:cNvCxnSpPr/>
          <p:nvPr/>
        </p:nvCxnSpPr>
        <p:spPr>
          <a:xfrm>
            <a:off x="4931747" y="2772182"/>
            <a:ext cx="0" cy="419735"/>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7" name="Metin Kutusu 35"/>
          <p:cNvSpPr txBox="1">
            <a:spLocks noChangeArrowheads="1"/>
          </p:cNvSpPr>
          <p:nvPr/>
        </p:nvSpPr>
        <p:spPr bwMode="auto">
          <a:xfrm>
            <a:off x="4139952" y="2134022"/>
            <a:ext cx="1584176" cy="457200"/>
          </a:xfrm>
          <a:prstGeom prst="rect">
            <a:avLst/>
          </a:prstGeom>
          <a:solidFill>
            <a:srgbClr val="FFFFFF"/>
          </a:solidFill>
          <a:ln>
            <a:noFill/>
          </a:ln>
          <a:extLst>
            <a:ext uri="{91240B29-F687-4F45-9708-019B960494DF}">
              <a14:hiddenLine xmlns:a14="http://schemas.microsoft.com/office/drawing/2010/main" xmlns=""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1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Derya Sırakaya AKTÜRK</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1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HUKUK MÜŞAVİRİ</a:t>
            </a:r>
            <a:endParaRPr kumimoji="0" lang="tr-TR" altLang="tr-T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35" name="Yay 134"/>
          <p:cNvSpPr/>
          <p:nvPr/>
        </p:nvSpPr>
        <p:spPr>
          <a:xfrm>
            <a:off x="2139017" y="3403987"/>
            <a:ext cx="981710" cy="617220"/>
          </a:xfrm>
          <a:prstGeom prst="arc">
            <a:avLst>
              <a:gd name="adj1" fmla="val 12194085"/>
              <a:gd name="adj2" fmla="val 20414109"/>
            </a:avLst>
          </a:prstGeom>
          <a:ln>
            <a:solidFill>
              <a:schemeClr val="accent1"/>
            </a:solidFill>
          </a:ln>
        </p:spPr>
        <p:style>
          <a:lnRef idx="2">
            <a:scrgbClr r="0" g="0" b="0"/>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txBody>
          <a:bodyPr wrap="square">
            <a:noAutofit/>
          </a:bodyPr>
          <a:lstStyle/>
          <a:p>
            <a:endParaRPr lang="tr-TR" dirty="0"/>
          </a:p>
        </p:txBody>
      </p:sp>
      <p:sp>
        <p:nvSpPr>
          <p:cNvPr id="136" name="Yay 135"/>
          <p:cNvSpPr/>
          <p:nvPr/>
        </p:nvSpPr>
        <p:spPr>
          <a:xfrm>
            <a:off x="2160607" y="3723392"/>
            <a:ext cx="948055" cy="460375"/>
          </a:xfrm>
          <a:prstGeom prst="arc">
            <a:avLst>
              <a:gd name="adj1" fmla="val 599539"/>
              <a:gd name="adj2" fmla="val 10074578"/>
            </a:avLst>
          </a:prstGeom>
          <a:ln>
            <a:solidFill>
              <a:schemeClr val="accent1"/>
            </a:solidFill>
          </a:ln>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txBody>
          <a:bodyPr wrap="square">
            <a:noAutofit/>
          </a:bodyPr>
          <a:lstStyle/>
          <a:p>
            <a:endParaRPr lang="tr-TR" dirty="0"/>
          </a:p>
        </p:txBody>
      </p:sp>
      <p:sp>
        <p:nvSpPr>
          <p:cNvPr id="140" name="Yay 139"/>
          <p:cNvSpPr/>
          <p:nvPr/>
        </p:nvSpPr>
        <p:spPr>
          <a:xfrm>
            <a:off x="6758642" y="3414147"/>
            <a:ext cx="981710" cy="617220"/>
          </a:xfrm>
          <a:prstGeom prst="arc">
            <a:avLst>
              <a:gd name="adj1" fmla="val 12194085"/>
              <a:gd name="adj2" fmla="val 20414109"/>
            </a:avLst>
          </a:prstGeom>
          <a:ln>
            <a:solidFill>
              <a:schemeClr val="accent1"/>
            </a:solidFill>
          </a:ln>
        </p:spPr>
        <p:style>
          <a:lnRef idx="2">
            <a:scrgbClr r="0" g="0" b="0"/>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txBody>
          <a:bodyPr wrap="square">
            <a:noAutofit/>
          </a:bodyPr>
          <a:lstStyle/>
          <a:p>
            <a:endParaRPr lang="tr-TR" dirty="0"/>
          </a:p>
        </p:txBody>
      </p:sp>
      <p:sp>
        <p:nvSpPr>
          <p:cNvPr id="141" name="Yay 140"/>
          <p:cNvSpPr/>
          <p:nvPr/>
        </p:nvSpPr>
        <p:spPr>
          <a:xfrm>
            <a:off x="6773882" y="3762127"/>
            <a:ext cx="948055" cy="460375"/>
          </a:xfrm>
          <a:prstGeom prst="arc">
            <a:avLst>
              <a:gd name="adj1" fmla="val 599539"/>
              <a:gd name="adj2" fmla="val 10074578"/>
            </a:avLst>
          </a:prstGeom>
          <a:ln>
            <a:solidFill>
              <a:schemeClr val="accent1"/>
            </a:solidFill>
          </a:ln>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txBody>
          <a:bodyPr wrap="square">
            <a:noAutofit/>
          </a:bodyPr>
          <a:lstStyle/>
          <a:p>
            <a:endParaRPr lang="tr-TR" dirty="0"/>
          </a:p>
        </p:txBody>
      </p:sp>
      <p:sp>
        <p:nvSpPr>
          <p:cNvPr id="143" name="Yay 142"/>
          <p:cNvSpPr/>
          <p:nvPr/>
        </p:nvSpPr>
        <p:spPr>
          <a:xfrm>
            <a:off x="6486862" y="5066377"/>
            <a:ext cx="981710" cy="617220"/>
          </a:xfrm>
          <a:prstGeom prst="arc">
            <a:avLst>
              <a:gd name="adj1" fmla="val 11968695"/>
              <a:gd name="adj2" fmla="val 20332901"/>
            </a:avLst>
          </a:prstGeom>
          <a:ln>
            <a:solidFill>
              <a:schemeClr val="accent1"/>
            </a:solidFill>
          </a:ln>
        </p:spPr>
        <p:style>
          <a:lnRef idx="2">
            <a:scrgbClr r="0" g="0" b="0"/>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txBody>
          <a:bodyPr wrap="square">
            <a:noAutofit/>
          </a:bodyPr>
          <a:lstStyle/>
          <a:p>
            <a:endParaRPr lang="tr-TR" dirty="0"/>
          </a:p>
        </p:txBody>
      </p:sp>
      <p:sp>
        <p:nvSpPr>
          <p:cNvPr id="144" name="Yay 143"/>
          <p:cNvSpPr/>
          <p:nvPr/>
        </p:nvSpPr>
        <p:spPr>
          <a:xfrm>
            <a:off x="6501467" y="5413722"/>
            <a:ext cx="948055" cy="460375"/>
          </a:xfrm>
          <a:prstGeom prst="arc">
            <a:avLst>
              <a:gd name="adj1" fmla="val 599539"/>
              <a:gd name="adj2" fmla="val 10074578"/>
            </a:avLst>
          </a:prstGeom>
          <a:ln>
            <a:solidFill>
              <a:schemeClr val="accent1"/>
            </a:solidFill>
          </a:ln>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txBody>
          <a:bodyPr wrap="square">
            <a:noAutofit/>
          </a:bodyPr>
          <a:lstStyle/>
          <a:p>
            <a:endParaRPr lang="tr-TR" dirty="0"/>
          </a:p>
        </p:txBody>
      </p:sp>
      <p:sp>
        <p:nvSpPr>
          <p:cNvPr id="149" name="Yay 148"/>
          <p:cNvSpPr/>
          <p:nvPr/>
        </p:nvSpPr>
        <p:spPr>
          <a:xfrm>
            <a:off x="2386667" y="5068917"/>
            <a:ext cx="981710" cy="617220"/>
          </a:xfrm>
          <a:prstGeom prst="arc">
            <a:avLst>
              <a:gd name="adj1" fmla="val 12194085"/>
              <a:gd name="adj2" fmla="val 20414109"/>
            </a:avLst>
          </a:prstGeom>
          <a:ln>
            <a:solidFill>
              <a:schemeClr val="accent1"/>
            </a:solidFill>
          </a:ln>
        </p:spPr>
        <p:style>
          <a:lnRef idx="2">
            <a:scrgbClr r="0" g="0" b="0"/>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txBody>
          <a:bodyPr wrap="square">
            <a:noAutofit/>
          </a:bodyPr>
          <a:lstStyle/>
          <a:p>
            <a:endParaRPr lang="tr-TR" dirty="0"/>
          </a:p>
        </p:txBody>
      </p:sp>
      <p:sp>
        <p:nvSpPr>
          <p:cNvPr id="150" name="Yay 149"/>
          <p:cNvSpPr/>
          <p:nvPr/>
        </p:nvSpPr>
        <p:spPr>
          <a:xfrm>
            <a:off x="2402542" y="5416897"/>
            <a:ext cx="948055" cy="460375"/>
          </a:xfrm>
          <a:prstGeom prst="arc">
            <a:avLst>
              <a:gd name="adj1" fmla="val 599539"/>
              <a:gd name="adj2" fmla="val 10074578"/>
            </a:avLst>
          </a:prstGeom>
          <a:ln>
            <a:solidFill>
              <a:schemeClr val="accent1"/>
            </a:solidFill>
          </a:ln>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txBody>
          <a:bodyPr wrap="square">
            <a:noAutofit/>
          </a:bodyPr>
          <a:lstStyle/>
          <a:p>
            <a:endParaRPr lang="tr-TR" dirty="0"/>
          </a:p>
        </p:txBody>
      </p:sp>
      <p:cxnSp>
        <p:nvCxnSpPr>
          <p:cNvPr id="151" name="Düz Bağlayıcı 150"/>
          <p:cNvCxnSpPr/>
          <p:nvPr/>
        </p:nvCxnSpPr>
        <p:spPr>
          <a:xfrm>
            <a:off x="2627784" y="4458558"/>
            <a:ext cx="4604519"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25" name="Metin Kutusu 65"/>
          <p:cNvSpPr txBox="1">
            <a:spLocks noChangeArrowheads="1"/>
          </p:cNvSpPr>
          <p:nvPr/>
        </p:nvSpPr>
        <p:spPr bwMode="auto">
          <a:xfrm>
            <a:off x="2051720" y="3670910"/>
            <a:ext cx="1224136" cy="355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9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Gaye NAKİBOĞLU</a:t>
            </a:r>
          </a:p>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9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AVUKAT</a:t>
            </a:r>
            <a:endParaRPr kumimoji="0" lang="tr-TR" altLang="tr-TR"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26" name="Metin Kutusu 66"/>
          <p:cNvSpPr txBox="1">
            <a:spLocks noChangeArrowheads="1"/>
          </p:cNvSpPr>
          <p:nvPr/>
        </p:nvSpPr>
        <p:spPr bwMode="auto">
          <a:xfrm>
            <a:off x="6804248" y="3670910"/>
            <a:ext cx="909702" cy="355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9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Yılmaz SUKUŞU   </a:t>
            </a:r>
          </a:p>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9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AVUKAT</a:t>
            </a:r>
            <a:endParaRPr kumimoji="0" lang="tr-TR" altLang="tr-TR"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55" name="Düz Bağlayıcı 154"/>
          <p:cNvCxnSpPr/>
          <p:nvPr/>
        </p:nvCxnSpPr>
        <p:spPr>
          <a:xfrm>
            <a:off x="2623522" y="3200172"/>
            <a:ext cx="462534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0" name="Düz Bağlayıcı 159"/>
          <p:cNvCxnSpPr/>
          <p:nvPr/>
        </p:nvCxnSpPr>
        <p:spPr>
          <a:xfrm>
            <a:off x="2869902" y="4680297"/>
            <a:ext cx="4078605" cy="5715"/>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1" name="Düz Bağlayıcı 160"/>
          <p:cNvCxnSpPr/>
          <p:nvPr/>
        </p:nvCxnSpPr>
        <p:spPr>
          <a:xfrm>
            <a:off x="2875617" y="4674582"/>
            <a:ext cx="0" cy="391795"/>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3" name="Düz Bağlayıcı 162"/>
          <p:cNvCxnSpPr/>
          <p:nvPr/>
        </p:nvCxnSpPr>
        <p:spPr>
          <a:xfrm>
            <a:off x="6952317" y="4674582"/>
            <a:ext cx="0" cy="391795"/>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25" name="Metin Kutusu 83"/>
          <p:cNvSpPr txBox="1">
            <a:spLocks noChangeArrowheads="1"/>
          </p:cNvSpPr>
          <p:nvPr/>
        </p:nvSpPr>
        <p:spPr bwMode="auto">
          <a:xfrm>
            <a:off x="2339752" y="5305648"/>
            <a:ext cx="1296144" cy="355600"/>
          </a:xfrm>
          <a:prstGeom prst="rect">
            <a:avLst/>
          </a:prstGeom>
          <a:solidFill>
            <a:srgbClr val="FFFFFF"/>
          </a:solidFill>
          <a:ln>
            <a:noFill/>
          </a:ln>
          <a:extLst>
            <a:ext uri="{91240B29-F687-4F45-9708-019B960494DF}">
              <a14:hiddenLine xmlns:a14="http://schemas.microsoft.com/office/drawing/2010/main" xmlns=""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Rıza Kaner ÖYKÜ</a:t>
            </a:r>
          </a:p>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BİLGİSAYAR İŞLETMENİ</a:t>
            </a:r>
            <a:endParaRPr kumimoji="0" lang="tr-TR" altLang="tr-T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1" name="Metin Kutusu 84"/>
          <p:cNvSpPr txBox="1">
            <a:spLocks noChangeArrowheads="1"/>
          </p:cNvSpPr>
          <p:nvPr/>
        </p:nvSpPr>
        <p:spPr bwMode="auto">
          <a:xfrm>
            <a:off x="6614358" y="5331494"/>
            <a:ext cx="837962" cy="355600"/>
          </a:xfrm>
          <a:prstGeom prst="rect">
            <a:avLst/>
          </a:prstGeom>
          <a:solidFill>
            <a:srgbClr val="FFFFFF"/>
          </a:solidFill>
          <a:ln>
            <a:noFill/>
          </a:ln>
          <a:extLst>
            <a:ext uri="{91240B29-F687-4F45-9708-019B960494DF}">
              <a14:hiddenLine xmlns:a14="http://schemas.microsoft.com/office/drawing/2010/main" xmlns=""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Erkan ÇETİNEL     </a:t>
            </a:r>
          </a:p>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MEMUR</a:t>
            </a:r>
            <a:endParaRPr kumimoji="0" lang="tr-TR" altLang="tr-T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4" name="Rectangle 107"/>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dirty="0"/>
          </a:p>
        </p:txBody>
      </p:sp>
      <p:sp>
        <p:nvSpPr>
          <p:cNvPr id="1035" name="Rectangle 116"/>
          <p:cNvSpPr>
            <a:spLocks noChangeArrowheads="1"/>
          </p:cNvSpPr>
          <p:nvPr/>
        </p:nvSpPr>
        <p:spPr bwMode="auto">
          <a:xfrm>
            <a:off x="0" y="45720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altLang="tr-TR" sz="1000" b="1" i="0" u="none" strike="noStrike" cap="none" normalizeH="0" baseline="0" dirty="0" smtClean="0">
              <a:ln>
                <a:noFill/>
              </a:ln>
              <a:solidFill>
                <a:srgbClr val="FF0000"/>
              </a:solidFill>
              <a:effectLst/>
              <a:latin typeface="Verdana" pitchFamily="34"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altLang="tr-TR" sz="1000" b="1" i="0" u="none" strike="noStrike" cap="none" normalizeH="0" baseline="0" dirty="0" smtClean="0">
                <a:ln>
                  <a:noFill/>
                </a:ln>
                <a:solidFill>
                  <a:srgbClr val="FF0000"/>
                </a:solidFill>
                <a:effectLst/>
                <a:latin typeface="Verdana" pitchFamily="34" charset="0"/>
                <a:ea typeface="Times New Roman" pitchFamily="18" charset="0"/>
                <a:cs typeface="Times New Roman" pitchFamily="18" charset="0"/>
              </a:rPr>
              <a:t>                    </a:t>
            </a:r>
            <a:endParaRPr kumimoji="0" lang="tr-TR" altLang="tr-TR" sz="1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73" name="Düz Bağlayıcı 172"/>
          <p:cNvCxnSpPr/>
          <p:nvPr/>
        </p:nvCxnSpPr>
        <p:spPr>
          <a:xfrm>
            <a:off x="4932040" y="4458558"/>
            <a:ext cx="0" cy="220043"/>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75" name="Düz Bağlayıcı 174"/>
          <p:cNvCxnSpPr/>
          <p:nvPr/>
        </p:nvCxnSpPr>
        <p:spPr>
          <a:xfrm>
            <a:off x="7236296" y="4222502"/>
            <a:ext cx="0" cy="236056"/>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77" name="Düz Bağlayıcı 176"/>
          <p:cNvCxnSpPr/>
          <p:nvPr/>
        </p:nvCxnSpPr>
        <p:spPr>
          <a:xfrm flipH="1">
            <a:off x="2627784" y="4183767"/>
            <a:ext cx="3993" cy="274791"/>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2" name="Düz Bağlayıcı 181"/>
          <p:cNvCxnSpPr/>
          <p:nvPr/>
        </p:nvCxnSpPr>
        <p:spPr>
          <a:xfrm>
            <a:off x="2627784" y="3187963"/>
            <a:ext cx="0" cy="236056"/>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3" name="Düz Bağlayıcı 182"/>
          <p:cNvCxnSpPr/>
          <p:nvPr/>
        </p:nvCxnSpPr>
        <p:spPr>
          <a:xfrm>
            <a:off x="7236296" y="3187963"/>
            <a:ext cx="0" cy="236056"/>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36" name="Picture 2" descr="C:\Users\Think_093\Desktop\omerhalisdemiruniversitesijpeg.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 y="1"/>
            <a:ext cx="1056236" cy="980727"/>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transition spd="med" advClick="0" advTm="12000">
    <p:wheel spokes="8"/>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3231</TotalTime>
  <Words>235</Words>
  <Application>Microsoft Office PowerPoint</Application>
  <PresentationFormat>Ekran Gösterisi (4:3)</PresentationFormat>
  <Paragraphs>102</Paragraphs>
  <Slides>18</Slides>
  <Notes>0</Notes>
  <HiddenSlides>0</HiddenSlides>
  <MMClips>0</MMClips>
  <ScaleCrop>false</ScaleCrop>
  <HeadingPairs>
    <vt:vector size="4" baseType="variant">
      <vt:variant>
        <vt:lpstr>Tema</vt:lpstr>
      </vt:variant>
      <vt:variant>
        <vt:i4>1</vt:i4>
      </vt:variant>
      <vt:variant>
        <vt:lpstr>Slayt Başlıkları</vt:lpstr>
      </vt:variant>
      <vt:variant>
        <vt:i4>18</vt:i4>
      </vt:variant>
    </vt:vector>
  </HeadingPairs>
  <TitlesOfParts>
    <vt:vector size="19" baseType="lpstr">
      <vt:lpstr>Gündönümü</vt:lpstr>
      <vt:lpstr>   NİĞDE ÖMER HALİSDEMİR ÜNİVERSİTESİ</vt:lpstr>
      <vt:lpstr>   NİĞDE ÖMER HALİSDEMİR ÜNİVERSİTESİ</vt:lpstr>
      <vt:lpstr>NİĞDE ÖMER HALİSDEMİR ÜNİVERSİTESİ</vt:lpstr>
      <vt:lpstr>  NİĞDE ÖMER HALİSDEMİR ÜNİVERSİTESİ</vt:lpstr>
      <vt:lpstr>   NİĞDE ÖMER HALİSDEMİR ÜNİVERSİTESİ</vt:lpstr>
      <vt:lpstr>     NİĞDE ÖMER HALİSDEMİR ÜNİVERSİTESİ</vt:lpstr>
      <vt:lpstr>       NİĞDE ÖMER HALİSDEMİR ÜNİVERSİTESİ</vt:lpstr>
      <vt:lpstr>NİĞDE ÖMER HALİSDEMİR ÜNİVERSİTESİ</vt:lpstr>
      <vt:lpstr>   NİĞDE ÖMER HALİSDEMİR ÜNİVERSİTESİ</vt:lpstr>
      <vt:lpstr>     ÖMER HALİSDEMİR ÜNİVERSİTESİ</vt:lpstr>
      <vt:lpstr>   NİĞDE ÖMER HALİSDEMİR ÜNİVERSİTESİ</vt:lpstr>
      <vt:lpstr>   NİĞDE ÖMER HALİSDEMİR ÜNİVERSİTESİ</vt:lpstr>
      <vt:lpstr>   NİĞDE ÖMER HALİSDEMİR ÜNİVERSİTESİ</vt:lpstr>
      <vt:lpstr>  NİĞDE  ÖMER HALİSDEMİR ÜNİVERSİTESİ</vt:lpstr>
      <vt:lpstr>   NİĞDE ÖMER HALİSDEMİR ÜNİVERSİTESİ</vt:lpstr>
      <vt:lpstr>   NİĞDE ÖMER HALİSDEMİR ÜNİVERSİTESİ</vt:lpstr>
      <vt:lpstr> NİĞDE ÖMER HALİSDEMİR ÜNİVERSİTESİ</vt:lpstr>
      <vt:lpstr> NİĞDE ÖMER HALİSDEMİR ÜNİVERSİTESİ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Sevilay</dc:creator>
  <cp:lastModifiedBy>Erkan</cp:lastModifiedBy>
  <cp:revision>261</cp:revision>
  <dcterms:created xsi:type="dcterms:W3CDTF">2012-09-08T18:43:47Z</dcterms:created>
  <dcterms:modified xsi:type="dcterms:W3CDTF">2019-01-03T13:48:01Z</dcterms:modified>
</cp:coreProperties>
</file>