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72" r:id="rId10"/>
    <p:sldId id="264" r:id="rId11"/>
    <p:sldId id="265" r:id="rId12"/>
    <p:sldId id="266" r:id="rId13"/>
    <p:sldId id="267" r:id="rId14"/>
    <p:sldId id="268" r:id="rId15"/>
    <p:sldId id="269"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6" d="100"/>
          <a:sy n="56" d="100"/>
        </p:scale>
        <p:origin x="-1962" y="-7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tr-TR" smtClean="0"/>
              <a:t>Asıl başlık stili için tıklatın</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t>04.07.2017</a:t>
            </a:fld>
            <a:endParaRPr lang="tr-TR"/>
          </a:p>
        </p:txBody>
      </p:sp>
      <p:sp>
        <p:nvSpPr>
          <p:cNvPr id="8" name="Slide Number Placeholder 7"/>
          <p:cNvSpPr>
            <a:spLocks noGrp="1"/>
          </p:cNvSpPr>
          <p:nvPr>
            <p:ph type="sldNum" sz="quarter" idx="11"/>
          </p:nvPr>
        </p:nvSpPr>
        <p:spPr/>
        <p:txBody>
          <a:bodyPr/>
          <a:lstStyle/>
          <a:p>
            <a:fld id="{F302176B-0E47-46AC-8F43-DAB4B8A37D06}" type="slidenum">
              <a:rPr lang="tr-TR" smtClean="0"/>
              <a:t>‹#›</a:t>
            </a:fld>
            <a:endParaRPr lang="tr-TR"/>
          </a:p>
        </p:txBody>
      </p:sp>
      <p:sp>
        <p:nvSpPr>
          <p:cNvPr id="9" name="Footer Placeholder 8"/>
          <p:cNvSpPr>
            <a:spLocks noGrp="1"/>
          </p:cNvSpPr>
          <p:nvPr>
            <p:ph type="ftr" sz="quarter" idx="12"/>
          </p:nvPr>
        </p:nvSpPr>
        <p:spPr/>
        <p:txBody>
          <a:bodyPr/>
          <a:lstStyle/>
          <a:p>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04.07.2017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04.07.2017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smtClean="0"/>
          </a:p>
        </p:txBody>
      </p:sp>
      <p:sp>
        <p:nvSpPr>
          <p:cNvPr id="4" name="Date Placeholder 3"/>
          <p:cNvSpPr>
            <a:spLocks noGrp="1"/>
          </p:cNvSpPr>
          <p:nvPr>
            <p:ph type="dt" sz="half" idx="10"/>
          </p:nvPr>
        </p:nvSpPr>
        <p:spPr/>
        <p:txBody>
          <a:bodyPr/>
          <a:lstStyle/>
          <a:p>
            <a:fld id="{A23720DD-5B6D-40BF-8493-A6B52D484E6B}" type="datetimeFigureOut">
              <a:rPr lang="tr-TR" smtClean="0"/>
              <a:t>04.07.2017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04.07.2017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smtClean="0"/>
          </a:p>
        </p:txBody>
      </p:sp>
      <p:sp>
        <p:nvSpPr>
          <p:cNvPr id="5" name="Date Placeholder 4"/>
          <p:cNvSpPr>
            <a:spLocks noGrp="1"/>
          </p:cNvSpPr>
          <p:nvPr>
            <p:ph type="dt" sz="half" idx="10"/>
          </p:nvPr>
        </p:nvSpPr>
        <p:spPr/>
        <p:txBody>
          <a:bodyPr/>
          <a:lstStyle/>
          <a:p>
            <a:fld id="{A23720DD-5B6D-40BF-8493-A6B52D484E6B}" type="datetimeFigureOut">
              <a:rPr lang="tr-TR" smtClean="0"/>
              <a:t>04.07.2017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9" name="Content Placeholder 8"/>
          <p:cNvSpPr>
            <a:spLocks noGrp="1"/>
          </p:cNvSpPr>
          <p:nvPr>
            <p:ph sz="quarter" idx="13"/>
          </p:nvPr>
        </p:nvSpPr>
        <p:spPr>
          <a:xfrm>
            <a:off x="365760" y="1600200"/>
            <a:ext cx="4041648" cy="452628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7" name="Date Placeholder 6"/>
          <p:cNvSpPr>
            <a:spLocks noGrp="1"/>
          </p:cNvSpPr>
          <p:nvPr>
            <p:ph type="dt" sz="half" idx="10"/>
          </p:nvPr>
        </p:nvSpPr>
        <p:spPr/>
        <p:txBody>
          <a:bodyPr/>
          <a:lstStyle/>
          <a:p>
            <a:fld id="{A23720DD-5B6D-40BF-8493-A6B52D484E6B}" type="datetimeFigureOut">
              <a:rPr lang="tr-TR" smtClean="0"/>
              <a:t>04.07.2017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
        <p:nvSpPr>
          <p:cNvPr id="11" name="Content Placeholder 10"/>
          <p:cNvSpPr>
            <a:spLocks noGrp="1"/>
          </p:cNvSpPr>
          <p:nvPr>
            <p:ph sz="quarter" idx="13"/>
          </p:nvPr>
        </p:nvSpPr>
        <p:spPr>
          <a:xfrm>
            <a:off x="457200" y="2212848"/>
            <a:ext cx="4041648" cy="391363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23720DD-5B6D-40BF-8493-A6B52D484E6B}" type="datetimeFigureOut">
              <a:rPr lang="tr-TR" smtClean="0"/>
              <a:t>04.07.2017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04.07.2017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tr-TR" smtClean="0"/>
              <a:t>Asıl başlık stili için tıklatın</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04.07.2017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04.07.2017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A23720DD-5B6D-40BF-8493-A6B52D484E6B}" type="datetimeFigureOut">
              <a:rPr lang="tr-TR" smtClean="0"/>
              <a:t>04.07.2017</a:t>
            </a:fld>
            <a:endParaRPr lang="tr-TR"/>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tr-TR"/>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F302176B-0E47-46AC-8F43-DAB4B8A37D06}" type="slidenum">
              <a:rPr lang="tr-TR" smtClean="0"/>
              <a:t>‹#›</a:t>
            </a:fld>
            <a:endParaRPr lang="tr-TR"/>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635896" y="836712"/>
            <a:ext cx="4933017" cy="1200329"/>
          </a:xfrm>
          <a:prstGeom prst="rect">
            <a:avLst/>
          </a:prstGeom>
        </p:spPr>
        <p:txBody>
          <a:bodyPr wrap="none">
            <a:spAutoFit/>
          </a:bodyPr>
          <a:lstStyle/>
          <a:p>
            <a:pPr algn="ctr"/>
            <a:r>
              <a:rPr lang="tr-TR" sz="3600" b="1" dirty="0" smtClean="0">
                <a:solidFill>
                  <a:srgbClr val="FFC000"/>
                </a:solidFill>
                <a:effectLst>
                  <a:outerShdw blurRad="38100" dist="38100" dir="2700000" algn="tl">
                    <a:srgbClr val="000000">
                      <a:alpha val="43137"/>
                    </a:srgbClr>
                  </a:outerShdw>
                </a:effectLst>
              </a:rPr>
              <a:t>MİMARLIK </a:t>
            </a:r>
            <a:r>
              <a:rPr lang="tr-TR" sz="3600" b="1" dirty="0">
                <a:solidFill>
                  <a:srgbClr val="FFC000"/>
                </a:solidFill>
                <a:effectLst>
                  <a:outerShdw blurRad="38100" dist="38100" dir="2700000" algn="tl">
                    <a:srgbClr val="000000">
                      <a:alpha val="43137"/>
                    </a:srgbClr>
                  </a:outerShdw>
                </a:effectLst>
              </a:rPr>
              <a:t>FAKÜLTESİNE </a:t>
            </a:r>
            <a:endParaRPr lang="tr-TR" sz="3600" b="1" dirty="0" smtClean="0">
              <a:solidFill>
                <a:srgbClr val="FFC000"/>
              </a:solidFill>
              <a:effectLst>
                <a:outerShdw blurRad="38100" dist="38100" dir="2700000" algn="tl">
                  <a:srgbClr val="000000">
                    <a:alpha val="43137"/>
                  </a:srgbClr>
                </a:outerShdw>
              </a:effectLst>
            </a:endParaRPr>
          </a:p>
          <a:p>
            <a:pPr algn="ctr"/>
            <a:r>
              <a:rPr lang="tr-TR" sz="3600" b="1" dirty="0" smtClean="0">
                <a:solidFill>
                  <a:srgbClr val="FFC000"/>
                </a:solidFill>
                <a:effectLst>
                  <a:outerShdw blurRad="38100" dist="38100" dir="2700000" algn="tl">
                    <a:srgbClr val="000000">
                      <a:alpha val="43137"/>
                    </a:srgbClr>
                  </a:outerShdw>
                </a:effectLst>
              </a:rPr>
              <a:t>HOŞGELDİNİZ</a:t>
            </a:r>
            <a:endParaRPr lang="tr-TR" sz="3600" dirty="0">
              <a:solidFill>
                <a:srgbClr val="FFC000"/>
              </a:solidFill>
            </a:endParaRPr>
          </a:p>
        </p:txBody>
      </p:sp>
      <p:sp>
        <p:nvSpPr>
          <p:cNvPr id="6" name="Dikdörtgen 5"/>
          <p:cNvSpPr/>
          <p:nvPr/>
        </p:nvSpPr>
        <p:spPr>
          <a:xfrm>
            <a:off x="3815869" y="3789040"/>
            <a:ext cx="4572000" cy="1082348"/>
          </a:xfrm>
          <a:prstGeom prst="rect">
            <a:avLst/>
          </a:prstGeom>
        </p:spPr>
        <p:txBody>
          <a:bodyPr>
            <a:spAutoFit/>
          </a:bodyPr>
          <a:lstStyle/>
          <a:p>
            <a:pPr lvl="0" algn="ctr" defTabSz="457200">
              <a:spcBef>
                <a:spcPts val="1000"/>
              </a:spcBef>
              <a:buClr>
                <a:srgbClr val="A53010"/>
              </a:buClr>
            </a:pPr>
            <a:r>
              <a:rPr lang="tr-TR" sz="2800" b="1" dirty="0">
                <a:solidFill>
                  <a:srgbClr val="FFC000"/>
                </a:solidFill>
                <a:effectLst>
                  <a:outerShdw blurRad="38100" dist="38100" dir="2700000" algn="tl">
                    <a:srgbClr val="000000">
                      <a:alpha val="43137"/>
                    </a:srgbClr>
                  </a:outerShdw>
                </a:effectLst>
                <a:latin typeface="Century Gothic"/>
              </a:rPr>
              <a:t>DEKAN V. </a:t>
            </a:r>
            <a:endParaRPr lang="en-US" sz="2800" b="1" dirty="0">
              <a:solidFill>
                <a:srgbClr val="FFC000"/>
              </a:solidFill>
              <a:effectLst>
                <a:outerShdw blurRad="38100" dist="38100" dir="2700000" algn="tl">
                  <a:srgbClr val="000000">
                    <a:alpha val="43137"/>
                  </a:srgbClr>
                </a:outerShdw>
              </a:effectLst>
              <a:latin typeface="Century Gothic"/>
            </a:endParaRPr>
          </a:p>
          <a:p>
            <a:pPr lvl="0" algn="ctr" defTabSz="457200">
              <a:spcBef>
                <a:spcPts val="1000"/>
              </a:spcBef>
              <a:buClr>
                <a:srgbClr val="A53010"/>
              </a:buClr>
            </a:pPr>
            <a:r>
              <a:rPr lang="tr-TR" sz="2800" b="1" dirty="0">
                <a:solidFill>
                  <a:srgbClr val="FFC000"/>
                </a:solidFill>
                <a:effectLst>
                  <a:outerShdw blurRad="38100" dist="38100" dir="2700000" algn="tl">
                    <a:srgbClr val="000000">
                      <a:alpha val="43137"/>
                    </a:srgbClr>
                  </a:outerShdw>
                </a:effectLst>
                <a:latin typeface="Century Gothic"/>
              </a:rPr>
              <a:t>PROF. DR. </a:t>
            </a:r>
            <a:r>
              <a:rPr lang="tr-TR" sz="2800" b="1" dirty="0" smtClean="0">
                <a:solidFill>
                  <a:srgbClr val="FFC000"/>
                </a:solidFill>
                <a:effectLst>
                  <a:outerShdw blurRad="38100" dist="38100" dir="2700000" algn="tl">
                    <a:srgbClr val="000000">
                      <a:alpha val="43137"/>
                    </a:srgbClr>
                  </a:outerShdw>
                </a:effectLst>
                <a:latin typeface="Century Gothic"/>
              </a:rPr>
              <a:t>MEHMET ŞENER</a:t>
            </a:r>
            <a:endParaRPr lang="tr-TR" sz="2800" b="1" dirty="0">
              <a:solidFill>
                <a:srgbClr val="FFC000"/>
              </a:solidFill>
              <a:effectLst>
                <a:outerShdw blurRad="38100" dist="38100" dir="2700000" algn="tl">
                  <a:srgbClr val="000000">
                    <a:alpha val="43137"/>
                  </a:srgbClr>
                </a:outerShdw>
              </a:effectLst>
              <a:latin typeface="Century Gothic"/>
            </a:endParaRPr>
          </a:p>
        </p:txBody>
      </p:sp>
      <p:sp>
        <p:nvSpPr>
          <p:cNvPr id="7" name="Metin kutusu 6"/>
          <p:cNvSpPr txBox="1"/>
          <p:nvPr/>
        </p:nvSpPr>
        <p:spPr>
          <a:xfrm>
            <a:off x="212921" y="5877272"/>
            <a:ext cx="1544012" cy="461665"/>
          </a:xfrm>
          <a:prstGeom prst="rect">
            <a:avLst/>
          </a:prstGeom>
          <a:solidFill>
            <a:srgbClr val="FFC000"/>
          </a:solidFill>
        </p:spPr>
        <p:style>
          <a:lnRef idx="0">
            <a:schemeClr val="accent5"/>
          </a:lnRef>
          <a:fillRef idx="3">
            <a:schemeClr val="accent5"/>
          </a:fillRef>
          <a:effectRef idx="3">
            <a:schemeClr val="accent5"/>
          </a:effectRef>
          <a:fontRef idx="minor">
            <a:schemeClr val="lt1"/>
          </a:fontRef>
        </p:style>
        <p:txBody>
          <a:bodyPr wrap="none" rtlCol="0">
            <a:spAutoFit/>
          </a:bodyPr>
          <a:lstStyle/>
          <a:p>
            <a:r>
              <a:rPr lang="tr-TR" sz="2400" b="1" dirty="0" smtClean="0">
                <a:solidFill>
                  <a:schemeClr val="bg1">
                    <a:lumMod val="95000"/>
                  </a:schemeClr>
                </a:solidFill>
              </a:rPr>
              <a:t>MİMARLIK</a:t>
            </a:r>
            <a:endParaRPr lang="tr-TR" sz="2400" b="1" dirty="0">
              <a:solidFill>
                <a:schemeClr val="bg1">
                  <a:lumMod val="95000"/>
                </a:schemeClr>
              </a:solidFill>
            </a:endParaRPr>
          </a:p>
        </p:txBody>
      </p:sp>
      <p:pic>
        <p:nvPicPr>
          <p:cNvPr id="1025" name="Resim 1" descr="Niğde Ömer Halisdemir Üniversitesi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3240" y="-127367"/>
            <a:ext cx="5080345" cy="4328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752950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2"/>
          <p:cNvSpPr>
            <a:spLocks noGrp="1"/>
          </p:cNvSpPr>
          <p:nvPr>
            <p:ph idx="1"/>
          </p:nvPr>
        </p:nvSpPr>
        <p:spPr>
          <a:xfrm>
            <a:off x="611560" y="1700808"/>
            <a:ext cx="7992888" cy="3672408"/>
          </a:xfrm>
        </p:spPr>
        <p:txBody>
          <a:bodyPr>
            <a:noAutofit/>
          </a:bodyPr>
          <a:lstStyle/>
          <a:p>
            <a:pPr marL="0" indent="0" algn="just">
              <a:buNone/>
            </a:pPr>
            <a:endParaRPr lang="en-US" sz="1800" b="1" dirty="0" smtClean="0">
              <a:solidFill>
                <a:schemeClr val="tx1"/>
              </a:solidFill>
            </a:endParaRPr>
          </a:p>
          <a:p>
            <a:pPr algn="just">
              <a:spcBef>
                <a:spcPct val="0"/>
              </a:spcBef>
              <a:buFontTx/>
              <a:buChar char="-"/>
            </a:pPr>
            <a:r>
              <a:rPr lang="tr-TR" sz="1800" dirty="0">
                <a:solidFill>
                  <a:schemeClr val="tx1"/>
                </a:solidFill>
                <a:ea typeface="+mj-ea"/>
                <a:cs typeface="+mj-cs"/>
              </a:rPr>
              <a:t>Öğrenci Seçme ve Yerleştirme Merkezi (ÖSYM) tarafından Yapılan Lisans Yerleştirme Sınavı (LYS</a:t>
            </a:r>
            <a:r>
              <a:rPr lang="tr-TR" sz="1800" dirty="0" smtClean="0">
                <a:solidFill>
                  <a:schemeClr val="tx1"/>
                </a:solidFill>
                <a:ea typeface="+mj-ea"/>
                <a:cs typeface="+mj-cs"/>
              </a:rPr>
              <a:t>)</a:t>
            </a:r>
          </a:p>
          <a:p>
            <a:pPr algn="just">
              <a:spcBef>
                <a:spcPct val="0"/>
              </a:spcBef>
              <a:buFontTx/>
              <a:buChar char="-"/>
            </a:pPr>
            <a:endParaRPr lang="en-US" sz="1800" dirty="0">
              <a:solidFill>
                <a:schemeClr val="tx1"/>
              </a:solidFill>
              <a:ea typeface="+mj-ea"/>
              <a:cs typeface="+mj-cs"/>
            </a:endParaRPr>
          </a:p>
          <a:p>
            <a:pPr algn="just">
              <a:spcBef>
                <a:spcPct val="0"/>
              </a:spcBef>
              <a:buFontTx/>
              <a:buChar char="-"/>
            </a:pPr>
            <a:r>
              <a:rPr lang="tr-TR" sz="1800" dirty="0">
                <a:solidFill>
                  <a:schemeClr val="tx1"/>
                </a:solidFill>
                <a:ea typeface="+mj-ea"/>
                <a:cs typeface="+mj-cs"/>
              </a:rPr>
              <a:t>Eşdeğer Diploma Programlarından Yatay Geçiş</a:t>
            </a:r>
          </a:p>
          <a:p>
            <a:pPr marL="342900" lvl="1" indent="-342900" algn="just">
              <a:spcBef>
                <a:spcPct val="0"/>
              </a:spcBef>
              <a:buFontTx/>
              <a:buChar char="-"/>
            </a:pPr>
            <a:r>
              <a:rPr lang="tr-TR" sz="1800" dirty="0">
                <a:solidFill>
                  <a:schemeClr val="tx1"/>
                </a:solidFill>
                <a:ea typeface="+mj-ea"/>
                <a:cs typeface="+mj-cs"/>
              </a:rPr>
              <a:t>Ek Madde 1</a:t>
            </a:r>
          </a:p>
          <a:p>
            <a:pPr marL="342900" lvl="1" indent="-342900" algn="just">
              <a:spcBef>
                <a:spcPct val="0"/>
              </a:spcBef>
              <a:buFontTx/>
              <a:buChar char="-"/>
            </a:pPr>
            <a:r>
              <a:rPr lang="tr-TR" sz="1800" dirty="0">
                <a:solidFill>
                  <a:schemeClr val="tx1"/>
                </a:solidFill>
                <a:ea typeface="+mj-ea"/>
                <a:cs typeface="+mj-cs"/>
              </a:rPr>
              <a:t>Başarı </a:t>
            </a:r>
            <a:r>
              <a:rPr lang="tr-TR" sz="1800" dirty="0" smtClean="0">
                <a:solidFill>
                  <a:schemeClr val="tx1"/>
                </a:solidFill>
                <a:ea typeface="+mj-ea"/>
                <a:cs typeface="+mj-cs"/>
              </a:rPr>
              <a:t>Puanı</a:t>
            </a:r>
          </a:p>
          <a:p>
            <a:pPr marL="342900" lvl="1" indent="-342900" algn="just">
              <a:spcBef>
                <a:spcPct val="0"/>
              </a:spcBef>
              <a:buFontTx/>
              <a:buChar char="-"/>
            </a:pPr>
            <a:endParaRPr lang="en-US" sz="1800" dirty="0">
              <a:solidFill>
                <a:schemeClr val="tx1"/>
              </a:solidFill>
              <a:ea typeface="+mj-ea"/>
              <a:cs typeface="+mj-cs"/>
            </a:endParaRPr>
          </a:p>
          <a:p>
            <a:pPr algn="just">
              <a:spcBef>
                <a:spcPct val="0"/>
              </a:spcBef>
              <a:buFontTx/>
              <a:buChar char="-"/>
            </a:pPr>
            <a:r>
              <a:rPr lang="tr-TR" sz="1800" dirty="0">
                <a:solidFill>
                  <a:schemeClr val="tx1"/>
                </a:solidFill>
                <a:ea typeface="+mj-ea"/>
                <a:cs typeface="+mj-cs"/>
              </a:rPr>
              <a:t>ÖSYM tarafından yapılan Dikey Geçiş Sınavı (DGS</a:t>
            </a:r>
            <a:r>
              <a:rPr lang="tr-TR" sz="1800" dirty="0" smtClean="0">
                <a:solidFill>
                  <a:schemeClr val="tx1"/>
                </a:solidFill>
                <a:ea typeface="+mj-ea"/>
                <a:cs typeface="+mj-cs"/>
              </a:rPr>
              <a:t>)</a:t>
            </a:r>
          </a:p>
          <a:p>
            <a:pPr marL="0" indent="0" algn="just">
              <a:spcBef>
                <a:spcPct val="0"/>
              </a:spcBef>
              <a:buNone/>
            </a:pPr>
            <a:endParaRPr lang="tr-TR" sz="1800" dirty="0">
              <a:solidFill>
                <a:schemeClr val="tx1"/>
              </a:solidFill>
              <a:ea typeface="+mj-ea"/>
              <a:cs typeface="+mj-cs"/>
            </a:endParaRPr>
          </a:p>
          <a:p>
            <a:pPr algn="just">
              <a:spcBef>
                <a:spcPct val="0"/>
              </a:spcBef>
              <a:buFontTx/>
              <a:buChar char="-"/>
            </a:pPr>
            <a:r>
              <a:rPr lang="tr-TR" sz="1800" dirty="0">
                <a:solidFill>
                  <a:schemeClr val="tx1"/>
                </a:solidFill>
                <a:ea typeface="+mj-ea"/>
                <a:cs typeface="+mj-cs"/>
              </a:rPr>
              <a:t>Üniversitemiz Ön Lisans Ve Lisans Düzeyinde Yurt Dışından Öğrenci Kabul Yönergesi’ne göre öğrenci kabulü</a:t>
            </a:r>
            <a:r>
              <a:rPr lang="en-US" sz="1800" dirty="0">
                <a:solidFill>
                  <a:schemeClr val="tx1"/>
                </a:solidFill>
                <a:ea typeface="+mj-ea"/>
                <a:cs typeface="+mj-cs"/>
              </a:rPr>
              <a:t>  </a:t>
            </a:r>
          </a:p>
          <a:p>
            <a:pPr marL="0" indent="0" algn="just">
              <a:buNone/>
            </a:pPr>
            <a:r>
              <a:rPr lang="en-US" sz="1800" b="1" dirty="0" smtClean="0">
                <a:solidFill>
                  <a:srgbClr val="FF0000"/>
                </a:solidFill>
              </a:rPr>
              <a:t>  </a:t>
            </a:r>
          </a:p>
        </p:txBody>
      </p:sp>
      <p:sp>
        <p:nvSpPr>
          <p:cNvPr id="6" name="Metin kutusu 5"/>
          <p:cNvSpPr txBox="1"/>
          <p:nvPr/>
        </p:nvSpPr>
        <p:spPr>
          <a:xfrm>
            <a:off x="383068" y="775854"/>
            <a:ext cx="2479077" cy="461665"/>
          </a:xfrm>
          <a:prstGeom prst="rect">
            <a:avLst/>
          </a:prstGeom>
          <a:solidFill>
            <a:srgbClr val="FFC000"/>
          </a:solidFill>
        </p:spPr>
        <p:style>
          <a:lnRef idx="0">
            <a:schemeClr val="accent5"/>
          </a:lnRef>
          <a:fillRef idx="3">
            <a:schemeClr val="accent5"/>
          </a:fillRef>
          <a:effectRef idx="3">
            <a:schemeClr val="accent5"/>
          </a:effectRef>
          <a:fontRef idx="minor">
            <a:schemeClr val="lt1"/>
          </a:fontRef>
        </p:style>
        <p:txBody>
          <a:bodyPr wrap="none" rtlCol="0">
            <a:spAutoFit/>
          </a:bodyPr>
          <a:lstStyle/>
          <a:p>
            <a:r>
              <a:rPr lang="tr-TR" sz="2400" b="1" dirty="0" smtClean="0">
                <a:solidFill>
                  <a:schemeClr val="bg1">
                    <a:lumMod val="95000"/>
                  </a:schemeClr>
                </a:solidFill>
              </a:rPr>
              <a:t>ÖĞRENCİ KABULÜ</a:t>
            </a:r>
            <a:endParaRPr lang="tr-TR" sz="2400" b="1" dirty="0">
              <a:solidFill>
                <a:schemeClr val="bg1">
                  <a:lumMod val="95000"/>
                </a:schemeClr>
              </a:solidFill>
            </a:endParaRPr>
          </a:p>
        </p:txBody>
      </p:sp>
    </p:spTree>
    <p:extLst>
      <p:ext uri="{BB962C8B-B14F-4D97-AF65-F5344CB8AC3E}">
        <p14:creationId xmlns:p14="http://schemas.microsoft.com/office/powerpoint/2010/main" val="6198827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1130029748"/>
              </p:ext>
            </p:extLst>
          </p:nvPr>
        </p:nvGraphicFramePr>
        <p:xfrm>
          <a:off x="356684" y="2132857"/>
          <a:ext cx="8263254" cy="2592419"/>
        </p:xfrm>
        <a:graphic>
          <a:graphicData uri="http://schemas.openxmlformats.org/drawingml/2006/table">
            <a:tbl>
              <a:tblPr firstRow="1" firstCol="1" bandRow="1">
                <a:tableStyleId>{5C22544A-7EE6-4342-B048-85BDC9FD1C3A}</a:tableStyleId>
              </a:tblPr>
              <a:tblGrid>
                <a:gridCol w="4740162"/>
                <a:gridCol w="3523092"/>
              </a:tblGrid>
              <a:tr h="539939">
                <a:tc>
                  <a:txBody>
                    <a:bodyPr/>
                    <a:lstStyle/>
                    <a:p>
                      <a:pPr algn="ctr">
                        <a:lnSpc>
                          <a:spcPct val="115000"/>
                        </a:lnSpc>
                        <a:spcAft>
                          <a:spcPts val="0"/>
                        </a:spcAft>
                      </a:pPr>
                      <a:endParaRPr lang="tr-TR" sz="24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tr-TR" sz="2400" smtClean="0">
                          <a:effectLst/>
                          <a:latin typeface="+mn-lt"/>
                          <a:ea typeface="+mn-ea"/>
                          <a:cs typeface="+mn-cs"/>
                        </a:rPr>
                        <a:t>SAYILARI</a:t>
                      </a:r>
                      <a:endParaRPr lang="tr-TR" sz="2400" dirty="0">
                        <a:effectLst/>
                        <a:latin typeface="Calibri"/>
                        <a:ea typeface="Calibri"/>
                        <a:cs typeface="Times New Roman"/>
                      </a:endParaRPr>
                    </a:p>
                  </a:txBody>
                  <a:tcPr marL="68580" marR="68580" marT="0" marB="0" anchor="ctr"/>
                </a:tc>
              </a:tr>
              <a:tr h="495824">
                <a:tc>
                  <a:txBody>
                    <a:bodyPr/>
                    <a:lstStyle/>
                    <a:p>
                      <a:pPr algn="just">
                        <a:lnSpc>
                          <a:spcPct val="115000"/>
                        </a:lnSpc>
                        <a:spcAft>
                          <a:spcPts val="0"/>
                        </a:spcAft>
                      </a:pPr>
                      <a:r>
                        <a:rPr lang="tr-TR" sz="2800" dirty="0" smtClean="0">
                          <a:effectLst/>
                          <a:latin typeface="+mn-lt"/>
                        </a:rPr>
                        <a:t>ÖĞRENCİ</a:t>
                      </a:r>
                      <a:endParaRPr lang="tr-TR" sz="2800" dirty="0">
                        <a:effectLst/>
                        <a:latin typeface="+mn-lt"/>
                        <a:ea typeface="Calibri"/>
                        <a:cs typeface="Times New Roman"/>
                      </a:endParaRPr>
                    </a:p>
                  </a:txBody>
                  <a:tcPr marL="68580" marR="68580" marT="0" marB="0"/>
                </a:tc>
                <a:tc>
                  <a:txBody>
                    <a:bodyPr/>
                    <a:lstStyle/>
                    <a:p>
                      <a:pPr algn="ctr">
                        <a:lnSpc>
                          <a:spcPct val="115000"/>
                        </a:lnSpc>
                        <a:spcAft>
                          <a:spcPts val="0"/>
                        </a:spcAft>
                      </a:pPr>
                      <a:r>
                        <a:rPr lang="tr-TR" sz="2400" b="1" dirty="0" smtClean="0">
                          <a:effectLst/>
                          <a:latin typeface="Calibri"/>
                          <a:ea typeface="Calibri"/>
                          <a:cs typeface="Times New Roman"/>
                        </a:rPr>
                        <a:t>223</a:t>
                      </a:r>
                      <a:endParaRPr lang="tr-TR" sz="2400" b="1" dirty="0">
                        <a:effectLst/>
                        <a:latin typeface="Calibri"/>
                        <a:ea typeface="Calibri"/>
                        <a:cs typeface="Times New Roman"/>
                      </a:endParaRPr>
                    </a:p>
                  </a:txBody>
                  <a:tcPr marL="68580" marR="68580" marT="0" marB="0"/>
                </a:tc>
              </a:tr>
              <a:tr h="530416">
                <a:tc>
                  <a:txBody>
                    <a:bodyPr/>
                    <a:lstStyle/>
                    <a:p>
                      <a:pPr algn="just">
                        <a:lnSpc>
                          <a:spcPct val="115000"/>
                        </a:lnSpc>
                        <a:spcAft>
                          <a:spcPts val="0"/>
                        </a:spcAft>
                      </a:pPr>
                      <a:r>
                        <a:rPr lang="tr-TR" sz="2800" dirty="0" smtClean="0">
                          <a:effectLst/>
                          <a:latin typeface="+mn-lt"/>
                          <a:ea typeface="Calibri"/>
                          <a:cs typeface="Times New Roman"/>
                        </a:rPr>
                        <a:t>AKADEMİK PERSONEL</a:t>
                      </a:r>
                      <a:endParaRPr lang="tr-TR" sz="2800" dirty="0">
                        <a:effectLst/>
                        <a:latin typeface="+mn-lt"/>
                        <a:ea typeface="Calibri"/>
                        <a:cs typeface="Times New Roman"/>
                      </a:endParaRPr>
                    </a:p>
                  </a:txBody>
                  <a:tcPr marL="68580" marR="68580" marT="0" marB="0"/>
                </a:tc>
                <a:tc>
                  <a:txBody>
                    <a:bodyPr/>
                    <a:lstStyle/>
                    <a:p>
                      <a:pPr algn="ctr">
                        <a:lnSpc>
                          <a:spcPct val="115000"/>
                        </a:lnSpc>
                        <a:spcAft>
                          <a:spcPts val="0"/>
                        </a:spcAft>
                      </a:pPr>
                      <a:r>
                        <a:rPr lang="tr-TR" sz="2400" b="1" dirty="0" smtClean="0">
                          <a:effectLst/>
                          <a:latin typeface="Calibri"/>
                          <a:ea typeface="Calibri"/>
                          <a:cs typeface="Times New Roman"/>
                        </a:rPr>
                        <a:t>6</a:t>
                      </a:r>
                      <a:endParaRPr lang="tr-TR" sz="2400" b="1" dirty="0">
                        <a:effectLst/>
                        <a:latin typeface="Calibri"/>
                        <a:ea typeface="Calibri"/>
                        <a:cs typeface="Times New Roman"/>
                      </a:endParaRPr>
                    </a:p>
                  </a:txBody>
                  <a:tcPr marL="68580" marR="68580" marT="0" marB="0"/>
                </a:tc>
              </a:tr>
              <a:tr h="495824">
                <a:tc>
                  <a:txBody>
                    <a:bodyPr/>
                    <a:lstStyle/>
                    <a:p>
                      <a:pPr algn="just">
                        <a:lnSpc>
                          <a:spcPct val="115000"/>
                        </a:lnSpc>
                        <a:spcAft>
                          <a:spcPts val="0"/>
                        </a:spcAft>
                      </a:pPr>
                      <a:r>
                        <a:rPr lang="tr-TR" sz="2800" dirty="0" smtClean="0">
                          <a:effectLst/>
                          <a:latin typeface="+mn-lt"/>
                        </a:rPr>
                        <a:t>İDARİ PERSONEL</a:t>
                      </a:r>
                      <a:endParaRPr lang="tr-TR" sz="2800" dirty="0">
                        <a:effectLst/>
                        <a:latin typeface="+mn-lt"/>
                        <a:ea typeface="Calibri"/>
                        <a:cs typeface="Times New Roman"/>
                      </a:endParaRPr>
                    </a:p>
                  </a:txBody>
                  <a:tcPr marL="68580" marR="68580" marT="0" marB="0"/>
                </a:tc>
                <a:tc>
                  <a:txBody>
                    <a:bodyPr/>
                    <a:lstStyle/>
                    <a:p>
                      <a:pPr algn="ctr">
                        <a:lnSpc>
                          <a:spcPct val="115000"/>
                        </a:lnSpc>
                        <a:spcAft>
                          <a:spcPts val="0"/>
                        </a:spcAft>
                      </a:pPr>
                      <a:r>
                        <a:rPr lang="tr-TR" sz="2400" b="1" dirty="0" smtClean="0">
                          <a:effectLst/>
                          <a:latin typeface="Calibri"/>
                          <a:ea typeface="Calibri"/>
                          <a:cs typeface="Times New Roman"/>
                        </a:rPr>
                        <a:t>8</a:t>
                      </a:r>
                      <a:endParaRPr lang="tr-TR" sz="2400" b="1" dirty="0">
                        <a:effectLst/>
                        <a:latin typeface="Calibri"/>
                        <a:ea typeface="Calibri"/>
                        <a:cs typeface="Times New Roman"/>
                      </a:endParaRPr>
                    </a:p>
                  </a:txBody>
                  <a:tcPr marL="68580" marR="68580" marT="0" marB="0"/>
                </a:tc>
              </a:tr>
              <a:tr h="530416">
                <a:tc>
                  <a:txBody>
                    <a:bodyPr/>
                    <a:lstStyle/>
                    <a:p>
                      <a:pPr algn="just">
                        <a:lnSpc>
                          <a:spcPct val="115000"/>
                        </a:lnSpc>
                        <a:spcAft>
                          <a:spcPts val="0"/>
                        </a:spcAft>
                      </a:pPr>
                      <a:r>
                        <a:rPr lang="tr-TR" sz="2800" dirty="0" smtClean="0">
                          <a:effectLst/>
                          <a:latin typeface="+mn-lt"/>
                          <a:ea typeface="Calibri"/>
                          <a:cs typeface="Times New Roman"/>
                        </a:rPr>
                        <a:t>ULUSLARARASI</a:t>
                      </a:r>
                      <a:r>
                        <a:rPr lang="tr-TR" sz="2800" baseline="0" dirty="0" smtClean="0">
                          <a:effectLst/>
                          <a:latin typeface="+mn-lt"/>
                          <a:ea typeface="Calibri"/>
                          <a:cs typeface="Times New Roman"/>
                        </a:rPr>
                        <a:t> ÖĞRENCİ</a:t>
                      </a:r>
                      <a:endParaRPr lang="tr-TR" sz="2800" dirty="0">
                        <a:effectLst/>
                        <a:latin typeface="+mn-lt"/>
                        <a:ea typeface="Calibri"/>
                        <a:cs typeface="Times New Roman"/>
                      </a:endParaRPr>
                    </a:p>
                  </a:txBody>
                  <a:tcPr marL="68580" marR="68580" marT="0" marB="0"/>
                </a:tc>
                <a:tc>
                  <a:txBody>
                    <a:bodyPr/>
                    <a:lstStyle/>
                    <a:p>
                      <a:pPr algn="ctr">
                        <a:lnSpc>
                          <a:spcPct val="115000"/>
                        </a:lnSpc>
                        <a:spcAft>
                          <a:spcPts val="0"/>
                        </a:spcAft>
                      </a:pPr>
                      <a:r>
                        <a:rPr lang="tr-TR" sz="2400" b="1" dirty="0" smtClean="0">
                          <a:effectLst/>
                          <a:latin typeface="Calibri"/>
                          <a:ea typeface="Calibri"/>
                          <a:cs typeface="Times New Roman"/>
                        </a:rPr>
                        <a:t>12</a:t>
                      </a:r>
                      <a:endParaRPr lang="tr-TR" sz="2400" b="1" dirty="0">
                        <a:effectLst/>
                        <a:latin typeface="Calibri"/>
                        <a:ea typeface="Calibri"/>
                        <a:cs typeface="Times New Roman"/>
                      </a:endParaRPr>
                    </a:p>
                  </a:txBody>
                  <a:tcPr marL="68580" marR="68580" marT="0" marB="0"/>
                </a:tc>
              </a:tr>
            </a:tbl>
          </a:graphicData>
        </a:graphic>
      </p:graphicFrame>
      <p:sp>
        <p:nvSpPr>
          <p:cNvPr id="5" name="Metin kutusu 4"/>
          <p:cNvSpPr txBox="1"/>
          <p:nvPr/>
        </p:nvSpPr>
        <p:spPr>
          <a:xfrm>
            <a:off x="383068" y="775854"/>
            <a:ext cx="1218603" cy="461665"/>
          </a:xfrm>
          <a:prstGeom prst="rect">
            <a:avLst/>
          </a:prstGeom>
          <a:solidFill>
            <a:srgbClr val="FFC000"/>
          </a:solidFill>
        </p:spPr>
        <p:style>
          <a:lnRef idx="0">
            <a:schemeClr val="accent5"/>
          </a:lnRef>
          <a:fillRef idx="3">
            <a:schemeClr val="accent5"/>
          </a:fillRef>
          <a:effectRef idx="3">
            <a:schemeClr val="accent5"/>
          </a:effectRef>
          <a:fontRef idx="minor">
            <a:schemeClr val="lt1"/>
          </a:fontRef>
        </p:style>
        <p:txBody>
          <a:bodyPr wrap="none" rtlCol="0">
            <a:spAutoFit/>
          </a:bodyPr>
          <a:lstStyle/>
          <a:p>
            <a:r>
              <a:rPr lang="tr-TR" sz="2400" b="1" dirty="0" smtClean="0">
                <a:solidFill>
                  <a:schemeClr val="bg1">
                    <a:lumMod val="95000"/>
                  </a:schemeClr>
                </a:solidFill>
              </a:rPr>
              <a:t>SAYILAR</a:t>
            </a:r>
            <a:endParaRPr lang="tr-TR" sz="2400" b="1" dirty="0">
              <a:solidFill>
                <a:schemeClr val="bg1">
                  <a:lumMod val="95000"/>
                </a:schemeClr>
              </a:solidFill>
            </a:endParaRPr>
          </a:p>
        </p:txBody>
      </p:sp>
    </p:spTree>
    <p:extLst>
      <p:ext uri="{BB962C8B-B14F-4D97-AF65-F5344CB8AC3E}">
        <p14:creationId xmlns:p14="http://schemas.microsoft.com/office/powerpoint/2010/main" val="5928674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5"/>
          <p:cNvSpPr txBox="1"/>
          <p:nvPr/>
        </p:nvSpPr>
        <p:spPr>
          <a:xfrm>
            <a:off x="383068" y="775854"/>
            <a:ext cx="1978427" cy="461665"/>
          </a:xfrm>
          <a:prstGeom prst="rect">
            <a:avLst/>
          </a:prstGeom>
          <a:solidFill>
            <a:srgbClr val="FFC000"/>
          </a:solidFill>
        </p:spPr>
        <p:style>
          <a:lnRef idx="0">
            <a:schemeClr val="accent5"/>
          </a:lnRef>
          <a:fillRef idx="3">
            <a:schemeClr val="accent5"/>
          </a:fillRef>
          <a:effectRef idx="3">
            <a:schemeClr val="accent5"/>
          </a:effectRef>
          <a:fontRef idx="minor">
            <a:schemeClr val="lt1"/>
          </a:fontRef>
        </p:style>
        <p:txBody>
          <a:bodyPr wrap="none" rtlCol="0">
            <a:spAutoFit/>
          </a:bodyPr>
          <a:lstStyle/>
          <a:p>
            <a:r>
              <a:rPr lang="tr-TR" sz="2400" b="1" dirty="0">
                <a:solidFill>
                  <a:schemeClr val="bg1">
                    <a:lumMod val="95000"/>
                  </a:schemeClr>
                </a:solidFill>
              </a:rPr>
              <a:t>A</a:t>
            </a:r>
            <a:r>
              <a:rPr lang="tr-TR" sz="2400" b="1" dirty="0" smtClean="0">
                <a:solidFill>
                  <a:schemeClr val="bg1">
                    <a:lumMod val="95000"/>
                  </a:schemeClr>
                </a:solidFill>
              </a:rPr>
              <a:t>NLAŞMALAR</a:t>
            </a:r>
            <a:endParaRPr lang="tr-TR" sz="2400" b="1" dirty="0">
              <a:solidFill>
                <a:schemeClr val="bg1">
                  <a:lumMod val="95000"/>
                </a:schemeClr>
              </a:solidFill>
            </a:endParaRPr>
          </a:p>
        </p:txBody>
      </p:sp>
      <p:graphicFrame>
        <p:nvGraphicFramePr>
          <p:cNvPr id="7" name="Tablo 6"/>
          <p:cNvGraphicFramePr>
            <a:graphicFrameLocks noGrp="1"/>
          </p:cNvGraphicFramePr>
          <p:nvPr>
            <p:extLst>
              <p:ext uri="{D42A27DB-BD31-4B8C-83A1-F6EECF244321}">
                <p14:modId xmlns:p14="http://schemas.microsoft.com/office/powerpoint/2010/main" val="1852247136"/>
              </p:ext>
            </p:extLst>
          </p:nvPr>
        </p:nvGraphicFramePr>
        <p:xfrm>
          <a:off x="383068" y="2204864"/>
          <a:ext cx="8161606" cy="2883498"/>
        </p:xfrm>
        <a:graphic>
          <a:graphicData uri="http://schemas.openxmlformats.org/drawingml/2006/table">
            <a:tbl>
              <a:tblPr firstRow="1" firstCol="1" bandRow="1">
                <a:tableStyleId>{5C22544A-7EE6-4342-B048-85BDC9FD1C3A}</a:tableStyleId>
              </a:tblPr>
              <a:tblGrid>
                <a:gridCol w="4453001"/>
                <a:gridCol w="3708605"/>
              </a:tblGrid>
              <a:tr h="1201002">
                <a:tc>
                  <a:txBody>
                    <a:bodyPr/>
                    <a:lstStyle/>
                    <a:p>
                      <a:pPr algn="ctr">
                        <a:lnSpc>
                          <a:spcPct val="115000"/>
                        </a:lnSpc>
                        <a:spcAft>
                          <a:spcPts val="0"/>
                        </a:spcAft>
                      </a:pPr>
                      <a:r>
                        <a:rPr lang="tr-TR" sz="2000" dirty="0" smtClean="0">
                          <a:effectLst/>
                          <a:latin typeface="Calibri"/>
                          <a:ea typeface="Calibri"/>
                          <a:cs typeface="Times New Roman"/>
                        </a:rPr>
                        <a:t>PROGRAM</a:t>
                      </a:r>
                      <a:endParaRPr lang="tr-T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tr-TR" sz="2000" noProof="0" dirty="0" smtClean="0">
                          <a:effectLst/>
                          <a:latin typeface="Calibri"/>
                          <a:ea typeface="Calibri"/>
                          <a:cs typeface="Times New Roman"/>
                        </a:rPr>
                        <a:t>Bölge</a:t>
                      </a:r>
                      <a:r>
                        <a:rPr lang="tr-TR" sz="2000" baseline="0" noProof="0" dirty="0" smtClean="0">
                          <a:effectLst/>
                          <a:latin typeface="Calibri"/>
                          <a:ea typeface="Calibri"/>
                          <a:cs typeface="Times New Roman"/>
                        </a:rPr>
                        <a:t> ve Ülke</a:t>
                      </a:r>
                      <a:endParaRPr lang="en-GB" sz="2000" noProof="0" dirty="0">
                        <a:effectLst/>
                        <a:latin typeface="Calibri"/>
                        <a:ea typeface="Calibri"/>
                        <a:cs typeface="Times New Roman"/>
                      </a:endParaRPr>
                    </a:p>
                  </a:txBody>
                  <a:tcPr marL="68580" marR="68580" marT="0" marB="0" anchor="ctr"/>
                </a:tc>
              </a:tr>
              <a:tr h="363398">
                <a:tc>
                  <a:txBody>
                    <a:bodyPr/>
                    <a:lstStyle/>
                    <a:p>
                      <a:pPr algn="just">
                        <a:lnSpc>
                          <a:spcPct val="115000"/>
                        </a:lnSpc>
                        <a:spcAft>
                          <a:spcPts val="0"/>
                        </a:spcAft>
                      </a:pPr>
                      <a:r>
                        <a:rPr lang="tr-TR" sz="1800" dirty="0" smtClean="0">
                          <a:effectLst/>
                          <a:latin typeface="+mn-lt"/>
                          <a:ea typeface="+mn-ea"/>
                          <a:cs typeface="+mn-cs"/>
                        </a:rPr>
                        <a:t>ERASMUS</a:t>
                      </a:r>
                      <a:endParaRPr lang="tr-TR"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2400" b="1" dirty="0" smtClean="0">
                          <a:effectLst/>
                          <a:latin typeface="Calibri"/>
                          <a:ea typeface="Calibri"/>
                          <a:cs typeface="Times New Roman"/>
                        </a:rPr>
                        <a:t>AVRUPA</a:t>
                      </a:r>
                      <a:endParaRPr lang="tr-TR" sz="2400" b="1" dirty="0">
                        <a:effectLst/>
                        <a:latin typeface="Calibri"/>
                        <a:ea typeface="Calibri"/>
                        <a:cs typeface="Times New Roman"/>
                      </a:endParaRPr>
                    </a:p>
                  </a:txBody>
                  <a:tcPr marL="68580" marR="68580" marT="0" marB="0"/>
                </a:tc>
              </a:tr>
              <a:tr h="363398">
                <a:tc>
                  <a:txBody>
                    <a:bodyPr/>
                    <a:lstStyle/>
                    <a:p>
                      <a:pPr algn="just">
                        <a:lnSpc>
                          <a:spcPct val="115000"/>
                        </a:lnSpc>
                        <a:spcAft>
                          <a:spcPts val="0"/>
                        </a:spcAft>
                      </a:pPr>
                      <a:r>
                        <a:rPr lang="tr-TR" sz="1800" dirty="0" smtClean="0">
                          <a:effectLst/>
                          <a:latin typeface="Calibri"/>
                          <a:ea typeface="Calibri"/>
                          <a:cs typeface="Times New Roman"/>
                        </a:rPr>
                        <a:t>FARABİ</a:t>
                      </a:r>
                      <a:endParaRPr lang="tr-TR"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2400" b="1" dirty="0" smtClean="0">
                          <a:effectLst/>
                          <a:latin typeface="Calibri"/>
                          <a:ea typeface="Calibri"/>
                          <a:cs typeface="Times New Roman"/>
                        </a:rPr>
                        <a:t>TÜRKİYE</a:t>
                      </a:r>
                      <a:endParaRPr lang="tr-TR" sz="2400" b="1" dirty="0">
                        <a:effectLst/>
                        <a:latin typeface="Calibri"/>
                        <a:ea typeface="Calibri"/>
                        <a:cs typeface="Times New Roman"/>
                      </a:endParaRPr>
                    </a:p>
                  </a:txBody>
                  <a:tcPr marL="68580" marR="68580" marT="0" marB="0"/>
                </a:tc>
              </a:tr>
              <a:tr h="363398">
                <a:tc>
                  <a:txBody>
                    <a:bodyPr/>
                    <a:lstStyle/>
                    <a:p>
                      <a:pPr algn="just">
                        <a:lnSpc>
                          <a:spcPct val="115000"/>
                        </a:lnSpc>
                        <a:spcAft>
                          <a:spcPts val="0"/>
                        </a:spcAft>
                      </a:pPr>
                      <a:r>
                        <a:rPr lang="tr-TR" sz="1800" dirty="0" smtClean="0">
                          <a:effectLst/>
                          <a:latin typeface="Calibri"/>
                          <a:ea typeface="Calibri"/>
                          <a:cs typeface="Times New Roman"/>
                        </a:rPr>
                        <a:t>MEVLANA</a:t>
                      </a:r>
                      <a:endParaRPr lang="tr-TR" sz="1800"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2400" b="1" dirty="0" smtClean="0">
                          <a:effectLst/>
                          <a:latin typeface="Calibri"/>
                          <a:ea typeface="Calibri"/>
                          <a:cs typeface="Times New Roman"/>
                        </a:rPr>
                        <a:t>DÜNYA</a:t>
                      </a:r>
                      <a:endParaRPr lang="tr-TR" sz="2400" b="1" dirty="0">
                        <a:effectLst/>
                        <a:latin typeface="Calibri"/>
                        <a:ea typeface="Calibri"/>
                        <a:cs typeface="Times New Roman"/>
                      </a:endParaRPr>
                    </a:p>
                  </a:txBody>
                  <a:tcPr marL="68580" marR="68580" marT="0" marB="0"/>
                </a:tc>
              </a:tr>
              <a:tr h="363398">
                <a:tc>
                  <a:txBody>
                    <a:bodyPr/>
                    <a:lstStyle/>
                    <a:p>
                      <a:pPr algn="just">
                        <a:lnSpc>
                          <a:spcPct val="115000"/>
                        </a:lnSpc>
                        <a:spcAft>
                          <a:spcPts val="0"/>
                        </a:spcAft>
                      </a:pPr>
                      <a:r>
                        <a:rPr lang="tr-TR" sz="1800" dirty="0" smtClean="0">
                          <a:effectLst/>
                          <a:latin typeface="Calibri"/>
                          <a:ea typeface="Calibri"/>
                          <a:cs typeface="Times New Roman"/>
                        </a:rPr>
                        <a:t>DİĞER</a:t>
                      </a:r>
                      <a:endParaRPr lang="tr-TR" sz="1800"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2400" b="1" dirty="0" smtClean="0">
                          <a:effectLst/>
                          <a:latin typeface="Calibri"/>
                          <a:ea typeface="Calibri"/>
                          <a:cs typeface="Times New Roman"/>
                        </a:rPr>
                        <a:t>PROTOKOL ANLAŞMALARI</a:t>
                      </a:r>
                      <a:endParaRPr lang="tr-TR" sz="2400" b="1"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21890990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914651961"/>
              </p:ext>
            </p:extLst>
          </p:nvPr>
        </p:nvGraphicFramePr>
        <p:xfrm>
          <a:off x="1043608" y="2204864"/>
          <a:ext cx="7233316" cy="1599926"/>
        </p:xfrm>
        <a:graphic>
          <a:graphicData uri="http://schemas.openxmlformats.org/drawingml/2006/table">
            <a:tbl>
              <a:tblPr firstRow="1" firstCol="1" bandRow="1">
                <a:tableStyleId>{5C22544A-7EE6-4342-B048-85BDC9FD1C3A}</a:tableStyleId>
              </a:tblPr>
              <a:tblGrid>
                <a:gridCol w="2756851"/>
                <a:gridCol w="4476465"/>
              </a:tblGrid>
              <a:tr h="968990">
                <a:tc>
                  <a:txBody>
                    <a:bodyPr/>
                    <a:lstStyle/>
                    <a:p>
                      <a:pPr algn="ctr">
                        <a:lnSpc>
                          <a:spcPct val="115000"/>
                        </a:lnSpc>
                        <a:spcAft>
                          <a:spcPts val="0"/>
                        </a:spcAft>
                      </a:pPr>
                      <a:r>
                        <a:rPr lang="tr-TR" sz="2000" dirty="0" smtClean="0">
                          <a:effectLst/>
                          <a:latin typeface="Calibri"/>
                          <a:ea typeface="Calibri"/>
                          <a:cs typeface="Times New Roman"/>
                        </a:rPr>
                        <a:t>BÖLÜMLER</a:t>
                      </a:r>
                      <a:endParaRPr lang="tr-T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tr-TR" sz="2000" noProof="0" dirty="0" smtClean="0">
                          <a:effectLst/>
                          <a:latin typeface="Calibri"/>
                          <a:ea typeface="Calibri"/>
                          <a:cs typeface="Times New Roman"/>
                        </a:rPr>
                        <a:t>BOLOGNA SÜRECİ</a:t>
                      </a:r>
                      <a:endParaRPr lang="en-GB" sz="2000" noProof="0" dirty="0">
                        <a:effectLst/>
                        <a:latin typeface="Calibri"/>
                        <a:ea typeface="Calibri"/>
                        <a:cs typeface="Times New Roman"/>
                      </a:endParaRPr>
                    </a:p>
                  </a:txBody>
                  <a:tcPr marL="68580" marR="68580" marT="0" marB="0" anchor="ctr"/>
                </a:tc>
              </a:tr>
              <a:tr h="363398">
                <a:tc>
                  <a:txBody>
                    <a:bodyPr/>
                    <a:lstStyle/>
                    <a:p>
                      <a:pPr algn="just">
                        <a:lnSpc>
                          <a:spcPct val="115000"/>
                        </a:lnSpc>
                        <a:spcAft>
                          <a:spcPts val="0"/>
                        </a:spcAft>
                      </a:pPr>
                      <a:r>
                        <a:rPr lang="tr-TR" sz="1800" dirty="0" smtClean="0">
                          <a:effectLst/>
                          <a:latin typeface="+mn-lt"/>
                          <a:ea typeface="+mn-ea"/>
                          <a:cs typeface="+mn-cs"/>
                        </a:rPr>
                        <a:t>Tüm bölümler</a:t>
                      </a:r>
                      <a:endParaRPr lang="tr-TR" sz="18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800" b="1" i="0" kern="1200" dirty="0" smtClean="0">
                          <a:solidFill>
                            <a:schemeClr val="dk1"/>
                          </a:solidFill>
                          <a:effectLst/>
                          <a:latin typeface="+mn-lt"/>
                          <a:ea typeface="+mn-ea"/>
                          <a:cs typeface="+mn-cs"/>
                        </a:rPr>
                        <a:t>Avrupa Kredi Transfer Sistemi (AKTS) Etiketi,</a:t>
                      </a:r>
                      <a:r>
                        <a:rPr lang="tr-TR" sz="1800" b="1" i="0" kern="1200" baseline="0" dirty="0" smtClean="0">
                          <a:solidFill>
                            <a:schemeClr val="dk1"/>
                          </a:solidFill>
                          <a:effectLst/>
                          <a:latin typeface="+mn-lt"/>
                          <a:ea typeface="+mn-ea"/>
                          <a:cs typeface="+mn-cs"/>
                        </a:rPr>
                        <a:t> </a:t>
                      </a:r>
                      <a:r>
                        <a:rPr lang="tr-TR" sz="1800" b="1" i="0" kern="1200" dirty="0" smtClean="0">
                          <a:solidFill>
                            <a:schemeClr val="dk1"/>
                          </a:solidFill>
                          <a:effectLst/>
                          <a:latin typeface="+mn-lt"/>
                          <a:ea typeface="+mn-ea"/>
                          <a:cs typeface="+mn-cs"/>
                        </a:rPr>
                        <a:t> Diploma Eki Etiketi </a:t>
                      </a:r>
                      <a:endParaRPr lang="tr-TR" sz="2400" b="1" dirty="0">
                        <a:solidFill>
                          <a:schemeClr val="tx1"/>
                        </a:solidFill>
                        <a:effectLst/>
                        <a:latin typeface="Calibri"/>
                        <a:ea typeface="Calibri"/>
                        <a:cs typeface="Times New Roman"/>
                      </a:endParaRPr>
                    </a:p>
                  </a:txBody>
                  <a:tcPr marL="68580" marR="68580" marT="0" marB="0"/>
                </a:tc>
              </a:tr>
            </a:tbl>
          </a:graphicData>
        </a:graphic>
      </p:graphicFrame>
      <p:sp>
        <p:nvSpPr>
          <p:cNvPr id="5" name="Metin kutusu 4"/>
          <p:cNvSpPr txBox="1"/>
          <p:nvPr/>
        </p:nvSpPr>
        <p:spPr>
          <a:xfrm>
            <a:off x="395536" y="944710"/>
            <a:ext cx="2220608" cy="461665"/>
          </a:xfrm>
          <a:prstGeom prst="rect">
            <a:avLst/>
          </a:prstGeom>
          <a:solidFill>
            <a:srgbClr val="FFC000"/>
          </a:solidFill>
        </p:spPr>
        <p:style>
          <a:lnRef idx="0">
            <a:schemeClr val="accent5"/>
          </a:lnRef>
          <a:fillRef idx="3">
            <a:schemeClr val="accent5"/>
          </a:fillRef>
          <a:effectRef idx="3">
            <a:schemeClr val="accent5"/>
          </a:effectRef>
          <a:fontRef idx="minor">
            <a:schemeClr val="lt1"/>
          </a:fontRef>
        </p:style>
        <p:txBody>
          <a:bodyPr wrap="none" rtlCol="0">
            <a:spAutoFit/>
          </a:bodyPr>
          <a:lstStyle/>
          <a:p>
            <a:r>
              <a:rPr lang="tr-TR" sz="2400" b="1" dirty="0" smtClean="0">
                <a:solidFill>
                  <a:schemeClr val="bg1">
                    <a:lumMod val="95000"/>
                  </a:schemeClr>
                </a:solidFill>
              </a:rPr>
              <a:t>AKREDİTASYON</a:t>
            </a:r>
            <a:endParaRPr lang="tr-TR" sz="2400" b="1" dirty="0">
              <a:solidFill>
                <a:schemeClr val="bg1">
                  <a:lumMod val="95000"/>
                </a:schemeClr>
              </a:solidFill>
            </a:endParaRPr>
          </a:p>
        </p:txBody>
      </p:sp>
    </p:spTree>
    <p:extLst>
      <p:ext uri="{BB962C8B-B14F-4D97-AF65-F5344CB8AC3E}">
        <p14:creationId xmlns:p14="http://schemas.microsoft.com/office/powerpoint/2010/main" val="37486808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1317190053"/>
              </p:ext>
            </p:extLst>
          </p:nvPr>
        </p:nvGraphicFramePr>
        <p:xfrm>
          <a:off x="395536" y="2564904"/>
          <a:ext cx="8407270" cy="2582896"/>
        </p:xfrm>
        <a:graphic>
          <a:graphicData uri="http://schemas.openxmlformats.org/drawingml/2006/table">
            <a:tbl>
              <a:tblPr firstRow="1" firstCol="1" bandRow="1">
                <a:tableStyleId>{5C22544A-7EE6-4342-B048-85BDC9FD1C3A}</a:tableStyleId>
              </a:tblPr>
              <a:tblGrid>
                <a:gridCol w="4822776"/>
                <a:gridCol w="3584494"/>
              </a:tblGrid>
              <a:tr h="495824">
                <a:tc>
                  <a:txBody>
                    <a:bodyPr/>
                    <a:lstStyle/>
                    <a:p>
                      <a:pPr algn="just">
                        <a:lnSpc>
                          <a:spcPct val="115000"/>
                        </a:lnSpc>
                        <a:spcAft>
                          <a:spcPts val="0"/>
                        </a:spcAft>
                      </a:pPr>
                      <a:endParaRPr lang="tr-TR" sz="2800" dirty="0">
                        <a:effectLst/>
                        <a:latin typeface="+mn-lt"/>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2400" b="1" dirty="0" smtClean="0">
                          <a:effectLst/>
                          <a:latin typeface="Calibri"/>
                          <a:ea typeface="Calibri"/>
                          <a:cs typeface="Times New Roman"/>
                        </a:rPr>
                        <a:t>SAYI</a:t>
                      </a:r>
                      <a:endParaRPr lang="tr-TR" sz="2400" b="1" dirty="0">
                        <a:effectLst/>
                        <a:latin typeface="Calibri"/>
                        <a:ea typeface="Calibri"/>
                        <a:cs typeface="Times New Roman"/>
                      </a:endParaRPr>
                    </a:p>
                  </a:txBody>
                  <a:tcPr marL="68580" marR="68580" marT="0" marB="0"/>
                </a:tc>
              </a:tr>
              <a:tr h="495824">
                <a:tc>
                  <a:txBody>
                    <a:bodyPr/>
                    <a:lstStyle/>
                    <a:p>
                      <a:pPr algn="just">
                        <a:lnSpc>
                          <a:spcPct val="115000"/>
                        </a:lnSpc>
                        <a:spcAft>
                          <a:spcPts val="0"/>
                        </a:spcAft>
                      </a:pPr>
                      <a:r>
                        <a:rPr lang="tr-TR" sz="2800" dirty="0" smtClean="0">
                          <a:effectLst/>
                          <a:latin typeface="+mn-lt"/>
                        </a:rPr>
                        <a:t>SINIFLAR</a:t>
                      </a:r>
                      <a:endParaRPr lang="tr-TR" sz="2800" dirty="0">
                        <a:effectLst/>
                        <a:latin typeface="+mn-lt"/>
                        <a:ea typeface="Calibri"/>
                        <a:cs typeface="Times New Roman"/>
                      </a:endParaRPr>
                    </a:p>
                  </a:txBody>
                  <a:tcPr marL="68580" marR="68580" marT="0" marB="0"/>
                </a:tc>
                <a:tc>
                  <a:txBody>
                    <a:bodyPr/>
                    <a:lstStyle/>
                    <a:p>
                      <a:pPr algn="ctr">
                        <a:lnSpc>
                          <a:spcPct val="115000"/>
                        </a:lnSpc>
                        <a:spcAft>
                          <a:spcPts val="0"/>
                        </a:spcAft>
                      </a:pPr>
                      <a:r>
                        <a:rPr lang="tr-TR" sz="2400" b="1" dirty="0" smtClean="0">
                          <a:effectLst/>
                          <a:latin typeface="Calibri"/>
                          <a:ea typeface="Calibri"/>
                          <a:cs typeface="Times New Roman"/>
                        </a:rPr>
                        <a:t>12</a:t>
                      </a:r>
                      <a:endParaRPr lang="tr-TR" sz="2400" b="1" dirty="0">
                        <a:effectLst/>
                        <a:latin typeface="Calibri"/>
                        <a:ea typeface="Calibri"/>
                        <a:cs typeface="Times New Roman"/>
                      </a:endParaRPr>
                    </a:p>
                  </a:txBody>
                  <a:tcPr marL="68580" marR="68580" marT="0" marB="0"/>
                </a:tc>
              </a:tr>
              <a:tr h="530416">
                <a:tc>
                  <a:txBody>
                    <a:bodyPr/>
                    <a:lstStyle/>
                    <a:p>
                      <a:pPr algn="just">
                        <a:lnSpc>
                          <a:spcPct val="115000"/>
                        </a:lnSpc>
                        <a:spcAft>
                          <a:spcPts val="0"/>
                        </a:spcAft>
                      </a:pPr>
                      <a:r>
                        <a:rPr lang="tr-TR" sz="2800" dirty="0" smtClean="0">
                          <a:effectLst/>
                          <a:latin typeface="+mn-lt"/>
                          <a:ea typeface="Calibri"/>
                          <a:cs typeface="Times New Roman"/>
                        </a:rPr>
                        <a:t>BİLGİSAYAR LABORATUVARLARI</a:t>
                      </a:r>
                      <a:endParaRPr lang="tr-TR" sz="2800" dirty="0">
                        <a:effectLst/>
                        <a:latin typeface="+mn-lt"/>
                        <a:ea typeface="Calibri"/>
                        <a:cs typeface="Times New Roman"/>
                      </a:endParaRPr>
                    </a:p>
                  </a:txBody>
                  <a:tcPr marL="68580" marR="68580" marT="0" marB="0"/>
                </a:tc>
                <a:tc>
                  <a:txBody>
                    <a:bodyPr/>
                    <a:lstStyle/>
                    <a:p>
                      <a:pPr algn="ctr">
                        <a:lnSpc>
                          <a:spcPct val="115000"/>
                        </a:lnSpc>
                        <a:spcAft>
                          <a:spcPts val="0"/>
                        </a:spcAft>
                      </a:pPr>
                      <a:r>
                        <a:rPr lang="tr-TR" sz="2400" b="1" dirty="0" smtClean="0">
                          <a:effectLst/>
                          <a:latin typeface="Calibri"/>
                          <a:ea typeface="Calibri"/>
                          <a:cs typeface="Times New Roman"/>
                        </a:rPr>
                        <a:t>1</a:t>
                      </a:r>
                      <a:endParaRPr lang="tr-TR" sz="2400" b="1" dirty="0">
                        <a:effectLst/>
                        <a:latin typeface="Calibri"/>
                        <a:ea typeface="Calibri"/>
                        <a:cs typeface="Times New Roman"/>
                      </a:endParaRPr>
                    </a:p>
                  </a:txBody>
                  <a:tcPr marL="68580" marR="68580" marT="0" marB="0"/>
                </a:tc>
              </a:tr>
              <a:tr h="530416">
                <a:tc>
                  <a:txBody>
                    <a:bodyPr/>
                    <a:lstStyle/>
                    <a:p>
                      <a:pPr algn="just">
                        <a:lnSpc>
                          <a:spcPct val="115000"/>
                        </a:lnSpc>
                        <a:spcAft>
                          <a:spcPts val="0"/>
                        </a:spcAft>
                      </a:pPr>
                      <a:r>
                        <a:rPr lang="tr-TR" sz="2800" dirty="0" smtClean="0">
                          <a:effectLst/>
                          <a:latin typeface="+mn-lt"/>
                          <a:ea typeface="Calibri"/>
                          <a:cs typeface="Times New Roman"/>
                        </a:rPr>
                        <a:t>AMFİ</a:t>
                      </a:r>
                      <a:endParaRPr lang="tr-TR" sz="2800" dirty="0">
                        <a:effectLst/>
                        <a:latin typeface="+mn-lt"/>
                        <a:ea typeface="Calibri"/>
                        <a:cs typeface="Times New Roman"/>
                      </a:endParaRPr>
                    </a:p>
                  </a:txBody>
                  <a:tcPr marL="68580" marR="68580" marT="0" marB="0"/>
                </a:tc>
                <a:tc>
                  <a:txBody>
                    <a:bodyPr/>
                    <a:lstStyle/>
                    <a:p>
                      <a:pPr algn="ctr">
                        <a:lnSpc>
                          <a:spcPct val="115000"/>
                        </a:lnSpc>
                        <a:spcAft>
                          <a:spcPts val="0"/>
                        </a:spcAft>
                      </a:pPr>
                      <a:r>
                        <a:rPr lang="tr-TR" sz="2400" b="1" dirty="0" smtClean="0">
                          <a:effectLst/>
                          <a:latin typeface="Calibri"/>
                          <a:ea typeface="Calibri"/>
                          <a:cs typeface="Times New Roman"/>
                        </a:rPr>
                        <a:t>2</a:t>
                      </a:r>
                      <a:endParaRPr lang="tr-TR" sz="2400" b="1" dirty="0">
                        <a:effectLst/>
                        <a:latin typeface="Calibri"/>
                        <a:ea typeface="Calibri"/>
                        <a:cs typeface="Times New Roman"/>
                      </a:endParaRPr>
                    </a:p>
                  </a:txBody>
                  <a:tcPr marL="68580" marR="68580" marT="0" marB="0"/>
                </a:tc>
              </a:tr>
              <a:tr h="530416">
                <a:tc>
                  <a:txBody>
                    <a:bodyPr/>
                    <a:lstStyle/>
                    <a:p>
                      <a:pPr algn="just">
                        <a:lnSpc>
                          <a:spcPct val="115000"/>
                        </a:lnSpc>
                        <a:spcAft>
                          <a:spcPts val="0"/>
                        </a:spcAft>
                      </a:pPr>
                      <a:r>
                        <a:rPr lang="tr-TR" sz="2800" dirty="0" smtClean="0">
                          <a:effectLst/>
                          <a:latin typeface="+mn-lt"/>
                          <a:ea typeface="Calibri"/>
                          <a:cs typeface="Times New Roman"/>
                        </a:rPr>
                        <a:t>LABORATUVARLAR</a:t>
                      </a:r>
                      <a:endParaRPr lang="tr-TR" sz="2800" dirty="0">
                        <a:effectLst/>
                        <a:latin typeface="+mn-lt"/>
                        <a:ea typeface="Calibri"/>
                        <a:cs typeface="Times New Roman"/>
                      </a:endParaRPr>
                    </a:p>
                  </a:txBody>
                  <a:tcPr marL="68580" marR="68580" marT="0" marB="0"/>
                </a:tc>
                <a:tc>
                  <a:txBody>
                    <a:bodyPr/>
                    <a:lstStyle/>
                    <a:p>
                      <a:pPr algn="ctr">
                        <a:lnSpc>
                          <a:spcPct val="115000"/>
                        </a:lnSpc>
                        <a:spcAft>
                          <a:spcPts val="0"/>
                        </a:spcAft>
                      </a:pPr>
                      <a:r>
                        <a:rPr lang="tr-TR" sz="2400" b="1" dirty="0" smtClean="0">
                          <a:effectLst/>
                          <a:latin typeface="Calibri"/>
                          <a:ea typeface="Calibri"/>
                          <a:cs typeface="Times New Roman"/>
                        </a:rPr>
                        <a:t>2</a:t>
                      </a:r>
                      <a:endParaRPr lang="tr-TR" sz="2400" b="1" dirty="0">
                        <a:effectLst/>
                        <a:latin typeface="Calibri"/>
                        <a:ea typeface="Calibri"/>
                        <a:cs typeface="Times New Roman"/>
                      </a:endParaRPr>
                    </a:p>
                  </a:txBody>
                  <a:tcPr marL="68580" marR="68580" marT="0" marB="0"/>
                </a:tc>
              </a:tr>
            </a:tbl>
          </a:graphicData>
        </a:graphic>
      </p:graphicFrame>
      <p:sp>
        <p:nvSpPr>
          <p:cNvPr id="5" name="Metin kutusu 4"/>
          <p:cNvSpPr txBox="1"/>
          <p:nvPr/>
        </p:nvSpPr>
        <p:spPr>
          <a:xfrm>
            <a:off x="395536" y="1175542"/>
            <a:ext cx="1966436" cy="461665"/>
          </a:xfrm>
          <a:prstGeom prst="rect">
            <a:avLst/>
          </a:prstGeom>
          <a:solidFill>
            <a:srgbClr val="FFC000"/>
          </a:solidFill>
        </p:spPr>
        <p:style>
          <a:lnRef idx="0">
            <a:schemeClr val="accent5"/>
          </a:lnRef>
          <a:fillRef idx="3">
            <a:schemeClr val="accent5"/>
          </a:fillRef>
          <a:effectRef idx="3">
            <a:schemeClr val="accent5"/>
          </a:effectRef>
          <a:fontRef idx="minor">
            <a:schemeClr val="lt1"/>
          </a:fontRef>
        </p:style>
        <p:txBody>
          <a:bodyPr wrap="none" rtlCol="0">
            <a:spAutoFit/>
          </a:bodyPr>
          <a:lstStyle/>
          <a:p>
            <a:r>
              <a:rPr lang="tr-TR" sz="2400" b="1" dirty="0" smtClean="0">
                <a:solidFill>
                  <a:schemeClr val="bg1">
                    <a:lumMod val="95000"/>
                  </a:schemeClr>
                </a:solidFill>
              </a:rPr>
              <a:t>FİZİKİ ALTYAPI</a:t>
            </a:r>
            <a:endParaRPr lang="tr-TR" sz="2400" b="1" dirty="0">
              <a:solidFill>
                <a:schemeClr val="bg1">
                  <a:lumMod val="95000"/>
                </a:schemeClr>
              </a:solidFill>
            </a:endParaRPr>
          </a:p>
        </p:txBody>
      </p:sp>
    </p:spTree>
    <p:extLst>
      <p:ext uri="{BB962C8B-B14F-4D97-AF65-F5344CB8AC3E}">
        <p14:creationId xmlns:p14="http://schemas.microsoft.com/office/powerpoint/2010/main" val="40739641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2"/>
          <p:cNvSpPr>
            <a:spLocks noGrp="1"/>
          </p:cNvSpPr>
          <p:nvPr>
            <p:ph idx="1"/>
          </p:nvPr>
        </p:nvSpPr>
        <p:spPr>
          <a:xfrm>
            <a:off x="971599" y="2132856"/>
            <a:ext cx="7488833" cy="3237187"/>
          </a:xfrm>
        </p:spPr>
        <p:txBody>
          <a:bodyPr>
            <a:normAutofit/>
          </a:bodyPr>
          <a:lstStyle/>
          <a:p>
            <a:pPr marL="0" indent="0" algn="ctr">
              <a:buNone/>
            </a:pPr>
            <a:endParaRPr lang="tr-TR" sz="5400" dirty="0" smtClean="0"/>
          </a:p>
          <a:p>
            <a:pPr marL="0" indent="0" algn="ctr">
              <a:buNone/>
            </a:pPr>
            <a:r>
              <a:rPr lang="tr-TR" sz="5400" b="1" dirty="0" smtClean="0">
                <a:latin typeface="BankGothic Md BT" pitchFamily="34" charset="0"/>
              </a:rPr>
              <a:t>TEŞEKKÜRLER</a:t>
            </a:r>
          </a:p>
          <a:p>
            <a:pPr marL="0" indent="0" algn="ctr">
              <a:buNone/>
            </a:pPr>
            <a:endParaRPr lang="tr-TR" sz="5400" b="1" dirty="0"/>
          </a:p>
        </p:txBody>
      </p:sp>
      <p:sp>
        <p:nvSpPr>
          <p:cNvPr id="5" name="Metin kutusu 4"/>
          <p:cNvSpPr txBox="1"/>
          <p:nvPr/>
        </p:nvSpPr>
        <p:spPr>
          <a:xfrm>
            <a:off x="395536" y="1175542"/>
            <a:ext cx="1544012" cy="461665"/>
          </a:xfrm>
          <a:prstGeom prst="rect">
            <a:avLst/>
          </a:prstGeom>
          <a:solidFill>
            <a:srgbClr val="FFC000"/>
          </a:solidFill>
        </p:spPr>
        <p:style>
          <a:lnRef idx="0">
            <a:schemeClr val="accent5"/>
          </a:lnRef>
          <a:fillRef idx="3">
            <a:schemeClr val="accent5"/>
          </a:fillRef>
          <a:effectRef idx="3">
            <a:schemeClr val="accent5"/>
          </a:effectRef>
          <a:fontRef idx="minor">
            <a:schemeClr val="lt1"/>
          </a:fontRef>
        </p:style>
        <p:txBody>
          <a:bodyPr wrap="none" rtlCol="0">
            <a:spAutoFit/>
          </a:bodyPr>
          <a:lstStyle/>
          <a:p>
            <a:r>
              <a:rPr lang="tr-TR" sz="2400" b="1" dirty="0" smtClean="0">
                <a:solidFill>
                  <a:schemeClr val="bg1">
                    <a:lumMod val="95000"/>
                  </a:schemeClr>
                </a:solidFill>
              </a:rPr>
              <a:t>MİMARLIK</a:t>
            </a:r>
            <a:endParaRPr lang="tr-TR" sz="2400" b="1" dirty="0">
              <a:solidFill>
                <a:schemeClr val="bg1">
                  <a:lumMod val="95000"/>
                </a:schemeClr>
              </a:solidFill>
            </a:endParaRPr>
          </a:p>
        </p:txBody>
      </p:sp>
    </p:spTree>
    <p:extLst>
      <p:ext uri="{BB962C8B-B14F-4D97-AF65-F5344CB8AC3E}">
        <p14:creationId xmlns:p14="http://schemas.microsoft.com/office/powerpoint/2010/main" val="15337470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699792" y="541427"/>
            <a:ext cx="4032448" cy="6001643"/>
          </a:xfrm>
          <a:prstGeom prst="rect">
            <a:avLst/>
          </a:prstGeom>
        </p:spPr>
        <p:txBody>
          <a:bodyPr wrap="square">
            <a:spAutoFit/>
          </a:bodyPr>
          <a:lstStyle/>
          <a:p>
            <a:pPr marL="0" marR="0" lvl="0" indent="0" defTabSz="914400" eaLnBrk="1" fontAlgn="auto" latinLnBrk="0" hangingPunct="1">
              <a:lnSpc>
                <a:spcPct val="150000"/>
              </a:lnSpc>
              <a:spcBef>
                <a:spcPts val="0"/>
              </a:spcBef>
              <a:spcAft>
                <a:spcPts val="0"/>
              </a:spcAft>
              <a:buClrTx/>
              <a:buSzTx/>
              <a:buFontTx/>
              <a:buNone/>
              <a:tabLst/>
              <a:defRPr/>
            </a:pPr>
            <a:r>
              <a:rPr kumimoji="0" lang="tr-TR" sz="2800" b="1" i="0" strike="noStrike" kern="0" cap="none" spc="0" normalizeH="0" baseline="0" noProof="0" dirty="0" smtClean="0">
                <a:ln>
                  <a:noFill/>
                </a:ln>
                <a:solidFill>
                  <a:srgbClr val="FFC000"/>
                </a:solidFill>
                <a:uLnTx/>
                <a:uFillTx/>
                <a:latin typeface="+mj-lt"/>
                <a:ea typeface="+mj-ea"/>
                <a:cs typeface="+mj-cs"/>
              </a:rPr>
              <a:t>	</a:t>
            </a:r>
            <a:r>
              <a:rPr kumimoji="0" lang="tr-TR" sz="2800" b="1" i="0" u="sng" strike="noStrike" kern="0" cap="none" spc="0" normalizeH="0" baseline="0" noProof="0" dirty="0" smtClean="0">
                <a:ln>
                  <a:noFill/>
                </a:ln>
                <a:solidFill>
                  <a:srgbClr val="FFC000"/>
                </a:solidFill>
                <a:uLnTx/>
                <a:uFillTx/>
                <a:latin typeface="+mj-lt"/>
                <a:ea typeface="+mj-ea"/>
                <a:cs typeface="+mj-cs"/>
              </a:rPr>
              <a:t>Sunum Özeti</a:t>
            </a:r>
            <a:endParaRPr lang="tr-TR" sz="2800" b="1" u="sng" kern="0" dirty="0">
              <a:latin typeface="+mj-lt"/>
              <a:ea typeface="+mj-ea"/>
              <a:cs typeface="+mj-cs"/>
            </a:endParaRPr>
          </a:p>
          <a:p>
            <a:pPr marL="285750" lvl="0" indent="-285750">
              <a:lnSpc>
                <a:spcPct val="150000"/>
              </a:lnSpc>
              <a:buFont typeface="Wingdings" pitchFamily="2" charset="2"/>
              <a:buChar char="Ø"/>
            </a:pPr>
            <a:r>
              <a:rPr lang="tr-TR" b="1" kern="0" dirty="0"/>
              <a:t>MİSYON</a:t>
            </a:r>
          </a:p>
          <a:p>
            <a:pPr marL="285750" lvl="0" indent="-285750">
              <a:lnSpc>
                <a:spcPct val="150000"/>
              </a:lnSpc>
              <a:buFont typeface="Wingdings" pitchFamily="2" charset="2"/>
              <a:buChar char="Ø"/>
            </a:pPr>
            <a:r>
              <a:rPr lang="tr-TR" b="1" kern="0" dirty="0"/>
              <a:t>VİZYON</a:t>
            </a:r>
          </a:p>
          <a:p>
            <a:pPr marL="285750" lvl="0" indent="-285750">
              <a:lnSpc>
                <a:spcPct val="150000"/>
              </a:lnSpc>
              <a:buFont typeface="Wingdings" pitchFamily="2" charset="2"/>
              <a:buChar char="Ø"/>
            </a:pPr>
            <a:r>
              <a:rPr lang="tr-TR" b="1" kern="0" dirty="0"/>
              <a:t>AKADEMİK YAPI</a:t>
            </a:r>
          </a:p>
          <a:p>
            <a:pPr marL="285750" lvl="0" indent="-285750">
              <a:lnSpc>
                <a:spcPct val="150000"/>
              </a:lnSpc>
              <a:buFont typeface="Wingdings" pitchFamily="2" charset="2"/>
              <a:buChar char="Ø"/>
            </a:pPr>
            <a:r>
              <a:rPr lang="tr-TR" b="1" kern="0" dirty="0"/>
              <a:t>İDARİ YAPI</a:t>
            </a:r>
          </a:p>
          <a:p>
            <a:pPr marL="285750" lvl="0" indent="-285750">
              <a:lnSpc>
                <a:spcPct val="150000"/>
              </a:lnSpc>
              <a:buFont typeface="Wingdings" pitchFamily="2" charset="2"/>
              <a:buChar char="Ø"/>
            </a:pPr>
            <a:r>
              <a:rPr lang="tr-TR" b="1" kern="0" dirty="0"/>
              <a:t>BÖLÜMLER</a:t>
            </a:r>
          </a:p>
          <a:p>
            <a:pPr marL="285750" lvl="0" indent="-285750">
              <a:lnSpc>
                <a:spcPct val="150000"/>
              </a:lnSpc>
              <a:buFont typeface="Wingdings" pitchFamily="2" charset="2"/>
              <a:buChar char="Ø"/>
            </a:pPr>
            <a:r>
              <a:rPr lang="tr-TR" b="1" kern="0" dirty="0"/>
              <a:t>PROGRAMLAR</a:t>
            </a:r>
          </a:p>
          <a:p>
            <a:pPr marL="285750" lvl="0" indent="-285750">
              <a:lnSpc>
                <a:spcPct val="150000"/>
              </a:lnSpc>
              <a:buFont typeface="Wingdings" pitchFamily="2" charset="2"/>
              <a:buChar char="Ø"/>
            </a:pPr>
            <a:r>
              <a:rPr lang="tr-TR" b="1" kern="0" dirty="0"/>
              <a:t>EĞİTİM DİLİ</a:t>
            </a:r>
          </a:p>
          <a:p>
            <a:pPr marL="285750" lvl="0" indent="-285750">
              <a:lnSpc>
                <a:spcPct val="150000"/>
              </a:lnSpc>
              <a:buFont typeface="Wingdings" pitchFamily="2" charset="2"/>
              <a:buChar char="Ø"/>
            </a:pPr>
            <a:r>
              <a:rPr lang="tr-TR" b="1" kern="0" dirty="0"/>
              <a:t>ÖĞRENCİ KABULÜ</a:t>
            </a:r>
          </a:p>
          <a:p>
            <a:pPr marL="285750" lvl="0" indent="-285750">
              <a:lnSpc>
                <a:spcPct val="150000"/>
              </a:lnSpc>
              <a:buFont typeface="Wingdings" pitchFamily="2" charset="2"/>
              <a:buChar char="Ø"/>
            </a:pPr>
            <a:r>
              <a:rPr lang="tr-TR" b="1" kern="0" dirty="0"/>
              <a:t>SAYILAR</a:t>
            </a:r>
          </a:p>
          <a:p>
            <a:pPr marL="285750" lvl="0" indent="-285750">
              <a:lnSpc>
                <a:spcPct val="150000"/>
              </a:lnSpc>
              <a:buFont typeface="Wingdings" pitchFamily="2" charset="2"/>
              <a:buChar char="Ø"/>
            </a:pPr>
            <a:r>
              <a:rPr lang="tr-TR" b="1" kern="0" dirty="0"/>
              <a:t>İKİLİ ANLAŞMALAR</a:t>
            </a:r>
          </a:p>
          <a:p>
            <a:pPr marL="285750" lvl="0" indent="-285750">
              <a:lnSpc>
                <a:spcPct val="150000"/>
              </a:lnSpc>
              <a:buFont typeface="Wingdings" pitchFamily="2" charset="2"/>
              <a:buChar char="Ø"/>
            </a:pPr>
            <a:r>
              <a:rPr lang="tr-TR" b="1" kern="0" dirty="0"/>
              <a:t>AKREDİTASYON</a:t>
            </a:r>
          </a:p>
          <a:p>
            <a:pPr marL="285750" lvl="0" indent="-285750">
              <a:lnSpc>
                <a:spcPct val="150000"/>
              </a:lnSpc>
              <a:buFont typeface="Wingdings" pitchFamily="2" charset="2"/>
              <a:buChar char="Ø"/>
            </a:pPr>
            <a:r>
              <a:rPr lang="tr-TR" b="1" kern="0" dirty="0"/>
              <a:t>FİZİKİ ALTYAPI</a:t>
            </a:r>
          </a:p>
          <a:p>
            <a:pPr marL="0" marR="0" lvl="0" indent="0" defTabSz="914400" eaLnBrk="1" fontAlgn="auto" latinLnBrk="0" hangingPunct="1">
              <a:lnSpc>
                <a:spcPct val="100000"/>
              </a:lnSpc>
              <a:spcBef>
                <a:spcPts val="0"/>
              </a:spcBef>
              <a:spcAft>
                <a:spcPts val="0"/>
              </a:spcAft>
              <a:buClrTx/>
              <a:buSzTx/>
              <a:buFontTx/>
              <a:buNone/>
              <a:tabLst/>
              <a:defRPr/>
            </a:pPr>
            <a:endParaRPr kumimoji="0" lang="tr-TR" sz="1800" b="0" i="0" u="none" strike="noStrike" kern="0" cap="none" spc="0" normalizeH="0" baseline="0" noProof="0" dirty="0" smtClean="0">
              <a:ln>
                <a:noFill/>
              </a:ln>
              <a:effectLst/>
              <a:uLnTx/>
              <a:uFillTx/>
              <a:latin typeface="+mj-lt"/>
            </a:endParaRPr>
          </a:p>
        </p:txBody>
      </p:sp>
      <p:sp>
        <p:nvSpPr>
          <p:cNvPr id="5" name="Metin kutusu 4"/>
          <p:cNvSpPr txBox="1"/>
          <p:nvPr/>
        </p:nvSpPr>
        <p:spPr>
          <a:xfrm>
            <a:off x="212920" y="476672"/>
            <a:ext cx="838563" cy="461665"/>
          </a:xfrm>
          <a:prstGeom prst="rect">
            <a:avLst/>
          </a:prstGeom>
          <a:solidFill>
            <a:srgbClr val="FFC000"/>
          </a:solidFill>
        </p:spPr>
        <p:style>
          <a:lnRef idx="0">
            <a:schemeClr val="accent5"/>
          </a:lnRef>
          <a:fillRef idx="3">
            <a:schemeClr val="accent5"/>
          </a:fillRef>
          <a:effectRef idx="3">
            <a:schemeClr val="accent5"/>
          </a:effectRef>
          <a:fontRef idx="minor">
            <a:schemeClr val="lt1"/>
          </a:fontRef>
        </p:style>
        <p:txBody>
          <a:bodyPr wrap="none" rtlCol="0">
            <a:spAutoFit/>
          </a:bodyPr>
          <a:lstStyle/>
          <a:p>
            <a:r>
              <a:rPr lang="tr-TR" sz="2400" b="1" dirty="0" smtClean="0">
                <a:solidFill>
                  <a:schemeClr val="bg1">
                    <a:lumMod val="95000"/>
                  </a:schemeClr>
                </a:solidFill>
              </a:rPr>
              <a:t>ÖZET</a:t>
            </a:r>
            <a:endParaRPr lang="tr-TR" sz="2400" b="1" dirty="0">
              <a:solidFill>
                <a:schemeClr val="bg1">
                  <a:lumMod val="95000"/>
                </a:schemeClr>
              </a:solidFill>
            </a:endParaRPr>
          </a:p>
        </p:txBody>
      </p:sp>
    </p:spTree>
    <p:extLst>
      <p:ext uri="{BB962C8B-B14F-4D97-AF65-F5344CB8AC3E}">
        <p14:creationId xmlns:p14="http://schemas.microsoft.com/office/powerpoint/2010/main" val="12828435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212920" y="476672"/>
            <a:ext cx="1234890" cy="461665"/>
          </a:xfrm>
          <a:prstGeom prst="rect">
            <a:avLst/>
          </a:prstGeom>
          <a:solidFill>
            <a:srgbClr val="FFC000"/>
          </a:solidFill>
        </p:spPr>
        <p:style>
          <a:lnRef idx="0">
            <a:schemeClr val="accent5"/>
          </a:lnRef>
          <a:fillRef idx="3">
            <a:schemeClr val="accent5"/>
          </a:fillRef>
          <a:effectRef idx="3">
            <a:schemeClr val="accent5"/>
          </a:effectRef>
          <a:fontRef idx="minor">
            <a:schemeClr val="lt1"/>
          </a:fontRef>
        </p:style>
        <p:txBody>
          <a:bodyPr wrap="none" rtlCol="0">
            <a:spAutoFit/>
          </a:bodyPr>
          <a:lstStyle/>
          <a:p>
            <a:r>
              <a:rPr lang="tr-TR" sz="2400" b="1" dirty="0" smtClean="0">
                <a:solidFill>
                  <a:schemeClr val="bg1">
                    <a:lumMod val="95000"/>
                  </a:schemeClr>
                </a:solidFill>
              </a:rPr>
              <a:t>MİSYON</a:t>
            </a:r>
            <a:endParaRPr lang="tr-TR" sz="2400" b="1" dirty="0">
              <a:solidFill>
                <a:schemeClr val="bg1">
                  <a:lumMod val="95000"/>
                </a:schemeClr>
              </a:solidFill>
            </a:endParaRPr>
          </a:p>
        </p:txBody>
      </p:sp>
      <p:sp>
        <p:nvSpPr>
          <p:cNvPr id="5" name="Dikdörtgen 4"/>
          <p:cNvSpPr/>
          <p:nvPr/>
        </p:nvSpPr>
        <p:spPr>
          <a:xfrm>
            <a:off x="1413311" y="1484784"/>
            <a:ext cx="6868606" cy="3693319"/>
          </a:xfrm>
          <a:prstGeom prst="rect">
            <a:avLst/>
          </a:prstGeom>
        </p:spPr>
        <p:txBody>
          <a:bodyPr wrap="square">
            <a:spAutoFit/>
          </a:bodyPr>
          <a:lstStyle/>
          <a:p>
            <a:pPr algn="just"/>
            <a:r>
              <a:rPr lang="tr-TR" b="1" i="1" u="sng" dirty="0">
                <a:solidFill>
                  <a:srgbClr val="FFC000"/>
                </a:solidFill>
              </a:rPr>
              <a:t>Misyon </a:t>
            </a:r>
            <a:r>
              <a:rPr lang="tr-TR" dirty="0">
                <a:solidFill>
                  <a:srgbClr val="FFC000"/>
                </a:solidFill>
              </a:rPr>
              <a:t/>
            </a:r>
            <a:br>
              <a:rPr lang="tr-TR" dirty="0">
                <a:solidFill>
                  <a:srgbClr val="FFC000"/>
                </a:solidFill>
              </a:rPr>
            </a:br>
            <a:r>
              <a:rPr lang="tr-TR" dirty="0"/>
              <a:t/>
            </a:r>
            <a:br>
              <a:rPr lang="tr-TR" dirty="0"/>
            </a:br>
            <a:r>
              <a:rPr lang="tr-TR" dirty="0" smtClean="0"/>
              <a:t>Niğde Ömer </a:t>
            </a:r>
            <a:r>
              <a:rPr lang="tr-TR" dirty="0" err="1"/>
              <a:t>Halisdemir</a:t>
            </a:r>
            <a:r>
              <a:rPr lang="tr-TR" dirty="0"/>
              <a:t> Üniversitesi Mimarlık Fakültesindeki eğitim ve öğreniminin görevi, çağdaş bilgi ile donanımlı, toplumun ve ülkesinin gerçeklerinden haberdar, aydın insan, araştırmacı meslek insanı yetiştirmektir. Öğrencilerimizden, evrensel değerlerden haberdar, doğal kaynakların ve çevre kirliliğinin farkında, kendi toplumunun, ülkesinin ve çevresinin tarihi birikim ve değerlerinin bilincinde olmaları özellikle tasarım ve kültür değerlerimizi çağdaş normlarla yücelterek diğer toplumlara sunabilme becerisini geliştirmesi beklenmektedir. Kendini doğru ve yalın ifade edebilen ve diğer meslektaşlarına dürüst davranan, önce meslek insanları, daha sonra akademisyenler yetiştirebilmek temel isteğimizdir. </a:t>
            </a:r>
          </a:p>
        </p:txBody>
      </p:sp>
    </p:spTree>
    <p:extLst>
      <p:ext uri="{BB962C8B-B14F-4D97-AF65-F5344CB8AC3E}">
        <p14:creationId xmlns:p14="http://schemas.microsoft.com/office/powerpoint/2010/main" val="3995556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212920" y="476672"/>
            <a:ext cx="1153842" cy="461665"/>
          </a:xfrm>
          <a:prstGeom prst="rect">
            <a:avLst/>
          </a:prstGeom>
          <a:solidFill>
            <a:srgbClr val="FFC000"/>
          </a:solidFill>
        </p:spPr>
        <p:style>
          <a:lnRef idx="0">
            <a:schemeClr val="accent5"/>
          </a:lnRef>
          <a:fillRef idx="3">
            <a:schemeClr val="accent5"/>
          </a:fillRef>
          <a:effectRef idx="3">
            <a:schemeClr val="accent5"/>
          </a:effectRef>
          <a:fontRef idx="minor">
            <a:schemeClr val="lt1"/>
          </a:fontRef>
        </p:style>
        <p:txBody>
          <a:bodyPr wrap="none" rtlCol="0">
            <a:spAutoFit/>
          </a:bodyPr>
          <a:lstStyle/>
          <a:p>
            <a:r>
              <a:rPr lang="tr-TR" sz="2400" b="1" dirty="0" smtClean="0">
                <a:solidFill>
                  <a:schemeClr val="bg1">
                    <a:lumMod val="95000"/>
                  </a:schemeClr>
                </a:solidFill>
              </a:rPr>
              <a:t>VİZYON</a:t>
            </a:r>
            <a:endParaRPr lang="tr-TR" sz="2400" b="1" dirty="0">
              <a:solidFill>
                <a:schemeClr val="bg1">
                  <a:lumMod val="95000"/>
                </a:schemeClr>
              </a:solidFill>
            </a:endParaRPr>
          </a:p>
        </p:txBody>
      </p:sp>
      <p:sp>
        <p:nvSpPr>
          <p:cNvPr id="5" name="Dikdörtgen 4"/>
          <p:cNvSpPr/>
          <p:nvPr/>
        </p:nvSpPr>
        <p:spPr>
          <a:xfrm>
            <a:off x="1366762" y="1772816"/>
            <a:ext cx="6877646" cy="2585323"/>
          </a:xfrm>
          <a:prstGeom prst="rect">
            <a:avLst/>
          </a:prstGeom>
        </p:spPr>
        <p:txBody>
          <a:bodyPr wrap="square">
            <a:spAutoFit/>
          </a:bodyPr>
          <a:lstStyle/>
          <a:p>
            <a:pPr algn="just"/>
            <a:r>
              <a:rPr lang="tr-TR" b="1" i="1" u="sng" dirty="0">
                <a:solidFill>
                  <a:srgbClr val="FFC000"/>
                </a:solidFill>
              </a:rPr>
              <a:t>Vizyon</a:t>
            </a:r>
            <a:r>
              <a:rPr lang="tr-TR" b="1" i="1" dirty="0"/>
              <a:t> </a:t>
            </a:r>
            <a:r>
              <a:rPr lang="tr-TR" dirty="0"/>
              <a:t/>
            </a:r>
            <a:br>
              <a:rPr lang="tr-TR" dirty="0"/>
            </a:br>
            <a:r>
              <a:rPr lang="tr-TR" dirty="0"/>
              <a:t/>
            </a:r>
            <a:br>
              <a:rPr lang="tr-TR" dirty="0"/>
            </a:br>
            <a:r>
              <a:rPr lang="tr-TR" dirty="0"/>
              <a:t>Tam bağımsız bilimsel düşünce ve fikir yapısı ile dengeli, demokratik, olumlu her düşünceye değer veren; maddenin gerçekliği kadar insani değerlerin de geçerli olduğu; ortak değer oluşturmada ve uzlaşmada çaba sarf eden; katılımcı ve olumlu eleştiriye açık bir dünya ve eğitim görüşü bize yukarıdaki görevlerimizi yerine getirmede yol gösterecektir. Mimarlık Fakültesi’nde insani değerler, dürüstlük ve güvenilirlik, mesleki değerler kadar önemlidir. </a:t>
            </a:r>
          </a:p>
        </p:txBody>
      </p:sp>
    </p:spTree>
    <p:extLst>
      <p:ext uri="{BB962C8B-B14F-4D97-AF65-F5344CB8AC3E}">
        <p14:creationId xmlns:p14="http://schemas.microsoft.com/office/powerpoint/2010/main" val="29675418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Metin kutusu 17"/>
          <p:cNvSpPr txBox="1"/>
          <p:nvPr/>
        </p:nvSpPr>
        <p:spPr>
          <a:xfrm>
            <a:off x="4196271" y="1494407"/>
            <a:ext cx="861133" cy="369332"/>
          </a:xfrm>
          <a:prstGeom prst="rect">
            <a:avLst/>
          </a:prstGeom>
        </p:spPr>
        <p:style>
          <a:lnRef idx="0">
            <a:schemeClr val="accent6"/>
          </a:lnRef>
          <a:fillRef idx="3">
            <a:schemeClr val="accent6"/>
          </a:fillRef>
          <a:effectRef idx="3">
            <a:schemeClr val="accent6"/>
          </a:effectRef>
          <a:fontRef idx="minor">
            <a:schemeClr val="lt1"/>
          </a:fontRef>
        </p:style>
        <p:txBody>
          <a:bodyPr wrap="none" rtlCol="0">
            <a:spAutoFit/>
          </a:bodyPr>
          <a:lstStyle/>
          <a:p>
            <a:pPr algn="ctr"/>
            <a:r>
              <a:rPr lang="tr-TR" b="1" dirty="0" smtClean="0"/>
              <a:t>DEKAN</a:t>
            </a:r>
          </a:p>
        </p:txBody>
      </p:sp>
      <p:sp>
        <p:nvSpPr>
          <p:cNvPr id="19" name="Metin kutusu 18"/>
          <p:cNvSpPr txBox="1"/>
          <p:nvPr/>
        </p:nvSpPr>
        <p:spPr>
          <a:xfrm>
            <a:off x="2373802" y="2034620"/>
            <a:ext cx="1807931" cy="369332"/>
          </a:xfrm>
          <a:prstGeom prst="rect">
            <a:avLst/>
          </a:prstGeom>
        </p:spPr>
        <p:style>
          <a:lnRef idx="1">
            <a:schemeClr val="accent6"/>
          </a:lnRef>
          <a:fillRef idx="3">
            <a:schemeClr val="accent6"/>
          </a:fillRef>
          <a:effectRef idx="2">
            <a:schemeClr val="accent6"/>
          </a:effectRef>
          <a:fontRef idx="minor">
            <a:schemeClr val="lt1"/>
          </a:fontRef>
        </p:style>
        <p:txBody>
          <a:bodyPr wrap="none" rtlCol="0">
            <a:spAutoFit/>
          </a:bodyPr>
          <a:lstStyle/>
          <a:p>
            <a:r>
              <a:rPr lang="tr-TR" b="1" dirty="0" smtClean="0"/>
              <a:t>Dekan Yardımcısı</a:t>
            </a:r>
            <a:endParaRPr lang="tr-TR" b="1" dirty="0"/>
          </a:p>
        </p:txBody>
      </p:sp>
      <p:sp>
        <p:nvSpPr>
          <p:cNvPr id="20" name="Metin kutusu 19"/>
          <p:cNvSpPr txBox="1"/>
          <p:nvPr/>
        </p:nvSpPr>
        <p:spPr>
          <a:xfrm>
            <a:off x="5104724" y="2034620"/>
            <a:ext cx="1807931" cy="369332"/>
          </a:xfrm>
          <a:prstGeom prst="rect">
            <a:avLst/>
          </a:prstGeom>
        </p:spPr>
        <p:style>
          <a:lnRef idx="1">
            <a:schemeClr val="accent6"/>
          </a:lnRef>
          <a:fillRef idx="3">
            <a:schemeClr val="accent6"/>
          </a:fillRef>
          <a:effectRef idx="2">
            <a:schemeClr val="accent6"/>
          </a:effectRef>
          <a:fontRef idx="minor">
            <a:schemeClr val="lt1"/>
          </a:fontRef>
        </p:style>
        <p:txBody>
          <a:bodyPr wrap="none" rtlCol="0">
            <a:spAutoFit/>
          </a:bodyPr>
          <a:lstStyle/>
          <a:p>
            <a:r>
              <a:rPr lang="tr-TR" b="1" dirty="0" smtClean="0"/>
              <a:t>Dekan Yardımcısı</a:t>
            </a:r>
            <a:endParaRPr lang="tr-TR" b="1" dirty="0"/>
          </a:p>
        </p:txBody>
      </p:sp>
      <p:sp>
        <p:nvSpPr>
          <p:cNvPr id="21" name="Metin kutusu 20"/>
          <p:cNvSpPr txBox="1"/>
          <p:nvPr/>
        </p:nvSpPr>
        <p:spPr>
          <a:xfrm>
            <a:off x="332067" y="3011353"/>
            <a:ext cx="1109599" cy="338554"/>
          </a:xfrm>
          <a:prstGeom prst="rect">
            <a:avLst/>
          </a:prstGeom>
        </p:spPr>
        <p:style>
          <a:lnRef idx="0">
            <a:schemeClr val="accent1"/>
          </a:lnRef>
          <a:fillRef idx="3">
            <a:schemeClr val="accent1"/>
          </a:fillRef>
          <a:effectRef idx="3">
            <a:schemeClr val="accent1"/>
          </a:effectRef>
          <a:fontRef idx="minor">
            <a:schemeClr val="lt1"/>
          </a:fontRef>
        </p:style>
        <p:txBody>
          <a:bodyPr wrap="none" rtlCol="0">
            <a:spAutoFit/>
          </a:bodyPr>
          <a:lstStyle/>
          <a:p>
            <a:r>
              <a:rPr lang="tr-TR" sz="1600" dirty="0" smtClean="0"/>
              <a:t>İç Mimarlık</a:t>
            </a:r>
            <a:endParaRPr lang="tr-TR" sz="1600" dirty="0"/>
          </a:p>
        </p:txBody>
      </p:sp>
      <p:sp>
        <p:nvSpPr>
          <p:cNvPr id="22" name="Metin kutusu 21"/>
          <p:cNvSpPr txBox="1"/>
          <p:nvPr/>
        </p:nvSpPr>
        <p:spPr>
          <a:xfrm>
            <a:off x="2373802" y="3006812"/>
            <a:ext cx="925253" cy="338554"/>
          </a:xfrm>
          <a:prstGeom prst="rect">
            <a:avLst/>
          </a:prstGeom>
        </p:spPr>
        <p:style>
          <a:lnRef idx="0">
            <a:schemeClr val="accent2"/>
          </a:lnRef>
          <a:fillRef idx="3">
            <a:schemeClr val="accent2"/>
          </a:fillRef>
          <a:effectRef idx="3">
            <a:schemeClr val="accent2"/>
          </a:effectRef>
          <a:fontRef idx="minor">
            <a:schemeClr val="lt1"/>
          </a:fontRef>
        </p:style>
        <p:txBody>
          <a:bodyPr wrap="none" rtlCol="0">
            <a:spAutoFit/>
          </a:bodyPr>
          <a:lstStyle/>
          <a:p>
            <a:r>
              <a:rPr lang="tr-TR" sz="1600" dirty="0" smtClean="0"/>
              <a:t>Mimarlık</a:t>
            </a:r>
            <a:endParaRPr lang="tr-TR" sz="1600" dirty="0"/>
          </a:p>
        </p:txBody>
      </p:sp>
      <p:sp>
        <p:nvSpPr>
          <p:cNvPr id="23" name="Metin kutusu 22"/>
          <p:cNvSpPr txBox="1"/>
          <p:nvPr/>
        </p:nvSpPr>
        <p:spPr>
          <a:xfrm>
            <a:off x="4485017" y="2985235"/>
            <a:ext cx="1541512" cy="338554"/>
          </a:xfrm>
          <a:prstGeom prst="rect">
            <a:avLst/>
          </a:prstGeom>
        </p:spPr>
        <p:style>
          <a:lnRef idx="0">
            <a:schemeClr val="accent4"/>
          </a:lnRef>
          <a:fillRef idx="3">
            <a:schemeClr val="accent4"/>
          </a:fillRef>
          <a:effectRef idx="3">
            <a:schemeClr val="accent4"/>
          </a:effectRef>
          <a:fontRef idx="minor">
            <a:schemeClr val="lt1"/>
          </a:fontRef>
        </p:style>
        <p:txBody>
          <a:bodyPr wrap="none" rtlCol="0">
            <a:spAutoFit/>
          </a:bodyPr>
          <a:lstStyle/>
          <a:p>
            <a:r>
              <a:rPr lang="tr-TR" sz="1600" dirty="0" smtClean="0"/>
              <a:t>Peyzaj Mimarlığı</a:t>
            </a:r>
            <a:endParaRPr lang="tr-TR" sz="1600" dirty="0"/>
          </a:p>
        </p:txBody>
      </p:sp>
      <p:sp>
        <p:nvSpPr>
          <p:cNvPr id="24" name="Metin kutusu 23"/>
          <p:cNvSpPr txBox="1"/>
          <p:nvPr/>
        </p:nvSpPr>
        <p:spPr>
          <a:xfrm>
            <a:off x="6806268" y="2985235"/>
            <a:ext cx="2178395" cy="338554"/>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tr-TR" sz="1600" dirty="0" smtClean="0"/>
              <a:t>Şehir ve Bölge Planlama</a:t>
            </a:r>
            <a:endParaRPr lang="tr-TR" sz="1600" dirty="0"/>
          </a:p>
        </p:txBody>
      </p:sp>
      <p:sp>
        <p:nvSpPr>
          <p:cNvPr id="26" name="Metin kutusu 25"/>
          <p:cNvSpPr txBox="1"/>
          <p:nvPr/>
        </p:nvSpPr>
        <p:spPr>
          <a:xfrm>
            <a:off x="4485017" y="3817603"/>
            <a:ext cx="1662946" cy="461665"/>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r>
              <a:rPr lang="tr-TR" sz="1200" dirty="0"/>
              <a:t>Bitki Materyali ve Yetiştirme </a:t>
            </a:r>
            <a:r>
              <a:rPr lang="tr-TR" sz="1200" dirty="0" smtClean="0"/>
              <a:t>Tekniği</a:t>
            </a:r>
            <a:endParaRPr lang="tr-TR" sz="1200" dirty="0"/>
          </a:p>
        </p:txBody>
      </p:sp>
      <p:sp>
        <p:nvSpPr>
          <p:cNvPr id="28" name="Metin kutusu 27"/>
          <p:cNvSpPr txBox="1"/>
          <p:nvPr/>
        </p:nvSpPr>
        <p:spPr>
          <a:xfrm>
            <a:off x="4485017" y="4670046"/>
            <a:ext cx="1662946" cy="461665"/>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r>
              <a:rPr lang="tr-TR" sz="1200" dirty="0"/>
              <a:t>Peyzaj Planlama ve </a:t>
            </a:r>
            <a:r>
              <a:rPr lang="tr-TR" sz="1200" dirty="0" smtClean="0"/>
              <a:t>Tasarımı</a:t>
            </a:r>
            <a:endParaRPr lang="tr-TR" sz="1200" dirty="0"/>
          </a:p>
        </p:txBody>
      </p:sp>
      <p:sp>
        <p:nvSpPr>
          <p:cNvPr id="29" name="Metin kutusu 28"/>
          <p:cNvSpPr txBox="1"/>
          <p:nvPr/>
        </p:nvSpPr>
        <p:spPr>
          <a:xfrm>
            <a:off x="4485017" y="5547348"/>
            <a:ext cx="1662946" cy="276999"/>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r>
              <a:rPr lang="tr-TR" sz="1200" dirty="0"/>
              <a:t>Peyzaj </a:t>
            </a:r>
            <a:r>
              <a:rPr lang="tr-TR" sz="1200" dirty="0" smtClean="0"/>
              <a:t>Teknikleri</a:t>
            </a:r>
            <a:endParaRPr lang="tr-TR" sz="1200" dirty="0"/>
          </a:p>
        </p:txBody>
      </p:sp>
      <p:sp>
        <p:nvSpPr>
          <p:cNvPr id="30" name="Dikdörtgen 29"/>
          <p:cNvSpPr/>
          <p:nvPr/>
        </p:nvSpPr>
        <p:spPr>
          <a:xfrm>
            <a:off x="2373802" y="3867828"/>
            <a:ext cx="831831" cy="276999"/>
          </a:xfrm>
          <a:prstGeom prst="rect">
            <a:avLst/>
          </a:prstGeom>
        </p:spPr>
        <p:style>
          <a:lnRef idx="1">
            <a:schemeClr val="accent2"/>
          </a:lnRef>
          <a:fillRef idx="3">
            <a:schemeClr val="accent2"/>
          </a:fillRef>
          <a:effectRef idx="2">
            <a:schemeClr val="accent2"/>
          </a:effectRef>
          <a:fontRef idx="minor">
            <a:schemeClr val="lt1"/>
          </a:fontRef>
        </p:style>
        <p:txBody>
          <a:bodyPr wrap="none">
            <a:spAutoFit/>
          </a:bodyPr>
          <a:lstStyle/>
          <a:p>
            <a:r>
              <a:rPr lang="tr-TR" sz="1200" dirty="0"/>
              <a:t>Yapı </a:t>
            </a:r>
            <a:r>
              <a:rPr lang="tr-TR" sz="1200" dirty="0" smtClean="0"/>
              <a:t>Bilgisi</a:t>
            </a:r>
            <a:endParaRPr lang="tr-TR" sz="1200" dirty="0"/>
          </a:p>
        </p:txBody>
      </p:sp>
      <p:sp>
        <p:nvSpPr>
          <p:cNvPr id="31" name="Dikdörtgen 30"/>
          <p:cNvSpPr/>
          <p:nvPr/>
        </p:nvSpPr>
        <p:spPr>
          <a:xfrm>
            <a:off x="2371019" y="4461903"/>
            <a:ext cx="885179" cy="276999"/>
          </a:xfrm>
          <a:prstGeom prst="rect">
            <a:avLst/>
          </a:prstGeom>
        </p:spPr>
        <p:style>
          <a:lnRef idx="1">
            <a:schemeClr val="accent2"/>
          </a:lnRef>
          <a:fillRef idx="3">
            <a:schemeClr val="accent2"/>
          </a:fillRef>
          <a:effectRef idx="2">
            <a:schemeClr val="accent2"/>
          </a:effectRef>
          <a:fontRef idx="minor">
            <a:schemeClr val="lt1"/>
          </a:fontRef>
        </p:style>
        <p:txBody>
          <a:bodyPr wrap="none">
            <a:spAutoFit/>
          </a:bodyPr>
          <a:lstStyle/>
          <a:p>
            <a:r>
              <a:rPr lang="tr-TR" sz="1200" dirty="0"/>
              <a:t>Bina Bilgisi </a:t>
            </a:r>
          </a:p>
        </p:txBody>
      </p:sp>
      <p:sp>
        <p:nvSpPr>
          <p:cNvPr id="32" name="Dikdörtgen 31"/>
          <p:cNvSpPr/>
          <p:nvPr/>
        </p:nvSpPr>
        <p:spPr>
          <a:xfrm>
            <a:off x="2371017" y="5088086"/>
            <a:ext cx="1153649" cy="276999"/>
          </a:xfrm>
          <a:prstGeom prst="rect">
            <a:avLst/>
          </a:prstGeom>
        </p:spPr>
        <p:style>
          <a:lnRef idx="1">
            <a:schemeClr val="accent2"/>
          </a:lnRef>
          <a:fillRef idx="3">
            <a:schemeClr val="accent2"/>
          </a:fillRef>
          <a:effectRef idx="2">
            <a:schemeClr val="accent2"/>
          </a:effectRef>
          <a:fontRef idx="minor">
            <a:schemeClr val="lt1"/>
          </a:fontRef>
        </p:style>
        <p:txBody>
          <a:bodyPr wrap="none">
            <a:spAutoFit/>
          </a:bodyPr>
          <a:lstStyle/>
          <a:p>
            <a:r>
              <a:rPr lang="tr-TR" sz="1200" dirty="0"/>
              <a:t>Mimarlık Tarihi </a:t>
            </a:r>
          </a:p>
        </p:txBody>
      </p:sp>
      <p:sp>
        <p:nvSpPr>
          <p:cNvPr id="33" name="Dikdörtgen 32"/>
          <p:cNvSpPr/>
          <p:nvPr/>
        </p:nvSpPr>
        <p:spPr>
          <a:xfrm>
            <a:off x="2371015" y="5685848"/>
            <a:ext cx="943720" cy="276999"/>
          </a:xfrm>
          <a:prstGeom prst="rect">
            <a:avLst/>
          </a:prstGeom>
        </p:spPr>
        <p:style>
          <a:lnRef idx="1">
            <a:schemeClr val="accent2"/>
          </a:lnRef>
          <a:fillRef idx="3">
            <a:schemeClr val="accent2"/>
          </a:fillRef>
          <a:effectRef idx="2">
            <a:schemeClr val="accent2"/>
          </a:effectRef>
          <a:fontRef idx="minor">
            <a:schemeClr val="lt1"/>
          </a:fontRef>
        </p:style>
        <p:txBody>
          <a:bodyPr wrap="none">
            <a:spAutoFit/>
          </a:bodyPr>
          <a:lstStyle/>
          <a:p>
            <a:r>
              <a:rPr lang="tr-TR" sz="1200" dirty="0" smtClean="0"/>
              <a:t>Restorasyon</a:t>
            </a:r>
            <a:endParaRPr lang="tr-TR" sz="1200" dirty="0"/>
          </a:p>
        </p:txBody>
      </p:sp>
      <p:sp>
        <p:nvSpPr>
          <p:cNvPr id="34" name="Dikdörtgen 33"/>
          <p:cNvSpPr/>
          <p:nvPr/>
        </p:nvSpPr>
        <p:spPr>
          <a:xfrm>
            <a:off x="6806268" y="3867255"/>
            <a:ext cx="740267" cy="276999"/>
          </a:xfrm>
          <a:prstGeom prst="rect">
            <a:avLst/>
          </a:prstGeom>
        </p:spPr>
        <p:style>
          <a:lnRef idx="1">
            <a:schemeClr val="accent5"/>
          </a:lnRef>
          <a:fillRef idx="3">
            <a:schemeClr val="accent5"/>
          </a:fillRef>
          <a:effectRef idx="2">
            <a:schemeClr val="accent5"/>
          </a:effectRef>
          <a:fontRef idx="minor">
            <a:schemeClr val="lt1"/>
          </a:fontRef>
        </p:style>
        <p:txBody>
          <a:bodyPr wrap="none">
            <a:spAutoFit/>
          </a:bodyPr>
          <a:lstStyle/>
          <a:p>
            <a:r>
              <a:rPr lang="tr-TR" sz="1200" dirty="0" smtClean="0"/>
              <a:t>Şehircilik</a:t>
            </a:r>
            <a:endParaRPr lang="tr-TR" sz="1200" dirty="0"/>
          </a:p>
        </p:txBody>
      </p:sp>
      <p:sp>
        <p:nvSpPr>
          <p:cNvPr id="35" name="Dikdörtgen 34"/>
          <p:cNvSpPr/>
          <p:nvPr/>
        </p:nvSpPr>
        <p:spPr>
          <a:xfrm>
            <a:off x="6798112" y="4496032"/>
            <a:ext cx="1496845" cy="276999"/>
          </a:xfrm>
          <a:prstGeom prst="rect">
            <a:avLst/>
          </a:prstGeom>
        </p:spPr>
        <p:style>
          <a:lnRef idx="1">
            <a:schemeClr val="accent5"/>
          </a:lnRef>
          <a:fillRef idx="3">
            <a:schemeClr val="accent5"/>
          </a:fillRef>
          <a:effectRef idx="2">
            <a:schemeClr val="accent5"/>
          </a:effectRef>
          <a:fontRef idx="minor">
            <a:schemeClr val="lt1"/>
          </a:fontRef>
        </p:style>
        <p:txBody>
          <a:bodyPr wrap="square">
            <a:spAutoFit/>
          </a:bodyPr>
          <a:lstStyle/>
          <a:p>
            <a:r>
              <a:rPr lang="tr-TR" sz="1200" dirty="0"/>
              <a:t>Bölge Planlama  </a:t>
            </a:r>
          </a:p>
        </p:txBody>
      </p:sp>
      <p:cxnSp>
        <p:nvCxnSpPr>
          <p:cNvPr id="38" name="Düz Bağlayıcı 37"/>
          <p:cNvCxnSpPr>
            <a:stCxn id="18" idx="2"/>
          </p:cNvCxnSpPr>
          <p:nvPr/>
        </p:nvCxnSpPr>
        <p:spPr>
          <a:xfrm flipH="1">
            <a:off x="4626837" y="1863739"/>
            <a:ext cx="1" cy="746945"/>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1" name="Düz Bağlayıcı 40"/>
          <p:cNvCxnSpPr>
            <a:endCxn id="20" idx="1"/>
          </p:cNvCxnSpPr>
          <p:nvPr/>
        </p:nvCxnSpPr>
        <p:spPr>
          <a:xfrm>
            <a:off x="4196271" y="2219286"/>
            <a:ext cx="908453"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4" name="Düz Bağlayıcı 43"/>
          <p:cNvCxnSpPr/>
          <p:nvPr/>
        </p:nvCxnSpPr>
        <p:spPr>
          <a:xfrm>
            <a:off x="886866" y="2610684"/>
            <a:ext cx="700860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8" name="Düz Bağlayıcı 47"/>
          <p:cNvCxnSpPr>
            <a:endCxn id="21" idx="0"/>
          </p:cNvCxnSpPr>
          <p:nvPr/>
        </p:nvCxnSpPr>
        <p:spPr>
          <a:xfrm>
            <a:off x="886866" y="2610684"/>
            <a:ext cx="1" cy="400669"/>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3" name="Düz Bağlayıcı 52"/>
          <p:cNvCxnSpPr>
            <a:stCxn id="22" idx="0"/>
          </p:cNvCxnSpPr>
          <p:nvPr/>
        </p:nvCxnSpPr>
        <p:spPr>
          <a:xfrm flipV="1">
            <a:off x="2836429" y="2610684"/>
            <a:ext cx="2030" cy="39612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6" name="Düz Bağlayıcı 55"/>
          <p:cNvCxnSpPr>
            <a:stCxn id="23" idx="0"/>
          </p:cNvCxnSpPr>
          <p:nvPr/>
        </p:nvCxnSpPr>
        <p:spPr>
          <a:xfrm flipV="1">
            <a:off x="5255773" y="2610684"/>
            <a:ext cx="0" cy="374551"/>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9" name="Düz Bağlayıcı 58"/>
          <p:cNvCxnSpPr>
            <a:endCxn id="24" idx="0"/>
          </p:cNvCxnSpPr>
          <p:nvPr/>
        </p:nvCxnSpPr>
        <p:spPr>
          <a:xfrm>
            <a:off x="7895466" y="2610684"/>
            <a:ext cx="0" cy="374551"/>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4" name="Dirsek Bağlayıcısı 63"/>
          <p:cNvCxnSpPr>
            <a:stCxn id="22" idx="1"/>
            <a:endCxn id="30" idx="1"/>
          </p:cNvCxnSpPr>
          <p:nvPr/>
        </p:nvCxnSpPr>
        <p:spPr>
          <a:xfrm rot="10800000" flipV="1">
            <a:off x="2373802" y="3176088"/>
            <a:ext cx="12700" cy="830239"/>
          </a:xfrm>
          <a:prstGeom prst="bentConnector3">
            <a:avLst>
              <a:gd name="adj1" fmla="val 1900000"/>
            </a:avLst>
          </a:prstGeom>
          <a:ln>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73" name="Dirsek Bağlayıcısı 72"/>
          <p:cNvCxnSpPr>
            <a:stCxn id="30" idx="1"/>
            <a:endCxn id="31" idx="1"/>
          </p:cNvCxnSpPr>
          <p:nvPr/>
        </p:nvCxnSpPr>
        <p:spPr>
          <a:xfrm rot="10800000" flipV="1">
            <a:off x="2371020" y="4006327"/>
            <a:ext cx="2783" cy="594075"/>
          </a:xfrm>
          <a:prstGeom prst="bentConnector3">
            <a:avLst>
              <a:gd name="adj1" fmla="val 8314157"/>
            </a:avLst>
          </a:prstGeom>
          <a:ln>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78" name="Dirsek Bağlayıcısı 77"/>
          <p:cNvCxnSpPr>
            <a:stCxn id="31" idx="1"/>
            <a:endCxn id="32" idx="1"/>
          </p:cNvCxnSpPr>
          <p:nvPr/>
        </p:nvCxnSpPr>
        <p:spPr>
          <a:xfrm rot="10800000" flipV="1">
            <a:off x="2371017" y="4600402"/>
            <a:ext cx="2" cy="626183"/>
          </a:xfrm>
          <a:prstGeom prst="bentConnector3">
            <a:avLst>
              <a:gd name="adj1" fmla="val 11430100000"/>
            </a:avLst>
          </a:prstGeom>
          <a:ln>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81" name="Dirsek Bağlayıcısı 80"/>
          <p:cNvCxnSpPr>
            <a:stCxn id="32" idx="1"/>
            <a:endCxn id="33" idx="1"/>
          </p:cNvCxnSpPr>
          <p:nvPr/>
        </p:nvCxnSpPr>
        <p:spPr>
          <a:xfrm rot="10800000" flipV="1">
            <a:off x="2371015" y="5226586"/>
            <a:ext cx="2" cy="597762"/>
          </a:xfrm>
          <a:prstGeom prst="bentConnector3">
            <a:avLst>
              <a:gd name="adj1" fmla="val 11430100000"/>
            </a:avLst>
          </a:prstGeom>
          <a:ln>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87" name="Dirsek Bağlayıcısı 86"/>
          <p:cNvCxnSpPr>
            <a:stCxn id="23" idx="1"/>
            <a:endCxn id="26" idx="1"/>
          </p:cNvCxnSpPr>
          <p:nvPr/>
        </p:nvCxnSpPr>
        <p:spPr>
          <a:xfrm rot="10800000" flipV="1">
            <a:off x="4485017" y="3154512"/>
            <a:ext cx="12700" cy="893924"/>
          </a:xfrm>
          <a:prstGeom prst="bentConnector3">
            <a:avLst>
              <a:gd name="adj1" fmla="val 1800000"/>
            </a:avLst>
          </a:prstGeom>
          <a:ln>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0" name="Dirsek Bağlayıcısı 89"/>
          <p:cNvCxnSpPr>
            <a:stCxn id="26" idx="1"/>
            <a:endCxn id="28" idx="1"/>
          </p:cNvCxnSpPr>
          <p:nvPr/>
        </p:nvCxnSpPr>
        <p:spPr>
          <a:xfrm rot="10800000" flipV="1">
            <a:off x="4485017" y="4048435"/>
            <a:ext cx="12700" cy="852443"/>
          </a:xfrm>
          <a:prstGeom prst="bentConnector3">
            <a:avLst>
              <a:gd name="adj1" fmla="val 1800000"/>
            </a:avLst>
          </a:prstGeom>
          <a:ln>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3" name="Dirsek Bağlayıcısı 92"/>
          <p:cNvCxnSpPr>
            <a:stCxn id="28" idx="1"/>
            <a:endCxn id="29" idx="1"/>
          </p:cNvCxnSpPr>
          <p:nvPr/>
        </p:nvCxnSpPr>
        <p:spPr>
          <a:xfrm rot="10800000" flipV="1">
            <a:off x="4485017" y="4900878"/>
            <a:ext cx="12700" cy="784969"/>
          </a:xfrm>
          <a:prstGeom prst="bentConnector3">
            <a:avLst>
              <a:gd name="adj1" fmla="val 1800000"/>
            </a:avLst>
          </a:prstGeom>
          <a:ln>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6" name="Dirsek Bağlayıcısı 95"/>
          <p:cNvCxnSpPr>
            <a:stCxn id="24" idx="1"/>
            <a:endCxn id="34" idx="1"/>
          </p:cNvCxnSpPr>
          <p:nvPr/>
        </p:nvCxnSpPr>
        <p:spPr>
          <a:xfrm rot="10800000" flipV="1">
            <a:off x="6806268" y="3154511"/>
            <a:ext cx="12700" cy="851243"/>
          </a:xfrm>
          <a:prstGeom prst="bentConnector3">
            <a:avLst>
              <a:gd name="adj1" fmla="val 1800000"/>
            </a:avLst>
          </a:prstGeom>
          <a:ln>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9" name="Dirsek Bağlayıcısı 98"/>
          <p:cNvCxnSpPr>
            <a:stCxn id="34" idx="1"/>
            <a:endCxn id="35" idx="1"/>
          </p:cNvCxnSpPr>
          <p:nvPr/>
        </p:nvCxnSpPr>
        <p:spPr>
          <a:xfrm rot="10800000" flipV="1">
            <a:off x="6798112" y="4005754"/>
            <a:ext cx="8156" cy="628777"/>
          </a:xfrm>
          <a:prstGeom prst="bentConnector3">
            <a:avLst>
              <a:gd name="adj1" fmla="val 2591417"/>
            </a:avLst>
          </a:prstGeom>
          <a:ln>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05" name="Metin kutusu 104"/>
          <p:cNvSpPr txBox="1"/>
          <p:nvPr/>
        </p:nvSpPr>
        <p:spPr>
          <a:xfrm>
            <a:off x="147970" y="545561"/>
            <a:ext cx="2223044" cy="461665"/>
          </a:xfrm>
          <a:prstGeom prst="rect">
            <a:avLst/>
          </a:prstGeom>
          <a:solidFill>
            <a:srgbClr val="FFC000"/>
          </a:solidFill>
        </p:spPr>
        <p:style>
          <a:lnRef idx="0">
            <a:schemeClr val="accent5"/>
          </a:lnRef>
          <a:fillRef idx="3">
            <a:schemeClr val="accent5"/>
          </a:fillRef>
          <a:effectRef idx="3">
            <a:schemeClr val="accent5"/>
          </a:effectRef>
          <a:fontRef idx="minor">
            <a:schemeClr val="lt1"/>
          </a:fontRef>
        </p:style>
        <p:txBody>
          <a:bodyPr wrap="none" rtlCol="0">
            <a:spAutoFit/>
          </a:bodyPr>
          <a:lstStyle/>
          <a:p>
            <a:r>
              <a:rPr lang="tr-TR" sz="2400" b="1" dirty="0" smtClean="0">
                <a:solidFill>
                  <a:schemeClr val="bg1">
                    <a:lumMod val="95000"/>
                  </a:schemeClr>
                </a:solidFill>
              </a:rPr>
              <a:t>AKADEMİK YAPI</a:t>
            </a:r>
            <a:endParaRPr lang="tr-TR" sz="2400" b="1" dirty="0">
              <a:solidFill>
                <a:schemeClr val="bg1">
                  <a:lumMod val="95000"/>
                </a:schemeClr>
              </a:solidFill>
            </a:endParaRPr>
          </a:p>
        </p:txBody>
      </p:sp>
    </p:spTree>
    <p:extLst>
      <p:ext uri="{BB962C8B-B14F-4D97-AF65-F5344CB8AC3E}">
        <p14:creationId xmlns:p14="http://schemas.microsoft.com/office/powerpoint/2010/main" val="4148874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161386" y="545022"/>
            <a:ext cx="1528111" cy="461665"/>
          </a:xfrm>
          <a:prstGeom prst="rect">
            <a:avLst/>
          </a:prstGeom>
          <a:solidFill>
            <a:srgbClr val="FFC000"/>
          </a:solidFill>
        </p:spPr>
        <p:style>
          <a:lnRef idx="0">
            <a:schemeClr val="accent5"/>
          </a:lnRef>
          <a:fillRef idx="3">
            <a:schemeClr val="accent5"/>
          </a:fillRef>
          <a:effectRef idx="3">
            <a:schemeClr val="accent5"/>
          </a:effectRef>
          <a:fontRef idx="minor">
            <a:schemeClr val="lt1"/>
          </a:fontRef>
        </p:style>
        <p:txBody>
          <a:bodyPr wrap="none" rtlCol="0">
            <a:spAutoFit/>
          </a:bodyPr>
          <a:lstStyle/>
          <a:p>
            <a:r>
              <a:rPr lang="tr-TR" sz="2400" b="1" dirty="0" smtClean="0">
                <a:solidFill>
                  <a:schemeClr val="bg1">
                    <a:lumMod val="95000"/>
                  </a:schemeClr>
                </a:solidFill>
              </a:rPr>
              <a:t>İDARİ YAPI</a:t>
            </a:r>
            <a:endParaRPr lang="tr-TR" sz="2400" b="1" dirty="0">
              <a:solidFill>
                <a:schemeClr val="bg1">
                  <a:lumMod val="95000"/>
                </a:schemeClr>
              </a:solidFill>
            </a:endParaRPr>
          </a:p>
        </p:txBody>
      </p:sp>
      <p:sp>
        <p:nvSpPr>
          <p:cNvPr id="38" name="Metin kutusu 37"/>
          <p:cNvSpPr txBox="1"/>
          <p:nvPr/>
        </p:nvSpPr>
        <p:spPr>
          <a:xfrm>
            <a:off x="3917672" y="1073059"/>
            <a:ext cx="1085555" cy="461665"/>
          </a:xfrm>
          <a:prstGeom prst="rect">
            <a:avLst/>
          </a:prstGeom>
        </p:spPr>
        <p:style>
          <a:lnRef idx="0">
            <a:schemeClr val="accent6"/>
          </a:lnRef>
          <a:fillRef idx="3">
            <a:schemeClr val="accent6"/>
          </a:fillRef>
          <a:effectRef idx="3">
            <a:schemeClr val="accent6"/>
          </a:effectRef>
          <a:fontRef idx="minor">
            <a:schemeClr val="lt1"/>
          </a:fontRef>
        </p:style>
        <p:txBody>
          <a:bodyPr wrap="none" rtlCol="0">
            <a:spAutoFit/>
          </a:bodyPr>
          <a:lstStyle/>
          <a:p>
            <a:pPr algn="ctr"/>
            <a:r>
              <a:rPr lang="tr-TR" sz="2400" b="1" dirty="0" smtClean="0"/>
              <a:t>DEKAN</a:t>
            </a:r>
          </a:p>
        </p:txBody>
      </p:sp>
      <p:sp>
        <p:nvSpPr>
          <p:cNvPr id="39" name="Metin kutusu 38"/>
          <p:cNvSpPr txBox="1"/>
          <p:nvPr/>
        </p:nvSpPr>
        <p:spPr>
          <a:xfrm>
            <a:off x="1939998" y="2130730"/>
            <a:ext cx="1976682" cy="369332"/>
          </a:xfrm>
          <a:prstGeom prst="rect">
            <a:avLst/>
          </a:prstGeom>
        </p:spPr>
        <p:style>
          <a:lnRef idx="1">
            <a:schemeClr val="accent6"/>
          </a:lnRef>
          <a:fillRef idx="3">
            <a:schemeClr val="accent6"/>
          </a:fillRef>
          <a:effectRef idx="2">
            <a:schemeClr val="accent6"/>
          </a:effectRef>
          <a:fontRef idx="minor">
            <a:schemeClr val="lt1"/>
          </a:fontRef>
        </p:style>
        <p:txBody>
          <a:bodyPr wrap="square" rtlCol="0">
            <a:spAutoFit/>
          </a:bodyPr>
          <a:lstStyle/>
          <a:p>
            <a:pPr algn="ctr"/>
            <a:r>
              <a:rPr lang="tr-TR" b="1" dirty="0" smtClean="0"/>
              <a:t>Fakülte  Kurulu</a:t>
            </a:r>
            <a:endParaRPr lang="tr-TR" b="1" dirty="0"/>
          </a:p>
        </p:txBody>
      </p:sp>
      <p:sp>
        <p:nvSpPr>
          <p:cNvPr id="40" name="Metin kutusu 39"/>
          <p:cNvSpPr txBox="1"/>
          <p:nvPr/>
        </p:nvSpPr>
        <p:spPr>
          <a:xfrm>
            <a:off x="5197700" y="2130730"/>
            <a:ext cx="2405082" cy="369332"/>
          </a:xfrm>
          <a:prstGeom prst="rect">
            <a:avLst/>
          </a:prstGeom>
        </p:spPr>
        <p:style>
          <a:lnRef idx="1">
            <a:schemeClr val="accent6"/>
          </a:lnRef>
          <a:fillRef idx="3">
            <a:schemeClr val="accent6"/>
          </a:fillRef>
          <a:effectRef idx="2">
            <a:schemeClr val="accent6"/>
          </a:effectRef>
          <a:fontRef idx="minor">
            <a:schemeClr val="lt1"/>
          </a:fontRef>
        </p:style>
        <p:txBody>
          <a:bodyPr wrap="none" rtlCol="0">
            <a:spAutoFit/>
          </a:bodyPr>
          <a:lstStyle/>
          <a:p>
            <a:r>
              <a:rPr lang="tr-TR" b="1" dirty="0" smtClean="0"/>
              <a:t>Fakülte Yönetim Kurulu</a:t>
            </a:r>
            <a:endParaRPr lang="tr-TR" b="1" dirty="0"/>
          </a:p>
        </p:txBody>
      </p:sp>
      <p:cxnSp>
        <p:nvCxnSpPr>
          <p:cNvPr id="54" name="Düz Bağlayıcı 53"/>
          <p:cNvCxnSpPr>
            <a:stCxn id="38" idx="2"/>
            <a:endCxn id="85" idx="0"/>
          </p:cNvCxnSpPr>
          <p:nvPr/>
        </p:nvCxnSpPr>
        <p:spPr>
          <a:xfrm>
            <a:off x="4460450" y="1534724"/>
            <a:ext cx="23658" cy="1497873"/>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72" name="Metin kutusu 71"/>
          <p:cNvSpPr txBox="1"/>
          <p:nvPr/>
        </p:nvSpPr>
        <p:spPr>
          <a:xfrm>
            <a:off x="3516216" y="1553834"/>
            <a:ext cx="1888466" cy="307777"/>
          </a:xfrm>
          <a:prstGeom prst="rect">
            <a:avLst/>
          </a:prstGeom>
        </p:spPr>
        <p:style>
          <a:lnRef idx="2">
            <a:schemeClr val="accent6"/>
          </a:lnRef>
          <a:fillRef idx="1">
            <a:schemeClr val="lt1"/>
          </a:fillRef>
          <a:effectRef idx="0">
            <a:schemeClr val="accent6"/>
          </a:effectRef>
          <a:fontRef idx="minor">
            <a:schemeClr val="dk1"/>
          </a:fontRef>
        </p:style>
        <p:txBody>
          <a:bodyPr wrap="none" rtlCol="0">
            <a:spAutoFit/>
          </a:bodyPr>
          <a:lstStyle/>
          <a:p>
            <a:r>
              <a:rPr lang="tr-TR" sz="1400" dirty="0" smtClean="0"/>
              <a:t>Prof. Dr. Mehmet Şener</a:t>
            </a:r>
            <a:endParaRPr lang="tr-TR" sz="1400" dirty="0"/>
          </a:p>
        </p:txBody>
      </p:sp>
      <p:cxnSp>
        <p:nvCxnSpPr>
          <p:cNvPr id="78" name="Düz Bağlayıcı 77"/>
          <p:cNvCxnSpPr>
            <a:stCxn id="39" idx="3"/>
            <a:endCxn id="40" idx="1"/>
          </p:cNvCxnSpPr>
          <p:nvPr/>
        </p:nvCxnSpPr>
        <p:spPr>
          <a:xfrm>
            <a:off x="3916680" y="2315396"/>
            <a:ext cx="128102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81" name="Metin kutusu 80"/>
          <p:cNvSpPr txBox="1"/>
          <p:nvPr/>
        </p:nvSpPr>
        <p:spPr>
          <a:xfrm>
            <a:off x="521352" y="3032597"/>
            <a:ext cx="1976682" cy="369332"/>
          </a:xfrm>
          <a:prstGeom prst="rect">
            <a:avLst/>
          </a:prstGeom>
        </p:spPr>
        <p:style>
          <a:lnRef idx="1">
            <a:schemeClr val="accent6"/>
          </a:lnRef>
          <a:fillRef idx="3">
            <a:schemeClr val="accent6"/>
          </a:fillRef>
          <a:effectRef idx="2">
            <a:schemeClr val="accent6"/>
          </a:effectRef>
          <a:fontRef idx="minor">
            <a:schemeClr val="lt1"/>
          </a:fontRef>
        </p:style>
        <p:txBody>
          <a:bodyPr wrap="square" rtlCol="0">
            <a:spAutoFit/>
          </a:bodyPr>
          <a:lstStyle/>
          <a:p>
            <a:pPr algn="ctr"/>
            <a:r>
              <a:rPr lang="tr-TR" b="1" dirty="0" smtClean="0"/>
              <a:t>Dekan Yardımcısı</a:t>
            </a:r>
            <a:endParaRPr lang="tr-TR" b="1" dirty="0"/>
          </a:p>
        </p:txBody>
      </p:sp>
      <p:sp>
        <p:nvSpPr>
          <p:cNvPr id="82" name="Metin kutusu 81"/>
          <p:cNvSpPr txBox="1"/>
          <p:nvPr/>
        </p:nvSpPr>
        <p:spPr>
          <a:xfrm>
            <a:off x="6400241" y="3032597"/>
            <a:ext cx="1976682" cy="369332"/>
          </a:xfrm>
          <a:prstGeom prst="rect">
            <a:avLst/>
          </a:prstGeom>
        </p:spPr>
        <p:style>
          <a:lnRef idx="1">
            <a:schemeClr val="accent6"/>
          </a:lnRef>
          <a:fillRef idx="3">
            <a:schemeClr val="accent6"/>
          </a:fillRef>
          <a:effectRef idx="2">
            <a:schemeClr val="accent6"/>
          </a:effectRef>
          <a:fontRef idx="minor">
            <a:schemeClr val="lt1"/>
          </a:fontRef>
        </p:style>
        <p:txBody>
          <a:bodyPr wrap="square" rtlCol="0">
            <a:spAutoFit/>
          </a:bodyPr>
          <a:lstStyle/>
          <a:p>
            <a:pPr algn="ctr"/>
            <a:r>
              <a:rPr lang="tr-TR" b="1" dirty="0" smtClean="0"/>
              <a:t>Dekan Yardımcısı</a:t>
            </a:r>
            <a:endParaRPr lang="tr-TR" b="1" dirty="0"/>
          </a:p>
        </p:txBody>
      </p:sp>
      <p:sp>
        <p:nvSpPr>
          <p:cNvPr id="85" name="Metin kutusu 84"/>
          <p:cNvSpPr txBox="1"/>
          <p:nvPr/>
        </p:nvSpPr>
        <p:spPr>
          <a:xfrm>
            <a:off x="3495767" y="3032597"/>
            <a:ext cx="1976682" cy="369332"/>
          </a:xfrm>
          <a:prstGeom prst="rect">
            <a:avLst/>
          </a:prstGeom>
        </p:spPr>
        <p:style>
          <a:lnRef idx="1">
            <a:schemeClr val="accent6"/>
          </a:lnRef>
          <a:fillRef idx="3">
            <a:schemeClr val="accent6"/>
          </a:fillRef>
          <a:effectRef idx="2">
            <a:schemeClr val="accent6"/>
          </a:effectRef>
          <a:fontRef idx="minor">
            <a:schemeClr val="lt1"/>
          </a:fontRef>
        </p:style>
        <p:txBody>
          <a:bodyPr wrap="square" rtlCol="0">
            <a:spAutoFit/>
          </a:bodyPr>
          <a:lstStyle/>
          <a:p>
            <a:pPr algn="ctr"/>
            <a:r>
              <a:rPr lang="tr-TR" b="1" dirty="0" smtClean="0"/>
              <a:t>Fakülte Sekreteri</a:t>
            </a:r>
            <a:endParaRPr lang="tr-TR" b="1" dirty="0"/>
          </a:p>
        </p:txBody>
      </p:sp>
      <p:sp>
        <p:nvSpPr>
          <p:cNvPr id="87" name="Metin kutusu 86"/>
          <p:cNvSpPr txBox="1"/>
          <p:nvPr/>
        </p:nvSpPr>
        <p:spPr>
          <a:xfrm>
            <a:off x="104949" y="3401929"/>
            <a:ext cx="2809487" cy="276999"/>
          </a:xfrm>
          <a:prstGeom prst="rect">
            <a:avLst/>
          </a:prstGeom>
        </p:spPr>
        <p:style>
          <a:lnRef idx="2">
            <a:schemeClr val="accent6"/>
          </a:lnRef>
          <a:fillRef idx="1">
            <a:schemeClr val="lt1"/>
          </a:fillRef>
          <a:effectRef idx="0">
            <a:schemeClr val="accent6"/>
          </a:effectRef>
          <a:fontRef idx="minor">
            <a:schemeClr val="dk1"/>
          </a:fontRef>
        </p:style>
        <p:txBody>
          <a:bodyPr wrap="none" rtlCol="0">
            <a:spAutoFit/>
          </a:bodyPr>
          <a:lstStyle/>
          <a:p>
            <a:r>
              <a:rPr lang="tr-TR" sz="1200" dirty="0" smtClean="0"/>
              <a:t>Yrd. Doç. Dr. Gülden SANDAL ERZURUMLU</a:t>
            </a:r>
            <a:endParaRPr lang="tr-TR" sz="1200" dirty="0"/>
          </a:p>
        </p:txBody>
      </p:sp>
      <p:cxnSp>
        <p:nvCxnSpPr>
          <p:cNvPr id="89" name="Düz Bağlayıcı 88"/>
          <p:cNvCxnSpPr/>
          <p:nvPr/>
        </p:nvCxnSpPr>
        <p:spPr>
          <a:xfrm>
            <a:off x="1509693" y="2728030"/>
            <a:ext cx="5878889"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92" name="Düz Bağlayıcı 91"/>
          <p:cNvCxnSpPr>
            <a:endCxn id="81" idx="0"/>
          </p:cNvCxnSpPr>
          <p:nvPr/>
        </p:nvCxnSpPr>
        <p:spPr>
          <a:xfrm>
            <a:off x="1509693" y="2728030"/>
            <a:ext cx="0" cy="304567"/>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95" name="Düz Bağlayıcı 94"/>
          <p:cNvCxnSpPr>
            <a:endCxn id="82" idx="0"/>
          </p:cNvCxnSpPr>
          <p:nvPr/>
        </p:nvCxnSpPr>
        <p:spPr>
          <a:xfrm>
            <a:off x="7388582" y="2728030"/>
            <a:ext cx="0" cy="304567"/>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97" name="Metin kutusu 96"/>
          <p:cNvSpPr txBox="1"/>
          <p:nvPr/>
        </p:nvSpPr>
        <p:spPr>
          <a:xfrm>
            <a:off x="4068915" y="3420448"/>
            <a:ext cx="976549" cy="276999"/>
          </a:xfrm>
          <a:prstGeom prst="rect">
            <a:avLst/>
          </a:prstGeom>
        </p:spPr>
        <p:style>
          <a:lnRef idx="2">
            <a:schemeClr val="accent6"/>
          </a:lnRef>
          <a:fillRef idx="1">
            <a:schemeClr val="lt1"/>
          </a:fillRef>
          <a:effectRef idx="0">
            <a:schemeClr val="accent6"/>
          </a:effectRef>
          <a:fontRef idx="minor">
            <a:schemeClr val="dk1"/>
          </a:fontRef>
        </p:style>
        <p:txBody>
          <a:bodyPr wrap="none" rtlCol="0">
            <a:spAutoFit/>
          </a:bodyPr>
          <a:lstStyle/>
          <a:p>
            <a:r>
              <a:rPr lang="tr-TR" sz="1200" dirty="0" smtClean="0"/>
              <a:t>Selma TEFEK</a:t>
            </a:r>
            <a:endParaRPr lang="tr-TR" sz="1200" dirty="0"/>
          </a:p>
        </p:txBody>
      </p:sp>
      <p:sp>
        <p:nvSpPr>
          <p:cNvPr id="98" name="Metin kutusu 97"/>
          <p:cNvSpPr txBox="1"/>
          <p:nvPr/>
        </p:nvSpPr>
        <p:spPr>
          <a:xfrm>
            <a:off x="6406045" y="3393847"/>
            <a:ext cx="2038058" cy="276999"/>
          </a:xfrm>
          <a:prstGeom prst="rect">
            <a:avLst/>
          </a:prstGeom>
        </p:spPr>
        <p:style>
          <a:lnRef idx="2">
            <a:schemeClr val="accent6"/>
          </a:lnRef>
          <a:fillRef idx="1">
            <a:schemeClr val="lt1"/>
          </a:fillRef>
          <a:effectRef idx="0">
            <a:schemeClr val="accent6"/>
          </a:effectRef>
          <a:fontRef idx="minor">
            <a:schemeClr val="dk1"/>
          </a:fontRef>
        </p:style>
        <p:txBody>
          <a:bodyPr wrap="none" rtlCol="0">
            <a:spAutoFit/>
          </a:bodyPr>
          <a:lstStyle/>
          <a:p>
            <a:r>
              <a:rPr lang="tr-TR" sz="1200" dirty="0" smtClean="0"/>
              <a:t>Yrd. Doç. Dr.  M. Vehbi GÖKÇE</a:t>
            </a:r>
            <a:endParaRPr lang="tr-TR" sz="1200" dirty="0"/>
          </a:p>
        </p:txBody>
      </p:sp>
      <p:sp>
        <p:nvSpPr>
          <p:cNvPr id="99" name="Metin kutusu 98"/>
          <p:cNvSpPr txBox="1"/>
          <p:nvPr/>
        </p:nvSpPr>
        <p:spPr>
          <a:xfrm>
            <a:off x="161386" y="4220077"/>
            <a:ext cx="1976682" cy="369332"/>
          </a:xfrm>
          <a:prstGeom prst="rect">
            <a:avLst/>
          </a:prstGeom>
        </p:spPr>
        <p:style>
          <a:lnRef idx="1">
            <a:schemeClr val="accent6"/>
          </a:lnRef>
          <a:fillRef idx="3">
            <a:schemeClr val="accent6"/>
          </a:fillRef>
          <a:effectRef idx="2">
            <a:schemeClr val="accent6"/>
          </a:effectRef>
          <a:fontRef idx="minor">
            <a:schemeClr val="lt1"/>
          </a:fontRef>
        </p:style>
        <p:txBody>
          <a:bodyPr wrap="square" rtlCol="0">
            <a:spAutoFit/>
          </a:bodyPr>
          <a:lstStyle/>
          <a:p>
            <a:pPr algn="ctr"/>
            <a:r>
              <a:rPr lang="tr-TR" b="1" dirty="0" smtClean="0"/>
              <a:t>Öğrenci İşleri</a:t>
            </a:r>
            <a:endParaRPr lang="tr-TR" b="1" dirty="0"/>
          </a:p>
        </p:txBody>
      </p:sp>
      <p:sp>
        <p:nvSpPr>
          <p:cNvPr id="100" name="Metin kutusu 99"/>
          <p:cNvSpPr txBox="1"/>
          <p:nvPr/>
        </p:nvSpPr>
        <p:spPr>
          <a:xfrm>
            <a:off x="2350792" y="4210507"/>
            <a:ext cx="1976682" cy="369332"/>
          </a:xfrm>
          <a:prstGeom prst="rect">
            <a:avLst/>
          </a:prstGeom>
        </p:spPr>
        <p:style>
          <a:lnRef idx="1">
            <a:schemeClr val="accent6"/>
          </a:lnRef>
          <a:fillRef idx="3">
            <a:schemeClr val="accent6"/>
          </a:fillRef>
          <a:effectRef idx="2">
            <a:schemeClr val="accent6"/>
          </a:effectRef>
          <a:fontRef idx="minor">
            <a:schemeClr val="lt1"/>
          </a:fontRef>
        </p:style>
        <p:txBody>
          <a:bodyPr wrap="square" rtlCol="0">
            <a:spAutoFit/>
          </a:bodyPr>
          <a:lstStyle/>
          <a:p>
            <a:pPr algn="ctr"/>
            <a:r>
              <a:rPr lang="tr-TR" b="1" dirty="0" smtClean="0"/>
              <a:t>Özel kalem</a:t>
            </a:r>
            <a:endParaRPr lang="tr-TR" b="1" dirty="0"/>
          </a:p>
        </p:txBody>
      </p:sp>
      <p:sp>
        <p:nvSpPr>
          <p:cNvPr id="101" name="Metin kutusu 100"/>
          <p:cNvSpPr txBox="1"/>
          <p:nvPr/>
        </p:nvSpPr>
        <p:spPr>
          <a:xfrm>
            <a:off x="4590602" y="4210506"/>
            <a:ext cx="1976682" cy="646331"/>
          </a:xfrm>
          <a:prstGeom prst="rect">
            <a:avLst/>
          </a:prstGeom>
        </p:spPr>
        <p:style>
          <a:lnRef idx="1">
            <a:schemeClr val="accent6"/>
          </a:lnRef>
          <a:fillRef idx="3">
            <a:schemeClr val="accent6"/>
          </a:fillRef>
          <a:effectRef idx="2">
            <a:schemeClr val="accent6"/>
          </a:effectRef>
          <a:fontRef idx="minor">
            <a:schemeClr val="lt1"/>
          </a:fontRef>
        </p:style>
        <p:txBody>
          <a:bodyPr wrap="square" rtlCol="0">
            <a:spAutoFit/>
          </a:bodyPr>
          <a:lstStyle/>
          <a:p>
            <a:pPr algn="ctr"/>
            <a:r>
              <a:rPr lang="tr-TR" b="1" dirty="0" smtClean="0"/>
              <a:t>Bölüm Sekreterlikleri</a:t>
            </a:r>
            <a:endParaRPr lang="tr-TR" b="1" dirty="0"/>
          </a:p>
        </p:txBody>
      </p:sp>
      <p:sp>
        <p:nvSpPr>
          <p:cNvPr id="102" name="Metin kutusu 101"/>
          <p:cNvSpPr txBox="1"/>
          <p:nvPr/>
        </p:nvSpPr>
        <p:spPr>
          <a:xfrm>
            <a:off x="7005804" y="4220077"/>
            <a:ext cx="1976682" cy="369332"/>
          </a:xfrm>
          <a:prstGeom prst="rect">
            <a:avLst/>
          </a:prstGeom>
        </p:spPr>
        <p:style>
          <a:lnRef idx="1">
            <a:schemeClr val="accent6"/>
          </a:lnRef>
          <a:fillRef idx="3">
            <a:schemeClr val="accent6"/>
          </a:fillRef>
          <a:effectRef idx="2">
            <a:schemeClr val="accent6"/>
          </a:effectRef>
          <a:fontRef idx="minor">
            <a:schemeClr val="lt1"/>
          </a:fontRef>
        </p:style>
        <p:txBody>
          <a:bodyPr wrap="square" rtlCol="0">
            <a:spAutoFit/>
          </a:bodyPr>
          <a:lstStyle/>
          <a:p>
            <a:pPr algn="ctr"/>
            <a:r>
              <a:rPr lang="tr-TR" b="1" dirty="0" smtClean="0"/>
              <a:t>Özlük İşleri</a:t>
            </a:r>
            <a:endParaRPr lang="tr-TR" b="1" dirty="0"/>
          </a:p>
        </p:txBody>
      </p:sp>
      <p:sp>
        <p:nvSpPr>
          <p:cNvPr id="103" name="Metin kutusu 102"/>
          <p:cNvSpPr txBox="1"/>
          <p:nvPr/>
        </p:nvSpPr>
        <p:spPr>
          <a:xfrm>
            <a:off x="7005804" y="4856837"/>
            <a:ext cx="1581146" cy="646331"/>
          </a:xfrm>
          <a:prstGeom prst="rect">
            <a:avLst/>
          </a:prstGeom>
        </p:spPr>
        <p:style>
          <a:lnRef idx="1">
            <a:schemeClr val="accent6"/>
          </a:lnRef>
          <a:fillRef idx="3">
            <a:schemeClr val="accent6"/>
          </a:fillRef>
          <a:effectRef idx="2">
            <a:schemeClr val="accent6"/>
          </a:effectRef>
          <a:fontRef idx="minor">
            <a:schemeClr val="lt1"/>
          </a:fontRef>
        </p:style>
        <p:txBody>
          <a:bodyPr wrap="square" rtlCol="0">
            <a:spAutoFit/>
          </a:bodyPr>
          <a:lstStyle/>
          <a:p>
            <a:pPr algn="ctr"/>
            <a:r>
              <a:rPr lang="tr-TR" b="1" dirty="0" smtClean="0"/>
              <a:t>Taşınır Mal Kayıt-Kontrol</a:t>
            </a:r>
            <a:endParaRPr lang="tr-TR" b="1" dirty="0"/>
          </a:p>
        </p:txBody>
      </p:sp>
      <p:sp>
        <p:nvSpPr>
          <p:cNvPr id="104" name="Metin kutusu 103"/>
          <p:cNvSpPr txBox="1"/>
          <p:nvPr/>
        </p:nvSpPr>
        <p:spPr>
          <a:xfrm>
            <a:off x="7005804" y="5720979"/>
            <a:ext cx="1976682" cy="369332"/>
          </a:xfrm>
          <a:prstGeom prst="rect">
            <a:avLst/>
          </a:prstGeom>
        </p:spPr>
        <p:style>
          <a:lnRef idx="1">
            <a:schemeClr val="accent6"/>
          </a:lnRef>
          <a:fillRef idx="3">
            <a:schemeClr val="accent6"/>
          </a:fillRef>
          <a:effectRef idx="2">
            <a:schemeClr val="accent6"/>
          </a:effectRef>
          <a:fontRef idx="minor">
            <a:schemeClr val="lt1"/>
          </a:fontRef>
        </p:style>
        <p:txBody>
          <a:bodyPr wrap="square" rtlCol="0">
            <a:spAutoFit/>
          </a:bodyPr>
          <a:lstStyle/>
          <a:p>
            <a:pPr algn="ctr"/>
            <a:r>
              <a:rPr lang="tr-TR" b="1" dirty="0" smtClean="0"/>
              <a:t>Muhasebe</a:t>
            </a:r>
            <a:endParaRPr lang="tr-TR" b="1" dirty="0"/>
          </a:p>
        </p:txBody>
      </p:sp>
      <p:sp>
        <p:nvSpPr>
          <p:cNvPr id="105" name="Metin kutusu 104"/>
          <p:cNvSpPr txBox="1"/>
          <p:nvPr/>
        </p:nvSpPr>
        <p:spPr>
          <a:xfrm>
            <a:off x="7005804" y="6369051"/>
            <a:ext cx="1976682" cy="369332"/>
          </a:xfrm>
          <a:prstGeom prst="rect">
            <a:avLst/>
          </a:prstGeom>
        </p:spPr>
        <p:style>
          <a:lnRef idx="1">
            <a:schemeClr val="accent6"/>
          </a:lnRef>
          <a:fillRef idx="3">
            <a:schemeClr val="accent6"/>
          </a:fillRef>
          <a:effectRef idx="2">
            <a:schemeClr val="accent6"/>
          </a:effectRef>
          <a:fontRef idx="minor">
            <a:schemeClr val="lt1"/>
          </a:fontRef>
        </p:style>
        <p:txBody>
          <a:bodyPr wrap="square" rtlCol="0">
            <a:spAutoFit/>
          </a:bodyPr>
          <a:lstStyle/>
          <a:p>
            <a:pPr algn="ctr"/>
            <a:r>
              <a:rPr lang="tr-TR" b="1" dirty="0" smtClean="0"/>
              <a:t>Destek Hizmetleri</a:t>
            </a:r>
            <a:endParaRPr lang="tr-TR" b="1" dirty="0"/>
          </a:p>
        </p:txBody>
      </p:sp>
      <p:cxnSp>
        <p:nvCxnSpPr>
          <p:cNvPr id="107" name="Düz Bağlayıcı 106"/>
          <p:cNvCxnSpPr>
            <a:stCxn id="97" idx="2"/>
          </p:cNvCxnSpPr>
          <p:nvPr/>
        </p:nvCxnSpPr>
        <p:spPr>
          <a:xfrm flipH="1">
            <a:off x="4557189" y="3697447"/>
            <a:ext cx="1" cy="307617"/>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11" name="Düz Bağlayıcı 110"/>
          <p:cNvCxnSpPr/>
          <p:nvPr/>
        </p:nvCxnSpPr>
        <p:spPr>
          <a:xfrm>
            <a:off x="1168393" y="4005064"/>
            <a:ext cx="6825752"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14" name="Düz Bağlayıcı 113"/>
          <p:cNvCxnSpPr>
            <a:endCxn id="99" idx="0"/>
          </p:cNvCxnSpPr>
          <p:nvPr/>
        </p:nvCxnSpPr>
        <p:spPr>
          <a:xfrm>
            <a:off x="1149727" y="4005064"/>
            <a:ext cx="0" cy="215013"/>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17" name="Düz Bağlayıcı 116"/>
          <p:cNvCxnSpPr>
            <a:stCxn id="100" idx="0"/>
          </p:cNvCxnSpPr>
          <p:nvPr/>
        </p:nvCxnSpPr>
        <p:spPr>
          <a:xfrm flipV="1">
            <a:off x="3339133" y="4005064"/>
            <a:ext cx="0" cy="205443"/>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20" name="Düz Bağlayıcı 119"/>
          <p:cNvCxnSpPr>
            <a:stCxn id="101" idx="0"/>
          </p:cNvCxnSpPr>
          <p:nvPr/>
        </p:nvCxnSpPr>
        <p:spPr>
          <a:xfrm flipV="1">
            <a:off x="5578943" y="4005064"/>
            <a:ext cx="0" cy="205442"/>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23" name="Düz Bağlayıcı 122"/>
          <p:cNvCxnSpPr>
            <a:stCxn id="102" idx="0"/>
          </p:cNvCxnSpPr>
          <p:nvPr/>
        </p:nvCxnSpPr>
        <p:spPr>
          <a:xfrm flipV="1">
            <a:off x="7994145" y="4005064"/>
            <a:ext cx="0" cy="215013"/>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27" name="Düz Bağlayıcı 126"/>
          <p:cNvCxnSpPr/>
          <p:nvPr/>
        </p:nvCxnSpPr>
        <p:spPr>
          <a:xfrm>
            <a:off x="7001973" y="4600832"/>
            <a:ext cx="0" cy="267428"/>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30" name="Düz Bağlayıcı 129"/>
          <p:cNvCxnSpPr/>
          <p:nvPr/>
        </p:nvCxnSpPr>
        <p:spPr>
          <a:xfrm>
            <a:off x="7005804" y="5503168"/>
            <a:ext cx="1" cy="21781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34" name="Düz Bağlayıcı 133"/>
          <p:cNvCxnSpPr/>
          <p:nvPr/>
        </p:nvCxnSpPr>
        <p:spPr>
          <a:xfrm>
            <a:off x="7005805" y="6090311"/>
            <a:ext cx="0" cy="28542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23250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161386" y="545022"/>
            <a:ext cx="1611852" cy="461665"/>
          </a:xfrm>
          <a:prstGeom prst="rect">
            <a:avLst/>
          </a:prstGeom>
          <a:solidFill>
            <a:srgbClr val="FFC000"/>
          </a:solidFill>
        </p:spPr>
        <p:style>
          <a:lnRef idx="0">
            <a:schemeClr val="accent5"/>
          </a:lnRef>
          <a:fillRef idx="3">
            <a:schemeClr val="accent5"/>
          </a:fillRef>
          <a:effectRef idx="3">
            <a:schemeClr val="accent5"/>
          </a:effectRef>
          <a:fontRef idx="minor">
            <a:schemeClr val="lt1"/>
          </a:fontRef>
        </p:style>
        <p:txBody>
          <a:bodyPr wrap="none" rtlCol="0">
            <a:spAutoFit/>
          </a:bodyPr>
          <a:lstStyle/>
          <a:p>
            <a:r>
              <a:rPr lang="tr-TR" sz="2400" b="1" dirty="0" smtClean="0">
                <a:solidFill>
                  <a:schemeClr val="bg1">
                    <a:lumMod val="95000"/>
                  </a:schemeClr>
                </a:solidFill>
              </a:rPr>
              <a:t>BÖLÜMLER</a:t>
            </a:r>
            <a:endParaRPr lang="tr-TR" sz="2400" b="1" dirty="0">
              <a:solidFill>
                <a:schemeClr val="bg1">
                  <a:lumMod val="95000"/>
                </a:schemeClr>
              </a:solidFill>
            </a:endParaRPr>
          </a:p>
        </p:txBody>
      </p:sp>
      <p:graphicFrame>
        <p:nvGraphicFramePr>
          <p:cNvPr id="5" name="Tablo 4"/>
          <p:cNvGraphicFramePr>
            <a:graphicFrameLocks noGrp="1"/>
          </p:cNvGraphicFramePr>
          <p:nvPr>
            <p:extLst>
              <p:ext uri="{D42A27DB-BD31-4B8C-83A1-F6EECF244321}">
                <p14:modId xmlns:p14="http://schemas.microsoft.com/office/powerpoint/2010/main" val="4278627716"/>
              </p:ext>
            </p:extLst>
          </p:nvPr>
        </p:nvGraphicFramePr>
        <p:xfrm>
          <a:off x="539552" y="2708920"/>
          <a:ext cx="8404287" cy="1752600"/>
        </p:xfrm>
        <a:graphic>
          <a:graphicData uri="http://schemas.openxmlformats.org/drawingml/2006/table">
            <a:tbl>
              <a:tblPr firstRow="1" firstCol="1" bandRow="1">
                <a:tableStyleId>{5C22544A-7EE6-4342-B048-85BDC9FD1C3A}</a:tableStyleId>
              </a:tblPr>
              <a:tblGrid>
                <a:gridCol w="4821064"/>
                <a:gridCol w="3583223"/>
              </a:tblGrid>
              <a:tr h="331916">
                <a:tc>
                  <a:txBody>
                    <a:bodyPr/>
                    <a:lstStyle/>
                    <a:p>
                      <a:pPr algn="ctr">
                        <a:lnSpc>
                          <a:spcPct val="115000"/>
                        </a:lnSpc>
                        <a:spcAft>
                          <a:spcPts val="0"/>
                        </a:spcAft>
                      </a:pPr>
                      <a:r>
                        <a:rPr lang="tr-TR" sz="2800" dirty="0" smtClean="0">
                          <a:effectLst/>
                          <a:latin typeface="+mn-lt"/>
                          <a:ea typeface="+mn-ea"/>
                          <a:cs typeface="+mn-cs"/>
                        </a:rPr>
                        <a:t>BÖLÜMLER</a:t>
                      </a:r>
                      <a:endParaRPr lang="tr-TR" sz="28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tr-TR" sz="2800" dirty="0" smtClean="0">
                          <a:effectLst/>
                          <a:latin typeface="+mn-lt"/>
                          <a:ea typeface="+mn-ea"/>
                          <a:cs typeface="+mn-cs"/>
                        </a:rPr>
                        <a:t>ÖĞRENCİ KABULÜ</a:t>
                      </a:r>
                      <a:endParaRPr lang="tr-TR" sz="2800" dirty="0">
                        <a:effectLst/>
                        <a:latin typeface="Calibri"/>
                        <a:ea typeface="Calibri"/>
                        <a:cs typeface="Times New Roman"/>
                      </a:endParaRPr>
                    </a:p>
                  </a:txBody>
                  <a:tcPr marL="68580" marR="68580" marT="0" marB="0" anchor="ctr"/>
                </a:tc>
              </a:tr>
              <a:tr h="284500">
                <a:tc>
                  <a:txBody>
                    <a:bodyPr/>
                    <a:lstStyle/>
                    <a:p>
                      <a:pPr algn="just">
                        <a:lnSpc>
                          <a:spcPct val="115000"/>
                        </a:lnSpc>
                        <a:spcAft>
                          <a:spcPts val="0"/>
                        </a:spcAft>
                      </a:pPr>
                      <a:r>
                        <a:rPr lang="tr-TR" sz="1800" dirty="0" smtClean="0">
                          <a:effectLst/>
                          <a:latin typeface="+mn-lt"/>
                          <a:ea typeface="+mn-ea"/>
                          <a:cs typeface="+mn-cs"/>
                        </a:rPr>
                        <a:t>İÇ</a:t>
                      </a:r>
                      <a:r>
                        <a:rPr lang="tr-TR" sz="1800" baseline="0" dirty="0" smtClean="0">
                          <a:effectLst/>
                          <a:latin typeface="+mn-lt"/>
                          <a:ea typeface="+mn-ea"/>
                          <a:cs typeface="+mn-cs"/>
                        </a:rPr>
                        <a:t> MİMARLIK </a:t>
                      </a:r>
                      <a:endParaRPr lang="tr-TR"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1800" dirty="0" smtClean="0">
                          <a:effectLst/>
                          <a:latin typeface="Calibri"/>
                          <a:ea typeface="Calibri"/>
                          <a:cs typeface="Times New Roman"/>
                        </a:rPr>
                        <a:t>-</a:t>
                      </a:r>
                      <a:endParaRPr lang="tr-TR" sz="1800" dirty="0">
                        <a:effectLst/>
                        <a:latin typeface="Calibri"/>
                        <a:ea typeface="Calibri"/>
                        <a:cs typeface="Times New Roman"/>
                      </a:endParaRPr>
                    </a:p>
                  </a:txBody>
                  <a:tcPr marL="68580" marR="68580" marT="0" marB="0"/>
                </a:tc>
              </a:tr>
              <a:tr h="284500">
                <a:tc>
                  <a:txBody>
                    <a:bodyPr/>
                    <a:lstStyle/>
                    <a:p>
                      <a:pPr algn="just">
                        <a:lnSpc>
                          <a:spcPct val="115000"/>
                        </a:lnSpc>
                        <a:spcAft>
                          <a:spcPts val="0"/>
                        </a:spcAft>
                      </a:pPr>
                      <a:r>
                        <a:rPr lang="tr-TR" sz="1800" dirty="0" smtClean="0">
                          <a:effectLst/>
                          <a:latin typeface="Calibri"/>
                          <a:ea typeface="Calibri"/>
                          <a:cs typeface="Times New Roman"/>
                        </a:rPr>
                        <a:t>MİMARLIK</a:t>
                      </a:r>
                      <a:endParaRPr lang="tr-TR"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1800" dirty="0" smtClean="0">
                          <a:effectLst/>
                          <a:latin typeface="Calibri"/>
                          <a:ea typeface="Calibri"/>
                          <a:cs typeface="Times New Roman"/>
                        </a:rPr>
                        <a:t>2013-2014</a:t>
                      </a:r>
                      <a:endParaRPr lang="tr-TR" sz="1800" dirty="0">
                        <a:effectLst/>
                        <a:latin typeface="Calibri"/>
                        <a:ea typeface="Calibri"/>
                        <a:cs typeface="Times New Roman"/>
                      </a:endParaRPr>
                    </a:p>
                  </a:txBody>
                  <a:tcPr marL="68580" marR="68580" marT="0" marB="0"/>
                </a:tc>
              </a:tr>
              <a:tr h="284500">
                <a:tc>
                  <a:txBody>
                    <a:bodyPr/>
                    <a:lstStyle/>
                    <a:p>
                      <a:pPr algn="just">
                        <a:lnSpc>
                          <a:spcPct val="115000"/>
                        </a:lnSpc>
                        <a:spcAft>
                          <a:spcPts val="0"/>
                        </a:spcAft>
                      </a:pPr>
                      <a:r>
                        <a:rPr lang="tr-TR" sz="1800" dirty="0" smtClean="0">
                          <a:effectLst/>
                          <a:latin typeface="Calibri"/>
                          <a:ea typeface="Calibri"/>
                          <a:cs typeface="Times New Roman"/>
                        </a:rPr>
                        <a:t>PEYZAJ MİMARLIĞI</a:t>
                      </a:r>
                      <a:endParaRPr lang="tr-TR"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1800" dirty="0" smtClean="0">
                          <a:effectLst/>
                          <a:latin typeface="Calibri"/>
                          <a:ea typeface="Calibri"/>
                          <a:cs typeface="Times New Roman"/>
                        </a:rPr>
                        <a:t>-</a:t>
                      </a:r>
                      <a:endParaRPr lang="tr-TR" sz="1800" dirty="0">
                        <a:effectLst/>
                        <a:latin typeface="Calibri"/>
                        <a:ea typeface="Calibri"/>
                        <a:cs typeface="Times New Roman"/>
                      </a:endParaRPr>
                    </a:p>
                  </a:txBody>
                  <a:tcPr marL="68580" marR="68580" marT="0" marB="0"/>
                </a:tc>
              </a:tr>
              <a:tr h="284500">
                <a:tc>
                  <a:txBody>
                    <a:bodyPr/>
                    <a:lstStyle/>
                    <a:p>
                      <a:pPr algn="just">
                        <a:lnSpc>
                          <a:spcPct val="115000"/>
                        </a:lnSpc>
                        <a:spcAft>
                          <a:spcPts val="0"/>
                        </a:spcAft>
                      </a:pPr>
                      <a:r>
                        <a:rPr lang="tr-TR" sz="1800" dirty="0" smtClean="0">
                          <a:effectLst/>
                          <a:latin typeface="Calibri"/>
                          <a:ea typeface="Calibri"/>
                          <a:cs typeface="Times New Roman"/>
                        </a:rPr>
                        <a:t>ŞEHİR VE BÖLGE PLANLAMA</a:t>
                      </a:r>
                      <a:endParaRPr lang="tr-TR"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1800" dirty="0" smtClean="0">
                          <a:effectLst/>
                          <a:latin typeface="Calibri"/>
                          <a:ea typeface="Calibri"/>
                          <a:cs typeface="Times New Roman"/>
                        </a:rPr>
                        <a:t>-</a:t>
                      </a:r>
                      <a:endParaRPr lang="tr-TR" sz="18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29267505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2281808174"/>
              </p:ext>
            </p:extLst>
          </p:nvPr>
        </p:nvGraphicFramePr>
        <p:xfrm>
          <a:off x="423225" y="2348880"/>
          <a:ext cx="8314985" cy="854196"/>
        </p:xfrm>
        <a:graphic>
          <a:graphicData uri="http://schemas.openxmlformats.org/drawingml/2006/table">
            <a:tbl>
              <a:tblPr firstRow="1" firstCol="1" bandRow="1">
                <a:tableStyleId>{5C22544A-7EE6-4342-B048-85BDC9FD1C3A}</a:tableStyleId>
              </a:tblPr>
              <a:tblGrid>
                <a:gridCol w="3648170"/>
                <a:gridCol w="2451855"/>
                <a:gridCol w="2214960"/>
              </a:tblGrid>
              <a:tr h="367814">
                <a:tc>
                  <a:txBody>
                    <a:bodyPr/>
                    <a:lstStyle/>
                    <a:p>
                      <a:pPr algn="ctr">
                        <a:lnSpc>
                          <a:spcPct val="115000"/>
                        </a:lnSpc>
                        <a:spcAft>
                          <a:spcPts val="0"/>
                        </a:spcAft>
                      </a:pPr>
                      <a:r>
                        <a:rPr lang="tr-TR" sz="2400" dirty="0" smtClean="0">
                          <a:effectLst/>
                          <a:latin typeface="Calibri"/>
                          <a:ea typeface="Calibri"/>
                          <a:cs typeface="Times New Roman"/>
                        </a:rPr>
                        <a:t>BÖLÜMLER</a:t>
                      </a:r>
                      <a:endParaRPr lang="tr-TR" sz="24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tr-TR" sz="2400" dirty="0" smtClean="0">
                          <a:effectLst/>
                          <a:latin typeface="Calibri"/>
                          <a:ea typeface="Calibri"/>
                          <a:cs typeface="Times New Roman"/>
                        </a:rPr>
                        <a:t>Normal</a:t>
                      </a:r>
                      <a:r>
                        <a:rPr lang="tr-TR" sz="2400" baseline="0" dirty="0" smtClean="0">
                          <a:effectLst/>
                          <a:latin typeface="Calibri"/>
                          <a:ea typeface="Calibri"/>
                          <a:cs typeface="Times New Roman"/>
                        </a:rPr>
                        <a:t> Öğretim</a:t>
                      </a:r>
                      <a:endParaRPr lang="tr-TR" sz="24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tr-TR" sz="2400" dirty="0" smtClean="0">
                          <a:effectLst/>
                          <a:latin typeface="Calibri"/>
                          <a:ea typeface="Calibri"/>
                          <a:cs typeface="Times New Roman"/>
                        </a:rPr>
                        <a:t>İkinci</a:t>
                      </a:r>
                      <a:r>
                        <a:rPr lang="tr-TR" sz="2400" baseline="0" dirty="0" smtClean="0">
                          <a:effectLst/>
                          <a:latin typeface="Calibri"/>
                          <a:ea typeface="Calibri"/>
                          <a:cs typeface="Times New Roman"/>
                        </a:rPr>
                        <a:t> Öğretim</a:t>
                      </a:r>
                      <a:endParaRPr lang="tr-TR" sz="2400" dirty="0">
                        <a:effectLst/>
                        <a:latin typeface="Calibri"/>
                        <a:ea typeface="Calibri"/>
                        <a:cs typeface="Times New Roman"/>
                      </a:endParaRPr>
                    </a:p>
                  </a:txBody>
                  <a:tcPr marL="68580" marR="68580" marT="0" marB="0" anchor="ctr"/>
                </a:tc>
              </a:tr>
              <a:tr h="433572">
                <a:tc>
                  <a:txBody>
                    <a:bodyPr/>
                    <a:lstStyle/>
                    <a:p>
                      <a:pPr algn="just">
                        <a:lnSpc>
                          <a:spcPct val="115000"/>
                        </a:lnSpc>
                        <a:spcAft>
                          <a:spcPts val="0"/>
                        </a:spcAft>
                      </a:pPr>
                      <a:r>
                        <a:rPr lang="tr-TR" sz="1800" dirty="0" smtClean="0">
                          <a:effectLst/>
                          <a:latin typeface="+mn-lt"/>
                          <a:ea typeface="+mn-ea"/>
                          <a:cs typeface="+mn-cs"/>
                        </a:rPr>
                        <a:t>MİMARLIK</a:t>
                      </a:r>
                      <a:endParaRPr lang="tr-TR"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2400" b="1" dirty="0" smtClean="0">
                          <a:effectLst/>
                          <a:latin typeface="Calibri"/>
                          <a:ea typeface="Calibri"/>
                          <a:cs typeface="Times New Roman"/>
                          <a:sym typeface="Symbol"/>
                        </a:rPr>
                        <a:t></a:t>
                      </a:r>
                      <a:endParaRPr lang="tr-TR" sz="2400" b="1"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2400" b="1" dirty="0" smtClean="0">
                          <a:effectLst/>
                          <a:latin typeface="Calibri"/>
                          <a:ea typeface="Calibri"/>
                          <a:cs typeface="Times New Roman"/>
                          <a:sym typeface="Symbol"/>
                        </a:rPr>
                        <a:t>-</a:t>
                      </a:r>
                      <a:endParaRPr lang="tr-TR" sz="2400" b="1" dirty="0">
                        <a:effectLst/>
                        <a:latin typeface="Calibri"/>
                        <a:ea typeface="Calibri"/>
                        <a:cs typeface="Times New Roman"/>
                      </a:endParaRPr>
                    </a:p>
                  </a:txBody>
                  <a:tcPr marL="68580" marR="68580" marT="0" marB="0"/>
                </a:tc>
              </a:tr>
            </a:tbl>
          </a:graphicData>
        </a:graphic>
      </p:graphicFrame>
      <p:sp>
        <p:nvSpPr>
          <p:cNvPr id="5" name="Metin kutusu 4"/>
          <p:cNvSpPr txBox="1"/>
          <p:nvPr/>
        </p:nvSpPr>
        <p:spPr>
          <a:xfrm>
            <a:off x="383068" y="775854"/>
            <a:ext cx="2039533" cy="461665"/>
          </a:xfrm>
          <a:prstGeom prst="rect">
            <a:avLst/>
          </a:prstGeom>
          <a:solidFill>
            <a:srgbClr val="FFC000"/>
          </a:solidFill>
        </p:spPr>
        <p:style>
          <a:lnRef idx="0">
            <a:schemeClr val="accent5"/>
          </a:lnRef>
          <a:fillRef idx="3">
            <a:schemeClr val="accent5"/>
          </a:fillRef>
          <a:effectRef idx="3">
            <a:schemeClr val="accent5"/>
          </a:effectRef>
          <a:fontRef idx="minor">
            <a:schemeClr val="lt1"/>
          </a:fontRef>
        </p:style>
        <p:txBody>
          <a:bodyPr wrap="none" rtlCol="0">
            <a:spAutoFit/>
          </a:bodyPr>
          <a:lstStyle/>
          <a:p>
            <a:r>
              <a:rPr lang="tr-TR" sz="2400" b="1" dirty="0">
                <a:solidFill>
                  <a:schemeClr val="bg1">
                    <a:lumMod val="95000"/>
                  </a:schemeClr>
                </a:solidFill>
              </a:rPr>
              <a:t>P</a:t>
            </a:r>
            <a:r>
              <a:rPr lang="tr-TR" sz="2400" b="1" dirty="0" smtClean="0">
                <a:solidFill>
                  <a:schemeClr val="bg1">
                    <a:lumMod val="95000"/>
                  </a:schemeClr>
                </a:solidFill>
              </a:rPr>
              <a:t>ROGRAMLAR</a:t>
            </a:r>
            <a:endParaRPr lang="tr-TR" sz="2400" b="1" dirty="0">
              <a:solidFill>
                <a:schemeClr val="bg1">
                  <a:lumMod val="95000"/>
                </a:schemeClr>
              </a:solidFill>
            </a:endParaRPr>
          </a:p>
        </p:txBody>
      </p:sp>
    </p:spTree>
    <p:extLst>
      <p:ext uri="{BB962C8B-B14F-4D97-AF65-F5344CB8AC3E}">
        <p14:creationId xmlns:p14="http://schemas.microsoft.com/office/powerpoint/2010/main" val="5306060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3728588203"/>
              </p:ext>
            </p:extLst>
          </p:nvPr>
        </p:nvGraphicFramePr>
        <p:xfrm>
          <a:off x="395536" y="2348880"/>
          <a:ext cx="7992887" cy="1369974"/>
        </p:xfrm>
        <a:graphic>
          <a:graphicData uri="http://schemas.openxmlformats.org/drawingml/2006/table">
            <a:tbl>
              <a:tblPr firstRow="1" firstCol="1" bandRow="1">
                <a:tableStyleId>{5C22544A-7EE6-4342-B048-85BDC9FD1C3A}</a:tableStyleId>
              </a:tblPr>
              <a:tblGrid>
                <a:gridCol w="3050626"/>
                <a:gridCol w="1549055"/>
                <a:gridCol w="1482145"/>
                <a:gridCol w="1911061"/>
              </a:tblGrid>
              <a:tr h="936402">
                <a:tc>
                  <a:txBody>
                    <a:bodyPr/>
                    <a:lstStyle/>
                    <a:p>
                      <a:pPr algn="ctr">
                        <a:lnSpc>
                          <a:spcPct val="115000"/>
                        </a:lnSpc>
                        <a:spcAft>
                          <a:spcPts val="0"/>
                        </a:spcAft>
                      </a:pPr>
                      <a:r>
                        <a:rPr lang="tr-TR" sz="2000" dirty="0" smtClean="0">
                          <a:effectLst/>
                          <a:latin typeface="Calibri"/>
                          <a:ea typeface="Calibri"/>
                          <a:cs typeface="Times New Roman"/>
                        </a:rPr>
                        <a:t>BÖLÜMLER</a:t>
                      </a:r>
                      <a:endParaRPr lang="tr-T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tr-TR" sz="2000" dirty="0" smtClean="0">
                          <a:effectLst/>
                          <a:latin typeface="Calibri"/>
                          <a:ea typeface="Calibri"/>
                          <a:cs typeface="Times New Roman"/>
                        </a:rPr>
                        <a:t>TÜRKÇE</a:t>
                      </a:r>
                      <a:endParaRPr lang="tr-T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tr-TR" sz="1600" b="1" i="0" kern="1200" dirty="0" smtClean="0">
                          <a:solidFill>
                            <a:schemeClr val="lt1"/>
                          </a:solidFill>
                          <a:effectLst/>
                          <a:latin typeface="+mn-lt"/>
                          <a:ea typeface="+mn-ea"/>
                          <a:cs typeface="+mn-cs"/>
                        </a:rPr>
                        <a:t> </a:t>
                      </a:r>
                      <a:r>
                        <a:rPr lang="tr-TR" sz="1600" b="1" i="0" kern="1200" noProof="0" dirty="0" smtClean="0">
                          <a:solidFill>
                            <a:schemeClr val="lt1"/>
                          </a:solidFill>
                          <a:effectLst/>
                          <a:latin typeface="+mn-lt"/>
                          <a:ea typeface="+mn-ea"/>
                          <a:cs typeface="+mn-cs"/>
                        </a:rPr>
                        <a:t>ZORUNLU HAZIRLIK SINIFI</a:t>
                      </a:r>
                      <a:endParaRPr lang="en-GB" sz="1600" b="1" noProof="0" dirty="0">
                        <a:effectLst/>
                        <a:latin typeface="Calibri"/>
                        <a:ea typeface="Calibri"/>
                        <a:cs typeface="Times New Roman"/>
                      </a:endParaRPr>
                    </a:p>
                  </a:txBody>
                  <a:tcPr marL="68580" marR="68580" marT="0" marB="0" anchor="ctr"/>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1600" b="1" i="0" kern="1200" noProof="0" dirty="0" smtClean="0">
                          <a:solidFill>
                            <a:schemeClr val="lt1"/>
                          </a:solidFill>
                          <a:effectLst/>
                          <a:latin typeface="+mn-lt"/>
                          <a:ea typeface="+mn-ea"/>
                          <a:cs typeface="+mn-cs"/>
                        </a:rPr>
                        <a:t>İSTEĞE BAĞLI HAZIRLIK SINIFI</a:t>
                      </a:r>
                      <a:endParaRPr lang="tr-TR" sz="2000" dirty="0">
                        <a:effectLst/>
                        <a:latin typeface="Calibri"/>
                        <a:ea typeface="Calibri"/>
                        <a:cs typeface="Times New Roman"/>
                      </a:endParaRPr>
                    </a:p>
                  </a:txBody>
                  <a:tcPr marL="68580" marR="68580" marT="0" marB="0" anchor="ctr"/>
                </a:tc>
              </a:tr>
              <a:tr h="433572">
                <a:tc>
                  <a:txBody>
                    <a:bodyPr/>
                    <a:lstStyle/>
                    <a:p>
                      <a:pPr algn="just">
                        <a:lnSpc>
                          <a:spcPct val="115000"/>
                        </a:lnSpc>
                        <a:spcAft>
                          <a:spcPts val="0"/>
                        </a:spcAft>
                      </a:pPr>
                      <a:r>
                        <a:rPr lang="tr-TR" sz="1800" dirty="0" smtClean="0">
                          <a:effectLst/>
                        </a:rPr>
                        <a:t>MİMARLIK</a:t>
                      </a:r>
                      <a:endParaRPr lang="tr-TR"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2400" b="1" dirty="0" smtClean="0">
                          <a:effectLst/>
                          <a:latin typeface="Calibri"/>
                          <a:ea typeface="Calibri"/>
                          <a:cs typeface="Times New Roman"/>
                          <a:sym typeface="Symbol"/>
                        </a:rPr>
                        <a:t></a:t>
                      </a:r>
                      <a:endParaRPr lang="tr-TR" sz="2400" b="1"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2400" b="1" dirty="0" smtClean="0">
                          <a:effectLst/>
                          <a:latin typeface="Calibri"/>
                          <a:ea typeface="Calibri"/>
                          <a:cs typeface="Times New Roman"/>
                        </a:rPr>
                        <a:t>-</a:t>
                      </a:r>
                      <a:endParaRPr lang="tr-TR" sz="2400" b="1"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2400" b="1" dirty="0" smtClean="0">
                          <a:effectLst/>
                          <a:latin typeface="Calibri"/>
                          <a:ea typeface="Calibri"/>
                          <a:cs typeface="Times New Roman"/>
                          <a:sym typeface="Symbol"/>
                        </a:rPr>
                        <a:t></a:t>
                      </a:r>
                      <a:endParaRPr lang="tr-TR" sz="2400" b="1" dirty="0">
                        <a:effectLst/>
                        <a:latin typeface="Calibri"/>
                        <a:ea typeface="Calibri"/>
                        <a:cs typeface="Times New Roman"/>
                      </a:endParaRPr>
                    </a:p>
                  </a:txBody>
                  <a:tcPr marL="68580" marR="68580" marT="0" marB="0"/>
                </a:tc>
              </a:tr>
            </a:tbl>
          </a:graphicData>
        </a:graphic>
      </p:graphicFrame>
      <p:sp>
        <p:nvSpPr>
          <p:cNvPr id="5" name="Metin kutusu 4"/>
          <p:cNvSpPr txBox="1"/>
          <p:nvPr/>
        </p:nvSpPr>
        <p:spPr>
          <a:xfrm>
            <a:off x="395536" y="758361"/>
            <a:ext cx="590226" cy="461665"/>
          </a:xfrm>
          <a:prstGeom prst="rect">
            <a:avLst/>
          </a:prstGeom>
          <a:solidFill>
            <a:srgbClr val="FFC000"/>
          </a:solidFill>
        </p:spPr>
        <p:style>
          <a:lnRef idx="0">
            <a:schemeClr val="accent5"/>
          </a:lnRef>
          <a:fillRef idx="3">
            <a:schemeClr val="accent5"/>
          </a:fillRef>
          <a:effectRef idx="3">
            <a:schemeClr val="accent5"/>
          </a:effectRef>
          <a:fontRef idx="minor">
            <a:schemeClr val="lt1"/>
          </a:fontRef>
        </p:style>
        <p:txBody>
          <a:bodyPr wrap="none" rtlCol="0">
            <a:spAutoFit/>
          </a:bodyPr>
          <a:lstStyle/>
          <a:p>
            <a:r>
              <a:rPr lang="tr-TR" sz="2400" b="1" dirty="0" smtClean="0">
                <a:solidFill>
                  <a:schemeClr val="bg1">
                    <a:lumMod val="95000"/>
                  </a:schemeClr>
                </a:solidFill>
              </a:rPr>
              <a:t>DİL</a:t>
            </a:r>
            <a:endParaRPr lang="tr-TR" sz="2400" b="1" dirty="0">
              <a:solidFill>
                <a:schemeClr val="bg1">
                  <a:lumMod val="95000"/>
                </a:schemeClr>
              </a:solidFill>
            </a:endParaRPr>
          </a:p>
        </p:txBody>
      </p:sp>
    </p:spTree>
    <p:extLst>
      <p:ext uri="{BB962C8B-B14F-4D97-AF65-F5344CB8AC3E}">
        <p14:creationId xmlns:p14="http://schemas.microsoft.com/office/powerpoint/2010/main" val="91153601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Üst Düzey">
  <a:themeElements>
    <a:clrScheme name="Hava Akımı">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291</TotalTime>
  <Words>257</Words>
  <Application>Microsoft Office PowerPoint</Application>
  <PresentationFormat>Ekran Gösterisi (4:3)</PresentationFormat>
  <Paragraphs>136</Paragraphs>
  <Slides>15</Slides>
  <Notes>0</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Üst Düzey</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NofaloN67</dc:creator>
  <cp:lastModifiedBy>mf1</cp:lastModifiedBy>
  <cp:revision>21</cp:revision>
  <dcterms:created xsi:type="dcterms:W3CDTF">2016-11-30T07:00:45Z</dcterms:created>
  <dcterms:modified xsi:type="dcterms:W3CDTF">2017-07-04T13:31:17Z</dcterms:modified>
</cp:coreProperties>
</file>