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80" r:id="rId1"/>
  </p:sldMasterIdLst>
  <p:notesMasterIdLst>
    <p:notesMasterId r:id="rId15"/>
  </p:notesMasterIdLst>
  <p:sldIdLst>
    <p:sldId id="256" r:id="rId2"/>
    <p:sldId id="258" r:id="rId3"/>
    <p:sldId id="260" r:id="rId4"/>
    <p:sldId id="318" r:id="rId5"/>
    <p:sldId id="263" r:id="rId6"/>
    <p:sldId id="266" r:id="rId7"/>
    <p:sldId id="267" r:id="rId8"/>
    <p:sldId id="319" r:id="rId9"/>
    <p:sldId id="269" r:id="rId10"/>
    <p:sldId id="273" r:id="rId11"/>
    <p:sldId id="275" r:id="rId12"/>
    <p:sldId id="276" r:id="rId13"/>
    <p:sldId id="28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93188" autoAdjust="0"/>
  </p:normalViewPr>
  <p:slideViewPr>
    <p:cSldViewPr snapToGrid="0">
      <p:cViewPr varScale="1">
        <p:scale>
          <a:sx n="97" d="100"/>
          <a:sy n="97" d="100"/>
        </p:scale>
        <p:origin x="96" y="30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69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C960C4-361D-42EF-9E7F-CA504C28FCD3}" type="datetimeFigureOut">
              <a:rPr lang="tr-TR" smtClean="0"/>
              <a:pPr/>
              <a:t>6.03.2023</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A8BA86-5294-4A9B-8FA5-C3ED82690EEE}"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7ECAD35-34E3-4ACA-8F1E-EFAB2E9A4F1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4028AF22-BD48-4648-A4D6-93CCB853FEED}" type="datetimeFigureOut">
              <a:rPr lang="tr-TR" smtClean="0"/>
              <a:pPr/>
              <a:t>6.03.2023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C7ECAD35-34E3-4ACA-8F1E-EFAB2E9A4F1B}" type="slidenum">
              <a:rPr lang="tr-TR" smtClean="0"/>
              <a:pPr/>
              <a:t>‹#›</a:t>
            </a:fld>
            <a:endParaRPr lang="tr-T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028AF22-BD48-4648-A4D6-93CCB853FEED}" type="datetimeFigureOut">
              <a:rPr lang="tr-TR" smtClean="0"/>
              <a:pPr/>
              <a:t>6.03.2023</a:t>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7ECAD35-34E3-4ACA-8F1E-EFAB2E9A4F1B}" type="slidenum">
              <a:rPr lang="tr-TR" smtClean="0"/>
              <a:pPr/>
              <a:t>‹#›</a:t>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82200" y="334538"/>
            <a:ext cx="10234669" cy="4942558"/>
          </a:xfrm>
        </p:spPr>
        <p:txBody>
          <a:bodyPr>
            <a:normAutofit/>
          </a:bodyPr>
          <a:lstStyle/>
          <a:p>
            <a:pPr algn="ctr"/>
            <a:r>
              <a:rPr lang="tr-TR" sz="4800" b="1" dirty="0" smtClean="0">
                <a:solidFill>
                  <a:srgbClr val="7030A0"/>
                </a:solidFill>
              </a:rPr>
              <a:t>     NİĞDE </a:t>
            </a:r>
            <a:r>
              <a:rPr lang="tr-TR" sz="4400" b="1" dirty="0" smtClean="0">
                <a:solidFill>
                  <a:srgbClr val="7030A0"/>
                </a:solidFill>
                <a:latin typeface="+mn-lt"/>
              </a:rPr>
              <a:t>ÖMER HALİSDEMİR ÜNİVERSİTESİ </a:t>
            </a:r>
            <a:br>
              <a:rPr lang="tr-TR" sz="4400" b="1" dirty="0" smtClean="0">
                <a:solidFill>
                  <a:srgbClr val="7030A0"/>
                </a:solidFill>
                <a:latin typeface="+mn-lt"/>
              </a:rPr>
            </a:br>
            <a:r>
              <a:rPr lang="tr-TR" sz="4400" b="1" dirty="0" smtClean="0">
                <a:solidFill>
                  <a:srgbClr val="7030A0"/>
                </a:solidFill>
                <a:latin typeface="+mn-lt"/>
              </a:rPr>
              <a:t>        BİLİMSEL ARAŞTIRMA PROJELERİ </a:t>
            </a:r>
            <a:br>
              <a:rPr lang="tr-TR" sz="4400" b="1" dirty="0" smtClean="0">
                <a:solidFill>
                  <a:srgbClr val="7030A0"/>
                </a:solidFill>
                <a:latin typeface="+mn-lt"/>
              </a:rPr>
            </a:br>
            <a:r>
              <a:rPr lang="tr-TR" sz="4400" b="1" dirty="0" smtClean="0">
                <a:solidFill>
                  <a:srgbClr val="7030A0"/>
                </a:solidFill>
                <a:latin typeface="+mn-lt"/>
              </a:rPr>
              <a:t>     KOORDİNASYON BİRİMİ’NE</a:t>
            </a:r>
            <a:br>
              <a:rPr lang="tr-TR" sz="4400" b="1" dirty="0" smtClean="0">
                <a:solidFill>
                  <a:srgbClr val="7030A0"/>
                </a:solidFill>
                <a:latin typeface="+mn-lt"/>
              </a:rPr>
            </a:br>
            <a:r>
              <a:rPr lang="tr-TR" sz="4400" dirty="0" smtClean="0">
                <a:solidFill>
                  <a:srgbClr val="7030A0"/>
                </a:solidFill>
                <a:latin typeface="+mn-lt"/>
              </a:rPr>
              <a:t>HOŞ GELDİNİZ</a:t>
            </a:r>
            <a:r>
              <a:rPr lang="tr-TR" sz="4400" dirty="0" smtClean="0">
                <a:solidFill>
                  <a:srgbClr val="7030A0"/>
                </a:solidFill>
              </a:rPr>
              <a:t/>
            </a:r>
            <a:br>
              <a:rPr lang="tr-TR" sz="4400" dirty="0" smtClean="0">
                <a:solidFill>
                  <a:srgbClr val="7030A0"/>
                </a:solidFill>
              </a:rPr>
            </a:br>
            <a:endParaRPr lang="tr-TR" sz="4400" dirty="0">
              <a:solidFill>
                <a:srgbClr val="7030A0"/>
              </a:solidFill>
            </a:endParaRPr>
          </a:p>
        </p:txBody>
      </p:sp>
      <p:pic>
        <p:nvPicPr>
          <p:cNvPr id="1026" name="Picture 2" descr="Niğde Ömer Halisdemir Üniversitesi Logo"/>
          <p:cNvPicPr>
            <a:picLocks noChangeAspect="1" noChangeArrowheads="1"/>
          </p:cNvPicPr>
          <p:nvPr/>
        </p:nvPicPr>
        <p:blipFill>
          <a:blip r:embed="rId2" cstate="print"/>
          <a:srcRect/>
          <a:stretch>
            <a:fillRect/>
          </a:stretch>
        </p:blipFill>
        <p:spPr bwMode="auto">
          <a:xfrm>
            <a:off x="847725" y="517524"/>
            <a:ext cx="1616579" cy="1601207"/>
          </a:xfrm>
          <a:prstGeom prst="rect">
            <a:avLst/>
          </a:prstGeom>
          <a:noFill/>
        </p:spPr>
      </p:pic>
    </p:spTree>
    <p:extLst>
      <p:ext uri="{BB962C8B-B14F-4D97-AF65-F5344CB8AC3E}">
        <p14:creationId xmlns:p14="http://schemas.microsoft.com/office/powerpoint/2010/main" val="18811991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7030A0"/>
                </a:solidFill>
                <a:latin typeface="Times New Roman" panose="02020603050405020304" pitchFamily="18" charset="0"/>
                <a:cs typeface="Times New Roman" panose="02020603050405020304" pitchFamily="18" charset="0"/>
              </a:rPr>
              <a:t>Örgüt Yapısı</a:t>
            </a:r>
          </a:p>
        </p:txBody>
      </p:sp>
      <p:sp>
        <p:nvSpPr>
          <p:cNvPr id="3" name="İçerik Yer Tutucusu 2"/>
          <p:cNvSpPr>
            <a:spLocks noGrp="1"/>
          </p:cNvSpPr>
          <p:nvPr>
            <p:ph type="body" idx="1"/>
          </p:nvPr>
        </p:nvSpPr>
        <p:spPr/>
        <p:txBody>
          <a:bodyPr>
            <a:normAutofit/>
          </a:bodyPr>
          <a:lstStyle/>
          <a:p>
            <a:pPr marL="0" indent="0">
              <a:buNone/>
            </a:pPr>
            <a:endParaRPr lang="tr-TR" b="1" dirty="0" smtClean="0">
              <a:latin typeface="Times New Roman" panose="02020603050405020304" pitchFamily="18" charset="0"/>
              <a:cs typeface="Times New Roman" panose="02020603050405020304" pitchFamily="18" charset="0"/>
            </a:endParaRPr>
          </a:p>
          <a:p>
            <a:pPr marL="0" indent="0">
              <a:buNone/>
            </a:pPr>
            <a:r>
              <a:rPr lang="tr-TR" b="1" dirty="0" smtClean="0">
                <a:latin typeface="Times New Roman" panose="02020603050405020304" pitchFamily="18" charset="0"/>
                <a:cs typeface="Times New Roman" panose="02020603050405020304" pitchFamily="18" charset="0"/>
              </a:rPr>
              <a:t>Bilimsel </a:t>
            </a:r>
            <a:r>
              <a:rPr lang="tr-TR" b="1" dirty="0">
                <a:latin typeface="Times New Roman" panose="02020603050405020304" pitchFamily="18" charset="0"/>
                <a:cs typeface="Times New Roman" panose="02020603050405020304" pitchFamily="18" charset="0"/>
              </a:rPr>
              <a:t>Araştırma Projeleri Koordinasyon Biriminin yapısı, hiyerarşi yönüyle </a:t>
            </a:r>
            <a:r>
              <a:rPr lang="tr-TR" b="1" dirty="0" smtClean="0">
                <a:latin typeface="Times New Roman" panose="02020603050405020304" pitchFamily="18" charset="0"/>
                <a:cs typeface="Times New Roman" panose="02020603050405020304" pitchFamily="18" charset="0"/>
              </a:rPr>
              <a:t>Rektör Yardımcılığına bağlı </a:t>
            </a:r>
            <a:r>
              <a:rPr lang="tr-TR" b="1" dirty="0">
                <a:latin typeface="Times New Roman" panose="02020603050405020304" pitchFamily="18" charset="0"/>
                <a:cs typeface="Times New Roman" panose="02020603050405020304" pitchFamily="18" charset="0"/>
              </a:rPr>
              <a:t>olarak hizmet veren bir birimdir.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40424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7136" y="334538"/>
            <a:ext cx="10363200" cy="405829"/>
          </a:xfrm>
        </p:spPr>
        <p:txBody>
          <a:bodyPr/>
          <a:lstStyle/>
          <a:p>
            <a:pPr algn="ctr"/>
            <a:r>
              <a:rPr lang="tr-TR" dirty="0" smtClean="0"/>
              <a:t>      </a:t>
            </a:r>
            <a:r>
              <a:rPr lang="tr-TR" sz="3200" b="1" dirty="0" smtClean="0">
                <a:solidFill>
                  <a:srgbClr val="7030A0"/>
                </a:solidFill>
                <a:latin typeface="Times New Roman" panose="02020603050405020304" pitchFamily="18" charset="0"/>
                <a:cs typeface="Times New Roman" panose="02020603050405020304" pitchFamily="18" charset="0"/>
              </a:rPr>
              <a:t>BAP KOMİSYONU </a:t>
            </a:r>
            <a:endParaRPr lang="tr-TR" sz="3200" b="1" dirty="0">
              <a:solidFill>
                <a:srgbClr val="7030A0"/>
              </a:solidFill>
              <a:latin typeface="Times New Roman" panose="02020603050405020304" pitchFamily="18" charset="0"/>
              <a:cs typeface="Times New Roman" panose="02020603050405020304" pitchFamily="18" charset="0"/>
            </a:endParaRPr>
          </a:p>
        </p:txBody>
      </p:sp>
      <p:grpSp>
        <p:nvGrpSpPr>
          <p:cNvPr id="1026" name="Group 2"/>
          <p:cNvGrpSpPr>
            <a:grpSpLocks noChangeAspect="1"/>
          </p:cNvGrpSpPr>
          <p:nvPr/>
        </p:nvGrpSpPr>
        <p:grpSpPr bwMode="auto">
          <a:xfrm>
            <a:off x="2904566" y="995083"/>
            <a:ext cx="7401350" cy="5080373"/>
            <a:chOff x="690" y="731"/>
            <a:chExt cx="10560" cy="9302"/>
          </a:xfrm>
        </p:grpSpPr>
        <p:sp>
          <p:nvSpPr>
            <p:cNvPr id="1050" name="AutoShape 26"/>
            <p:cNvSpPr>
              <a:spLocks noChangeArrowheads="1"/>
            </p:cNvSpPr>
            <p:nvPr/>
          </p:nvSpPr>
          <p:spPr bwMode="auto">
            <a:xfrm>
              <a:off x="978" y="5627"/>
              <a:ext cx="3005" cy="1297"/>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tr-TR" sz="1000" dirty="0" smtClean="0">
                  <a:solidFill>
                    <a:schemeClr val="tx1"/>
                  </a:solidFill>
                  <a:latin typeface="Calibri" pitchFamily="34" charset="0"/>
                  <a:cs typeface="Arial" pitchFamily="34" charset="0"/>
                </a:rPr>
                <a:t>Beden Eğitimi ve Spor Yüksekokulu Öğretim Üyesi</a:t>
              </a:r>
              <a:r>
                <a:rPr kumimoji="0" lang="tr-TR" sz="1000" b="0" i="0" u="none" strike="noStrike" cap="none" normalizeH="0" baseline="0" dirty="0" smtClean="0">
                  <a:ln>
                    <a:noFill/>
                  </a:ln>
                  <a:solidFill>
                    <a:schemeClr val="tx1"/>
                  </a:solidFill>
                  <a:effectLst/>
                  <a:latin typeface="Calibri" pitchFamily="34" charset="0"/>
                  <a:cs typeface="Arial" pitchFamily="34" charset="0"/>
                </a:rPr>
                <a:t>/Üye  </a:t>
              </a:r>
            </a:p>
            <a:p>
              <a:pPr marL="0" marR="0" lvl="0" indent="0" algn="ctr" defTabSz="914400" rtl="0" eaLnBrk="1" fontAlgn="base" latinLnBrk="0" hangingPunct="1">
                <a:lnSpc>
                  <a:spcPct val="100000"/>
                </a:lnSpc>
                <a:spcBef>
                  <a:spcPct val="0"/>
                </a:spcBef>
                <a:spcAft>
                  <a:spcPts val="1000"/>
                </a:spcAft>
                <a:buClrTx/>
                <a:buSzTx/>
                <a:buFontTx/>
                <a:buNone/>
                <a:tabLst/>
              </a:pPr>
              <a:r>
                <a:rPr lang="tr-TR" sz="1000" dirty="0" smtClean="0">
                  <a:solidFill>
                    <a:schemeClr val="tx1"/>
                  </a:solidFill>
                  <a:latin typeface="Calibri" pitchFamily="34" charset="0"/>
                  <a:cs typeface="Arial" pitchFamily="34" charset="0"/>
                </a:rPr>
                <a:t>Prof</a:t>
              </a:r>
              <a:r>
                <a:rPr kumimoji="0" lang="tr-TR" sz="1000" b="0" i="0" u="none" strike="noStrike" cap="none" normalizeH="0" baseline="0" dirty="0" smtClean="0">
                  <a:ln>
                    <a:noFill/>
                  </a:ln>
                  <a:solidFill>
                    <a:schemeClr val="tx1"/>
                  </a:solidFill>
                  <a:effectLst/>
                  <a:latin typeface="Calibri" pitchFamily="34" charset="0"/>
                  <a:cs typeface="Arial" pitchFamily="34" charset="0"/>
                </a:rPr>
                <a:t>. Dr. </a:t>
              </a:r>
              <a:r>
                <a:rPr lang="tr-TR" sz="1000" dirty="0" smtClean="0">
                  <a:solidFill>
                    <a:schemeClr val="tx1"/>
                  </a:solidFill>
                  <a:latin typeface="Calibri" pitchFamily="34" charset="0"/>
                  <a:cs typeface="Arial" pitchFamily="34" charset="0"/>
                </a:rPr>
                <a:t>Rüçhan İRİ </a:t>
              </a:r>
              <a:endParaRPr kumimoji="0" lang="tr-TR" sz="10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7" name="AutoShape 3"/>
            <p:cNvSpPr>
              <a:spLocks noChangeAspect="1" noChangeArrowheads="1"/>
            </p:cNvSpPr>
            <p:nvPr/>
          </p:nvSpPr>
          <p:spPr bwMode="auto">
            <a:xfrm>
              <a:off x="690" y="731"/>
              <a:ext cx="10560" cy="9302"/>
            </a:xfrm>
            <a:prstGeom prst="rect">
              <a:avLst/>
            </a:prstGeom>
            <a:noFill/>
          </p:spPr>
          <p:txBody>
            <a:bodyPr vert="horz" wrap="square" lIns="91440" tIns="45720" rIns="91440" bIns="45720" numCol="1" anchor="t" anchorCtr="0" compatLnSpc="1">
              <a:prstTxWarp prst="textNoShape">
                <a:avLst/>
              </a:prstTxWarp>
            </a:bodyPr>
            <a:lstStyle/>
            <a:p>
              <a:endParaRPr lang="tr-TR"/>
            </a:p>
          </p:txBody>
        </p:sp>
        <p:grpSp>
          <p:nvGrpSpPr>
            <p:cNvPr id="1028" name="Group 4"/>
            <p:cNvGrpSpPr>
              <a:grpSpLocks/>
            </p:cNvGrpSpPr>
            <p:nvPr/>
          </p:nvGrpSpPr>
          <p:grpSpPr bwMode="auto">
            <a:xfrm>
              <a:off x="3525" y="1937"/>
              <a:ext cx="664" cy="1129"/>
              <a:chOff x="4065" y="1937"/>
              <a:chExt cx="664" cy="1129"/>
            </a:xfrm>
          </p:grpSpPr>
          <p:sp>
            <p:nvSpPr>
              <p:cNvPr id="1029" name="Line 5"/>
              <p:cNvSpPr>
                <a:spLocks noChangeShapeType="1"/>
              </p:cNvSpPr>
              <p:nvPr/>
            </p:nvSpPr>
            <p:spPr bwMode="auto">
              <a:xfrm flipV="1">
                <a:off x="4698" y="1937"/>
                <a:ext cx="31" cy="111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030" name="Line 6"/>
              <p:cNvSpPr>
                <a:spLocks noChangeShapeType="1"/>
              </p:cNvSpPr>
              <p:nvPr/>
            </p:nvSpPr>
            <p:spPr bwMode="auto">
              <a:xfrm flipH="1">
                <a:off x="4065" y="3066"/>
                <a:ext cx="36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grpSp>
          <p:nvGrpSpPr>
            <p:cNvPr id="1031" name="Group 7"/>
            <p:cNvGrpSpPr>
              <a:grpSpLocks/>
            </p:cNvGrpSpPr>
            <p:nvPr/>
          </p:nvGrpSpPr>
          <p:grpSpPr bwMode="auto">
            <a:xfrm>
              <a:off x="3967" y="1937"/>
              <a:ext cx="381" cy="2630"/>
              <a:chOff x="4637" y="2155"/>
              <a:chExt cx="537" cy="2218"/>
            </a:xfrm>
          </p:grpSpPr>
          <p:sp>
            <p:nvSpPr>
              <p:cNvPr id="1032" name="Line 8"/>
              <p:cNvSpPr>
                <a:spLocks noChangeShapeType="1"/>
              </p:cNvSpPr>
              <p:nvPr/>
            </p:nvSpPr>
            <p:spPr bwMode="auto">
              <a:xfrm flipH="1">
                <a:off x="5121" y="2155"/>
                <a:ext cx="53" cy="220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033" name="Line 9"/>
              <p:cNvSpPr>
                <a:spLocks noChangeShapeType="1"/>
              </p:cNvSpPr>
              <p:nvPr/>
            </p:nvSpPr>
            <p:spPr bwMode="auto">
              <a:xfrm flipH="1">
                <a:off x="4637" y="4370"/>
                <a:ext cx="445" cy="3"/>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grpSp>
          <p:nvGrpSpPr>
            <p:cNvPr id="1034" name="Group 10"/>
            <p:cNvGrpSpPr>
              <a:grpSpLocks/>
            </p:cNvGrpSpPr>
            <p:nvPr/>
          </p:nvGrpSpPr>
          <p:grpSpPr bwMode="auto">
            <a:xfrm>
              <a:off x="4047" y="1937"/>
              <a:ext cx="654" cy="5836"/>
              <a:chOff x="4623" y="2052"/>
              <a:chExt cx="1063" cy="4896"/>
            </a:xfrm>
          </p:grpSpPr>
          <p:sp>
            <p:nvSpPr>
              <p:cNvPr id="1035" name="Line 11"/>
              <p:cNvSpPr>
                <a:spLocks noChangeShapeType="1"/>
              </p:cNvSpPr>
              <p:nvPr/>
            </p:nvSpPr>
            <p:spPr bwMode="auto">
              <a:xfrm flipH="1">
                <a:off x="5607" y="2052"/>
                <a:ext cx="79" cy="489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036" name="Line 12"/>
              <p:cNvSpPr>
                <a:spLocks noChangeShapeType="1"/>
              </p:cNvSpPr>
              <p:nvPr/>
            </p:nvSpPr>
            <p:spPr bwMode="auto">
              <a:xfrm flipH="1">
                <a:off x="4623" y="6947"/>
                <a:ext cx="1013" cy="1"/>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grpSp>
          <p:nvGrpSpPr>
            <p:cNvPr id="1037" name="Group 13"/>
            <p:cNvGrpSpPr>
              <a:grpSpLocks/>
            </p:cNvGrpSpPr>
            <p:nvPr/>
          </p:nvGrpSpPr>
          <p:grpSpPr bwMode="auto">
            <a:xfrm>
              <a:off x="3577" y="865"/>
              <a:ext cx="1465" cy="6324"/>
              <a:chOff x="4117" y="865"/>
              <a:chExt cx="1465" cy="6324"/>
            </a:xfrm>
          </p:grpSpPr>
          <p:sp>
            <p:nvSpPr>
              <p:cNvPr id="1038" name="Line 14"/>
              <p:cNvSpPr>
                <a:spLocks noChangeShapeType="1"/>
              </p:cNvSpPr>
              <p:nvPr/>
            </p:nvSpPr>
            <p:spPr bwMode="auto">
              <a:xfrm flipH="1">
                <a:off x="5260" y="865"/>
                <a:ext cx="322" cy="4273"/>
              </a:xfrm>
              <a:prstGeom prst="line">
                <a:avLst/>
              </a:prstGeom>
              <a:no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039" name="Line 15"/>
              <p:cNvSpPr>
                <a:spLocks noChangeShapeType="1"/>
              </p:cNvSpPr>
              <p:nvPr/>
            </p:nvSpPr>
            <p:spPr bwMode="auto">
              <a:xfrm flipH="1">
                <a:off x="4117" y="7189"/>
                <a:ext cx="1440" cy="0"/>
              </a:xfrm>
              <a:prstGeom prst="line">
                <a:avLst/>
              </a:prstGeom>
              <a:noFill/>
              <a:ln w="9525">
                <a:no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grpSp>
          <p:nvGrpSpPr>
            <p:cNvPr id="1040" name="Group 16"/>
            <p:cNvGrpSpPr>
              <a:grpSpLocks/>
            </p:cNvGrpSpPr>
            <p:nvPr/>
          </p:nvGrpSpPr>
          <p:grpSpPr bwMode="auto">
            <a:xfrm>
              <a:off x="6741" y="1938"/>
              <a:ext cx="306" cy="1354"/>
              <a:chOff x="6456" y="2218"/>
              <a:chExt cx="306" cy="1062"/>
            </a:xfrm>
          </p:grpSpPr>
          <p:sp>
            <p:nvSpPr>
              <p:cNvPr id="1041" name="Line 17"/>
              <p:cNvSpPr>
                <a:spLocks noChangeShapeType="1"/>
              </p:cNvSpPr>
              <p:nvPr/>
            </p:nvSpPr>
            <p:spPr bwMode="auto">
              <a:xfrm flipH="1" flipV="1">
                <a:off x="6456" y="2218"/>
                <a:ext cx="37" cy="103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042" name="Line 18"/>
              <p:cNvSpPr>
                <a:spLocks noChangeShapeType="1"/>
              </p:cNvSpPr>
              <p:nvPr/>
            </p:nvSpPr>
            <p:spPr bwMode="auto">
              <a:xfrm>
                <a:off x="6561" y="3254"/>
                <a:ext cx="201" cy="26"/>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grpSp>
          <p:nvGrpSpPr>
            <p:cNvPr id="1043" name="Group 19"/>
            <p:cNvGrpSpPr>
              <a:grpSpLocks/>
            </p:cNvGrpSpPr>
            <p:nvPr/>
          </p:nvGrpSpPr>
          <p:grpSpPr bwMode="auto">
            <a:xfrm>
              <a:off x="6443" y="1936"/>
              <a:ext cx="603" cy="4211"/>
              <a:chOff x="6331" y="2295"/>
              <a:chExt cx="725" cy="2997"/>
            </a:xfrm>
          </p:grpSpPr>
          <p:sp>
            <p:nvSpPr>
              <p:cNvPr id="1044" name="Line 20"/>
              <p:cNvSpPr>
                <a:spLocks noChangeShapeType="1"/>
              </p:cNvSpPr>
              <p:nvPr/>
            </p:nvSpPr>
            <p:spPr bwMode="auto">
              <a:xfrm>
                <a:off x="6482" y="2295"/>
                <a:ext cx="83" cy="2023"/>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045" name="Line 21"/>
              <p:cNvSpPr>
                <a:spLocks noChangeShapeType="1"/>
              </p:cNvSpPr>
              <p:nvPr/>
            </p:nvSpPr>
            <p:spPr bwMode="auto">
              <a:xfrm flipV="1">
                <a:off x="6331" y="5288"/>
                <a:ext cx="725" cy="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grpSp>
          <p:nvGrpSpPr>
            <p:cNvPr id="1046" name="Group 22"/>
            <p:cNvGrpSpPr>
              <a:grpSpLocks/>
            </p:cNvGrpSpPr>
            <p:nvPr/>
          </p:nvGrpSpPr>
          <p:grpSpPr bwMode="auto">
            <a:xfrm>
              <a:off x="6247" y="1936"/>
              <a:ext cx="750" cy="5837"/>
              <a:chOff x="6097" y="2328"/>
              <a:chExt cx="900" cy="3781"/>
            </a:xfrm>
          </p:grpSpPr>
          <p:sp>
            <p:nvSpPr>
              <p:cNvPr id="1047" name="Line 23"/>
              <p:cNvSpPr>
                <a:spLocks noChangeShapeType="1"/>
              </p:cNvSpPr>
              <p:nvPr/>
            </p:nvSpPr>
            <p:spPr bwMode="auto">
              <a:xfrm>
                <a:off x="6182" y="2328"/>
                <a:ext cx="150" cy="270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048" name="Line 24"/>
              <p:cNvSpPr>
                <a:spLocks noChangeShapeType="1"/>
              </p:cNvSpPr>
              <p:nvPr/>
            </p:nvSpPr>
            <p:spPr bwMode="auto">
              <a:xfrm>
                <a:off x="6097" y="6109"/>
                <a:ext cx="90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sp>
          <p:nvSpPr>
            <p:cNvPr id="1049" name="AutoShape 25"/>
            <p:cNvSpPr>
              <a:spLocks noChangeArrowheads="1"/>
            </p:cNvSpPr>
            <p:nvPr/>
          </p:nvSpPr>
          <p:spPr bwMode="auto">
            <a:xfrm>
              <a:off x="978" y="3989"/>
              <a:ext cx="2947" cy="1348"/>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Arial" pitchFamily="34" charset="0"/>
                </a:rPr>
                <a:t>Fen–Edebiyat</a:t>
              </a:r>
              <a:r>
                <a:rPr kumimoji="0" lang="tr-TR" sz="1000" b="0" i="0" u="none" strike="noStrike" cap="none" normalizeH="0" dirty="0" smtClean="0">
                  <a:ln>
                    <a:noFill/>
                  </a:ln>
                  <a:solidFill>
                    <a:schemeClr val="tx1"/>
                  </a:solidFill>
                  <a:effectLst/>
                  <a:latin typeface="Calibri" pitchFamily="34" charset="0"/>
                  <a:cs typeface="Arial" pitchFamily="34" charset="0"/>
                </a:rPr>
                <a:t> Fakültesi Öğretim Üyesi </a:t>
              </a:r>
              <a:r>
                <a:rPr kumimoji="0" lang="tr-TR" sz="1000" b="0" i="0" u="none" strike="noStrike" cap="none" normalizeH="0" baseline="0" dirty="0" smtClean="0">
                  <a:ln>
                    <a:noFill/>
                  </a:ln>
                  <a:solidFill>
                    <a:schemeClr val="tx1"/>
                  </a:solidFill>
                  <a:effectLst/>
                  <a:latin typeface="Calibri" pitchFamily="34" charset="0"/>
                  <a:cs typeface="Arial" pitchFamily="34" charset="0"/>
                </a:rPr>
                <a:t>/ Üye </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Arial" pitchFamily="34" charset="0"/>
                </a:rPr>
                <a:t>Prof. Dr. </a:t>
              </a:r>
              <a:r>
                <a:rPr lang="tr-TR" sz="1000" dirty="0" smtClean="0">
                  <a:solidFill>
                    <a:schemeClr val="tx1"/>
                  </a:solidFill>
                  <a:latin typeface="Calibri" pitchFamily="34" charset="0"/>
                  <a:cs typeface="Arial" pitchFamily="34" charset="0"/>
                </a:rPr>
                <a:t>Orhan GEZİCİ</a:t>
              </a:r>
              <a:endParaRPr kumimoji="0" lang="tr-TR" sz="1000" b="1"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1" name="AutoShape 27"/>
            <p:cNvSpPr>
              <a:spLocks noChangeArrowheads="1"/>
            </p:cNvSpPr>
            <p:nvPr/>
          </p:nvSpPr>
          <p:spPr bwMode="auto">
            <a:xfrm>
              <a:off x="7102" y="2242"/>
              <a:ext cx="3016" cy="1385"/>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Arial" pitchFamily="34" charset="0"/>
                </a:rPr>
                <a:t>Tarım Bilimleri ve Teknolojileri Fakültesi Öğretim Üyesi / Üye</a:t>
              </a:r>
              <a:r>
                <a:rPr kumimoji="0" lang="tr-TR" sz="1000" b="1" i="0" u="none" strike="noStrike" cap="none" normalizeH="0" baseline="0" dirty="0" smtClean="0">
                  <a:ln>
                    <a:noFill/>
                  </a:ln>
                  <a:solidFill>
                    <a:schemeClr val="tx1"/>
                  </a:solidFill>
                  <a:effectLst/>
                  <a:latin typeface="Calibri" pitchFamily="34" charset="0"/>
                  <a:cs typeface="Arial" pitchFamily="34" charset="0"/>
                </a:rPr>
                <a:t> </a:t>
              </a:r>
              <a:endParaRPr kumimoji="0" lang="tr-TR" sz="1000" b="1"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Arial" pitchFamily="34" charset="0"/>
                </a:rPr>
                <a:t>Prof. Dr. Sevgi ÇALIŞKAN</a:t>
              </a:r>
            </a:p>
            <a:p>
              <a:pPr marL="0" marR="0" lvl="0" indent="0" algn="l" defTabSz="914400" rtl="0" eaLnBrk="1" fontAlgn="base" latinLnBrk="0" hangingPunct="1">
                <a:lnSpc>
                  <a:spcPct val="100000"/>
                </a:lnSpc>
                <a:spcBef>
                  <a:spcPct val="0"/>
                </a:spcBef>
                <a:spcAft>
                  <a:spcPts val="1000"/>
                </a:spcAft>
                <a:buClrTx/>
                <a:buSzTx/>
                <a:buFontTx/>
                <a:buNone/>
                <a:tabLst/>
              </a:pPr>
              <a:r>
                <a:rPr kumimoji="0" lang="tr-TR" sz="1100" b="0" i="0" u="none" strike="noStrike" cap="none" normalizeH="0" baseline="0" dirty="0" smtClean="0">
                  <a:ln>
                    <a:noFill/>
                  </a:ln>
                  <a:solidFill>
                    <a:schemeClr val="tx1"/>
                  </a:solidFill>
                  <a:effectLst/>
                  <a:latin typeface="Calibri" pitchFamily="34" charset="0"/>
                  <a:cs typeface="Arial" pitchFamily="34" charset="0"/>
                </a:rPr>
                <a:t> </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3" name="AutoShape 29"/>
            <p:cNvSpPr>
              <a:spLocks noChangeArrowheads="1"/>
            </p:cNvSpPr>
            <p:nvPr/>
          </p:nvSpPr>
          <p:spPr bwMode="auto">
            <a:xfrm>
              <a:off x="7102" y="3989"/>
              <a:ext cx="3056" cy="1149"/>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tr-TR" sz="1000" b="0" i="0" u="none" strike="noStrike" cap="none" normalizeH="0" baseline="0" dirty="0" smtClean="0">
                  <a:ln>
                    <a:noFill/>
                  </a:ln>
                  <a:solidFill>
                    <a:schemeClr val="tx1"/>
                  </a:solidFill>
                  <a:effectLst/>
                  <a:latin typeface="Calibri" pitchFamily="34" charset="0"/>
                  <a:cs typeface="Arial" pitchFamily="34" charset="0"/>
                </a:rPr>
                <a:t>Eğitim</a:t>
              </a:r>
              <a:r>
                <a:rPr kumimoji="0" lang="tr-TR" sz="1000" b="0" i="0" u="none" strike="noStrike" cap="none" normalizeH="0" dirty="0" smtClean="0">
                  <a:ln>
                    <a:noFill/>
                  </a:ln>
                  <a:solidFill>
                    <a:schemeClr val="tx1"/>
                  </a:solidFill>
                  <a:effectLst/>
                  <a:latin typeface="Calibri" pitchFamily="34" charset="0"/>
                  <a:cs typeface="Arial" pitchFamily="34" charset="0"/>
                </a:rPr>
                <a:t> Fakültesi </a:t>
              </a:r>
              <a:r>
                <a:rPr kumimoji="0" lang="tr-TR" sz="1000" b="0" i="0" u="none" strike="noStrike" cap="none" normalizeH="0" baseline="0" dirty="0" smtClean="0">
                  <a:ln>
                    <a:noFill/>
                  </a:ln>
                  <a:solidFill>
                    <a:schemeClr val="tx1"/>
                  </a:solidFill>
                  <a:effectLst/>
                  <a:latin typeface="Calibri" pitchFamily="34" charset="0"/>
                  <a:cs typeface="Arial" pitchFamily="34" charset="0"/>
                </a:rPr>
                <a:t>Öğretim Üyesi / Üye</a:t>
              </a:r>
              <a:r>
                <a:rPr kumimoji="0" lang="tr-TR" sz="1000" b="1" i="0" u="none" strike="noStrike" cap="none" normalizeH="0" baseline="0" dirty="0" smtClean="0">
                  <a:ln>
                    <a:noFill/>
                  </a:ln>
                  <a:solidFill>
                    <a:schemeClr val="tx1"/>
                  </a:solidFill>
                  <a:effectLst/>
                  <a:latin typeface="Calibri" pitchFamily="34" charset="0"/>
                  <a:cs typeface="Arial" pitchFamily="34" charset="0"/>
                </a:rPr>
                <a:t> </a:t>
              </a:r>
            </a:p>
            <a:p>
              <a:pPr marL="0" marR="0" lvl="0" indent="0" algn="ctr" defTabSz="914400" rtl="0" eaLnBrk="1" fontAlgn="base" latinLnBrk="0" hangingPunct="1">
                <a:lnSpc>
                  <a:spcPct val="100000"/>
                </a:lnSpc>
                <a:spcBef>
                  <a:spcPct val="0"/>
                </a:spcBef>
                <a:spcAft>
                  <a:spcPts val="1000"/>
                </a:spcAft>
                <a:buClrTx/>
                <a:buSzTx/>
                <a:buFontTx/>
                <a:buNone/>
                <a:tabLst/>
              </a:pPr>
              <a:r>
                <a:rPr lang="tr-TR" sz="1000" dirty="0" smtClean="0">
                  <a:solidFill>
                    <a:prstClr val="white"/>
                  </a:solidFill>
                  <a:latin typeface="Calibri" pitchFamily="34" charset="0"/>
                  <a:cs typeface="Arial" pitchFamily="34" charset="0"/>
                </a:rPr>
                <a:t>Prof. Dr. Mehmet TUNÇEL</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4" name="AutoShape 30"/>
            <p:cNvSpPr>
              <a:spLocks noChangeArrowheads="1"/>
            </p:cNvSpPr>
            <p:nvPr/>
          </p:nvSpPr>
          <p:spPr bwMode="auto">
            <a:xfrm>
              <a:off x="7102" y="5600"/>
              <a:ext cx="3056" cy="1253"/>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Arial" pitchFamily="34" charset="0"/>
                </a:rPr>
                <a:t>Mühendislik  Fakültesi Öğretim Üyesi / Üye</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1" i="0" u="none" strike="noStrike" cap="none" normalizeH="0" baseline="0" dirty="0" smtClean="0">
                  <a:ln>
                    <a:noFill/>
                  </a:ln>
                  <a:solidFill>
                    <a:schemeClr val="tx1"/>
                  </a:solidFill>
                  <a:effectLst/>
                  <a:latin typeface="Calibri" pitchFamily="34" charset="0"/>
                  <a:cs typeface="Arial" pitchFamily="34" charset="0"/>
                </a:rPr>
                <a:t> </a:t>
              </a:r>
              <a:r>
                <a:rPr kumimoji="0" lang="tr-TR" sz="1000" b="0" i="0" u="none" strike="noStrike" cap="none" normalizeH="0" baseline="0" dirty="0" smtClean="0">
                  <a:ln>
                    <a:noFill/>
                  </a:ln>
                  <a:solidFill>
                    <a:schemeClr val="tx1"/>
                  </a:solidFill>
                  <a:effectLst/>
                  <a:latin typeface="Calibri" pitchFamily="34" charset="0"/>
                  <a:cs typeface="Arial" pitchFamily="34" charset="0"/>
                </a:rPr>
                <a:t>Prof. Dr. </a:t>
              </a:r>
              <a:r>
                <a:rPr lang="tr-TR" sz="1000" dirty="0" smtClean="0">
                  <a:solidFill>
                    <a:schemeClr val="tx1"/>
                  </a:solidFill>
                  <a:latin typeface="Calibri" pitchFamily="34" charset="0"/>
                  <a:cs typeface="Arial" pitchFamily="34" charset="0"/>
                </a:rPr>
                <a:t>Zeliha YILDIRIM</a:t>
              </a:r>
              <a:endParaRPr kumimoji="0" lang="tr-TR" sz="1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5" name="AutoShape 31"/>
            <p:cNvSpPr>
              <a:spLocks noChangeArrowheads="1"/>
            </p:cNvSpPr>
            <p:nvPr/>
          </p:nvSpPr>
          <p:spPr bwMode="auto">
            <a:xfrm>
              <a:off x="3791" y="731"/>
              <a:ext cx="3216" cy="1190"/>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tr-TR" sz="1000" b="1" i="0" u="none" strike="noStrike" cap="none" normalizeH="0" baseline="0" dirty="0" smtClean="0">
                  <a:ln>
                    <a:noFill/>
                  </a:ln>
                  <a:solidFill>
                    <a:schemeClr val="tx1"/>
                  </a:solidFill>
                  <a:effectLst/>
                  <a:latin typeface="Calibri" pitchFamily="34" charset="0"/>
                  <a:cs typeface="Arial" pitchFamily="34" charset="0"/>
                </a:rPr>
                <a:t>Prof. Dr. </a:t>
              </a:r>
              <a:r>
                <a:rPr lang="tr-TR" sz="1000" dirty="0" smtClean="0"/>
                <a:t>Nafiz TOK                 </a:t>
              </a:r>
              <a:r>
                <a:rPr kumimoji="0" lang="tr-TR" sz="1000" b="1" i="0" u="none" strike="noStrike" cap="none" normalizeH="0" baseline="0" dirty="0" smtClean="0">
                  <a:ln>
                    <a:noFill/>
                  </a:ln>
                  <a:solidFill>
                    <a:schemeClr val="tx1"/>
                  </a:solidFill>
                  <a:effectLst/>
                  <a:latin typeface="Calibri" pitchFamily="34" charset="0"/>
                  <a:cs typeface="Arial" pitchFamily="34" charset="0"/>
                </a:rPr>
                <a:t>BAŞKAN / </a:t>
              </a:r>
              <a:r>
                <a:rPr lang="tr-TR" sz="1000" dirty="0" smtClean="0"/>
                <a:t>Rektör Yardımcısı</a:t>
              </a:r>
              <a:endParaRPr kumimoji="0" lang="tr-TR" sz="10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9" name="AutoShape 25"/>
          <p:cNvSpPr>
            <a:spLocks noChangeArrowheads="1"/>
          </p:cNvSpPr>
          <p:nvPr/>
        </p:nvSpPr>
        <p:spPr bwMode="auto">
          <a:xfrm>
            <a:off x="3079501" y="1939047"/>
            <a:ext cx="2076655" cy="677037"/>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tr-TR" sz="1000" dirty="0" smtClean="0">
                <a:solidFill>
                  <a:schemeClr val="tx1"/>
                </a:solidFill>
                <a:latin typeface="Calibri" pitchFamily="34" charset="0"/>
                <a:cs typeface="Arial" pitchFamily="34" charset="0"/>
              </a:rPr>
              <a:t>İktisadi ve İdari Bilimler Fakültesi Öğretim Üyesi/Üye</a:t>
            </a:r>
          </a:p>
          <a:p>
            <a:pPr lvl="0" algn="ctr" fontAlgn="base">
              <a:spcBef>
                <a:spcPct val="0"/>
              </a:spcBef>
              <a:spcAft>
                <a:spcPts val="1000"/>
              </a:spcAft>
            </a:pPr>
            <a:r>
              <a:rPr lang="tr-TR" sz="1000" dirty="0" smtClean="0">
                <a:solidFill>
                  <a:schemeClr val="tx1"/>
                </a:solidFill>
                <a:latin typeface="Calibri" pitchFamily="34" charset="0"/>
                <a:cs typeface="Arial" pitchFamily="34" charset="0"/>
              </a:rPr>
              <a:t>  Prof. Dr. Fatih YÜCEL</a:t>
            </a:r>
            <a:endParaRPr lang="tr-TR" sz="1000" dirty="0" smtClean="0">
              <a:solidFill>
                <a:schemeClr val="tx1"/>
              </a:solidFill>
              <a:latin typeface="Times New Roman" pitchFamily="18" charset="0"/>
              <a:cs typeface="Arial" pitchFamily="34" charset="0"/>
            </a:endParaRPr>
          </a:p>
        </p:txBody>
      </p:sp>
      <p:sp>
        <p:nvSpPr>
          <p:cNvPr id="34" name="AutoShape 30"/>
          <p:cNvSpPr>
            <a:spLocks noChangeArrowheads="1"/>
          </p:cNvSpPr>
          <p:nvPr/>
        </p:nvSpPr>
        <p:spPr bwMode="auto">
          <a:xfrm>
            <a:off x="7371749" y="4519674"/>
            <a:ext cx="2214101" cy="661720"/>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Arial" pitchFamily="34" charset="0"/>
              </a:rPr>
              <a:t>Mühendislik  Fakültesi Öğretim</a:t>
            </a:r>
            <a:r>
              <a:rPr kumimoji="0" lang="tr-TR" sz="1000" b="0" i="0" u="none" strike="noStrike" cap="none" normalizeH="0" dirty="0" smtClean="0">
                <a:ln>
                  <a:noFill/>
                </a:ln>
                <a:solidFill>
                  <a:schemeClr val="tx1"/>
                </a:solidFill>
                <a:effectLst/>
                <a:latin typeface="Calibri" pitchFamily="34" charset="0"/>
                <a:cs typeface="Arial" pitchFamily="34" charset="0"/>
              </a:rPr>
              <a:t>    </a:t>
            </a:r>
            <a:r>
              <a:rPr kumimoji="0" lang="tr-TR" sz="1000" b="0" i="0" u="none" strike="noStrike" cap="none" normalizeH="0" baseline="0" dirty="0" smtClean="0">
                <a:ln>
                  <a:noFill/>
                </a:ln>
                <a:solidFill>
                  <a:schemeClr val="tx1"/>
                </a:solidFill>
                <a:effectLst/>
                <a:latin typeface="Calibri" pitchFamily="34" charset="0"/>
                <a:cs typeface="Arial" pitchFamily="34" charset="0"/>
              </a:rPr>
              <a:t> Üyesi / Üye</a:t>
            </a:r>
            <a:r>
              <a:rPr kumimoji="0" lang="tr-TR" sz="1000" b="1" i="0" u="none" strike="noStrike" cap="none" normalizeH="0" baseline="0" dirty="0" smtClean="0">
                <a:ln>
                  <a:noFill/>
                </a:ln>
                <a:solidFill>
                  <a:schemeClr val="tx1"/>
                </a:solidFill>
                <a:effectLst/>
                <a:latin typeface="Calibri" pitchFamily="34" charset="0"/>
                <a:cs typeface="Arial" pitchFamily="34" charset="0"/>
              </a:rPr>
              <a:t> </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Arial" pitchFamily="34" charset="0"/>
              </a:rPr>
              <a:t>Prof. Dr.</a:t>
            </a:r>
            <a:r>
              <a:rPr kumimoji="0" lang="tr-TR" sz="1000" b="0" i="0" u="none" strike="noStrike" cap="none" normalizeH="0" dirty="0" smtClean="0">
                <a:ln>
                  <a:noFill/>
                </a:ln>
                <a:solidFill>
                  <a:schemeClr val="tx1"/>
                </a:solidFill>
                <a:effectLst/>
                <a:latin typeface="Calibri" pitchFamily="34" charset="0"/>
                <a:cs typeface="Arial" pitchFamily="34" charset="0"/>
              </a:rPr>
              <a:t> </a:t>
            </a:r>
            <a:r>
              <a:rPr lang="tr-TR" sz="1000" dirty="0" smtClean="0">
                <a:solidFill>
                  <a:schemeClr val="tx1"/>
                </a:solidFill>
                <a:latin typeface="Calibri" pitchFamily="34" charset="0"/>
                <a:cs typeface="Arial" pitchFamily="34" charset="0"/>
              </a:rPr>
              <a:t>Ersin AYDIN</a:t>
            </a:r>
            <a:endParaRPr kumimoji="0" lang="tr-TR" sz="1000" b="0" i="0" u="none" strike="noStrike" cap="none" normalizeH="0" baseline="0" dirty="0" smtClean="0">
              <a:ln>
                <a:noFill/>
              </a:ln>
              <a:solidFill>
                <a:schemeClr val="tx1"/>
              </a:solidFill>
              <a:effectLst/>
              <a:latin typeface="Arial" pitchFamily="34" charset="0"/>
              <a:cs typeface="Arial" pitchFamily="34" charset="0"/>
            </a:endParaRPr>
          </a:p>
        </p:txBody>
      </p:sp>
      <p:sp>
        <p:nvSpPr>
          <p:cNvPr id="35" name="AutoShape 30"/>
          <p:cNvSpPr>
            <a:spLocks noChangeArrowheads="1"/>
          </p:cNvSpPr>
          <p:nvPr/>
        </p:nvSpPr>
        <p:spPr bwMode="auto">
          <a:xfrm>
            <a:off x="7371749" y="5304505"/>
            <a:ext cx="2240813" cy="674953"/>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Arial" pitchFamily="34" charset="0"/>
              </a:rPr>
              <a:t>Mühendislik  Fakültesi Öğretim      Üyesi / Üye</a:t>
            </a:r>
            <a:r>
              <a:rPr kumimoji="0" lang="tr-TR" sz="1000" b="1" i="0" u="none" strike="noStrike" cap="none" normalizeH="0" baseline="0" dirty="0" smtClean="0">
                <a:ln>
                  <a:noFill/>
                </a:ln>
                <a:solidFill>
                  <a:schemeClr val="tx1"/>
                </a:solidFill>
                <a:effectLst/>
                <a:latin typeface="Calibri" pitchFamily="34" charset="0"/>
                <a:cs typeface="Arial" pitchFamily="34" charset="0"/>
              </a:rPr>
              <a:t> </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Arial" pitchFamily="34" charset="0"/>
              </a:rPr>
              <a:t>Prof. Dr. Selma</a:t>
            </a:r>
            <a:r>
              <a:rPr kumimoji="0" lang="tr-TR" sz="1000" b="0" i="0" u="none" strike="noStrike" cap="none" normalizeH="0" dirty="0" smtClean="0">
                <a:ln>
                  <a:noFill/>
                </a:ln>
                <a:solidFill>
                  <a:schemeClr val="tx1"/>
                </a:solidFill>
                <a:effectLst/>
                <a:latin typeface="Calibri" pitchFamily="34" charset="0"/>
                <a:cs typeface="Arial" pitchFamily="34" charset="0"/>
              </a:rPr>
              <a:t> YAŞAR KORKANÇ</a:t>
            </a:r>
            <a:endParaRPr kumimoji="0" lang="tr-TR" sz="10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AutoShape 26"/>
          <p:cNvSpPr>
            <a:spLocks noChangeArrowheads="1"/>
          </p:cNvSpPr>
          <p:nvPr/>
        </p:nvSpPr>
        <p:spPr bwMode="auto">
          <a:xfrm>
            <a:off x="3079500" y="4526600"/>
            <a:ext cx="2106187" cy="681607"/>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tr-TR" sz="1000" dirty="0" smtClean="0">
                <a:solidFill>
                  <a:schemeClr val="tx1"/>
                </a:solidFill>
                <a:latin typeface="Calibri" pitchFamily="34" charset="0"/>
                <a:cs typeface="Arial" pitchFamily="34" charset="0"/>
              </a:rPr>
              <a:t>Türk Musikisi Devlet Konservatuvarı Öğretim Üyesi</a:t>
            </a:r>
            <a:r>
              <a:rPr kumimoji="0" lang="tr-TR" sz="1000" b="0" i="0" u="none" strike="noStrike" cap="none" normalizeH="0" baseline="0" dirty="0" smtClean="0">
                <a:ln>
                  <a:noFill/>
                </a:ln>
                <a:solidFill>
                  <a:schemeClr val="tx1"/>
                </a:solidFill>
                <a:effectLst/>
                <a:latin typeface="Calibri" pitchFamily="34" charset="0"/>
                <a:cs typeface="Arial" pitchFamily="34" charset="0"/>
              </a:rPr>
              <a:t>/Üye  </a:t>
            </a:r>
          </a:p>
          <a:p>
            <a:pPr marL="0" marR="0" lvl="0" indent="0" algn="ctr" defTabSz="914400" rtl="0" eaLnBrk="1" fontAlgn="base" latinLnBrk="0" hangingPunct="1">
              <a:lnSpc>
                <a:spcPct val="100000"/>
              </a:lnSpc>
              <a:spcBef>
                <a:spcPct val="0"/>
              </a:spcBef>
              <a:spcAft>
                <a:spcPts val="1000"/>
              </a:spcAft>
              <a:buClrTx/>
              <a:buSzTx/>
              <a:buFontTx/>
              <a:buNone/>
              <a:tabLst/>
            </a:pPr>
            <a:r>
              <a:rPr lang="tr-TR" sz="1000" dirty="0" smtClean="0">
                <a:solidFill>
                  <a:schemeClr val="tx1"/>
                </a:solidFill>
                <a:latin typeface="Calibri" pitchFamily="34" charset="0"/>
                <a:cs typeface="Arial" pitchFamily="34" charset="0"/>
              </a:rPr>
              <a:t>Prof</a:t>
            </a:r>
            <a:r>
              <a:rPr kumimoji="0" lang="tr-TR" sz="1000" b="0" i="0" u="none" strike="noStrike" cap="none" normalizeH="0" baseline="0" dirty="0" smtClean="0">
                <a:ln>
                  <a:noFill/>
                </a:ln>
                <a:solidFill>
                  <a:schemeClr val="tx1"/>
                </a:solidFill>
                <a:effectLst/>
                <a:latin typeface="Calibri" pitchFamily="34" charset="0"/>
                <a:cs typeface="Arial" pitchFamily="34" charset="0"/>
              </a:rPr>
              <a:t>. Dr. </a:t>
            </a:r>
            <a:r>
              <a:rPr lang="tr-TR" sz="1000" dirty="0" smtClean="0">
                <a:solidFill>
                  <a:schemeClr val="tx1"/>
                </a:solidFill>
                <a:latin typeface="Calibri" pitchFamily="34" charset="0"/>
                <a:cs typeface="Arial" pitchFamily="34" charset="0"/>
              </a:rPr>
              <a:t>Timur VURAL</a:t>
            </a:r>
            <a:endParaRPr kumimoji="0" lang="tr-TR" sz="10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AutoShape 26"/>
          <p:cNvSpPr>
            <a:spLocks noChangeArrowheads="1"/>
          </p:cNvSpPr>
          <p:nvPr/>
        </p:nvSpPr>
        <p:spPr bwMode="auto">
          <a:xfrm>
            <a:off x="3079499" y="5343165"/>
            <a:ext cx="2106187" cy="732291"/>
          </a:xfrm>
          <a:prstGeom prst="roundRect">
            <a:avLst>
              <a:gd name="adj" fmla="val 16667"/>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tr-TR" sz="1000" dirty="0" smtClean="0">
                <a:solidFill>
                  <a:schemeClr val="tx1"/>
                </a:solidFill>
                <a:latin typeface="Calibri" pitchFamily="34" charset="0"/>
                <a:cs typeface="Arial" pitchFamily="34" charset="0"/>
              </a:rPr>
              <a:t> Tıp Fakültesi Öğretim Üyesi</a:t>
            </a:r>
            <a:r>
              <a:rPr kumimoji="0" lang="tr-TR" sz="1000" b="0" i="0" u="none" strike="noStrike" cap="none" normalizeH="0" baseline="0" dirty="0" smtClean="0">
                <a:ln>
                  <a:noFill/>
                </a:ln>
                <a:solidFill>
                  <a:schemeClr val="tx1"/>
                </a:solidFill>
                <a:effectLst/>
                <a:latin typeface="Calibri" pitchFamily="34" charset="0"/>
                <a:cs typeface="Arial" pitchFamily="34" charset="0"/>
              </a:rPr>
              <a:t>/Üye  </a:t>
            </a:r>
          </a:p>
          <a:p>
            <a:pPr marL="0" marR="0" lvl="0" indent="0" algn="ctr" defTabSz="914400" rtl="0" eaLnBrk="1" fontAlgn="base" latinLnBrk="0" hangingPunct="1">
              <a:lnSpc>
                <a:spcPct val="100000"/>
              </a:lnSpc>
              <a:spcBef>
                <a:spcPct val="0"/>
              </a:spcBef>
              <a:spcAft>
                <a:spcPts val="1000"/>
              </a:spcAft>
              <a:buClrTx/>
              <a:buSzTx/>
              <a:buFontTx/>
              <a:buNone/>
              <a:tabLst/>
            </a:pPr>
            <a:r>
              <a:rPr lang="tr-TR" sz="1000" dirty="0" smtClean="0">
                <a:solidFill>
                  <a:schemeClr val="tx1"/>
                </a:solidFill>
                <a:latin typeface="Calibri" pitchFamily="34" charset="0"/>
                <a:cs typeface="Arial" pitchFamily="34" charset="0"/>
              </a:rPr>
              <a:t>Prof. Dr. Üner KAYABAŞ</a:t>
            </a:r>
            <a:endParaRPr kumimoji="0" lang="tr-TR" sz="10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Line 21"/>
          <p:cNvSpPr>
            <a:spLocks noChangeShapeType="1"/>
          </p:cNvSpPr>
          <p:nvPr/>
        </p:nvSpPr>
        <p:spPr bwMode="auto">
          <a:xfrm>
            <a:off x="7103591" y="3198431"/>
            <a:ext cx="256503" cy="376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40" name="Line 8"/>
          <p:cNvSpPr>
            <a:spLocks noChangeShapeType="1"/>
          </p:cNvSpPr>
          <p:nvPr/>
        </p:nvSpPr>
        <p:spPr bwMode="auto">
          <a:xfrm flipH="1">
            <a:off x="5547065" y="1653751"/>
            <a:ext cx="53925" cy="2279307"/>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1" name="Line 8"/>
          <p:cNvSpPr>
            <a:spLocks noChangeShapeType="1"/>
          </p:cNvSpPr>
          <p:nvPr/>
        </p:nvSpPr>
        <p:spPr bwMode="auto">
          <a:xfrm>
            <a:off x="6554355" y="1645012"/>
            <a:ext cx="67591" cy="400399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71" name="Line 9"/>
          <p:cNvSpPr>
            <a:spLocks noChangeShapeType="1"/>
          </p:cNvSpPr>
          <p:nvPr/>
        </p:nvSpPr>
        <p:spPr bwMode="auto">
          <a:xfrm flipH="1">
            <a:off x="5264776" y="3927895"/>
            <a:ext cx="268972" cy="5163"/>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72" name="Line 14"/>
          <p:cNvSpPr>
            <a:spLocks noChangeShapeType="1"/>
          </p:cNvSpPr>
          <p:nvPr/>
        </p:nvSpPr>
        <p:spPr bwMode="auto">
          <a:xfrm>
            <a:off x="6107219" y="1220668"/>
            <a:ext cx="0" cy="2261099"/>
          </a:xfrm>
          <a:prstGeom prst="line">
            <a:avLst/>
          </a:prstGeom>
          <a:no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73" name="Line 11"/>
          <p:cNvSpPr>
            <a:spLocks noChangeShapeType="1"/>
          </p:cNvSpPr>
          <p:nvPr/>
        </p:nvSpPr>
        <p:spPr bwMode="auto">
          <a:xfrm flipH="1">
            <a:off x="5825743" y="1634248"/>
            <a:ext cx="29985" cy="398651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74" name="Line 9"/>
          <p:cNvSpPr>
            <a:spLocks noChangeShapeType="1"/>
          </p:cNvSpPr>
          <p:nvPr/>
        </p:nvSpPr>
        <p:spPr bwMode="auto">
          <a:xfrm flipH="1">
            <a:off x="5143895" y="2229764"/>
            <a:ext cx="187196" cy="236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104" name="Line 12"/>
          <p:cNvSpPr>
            <a:spLocks noChangeShapeType="1"/>
          </p:cNvSpPr>
          <p:nvPr/>
        </p:nvSpPr>
        <p:spPr bwMode="auto">
          <a:xfrm flipH="1">
            <a:off x="5235340" y="5640267"/>
            <a:ext cx="585697" cy="19698"/>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105" name="Line 8"/>
          <p:cNvSpPr>
            <a:spLocks noChangeShapeType="1"/>
          </p:cNvSpPr>
          <p:nvPr/>
        </p:nvSpPr>
        <p:spPr bwMode="auto">
          <a:xfrm>
            <a:off x="6679974" y="1653205"/>
            <a:ext cx="137594" cy="318782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06" name="Line 24"/>
          <p:cNvSpPr>
            <a:spLocks noChangeShapeType="1"/>
          </p:cNvSpPr>
          <p:nvPr/>
        </p:nvSpPr>
        <p:spPr bwMode="auto">
          <a:xfrm>
            <a:off x="6642533" y="5649006"/>
            <a:ext cx="62589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39174400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a:t> </a:t>
            </a:r>
            <a:r>
              <a:rPr lang="tr-TR" dirty="0"/>
              <a:t/>
            </a:r>
            <a:br>
              <a:rPr lang="tr-TR" dirty="0"/>
            </a:br>
            <a:r>
              <a:rPr lang="tr-TR" dirty="0"/>
              <a:t/>
            </a:r>
            <a:br>
              <a:rPr lang="tr-TR" dirty="0"/>
            </a:br>
            <a:r>
              <a:rPr lang="tr-TR" sz="3600" b="1" dirty="0">
                <a:solidFill>
                  <a:srgbClr val="7030A0"/>
                </a:solidFill>
                <a:latin typeface="Times New Roman" panose="02020603050405020304" pitchFamily="18" charset="0"/>
                <a:cs typeface="Times New Roman" panose="02020603050405020304" pitchFamily="18" charset="0"/>
              </a:rPr>
              <a:t>BİLİMSEL ARAŞTIRMA </a:t>
            </a:r>
            <a:r>
              <a:rPr lang="tr-TR" sz="3600" b="1" dirty="0" smtClean="0">
                <a:solidFill>
                  <a:srgbClr val="7030A0"/>
                </a:solidFill>
                <a:latin typeface="Times New Roman" panose="02020603050405020304" pitchFamily="18" charset="0"/>
                <a:cs typeface="Times New Roman" panose="02020603050405020304" pitchFamily="18" charset="0"/>
              </a:rPr>
              <a:t>PROJELERİ</a:t>
            </a:r>
            <a:br>
              <a:rPr lang="tr-TR" sz="3600" b="1" dirty="0" smtClean="0">
                <a:solidFill>
                  <a:srgbClr val="7030A0"/>
                </a:solidFill>
                <a:latin typeface="Times New Roman" panose="02020603050405020304" pitchFamily="18" charset="0"/>
                <a:cs typeface="Times New Roman" panose="02020603050405020304" pitchFamily="18" charset="0"/>
              </a:rPr>
            </a:br>
            <a:r>
              <a:rPr lang="tr-TR" sz="3600" b="1" dirty="0" smtClean="0">
                <a:solidFill>
                  <a:srgbClr val="7030A0"/>
                </a:solidFill>
                <a:latin typeface="Times New Roman" panose="02020603050405020304" pitchFamily="18" charset="0"/>
                <a:cs typeface="Times New Roman" panose="02020603050405020304" pitchFamily="18" charset="0"/>
              </a:rPr>
              <a:t> KOORDİNASYON BİRİMİ</a:t>
            </a:r>
            <a:r>
              <a:rPr lang="tr-TR" sz="3600" dirty="0">
                <a:latin typeface="Times New Roman" panose="02020603050405020304" pitchFamily="18" charset="0"/>
                <a:cs typeface="Times New Roman" panose="02020603050405020304" pitchFamily="18" charset="0"/>
              </a:rPr>
              <a:t/>
            </a:r>
            <a:br>
              <a:rPr lang="tr-TR" sz="3600" dirty="0">
                <a:latin typeface="Times New Roman" panose="02020603050405020304" pitchFamily="18" charset="0"/>
                <a:cs typeface="Times New Roman" panose="02020603050405020304" pitchFamily="18" charset="0"/>
              </a:rPr>
            </a:br>
            <a:r>
              <a:rPr lang="tr-TR" dirty="0"/>
              <a:t/>
            </a:r>
            <a:br>
              <a:rPr lang="tr-TR" dirty="0"/>
            </a:br>
            <a:endParaRPr lang="tr-TR" dirty="0"/>
          </a:p>
        </p:txBody>
      </p:sp>
      <p:grpSp>
        <p:nvGrpSpPr>
          <p:cNvPr id="5" name="Grup 4"/>
          <p:cNvGrpSpPr/>
          <p:nvPr/>
        </p:nvGrpSpPr>
        <p:grpSpPr>
          <a:xfrm>
            <a:off x="1063912" y="1567748"/>
            <a:ext cx="8295596" cy="3432749"/>
            <a:chOff x="2265183" y="1454606"/>
            <a:chExt cx="8295596" cy="3432749"/>
          </a:xfrm>
        </p:grpSpPr>
        <p:sp>
          <p:nvSpPr>
            <p:cNvPr id="11" name="Serbest Form 10"/>
            <p:cNvSpPr/>
            <p:nvPr/>
          </p:nvSpPr>
          <p:spPr>
            <a:xfrm>
              <a:off x="5831004" y="1454606"/>
              <a:ext cx="1770085" cy="885042"/>
            </a:xfrm>
            <a:custGeom>
              <a:avLst/>
              <a:gdLst>
                <a:gd name="connsiteX0" fmla="*/ 0 w 1770085"/>
                <a:gd name="connsiteY0" fmla="*/ 0 h 885042"/>
                <a:gd name="connsiteX1" fmla="*/ 1770085 w 1770085"/>
                <a:gd name="connsiteY1" fmla="*/ 0 h 885042"/>
                <a:gd name="connsiteX2" fmla="*/ 1770085 w 1770085"/>
                <a:gd name="connsiteY2" fmla="*/ 885042 h 885042"/>
                <a:gd name="connsiteX3" fmla="*/ 0 w 1770085"/>
                <a:gd name="connsiteY3" fmla="*/ 885042 h 885042"/>
                <a:gd name="connsiteX4" fmla="*/ 0 w 1770085"/>
                <a:gd name="connsiteY4" fmla="*/ 0 h 8850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0085" h="885042">
                  <a:moveTo>
                    <a:pt x="0" y="0"/>
                  </a:moveTo>
                  <a:lnTo>
                    <a:pt x="1770085" y="0"/>
                  </a:lnTo>
                  <a:lnTo>
                    <a:pt x="1770085" y="885042"/>
                  </a:lnTo>
                  <a:lnTo>
                    <a:pt x="0" y="885042"/>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r>
                <a:rPr lang="tr-TR" sz="1200" dirty="0" smtClean="0"/>
                <a:t>Prof. Dr. Sevgi DEMİREL</a:t>
              </a:r>
            </a:p>
            <a:p>
              <a:pPr lvl="0" algn="ctr" defTabSz="1822450">
                <a:lnSpc>
                  <a:spcPct val="90000"/>
                </a:lnSpc>
                <a:spcBef>
                  <a:spcPct val="0"/>
                </a:spcBef>
                <a:spcAft>
                  <a:spcPct val="35000"/>
                </a:spcAft>
              </a:pPr>
              <a:r>
                <a:rPr lang="tr-TR" sz="1200" kern="1200" dirty="0" smtClean="0"/>
                <a:t>BAP Koordinatörü</a:t>
              </a:r>
              <a:endParaRPr lang="tr-TR" sz="1200" kern="1200" dirty="0"/>
            </a:p>
          </p:txBody>
        </p:sp>
        <p:sp>
          <p:nvSpPr>
            <p:cNvPr id="12" name="Serbest Form 11"/>
            <p:cNvSpPr/>
            <p:nvPr/>
          </p:nvSpPr>
          <p:spPr>
            <a:xfrm>
              <a:off x="6618090" y="3994613"/>
              <a:ext cx="1770085" cy="885042"/>
            </a:xfrm>
            <a:custGeom>
              <a:avLst/>
              <a:gdLst>
                <a:gd name="connsiteX0" fmla="*/ 0 w 1770085"/>
                <a:gd name="connsiteY0" fmla="*/ 0 h 885042"/>
                <a:gd name="connsiteX1" fmla="*/ 1770085 w 1770085"/>
                <a:gd name="connsiteY1" fmla="*/ 0 h 885042"/>
                <a:gd name="connsiteX2" fmla="*/ 1770085 w 1770085"/>
                <a:gd name="connsiteY2" fmla="*/ 885042 h 885042"/>
                <a:gd name="connsiteX3" fmla="*/ 0 w 1770085"/>
                <a:gd name="connsiteY3" fmla="*/ 885042 h 885042"/>
                <a:gd name="connsiteX4" fmla="*/ 0 w 1770085"/>
                <a:gd name="connsiteY4" fmla="*/ 0 h 8850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0085" h="885042">
                  <a:moveTo>
                    <a:pt x="0" y="0"/>
                  </a:moveTo>
                  <a:lnTo>
                    <a:pt x="1770085" y="0"/>
                  </a:lnTo>
                  <a:lnTo>
                    <a:pt x="1770085" y="885042"/>
                  </a:lnTo>
                  <a:lnTo>
                    <a:pt x="0" y="885042"/>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r>
                <a:rPr lang="tr-TR" sz="1200" kern="1200" dirty="0" smtClean="0"/>
                <a:t>Yasemin KONUK</a:t>
              </a:r>
            </a:p>
            <a:p>
              <a:pPr lvl="0" algn="ctr" defTabSz="1822450">
                <a:lnSpc>
                  <a:spcPct val="90000"/>
                </a:lnSpc>
                <a:spcBef>
                  <a:spcPct val="0"/>
                </a:spcBef>
                <a:spcAft>
                  <a:spcPct val="35000"/>
                </a:spcAft>
              </a:pPr>
              <a:r>
                <a:rPr lang="tr-TR" sz="1200" dirty="0" smtClean="0"/>
                <a:t>Bilgisayar işletmeni</a:t>
              </a:r>
              <a:endParaRPr lang="tr-TR" sz="1200" kern="1200" dirty="0"/>
            </a:p>
          </p:txBody>
        </p:sp>
        <p:sp>
          <p:nvSpPr>
            <p:cNvPr id="13" name="Serbest Form 12"/>
            <p:cNvSpPr/>
            <p:nvPr/>
          </p:nvSpPr>
          <p:spPr>
            <a:xfrm>
              <a:off x="4445486" y="4002313"/>
              <a:ext cx="1770085" cy="885042"/>
            </a:xfrm>
            <a:custGeom>
              <a:avLst/>
              <a:gdLst>
                <a:gd name="connsiteX0" fmla="*/ 0 w 1770085"/>
                <a:gd name="connsiteY0" fmla="*/ 0 h 885042"/>
                <a:gd name="connsiteX1" fmla="*/ 1770085 w 1770085"/>
                <a:gd name="connsiteY1" fmla="*/ 0 h 885042"/>
                <a:gd name="connsiteX2" fmla="*/ 1770085 w 1770085"/>
                <a:gd name="connsiteY2" fmla="*/ 885042 h 885042"/>
                <a:gd name="connsiteX3" fmla="*/ 0 w 1770085"/>
                <a:gd name="connsiteY3" fmla="*/ 885042 h 885042"/>
                <a:gd name="connsiteX4" fmla="*/ 0 w 1770085"/>
                <a:gd name="connsiteY4" fmla="*/ 0 h 8850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0085" h="885042">
                  <a:moveTo>
                    <a:pt x="0" y="0"/>
                  </a:moveTo>
                  <a:lnTo>
                    <a:pt x="1770085" y="0"/>
                  </a:lnTo>
                  <a:lnTo>
                    <a:pt x="1770085" y="885042"/>
                  </a:lnTo>
                  <a:lnTo>
                    <a:pt x="0" y="885042"/>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r>
                <a:rPr lang="tr-TR" sz="1200" kern="1200" dirty="0" smtClean="0"/>
                <a:t>Derya YILMAZ    Bilgisayar İşletmeni</a:t>
              </a:r>
              <a:endParaRPr lang="tr-TR" sz="1200" kern="1200" dirty="0"/>
            </a:p>
          </p:txBody>
        </p:sp>
        <p:sp>
          <p:nvSpPr>
            <p:cNvPr id="14" name="Serbest Form 13"/>
            <p:cNvSpPr/>
            <p:nvPr/>
          </p:nvSpPr>
          <p:spPr>
            <a:xfrm>
              <a:off x="2265183" y="3994613"/>
              <a:ext cx="1770085" cy="885042"/>
            </a:xfrm>
            <a:custGeom>
              <a:avLst/>
              <a:gdLst>
                <a:gd name="connsiteX0" fmla="*/ 0 w 1770085"/>
                <a:gd name="connsiteY0" fmla="*/ 0 h 885042"/>
                <a:gd name="connsiteX1" fmla="*/ 1770085 w 1770085"/>
                <a:gd name="connsiteY1" fmla="*/ 0 h 885042"/>
                <a:gd name="connsiteX2" fmla="*/ 1770085 w 1770085"/>
                <a:gd name="connsiteY2" fmla="*/ 885042 h 885042"/>
                <a:gd name="connsiteX3" fmla="*/ 0 w 1770085"/>
                <a:gd name="connsiteY3" fmla="*/ 885042 h 885042"/>
                <a:gd name="connsiteX4" fmla="*/ 0 w 1770085"/>
                <a:gd name="connsiteY4" fmla="*/ 0 h 8850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0085" h="885042">
                  <a:moveTo>
                    <a:pt x="0" y="0"/>
                  </a:moveTo>
                  <a:lnTo>
                    <a:pt x="1770085" y="0"/>
                  </a:lnTo>
                  <a:lnTo>
                    <a:pt x="1770085" y="885042"/>
                  </a:lnTo>
                  <a:lnTo>
                    <a:pt x="0" y="885042"/>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r>
                <a:rPr lang="tr-TR" sz="1200" kern="1200" dirty="0" smtClean="0"/>
                <a:t>Nilay ERKAN</a:t>
              </a:r>
            </a:p>
            <a:p>
              <a:pPr lvl="0" algn="ctr" defTabSz="1822450">
                <a:lnSpc>
                  <a:spcPct val="90000"/>
                </a:lnSpc>
                <a:spcBef>
                  <a:spcPct val="0"/>
                </a:spcBef>
                <a:spcAft>
                  <a:spcPct val="35000"/>
                </a:spcAft>
              </a:pPr>
              <a:r>
                <a:rPr lang="tr-TR" sz="1200" dirty="0" smtClean="0"/>
                <a:t>Bilgisayar İşletmeni</a:t>
              </a:r>
              <a:endParaRPr lang="tr-TR" sz="1200" kern="1200" dirty="0"/>
            </a:p>
          </p:txBody>
        </p:sp>
        <p:sp>
          <p:nvSpPr>
            <p:cNvPr id="15" name="Serbest Form 14"/>
            <p:cNvSpPr/>
            <p:nvPr/>
          </p:nvSpPr>
          <p:spPr>
            <a:xfrm>
              <a:off x="8790694" y="4048626"/>
              <a:ext cx="1770085" cy="831029"/>
            </a:xfrm>
            <a:custGeom>
              <a:avLst/>
              <a:gdLst>
                <a:gd name="connsiteX0" fmla="*/ 0 w 1770085"/>
                <a:gd name="connsiteY0" fmla="*/ 0 h 885042"/>
                <a:gd name="connsiteX1" fmla="*/ 1770085 w 1770085"/>
                <a:gd name="connsiteY1" fmla="*/ 0 h 885042"/>
                <a:gd name="connsiteX2" fmla="*/ 1770085 w 1770085"/>
                <a:gd name="connsiteY2" fmla="*/ 885042 h 885042"/>
                <a:gd name="connsiteX3" fmla="*/ 0 w 1770085"/>
                <a:gd name="connsiteY3" fmla="*/ 885042 h 885042"/>
                <a:gd name="connsiteX4" fmla="*/ 0 w 1770085"/>
                <a:gd name="connsiteY4" fmla="*/ 0 h 8850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0085" h="885042">
                  <a:moveTo>
                    <a:pt x="0" y="0"/>
                  </a:moveTo>
                  <a:lnTo>
                    <a:pt x="1770085" y="0"/>
                  </a:lnTo>
                  <a:lnTo>
                    <a:pt x="1770085" y="885042"/>
                  </a:lnTo>
                  <a:lnTo>
                    <a:pt x="0" y="885042"/>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830" tIns="36830" rIns="36830" bIns="36830" numCol="1" spcCol="1270" anchor="ctr" anchorCtr="0">
              <a:noAutofit/>
            </a:bodyPr>
            <a:lstStyle/>
            <a:p>
              <a:pPr lvl="0" algn="ctr" defTabSz="2578100">
                <a:lnSpc>
                  <a:spcPct val="90000"/>
                </a:lnSpc>
                <a:spcBef>
                  <a:spcPct val="0"/>
                </a:spcBef>
                <a:spcAft>
                  <a:spcPct val="35000"/>
                </a:spcAft>
              </a:pPr>
              <a:r>
                <a:rPr lang="tr-TR" sz="1200" kern="1200" dirty="0" smtClean="0"/>
                <a:t>Duygu SAVAŞ</a:t>
              </a:r>
            </a:p>
            <a:p>
              <a:pPr lvl="0" algn="ctr" defTabSz="2578100">
                <a:lnSpc>
                  <a:spcPct val="90000"/>
                </a:lnSpc>
                <a:spcBef>
                  <a:spcPct val="0"/>
                </a:spcBef>
                <a:spcAft>
                  <a:spcPct val="35000"/>
                </a:spcAft>
              </a:pPr>
              <a:r>
                <a:rPr lang="tr-TR" sz="1200" dirty="0" smtClean="0"/>
                <a:t>Bilgisayar İşletmeni</a:t>
              </a:r>
              <a:endParaRPr lang="tr-TR" sz="1200" kern="1200" dirty="0"/>
            </a:p>
          </p:txBody>
        </p:sp>
        <p:sp>
          <p:nvSpPr>
            <p:cNvPr id="16" name="Serbest Form 15"/>
            <p:cNvSpPr/>
            <p:nvPr/>
          </p:nvSpPr>
          <p:spPr>
            <a:xfrm>
              <a:off x="5831004" y="2566050"/>
              <a:ext cx="1770085" cy="885042"/>
            </a:xfrm>
            <a:custGeom>
              <a:avLst/>
              <a:gdLst>
                <a:gd name="connsiteX0" fmla="*/ 0 w 1770085"/>
                <a:gd name="connsiteY0" fmla="*/ 0 h 885042"/>
                <a:gd name="connsiteX1" fmla="*/ 1770085 w 1770085"/>
                <a:gd name="connsiteY1" fmla="*/ 0 h 885042"/>
                <a:gd name="connsiteX2" fmla="*/ 1770085 w 1770085"/>
                <a:gd name="connsiteY2" fmla="*/ 885042 h 885042"/>
                <a:gd name="connsiteX3" fmla="*/ 0 w 1770085"/>
                <a:gd name="connsiteY3" fmla="*/ 885042 h 885042"/>
                <a:gd name="connsiteX4" fmla="*/ 0 w 1770085"/>
                <a:gd name="connsiteY4" fmla="*/ 0 h 8850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0085" h="885042">
                  <a:moveTo>
                    <a:pt x="0" y="0"/>
                  </a:moveTo>
                  <a:lnTo>
                    <a:pt x="1770085" y="0"/>
                  </a:lnTo>
                  <a:lnTo>
                    <a:pt x="1770085" y="885042"/>
                  </a:lnTo>
                  <a:lnTo>
                    <a:pt x="0" y="885042"/>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r>
                <a:rPr lang="tr-TR" sz="1200" kern="1200" dirty="0" smtClean="0"/>
                <a:t>Derya OKAY</a:t>
              </a:r>
            </a:p>
            <a:p>
              <a:pPr lvl="0" algn="ctr" defTabSz="1822450">
                <a:lnSpc>
                  <a:spcPct val="90000"/>
                </a:lnSpc>
                <a:spcBef>
                  <a:spcPct val="0"/>
                </a:spcBef>
                <a:spcAft>
                  <a:spcPct val="35000"/>
                </a:spcAft>
              </a:pPr>
              <a:r>
                <a:rPr lang="tr-TR" sz="1200" dirty="0" smtClean="0"/>
                <a:t>Şube Müdürü</a:t>
              </a:r>
              <a:endParaRPr lang="tr-TR" sz="1200" kern="1200" dirty="0"/>
            </a:p>
          </p:txBody>
        </p:sp>
      </p:grpSp>
    </p:spTree>
    <p:extLst>
      <p:ext uri="{BB962C8B-B14F-4D97-AF65-F5344CB8AC3E}">
        <p14:creationId xmlns:p14="http://schemas.microsoft.com/office/powerpoint/2010/main" val="3748840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7136" y="312234"/>
            <a:ext cx="10363200" cy="735981"/>
          </a:xfrm>
        </p:spPr>
        <p:txBody>
          <a:bodyPr/>
          <a:lstStyle/>
          <a:p>
            <a:r>
              <a:rPr lang="tr-TR" dirty="0" smtClean="0"/>
              <a:t>              </a:t>
            </a:r>
            <a:r>
              <a:rPr lang="tr-TR" sz="5400" b="1" dirty="0" smtClean="0">
                <a:solidFill>
                  <a:srgbClr val="7030A0"/>
                </a:solidFill>
                <a:latin typeface="Times New Roman" panose="02020603050405020304" pitchFamily="18" charset="0"/>
                <a:cs typeface="Times New Roman" panose="02020603050405020304" pitchFamily="18" charset="0"/>
              </a:rPr>
              <a:t>Desteklenen Projeler</a:t>
            </a:r>
            <a:endParaRPr lang="tr-TR" sz="5400" b="1" dirty="0">
              <a:solidFill>
                <a:srgbClr val="7030A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type="body" idx="1"/>
          </p:nvPr>
        </p:nvSpPr>
        <p:spPr>
          <a:xfrm>
            <a:off x="707135" y="1182029"/>
            <a:ext cx="10878981" cy="4795025"/>
          </a:xfrm>
          <a:scene3d>
            <a:camera prst="orthographicFront"/>
            <a:lightRig rig="threePt" dir="t"/>
          </a:scene3d>
          <a:sp3d extrusionH="76200">
            <a:extrusionClr>
              <a:schemeClr val="bg1"/>
            </a:extrusionClr>
          </a:sp3d>
        </p:spPr>
        <p:txBody>
          <a:bodyPr>
            <a:normAutofit fontScale="85000" lnSpcReduction="20000"/>
          </a:bodyPr>
          <a:lstStyle/>
          <a:p>
            <a:pPr algn="just"/>
            <a:r>
              <a:rPr lang="tr-TR" sz="2800" b="1" dirty="0">
                <a:latin typeface="Times New Roman" panose="02020603050405020304" pitchFamily="18" charset="0"/>
                <a:cs typeface="Times New Roman" panose="02020603050405020304" pitchFamily="18" charset="0"/>
              </a:rPr>
              <a:t>Bilimsel Araştırma Projeleri Koordinasyon Birimine proje önerileri </a:t>
            </a:r>
            <a:r>
              <a:rPr lang="tr-TR" sz="2800" b="1" dirty="0" smtClean="0">
                <a:latin typeface="Times New Roman" panose="02020603050405020304" pitchFamily="18" charset="0"/>
                <a:cs typeface="Times New Roman" panose="02020603050405020304" pitchFamily="18" charset="0"/>
              </a:rPr>
              <a:t>BAGEP, KARBAP, TÜBİTAK C her </a:t>
            </a:r>
            <a:r>
              <a:rPr lang="tr-TR" sz="2800" b="1" dirty="0">
                <a:latin typeface="Times New Roman" panose="02020603050405020304" pitchFamily="18" charset="0"/>
                <a:cs typeface="Times New Roman" panose="02020603050405020304" pitchFamily="18" charset="0"/>
              </a:rPr>
              <a:t>yıl </a:t>
            </a:r>
            <a:r>
              <a:rPr lang="tr-TR" sz="2800" b="1" dirty="0" smtClean="0">
                <a:latin typeface="Times New Roman" panose="02020603050405020304" pitchFamily="18" charset="0"/>
                <a:cs typeface="Times New Roman" panose="02020603050405020304" pitchFamily="18" charset="0"/>
              </a:rPr>
              <a:t>Şubat, Haziran </a:t>
            </a:r>
            <a:r>
              <a:rPr lang="tr-TR" sz="2800" b="1" dirty="0">
                <a:latin typeface="Times New Roman" panose="02020603050405020304" pitchFamily="18" charset="0"/>
                <a:cs typeface="Times New Roman" panose="02020603050405020304" pitchFamily="18" charset="0"/>
              </a:rPr>
              <a:t>ve </a:t>
            </a:r>
            <a:r>
              <a:rPr lang="tr-TR" sz="2800" b="1" dirty="0" smtClean="0">
                <a:latin typeface="Times New Roman" panose="02020603050405020304" pitchFamily="18" charset="0"/>
                <a:cs typeface="Times New Roman" panose="02020603050405020304" pitchFamily="18" charset="0"/>
              </a:rPr>
              <a:t>Ekim aylarında </a:t>
            </a:r>
            <a:r>
              <a:rPr lang="tr-TR" sz="2800" b="1" dirty="0">
                <a:latin typeface="Times New Roman" panose="02020603050405020304" pitchFamily="18" charset="0"/>
                <a:cs typeface="Times New Roman" panose="02020603050405020304" pitchFamily="18" charset="0"/>
              </a:rPr>
              <a:t>yapılır. </a:t>
            </a:r>
            <a:r>
              <a:rPr lang="tr-TR" sz="2800" b="1" dirty="0" smtClean="0">
                <a:latin typeface="Times New Roman" panose="02020603050405020304" pitchFamily="18" charset="0"/>
                <a:cs typeface="Times New Roman" panose="02020603050405020304" pitchFamily="18" charset="0"/>
              </a:rPr>
              <a:t>HIDEP, AKAP, LÜTEP ve YEDEP Projeleri ise  sürekli açık ve ÖNAP ise </a:t>
            </a:r>
            <a:r>
              <a:rPr lang="tr-TR" sz="2800" b="1" dirty="0">
                <a:latin typeface="Times New Roman" panose="02020603050405020304" pitchFamily="18" charset="0"/>
                <a:cs typeface="Times New Roman" panose="02020603050405020304" pitchFamily="18" charset="0"/>
              </a:rPr>
              <a:t>her yıl </a:t>
            </a:r>
            <a:r>
              <a:rPr lang="tr-TR" sz="2800" b="1" dirty="0" smtClean="0">
                <a:latin typeface="Times New Roman" panose="02020603050405020304" pitchFamily="18" charset="0"/>
                <a:cs typeface="Times New Roman" panose="02020603050405020304" pitchFamily="18" charset="0"/>
              </a:rPr>
              <a:t>Nisan ayında başvurusu yapılır. Bilimsel </a:t>
            </a:r>
            <a:r>
              <a:rPr lang="tr-TR" sz="2800" b="1" dirty="0">
                <a:latin typeface="Times New Roman" panose="02020603050405020304" pitchFamily="18" charset="0"/>
                <a:cs typeface="Times New Roman" panose="02020603050405020304" pitchFamily="18" charset="0"/>
              </a:rPr>
              <a:t>Araştırma Projeleri Koordinasyon Birimince desteklenen </a:t>
            </a:r>
            <a:r>
              <a:rPr lang="tr-TR" sz="2800" b="1" dirty="0" smtClean="0">
                <a:latin typeface="Times New Roman" panose="02020603050405020304" pitchFamily="18" charset="0"/>
                <a:cs typeface="Times New Roman" panose="02020603050405020304" pitchFamily="18" charset="0"/>
              </a:rPr>
              <a:t>projeler;</a:t>
            </a:r>
          </a:p>
          <a:p>
            <a:pPr algn="just"/>
            <a:r>
              <a:rPr lang="tr-TR" sz="2400" b="1" dirty="0">
                <a:latin typeface="Times New Roman" panose="02020603050405020304" pitchFamily="18" charset="0"/>
                <a:cs typeface="Times New Roman" panose="02020603050405020304" pitchFamily="18" charset="0"/>
              </a:rPr>
              <a:t>a)  </a:t>
            </a:r>
            <a:r>
              <a:rPr lang="tr-TR" sz="2400" b="1" dirty="0" smtClean="0">
                <a:latin typeface="Times New Roman" panose="02020603050405020304" pitchFamily="18" charset="0"/>
                <a:cs typeface="Times New Roman" panose="02020603050405020304" pitchFamily="18" charset="0"/>
              </a:rPr>
              <a:t>  </a:t>
            </a:r>
            <a:r>
              <a:rPr lang="tr-TR" sz="2400" b="1" dirty="0" err="1" smtClean="0">
                <a:latin typeface="Times New Roman" panose="02020603050405020304" pitchFamily="18" charset="0"/>
                <a:cs typeface="Times New Roman" panose="02020603050405020304" pitchFamily="18" charset="0"/>
              </a:rPr>
              <a:t>AKAP:Akademik</a:t>
            </a:r>
            <a:r>
              <a:rPr lang="tr-TR" sz="2400" b="1" dirty="0" smtClean="0">
                <a:latin typeface="Times New Roman" panose="02020603050405020304" pitchFamily="18" charset="0"/>
                <a:cs typeface="Times New Roman" panose="02020603050405020304" pitchFamily="18" charset="0"/>
              </a:rPr>
              <a:t> Kapasitenin Arttırılması Projeleri (60.000 TL)  </a:t>
            </a:r>
          </a:p>
          <a:p>
            <a:pPr algn="just"/>
            <a:r>
              <a:rPr lang="tr-TR" sz="2400" b="1" dirty="0" smtClean="0">
                <a:latin typeface="Times New Roman" panose="02020603050405020304" pitchFamily="18" charset="0"/>
                <a:cs typeface="Times New Roman" panose="02020603050405020304" pitchFamily="18" charset="0"/>
              </a:rPr>
              <a:t>b)    BAGEP</a:t>
            </a:r>
            <a:r>
              <a:rPr lang="tr-TR" sz="2400" b="1" dirty="0">
                <a:latin typeface="Times New Roman" panose="02020603050405020304" pitchFamily="18" charset="0"/>
                <a:cs typeface="Times New Roman" panose="02020603050405020304" pitchFamily="18" charset="0"/>
              </a:rPr>
              <a:t>: Bilimsel Araştırma ve Geliştirme Projeleri </a:t>
            </a:r>
            <a:r>
              <a:rPr lang="tr-TR" sz="2400" b="1" dirty="0" smtClean="0">
                <a:latin typeface="Times New Roman" panose="02020603050405020304" pitchFamily="18" charset="0"/>
                <a:cs typeface="Times New Roman" panose="02020603050405020304" pitchFamily="18" charset="0"/>
              </a:rPr>
              <a:t>(50.000 </a:t>
            </a:r>
            <a:r>
              <a:rPr lang="tr-TR" sz="2400" b="1" dirty="0">
                <a:latin typeface="Times New Roman" panose="02020603050405020304" pitchFamily="18" charset="0"/>
                <a:cs typeface="Times New Roman" panose="02020603050405020304" pitchFamily="18" charset="0"/>
              </a:rPr>
              <a:t>TL)</a:t>
            </a:r>
          </a:p>
          <a:p>
            <a:r>
              <a:rPr lang="tr-TR" sz="2400" b="1" dirty="0">
                <a:latin typeface="Times New Roman" panose="02020603050405020304" pitchFamily="18" charset="0"/>
                <a:cs typeface="Times New Roman" panose="02020603050405020304" pitchFamily="18" charset="0"/>
              </a:rPr>
              <a:t>c</a:t>
            </a:r>
            <a:r>
              <a:rPr lang="tr-TR" sz="2400" b="1" dirty="0" smtClean="0">
                <a:latin typeface="Times New Roman" panose="02020603050405020304" pitchFamily="18" charset="0"/>
                <a:cs typeface="Times New Roman" panose="02020603050405020304" pitchFamily="18" charset="0"/>
              </a:rPr>
              <a:t>)    HIDEP</a:t>
            </a:r>
            <a:r>
              <a:rPr lang="tr-TR" sz="2400" b="1" dirty="0">
                <a:latin typeface="Times New Roman" panose="02020603050405020304" pitchFamily="18" charset="0"/>
                <a:cs typeface="Times New Roman" panose="02020603050405020304" pitchFamily="18" charset="0"/>
              </a:rPr>
              <a:t>: Hızlı Destek </a:t>
            </a:r>
            <a:r>
              <a:rPr lang="tr-TR" sz="2400" b="1" dirty="0" smtClean="0">
                <a:latin typeface="Times New Roman" panose="02020603050405020304" pitchFamily="18" charset="0"/>
                <a:cs typeface="Times New Roman" panose="02020603050405020304" pitchFamily="18" charset="0"/>
              </a:rPr>
              <a:t>Projeleri (15.000 TL)</a:t>
            </a:r>
            <a:endParaRPr lang="tr-TR" sz="2400" b="1" dirty="0">
              <a:latin typeface="Times New Roman" panose="02020603050405020304" pitchFamily="18" charset="0"/>
              <a:cs typeface="Times New Roman" panose="02020603050405020304" pitchFamily="18" charset="0"/>
            </a:endParaRPr>
          </a:p>
          <a:p>
            <a:pPr marL="514350" indent="-514350"/>
            <a:r>
              <a:rPr lang="tr-TR" sz="2400" b="1" dirty="0">
                <a:latin typeface="Times New Roman" panose="02020603050405020304" pitchFamily="18" charset="0"/>
                <a:cs typeface="Times New Roman" panose="02020603050405020304" pitchFamily="18" charset="0"/>
              </a:rPr>
              <a:t>ç</a:t>
            </a:r>
            <a:r>
              <a:rPr lang="tr-TR" sz="2400" b="1" dirty="0" smtClean="0">
                <a:latin typeface="Times New Roman" panose="02020603050405020304" pitchFamily="18" charset="0"/>
                <a:cs typeface="Times New Roman" panose="02020603050405020304" pitchFamily="18" charset="0"/>
              </a:rPr>
              <a:t>)    KARBAP: Kariyer Başlangıç Projeleri (8.000 TL)</a:t>
            </a:r>
          </a:p>
          <a:p>
            <a:pPr marL="514350" indent="-514350"/>
            <a:r>
              <a:rPr lang="tr-TR" sz="2400" b="1" dirty="0" smtClean="0">
                <a:latin typeface="Times New Roman" panose="02020603050405020304" pitchFamily="18" charset="0"/>
                <a:cs typeface="Times New Roman" panose="02020603050405020304" pitchFamily="18" charset="0"/>
              </a:rPr>
              <a:t>d)    LÜTEP: Lisansüstü Tez Projeleri (</a:t>
            </a:r>
            <a:r>
              <a:rPr lang="tr-TR" sz="2400" b="1" dirty="0" err="1" smtClean="0">
                <a:latin typeface="Times New Roman" panose="02020603050405020304" pitchFamily="18" charset="0"/>
                <a:cs typeface="Times New Roman" panose="02020603050405020304" pitchFamily="18" charset="0"/>
              </a:rPr>
              <a:t>Yükseklisans</a:t>
            </a:r>
            <a:r>
              <a:rPr lang="tr-TR" sz="2400" b="1" dirty="0" smtClean="0">
                <a:latin typeface="Times New Roman" panose="02020603050405020304" pitchFamily="18" charset="0"/>
                <a:cs typeface="Times New Roman" panose="02020603050405020304" pitchFamily="18" charset="0"/>
              </a:rPr>
              <a:t> 25.000 TL, Doktora 35.000 TL)</a:t>
            </a:r>
          </a:p>
          <a:p>
            <a:pPr marL="514350" indent="-514350"/>
            <a:r>
              <a:rPr lang="tr-TR" sz="2400" b="1" dirty="0" smtClean="0">
                <a:latin typeface="Times New Roman" panose="02020603050405020304" pitchFamily="18" charset="0"/>
                <a:cs typeface="Times New Roman" panose="02020603050405020304" pitchFamily="18" charset="0"/>
              </a:rPr>
              <a:t>e)    ÖNAP</a:t>
            </a:r>
            <a:r>
              <a:rPr lang="tr-TR" sz="2400" b="1" dirty="0">
                <a:latin typeface="Times New Roman" panose="02020603050405020304" pitchFamily="18" charset="0"/>
                <a:cs typeface="Times New Roman" panose="02020603050405020304" pitchFamily="18" charset="0"/>
              </a:rPr>
              <a:t>: Öncelikli Alan </a:t>
            </a:r>
            <a:r>
              <a:rPr lang="tr-TR" sz="2400" b="1" dirty="0" smtClean="0">
                <a:latin typeface="Times New Roman" panose="02020603050405020304" pitchFamily="18" charset="0"/>
                <a:cs typeface="Times New Roman" panose="02020603050405020304" pitchFamily="18" charset="0"/>
              </a:rPr>
              <a:t>Projeleri(200.000 TL) </a:t>
            </a:r>
            <a:endParaRPr lang="tr-TR" sz="2400" b="1" dirty="0">
              <a:latin typeface="Times New Roman" panose="02020603050405020304" pitchFamily="18" charset="0"/>
              <a:cs typeface="Times New Roman" panose="02020603050405020304" pitchFamily="18" charset="0"/>
            </a:endParaRPr>
          </a:p>
          <a:p>
            <a:pPr marL="514350" indent="-514350"/>
            <a:r>
              <a:rPr lang="tr-TR" sz="2400" b="1" dirty="0" smtClean="0">
                <a:latin typeface="Times New Roman" panose="02020603050405020304" pitchFamily="18" charset="0"/>
                <a:cs typeface="Times New Roman" panose="02020603050405020304" pitchFamily="18" charset="0"/>
              </a:rPr>
              <a:t>f)     TÜBİTAK </a:t>
            </a:r>
            <a:r>
              <a:rPr lang="tr-TR" sz="2400" b="1" dirty="0">
                <a:latin typeface="Times New Roman" panose="02020603050405020304" pitchFamily="18" charset="0"/>
                <a:cs typeface="Times New Roman" panose="02020603050405020304" pitchFamily="18" charset="0"/>
              </a:rPr>
              <a:t>C: Araştırmacılar tarafından TÜBİTAK’a sunulan projelerden, TÜBİTAK tarafından proje değerlendirme kriterleri ve puanlama sistemine göre Orta (C1,C2) puanlama almış önerilerde iyileştirmelere gerek duyulan projelerini  ifade eder. </a:t>
            </a:r>
            <a:r>
              <a:rPr lang="tr-TR" sz="2400" b="1" dirty="0" smtClean="0">
                <a:latin typeface="Times New Roman" panose="02020603050405020304" pitchFamily="18" charset="0"/>
                <a:cs typeface="Times New Roman" panose="02020603050405020304" pitchFamily="18" charset="0"/>
              </a:rPr>
              <a:t> (120.000 TL)</a:t>
            </a:r>
          </a:p>
          <a:p>
            <a:pPr marL="514350" indent="-514350"/>
            <a:r>
              <a:rPr lang="tr-TR" sz="2400" b="1" dirty="0" smtClean="0">
                <a:latin typeface="Times New Roman" panose="02020603050405020304" pitchFamily="18" charset="0"/>
                <a:cs typeface="Times New Roman" panose="02020603050405020304" pitchFamily="18" charset="0"/>
              </a:rPr>
              <a:t>g) 	YEDEP : Yaygın Etkinin Arttırılmasının Desteklenmesi Projeleri (10.000 TL)      </a:t>
            </a:r>
            <a:endParaRPr lang="tr-TR" sz="24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239020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type="subTitle" idx="1"/>
          </p:nvPr>
        </p:nvSpPr>
        <p:spPr>
          <a:xfrm>
            <a:off x="711200" y="1583473"/>
            <a:ext cx="10472928" cy="4404732"/>
          </a:xfrm>
        </p:spPr>
        <p:txBody>
          <a:bodyPr>
            <a:normAutofit lnSpcReduction="10000"/>
          </a:bodyPr>
          <a:lstStyle/>
          <a:p>
            <a:pPr algn="just"/>
            <a:r>
              <a:rPr lang="it-IT" b="1" dirty="0" smtClean="0">
                <a:latin typeface="Times New Roman" panose="02020603050405020304" pitchFamily="18" charset="0"/>
                <a:cs typeface="Times New Roman" panose="02020603050405020304" pitchFamily="18" charset="0"/>
              </a:rPr>
              <a:t>Üniversitemizin </a:t>
            </a:r>
            <a:r>
              <a:rPr lang="it-IT" b="1" dirty="0">
                <a:latin typeface="Times New Roman" panose="02020603050405020304" pitchFamily="18" charset="0"/>
                <a:cs typeface="Times New Roman" panose="02020603050405020304" pitchFamily="18" charset="0"/>
              </a:rPr>
              <a:t>Özel Kalem ödeneği altında yer alan Bilimsel Araştırma Projeleri Koordinasyon Birimi, Üniversitemizde araştırma yapan öğretim üyelerimiz tarafından yürütülen Bilimsel Araştırma Projelerinin,  Kalkınma Bakanlığınca desteklenen projelerin,  Türkiye Bilimsel ve Teknolojik Araştırma Kurumu tarafından desteklenen TÜBİTAK, </a:t>
            </a:r>
            <a:r>
              <a:rPr lang="it-IT" b="1" dirty="0" smtClean="0">
                <a:latin typeface="Times New Roman" panose="02020603050405020304" pitchFamily="18" charset="0"/>
                <a:cs typeface="Times New Roman" panose="02020603050405020304" pitchFamily="18" charset="0"/>
              </a:rPr>
              <a:t>Avrupa Birliği</a:t>
            </a:r>
            <a:r>
              <a:rPr lang="tr-TR" b="1" dirty="0" smtClean="0">
                <a:latin typeface="Times New Roman" panose="02020603050405020304" pitchFamily="18" charset="0"/>
                <a:cs typeface="Times New Roman" panose="02020603050405020304" pitchFamily="18" charset="0"/>
              </a:rPr>
              <a:t> kapsamında</a:t>
            </a:r>
            <a:r>
              <a:rPr lang="it-IT" b="1" dirty="0" smtClean="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desteklenen  </a:t>
            </a:r>
            <a:r>
              <a:rPr lang="tr-TR" b="1" dirty="0" smtClean="0">
                <a:latin typeface="Times New Roman" panose="02020603050405020304" pitchFamily="18" charset="0"/>
                <a:cs typeface="Times New Roman" panose="02020603050405020304" pitchFamily="18" charset="0"/>
              </a:rPr>
              <a:t>projelerin, </a:t>
            </a:r>
            <a:r>
              <a:rPr lang="it-IT" b="1" dirty="0" smtClean="0">
                <a:latin typeface="Times New Roman" panose="02020603050405020304" pitchFamily="18" charset="0"/>
                <a:cs typeface="Times New Roman" panose="02020603050405020304" pitchFamily="18" charset="0"/>
              </a:rPr>
              <a:t>Gıda </a:t>
            </a:r>
            <a:r>
              <a:rPr lang="it-IT" b="1" dirty="0">
                <a:latin typeface="Times New Roman" panose="02020603050405020304" pitchFamily="18" charset="0"/>
                <a:cs typeface="Times New Roman" panose="02020603050405020304" pitchFamily="18" charset="0"/>
              </a:rPr>
              <a:t>Tarım ve Hayvancılık Bakanlığının desteklediği TAGEM </a:t>
            </a:r>
            <a:r>
              <a:rPr lang="it-IT" b="1" dirty="0" smtClean="0">
                <a:latin typeface="Times New Roman" panose="02020603050405020304" pitchFamily="18" charset="0"/>
                <a:cs typeface="Times New Roman" panose="02020603050405020304" pitchFamily="18" charset="0"/>
              </a:rPr>
              <a:t>projelerinin</a:t>
            </a:r>
            <a:r>
              <a:rPr lang="tr-TR" b="1" dirty="0" smtClean="0">
                <a:latin typeface="Times New Roman" panose="02020603050405020304" pitchFamily="18" charset="0"/>
                <a:cs typeface="Times New Roman" panose="02020603050405020304" pitchFamily="18" charset="0"/>
              </a:rPr>
              <a:t>, Doğuş TARGE Projelerinin </a:t>
            </a:r>
            <a:r>
              <a:rPr lang="it-IT" b="1" dirty="0" smtClean="0">
                <a:latin typeface="Times New Roman" panose="02020603050405020304" pitchFamily="18" charset="0"/>
                <a:cs typeface="Times New Roman" panose="02020603050405020304" pitchFamily="18" charset="0"/>
              </a:rPr>
              <a:t>ve </a:t>
            </a:r>
            <a:r>
              <a:rPr lang="it-IT" b="1" dirty="0">
                <a:latin typeface="Times New Roman" panose="02020603050405020304" pitchFamily="18" charset="0"/>
                <a:cs typeface="Times New Roman" panose="02020603050405020304" pitchFamily="18" charset="0"/>
              </a:rPr>
              <a:t>Kalkınma Bakanlığı Konya Ovası Projesi Bölge Kalkınma İdaresi Başkanlığının desteklediği KOP </a:t>
            </a:r>
            <a:r>
              <a:rPr lang="it-IT" b="1" dirty="0" smtClean="0">
                <a:latin typeface="Times New Roman" panose="02020603050405020304" pitchFamily="18" charset="0"/>
                <a:cs typeface="Times New Roman" panose="02020603050405020304" pitchFamily="18" charset="0"/>
              </a:rPr>
              <a:t>projelerinin</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ve Gençlik ve Spor Bakanlığı destekli projelerimizin</a:t>
            </a:r>
            <a:r>
              <a:rPr lang="it-IT" b="1" dirty="0" smtClean="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yürütülmesine ilişkin işlemleri gerçekleştirmektedir. </a:t>
            </a:r>
            <a:endParaRPr lang="tr-TR" b="1" dirty="0">
              <a:latin typeface="Times New Roman" panose="02020603050405020304" pitchFamily="18" charset="0"/>
              <a:cs typeface="Times New Roman" panose="02020603050405020304" pitchFamily="18" charset="0"/>
            </a:endParaRPr>
          </a:p>
        </p:txBody>
      </p:sp>
      <p:sp>
        <p:nvSpPr>
          <p:cNvPr id="4" name="3 Dikdörtgen"/>
          <p:cNvSpPr/>
          <p:nvPr/>
        </p:nvSpPr>
        <p:spPr>
          <a:xfrm>
            <a:off x="1706137" y="936700"/>
            <a:ext cx="9300117" cy="584775"/>
          </a:xfrm>
          <a:prstGeom prst="rect">
            <a:avLst/>
          </a:prstGeom>
        </p:spPr>
        <p:txBody>
          <a:bodyPr wrap="square">
            <a:spAutoFit/>
          </a:bodyPr>
          <a:lstStyle/>
          <a:p>
            <a:r>
              <a:rPr lang="tr-TR" b="1" dirty="0" smtClean="0">
                <a:solidFill>
                  <a:srgbClr val="7030A0"/>
                </a:solidFill>
                <a:latin typeface="Times New Roman" panose="02020603050405020304" pitchFamily="18" charset="0"/>
                <a:cs typeface="Times New Roman" panose="02020603050405020304" pitchFamily="18" charset="0"/>
              </a:rPr>
              <a:t>                                 </a:t>
            </a:r>
            <a:r>
              <a:rPr lang="tr-TR" sz="3200" b="1" dirty="0" smtClean="0">
                <a:solidFill>
                  <a:srgbClr val="7030A0"/>
                </a:solidFill>
                <a:latin typeface="Times New Roman" panose="02020603050405020304" pitchFamily="18" charset="0"/>
                <a:cs typeface="Times New Roman" panose="02020603050405020304" pitchFamily="18" charset="0"/>
              </a:rPr>
              <a:t>Birim Yöneticisinin Sunuşu</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86816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7136" y="869576"/>
            <a:ext cx="10363200" cy="1667436"/>
          </a:xfrm>
        </p:spPr>
        <p:txBody>
          <a:bodyPr>
            <a:normAutofit fontScale="90000"/>
          </a:bodyPr>
          <a:lstStyle/>
          <a:p>
            <a:pPr algn="ctr"/>
            <a:r>
              <a:rPr lang="tr-TR" b="1" dirty="0" smtClean="0">
                <a:solidFill>
                  <a:srgbClr val="7030A0"/>
                </a:solidFill>
                <a:latin typeface="Times New Roman" panose="02020603050405020304" pitchFamily="18" charset="0"/>
                <a:cs typeface="Times New Roman" panose="02020603050405020304" pitchFamily="18" charset="0"/>
              </a:rPr>
              <a:t/>
            </a:r>
            <a:br>
              <a:rPr lang="tr-TR" b="1" dirty="0" smtClean="0">
                <a:solidFill>
                  <a:srgbClr val="7030A0"/>
                </a:solidFill>
                <a:latin typeface="Times New Roman" panose="02020603050405020304" pitchFamily="18" charset="0"/>
                <a:cs typeface="Times New Roman" panose="02020603050405020304" pitchFamily="18" charset="0"/>
              </a:rPr>
            </a:br>
            <a:r>
              <a:rPr lang="tr-TR" dirty="0">
                <a:solidFill>
                  <a:srgbClr val="7030A0"/>
                </a:solidFill>
                <a:latin typeface="Times New Roman" panose="02020603050405020304" pitchFamily="18" charset="0"/>
                <a:cs typeface="Times New Roman" panose="02020603050405020304" pitchFamily="18" charset="0"/>
              </a:rPr>
              <a:t/>
            </a:r>
            <a:br>
              <a:rPr lang="tr-TR" dirty="0">
                <a:solidFill>
                  <a:srgbClr val="7030A0"/>
                </a:solidFill>
                <a:latin typeface="Times New Roman" panose="02020603050405020304" pitchFamily="18" charset="0"/>
                <a:cs typeface="Times New Roman" panose="02020603050405020304" pitchFamily="18" charset="0"/>
              </a:rPr>
            </a:br>
            <a:r>
              <a:rPr lang="tr-TR" b="1" dirty="0" smtClean="0">
                <a:solidFill>
                  <a:srgbClr val="7030A0"/>
                </a:solidFill>
                <a:latin typeface="Times New Roman" panose="02020603050405020304" pitchFamily="18" charset="0"/>
                <a:cs typeface="Times New Roman" panose="02020603050405020304" pitchFamily="18" charset="0"/>
              </a:rPr>
              <a:t>MİSYON</a:t>
            </a:r>
            <a:r>
              <a:rPr lang="tr-TR" b="1" dirty="0" smtClean="0">
                <a:solidFill>
                  <a:srgbClr val="7030A0"/>
                </a:solidFill>
              </a:rPr>
              <a:t/>
            </a:r>
            <a:br>
              <a:rPr lang="tr-TR" b="1" dirty="0" smtClean="0">
                <a:solidFill>
                  <a:srgbClr val="7030A0"/>
                </a:solidFill>
              </a:rPr>
            </a:br>
            <a:endParaRPr lang="tr-TR" b="1" dirty="0">
              <a:solidFill>
                <a:srgbClr val="7030A0"/>
              </a:solidFill>
            </a:endParaRPr>
          </a:p>
        </p:txBody>
      </p:sp>
      <p:sp>
        <p:nvSpPr>
          <p:cNvPr id="3" name="İçerik Yer Tutucusu 2"/>
          <p:cNvSpPr>
            <a:spLocks noGrp="1"/>
          </p:cNvSpPr>
          <p:nvPr>
            <p:ph type="body" idx="1"/>
          </p:nvPr>
        </p:nvSpPr>
        <p:spPr/>
        <p:txBody>
          <a:bodyPr>
            <a:normAutofit lnSpcReduction="10000"/>
          </a:bodyPr>
          <a:lstStyle/>
          <a:p>
            <a:pPr algn="just"/>
            <a:r>
              <a:rPr lang="it-IT" sz="3200" b="1" dirty="0" smtClean="0">
                <a:latin typeface="Times New Roman" panose="02020603050405020304" pitchFamily="18" charset="0"/>
                <a:cs typeface="Times New Roman" panose="02020603050405020304" pitchFamily="18" charset="0"/>
              </a:rPr>
              <a:t>B</a:t>
            </a:r>
            <a:r>
              <a:rPr lang="tr-TR" sz="3200" b="1" dirty="0" smtClean="0">
                <a:latin typeface="Times New Roman" panose="02020603050405020304" pitchFamily="18" charset="0"/>
                <a:cs typeface="Times New Roman" panose="02020603050405020304" pitchFamily="18" charset="0"/>
              </a:rPr>
              <a:t>i</a:t>
            </a:r>
            <a:r>
              <a:rPr lang="it-IT" sz="3200" b="1" dirty="0" smtClean="0">
                <a:latin typeface="Times New Roman" panose="02020603050405020304" pitchFamily="18" charset="0"/>
                <a:cs typeface="Times New Roman" panose="02020603050405020304" pitchFamily="18" charset="0"/>
              </a:rPr>
              <a:t>limsel </a:t>
            </a:r>
            <a:r>
              <a:rPr lang="it-IT" sz="3200" b="1" dirty="0">
                <a:latin typeface="Times New Roman" panose="02020603050405020304" pitchFamily="18" charset="0"/>
                <a:cs typeface="Times New Roman" panose="02020603050405020304" pitchFamily="18" charset="0"/>
              </a:rPr>
              <a:t>çalışmalara destek vererek, Bilim ve teknolojinin gelişmesine yardımcı olmak, ilin, bölgenin ve ülkenin kalkınmasına katkıda bulunm</a:t>
            </a:r>
            <a:r>
              <a:rPr lang="it-IT" sz="3600" b="1" dirty="0">
                <a:latin typeface="Times New Roman" panose="02020603050405020304" pitchFamily="18" charset="0"/>
                <a:cs typeface="Times New Roman" panose="02020603050405020304" pitchFamily="18" charset="0"/>
              </a:rPr>
              <a:t>ak.</a:t>
            </a:r>
            <a:endParaRPr lang="tr-TR" sz="3600" b="1" dirty="0">
              <a:latin typeface="Times New Roman" panose="02020603050405020304" pitchFamily="18" charset="0"/>
              <a:cs typeface="Times New Roman" panose="02020603050405020304" pitchFamily="18" charset="0"/>
            </a:endParaRPr>
          </a:p>
          <a:p>
            <a:endParaRPr lang="tr-TR" dirty="0"/>
          </a:p>
        </p:txBody>
      </p:sp>
      <p:sp>
        <p:nvSpPr>
          <p:cNvPr id="5" name="Unvan 1"/>
          <p:cNvSpPr txBox="1">
            <a:spLocks/>
          </p:cNvSpPr>
          <p:nvPr/>
        </p:nvSpPr>
        <p:spPr>
          <a:xfrm>
            <a:off x="838200" y="3111190"/>
            <a:ext cx="10515600" cy="1025912"/>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tr-TR" sz="4400" b="0" i="0" u="none" strike="noStrike" kern="1200" cap="none" spc="0" normalizeH="0" baseline="0" noProof="0" dirty="0" smtClean="0">
                <a:ln>
                  <a:noFill/>
                </a:ln>
                <a:solidFill>
                  <a:schemeClr val="tx1"/>
                </a:solidFill>
                <a:effectLst/>
                <a:uLnTx/>
                <a:uFillTx/>
                <a:latin typeface="+mj-lt"/>
                <a:ea typeface="+mj-ea"/>
                <a:cs typeface="+mj-cs"/>
              </a:rPr>
              <a:t/>
            </a:r>
            <a:br>
              <a:rPr kumimoji="0" lang="tr-TR" sz="4400" b="0" i="0" u="none" strike="noStrike" kern="1200" cap="none" spc="0" normalizeH="0" baseline="0" noProof="0" dirty="0" smtClean="0">
                <a:ln>
                  <a:noFill/>
                </a:ln>
                <a:solidFill>
                  <a:schemeClr val="tx1"/>
                </a:solidFill>
                <a:effectLst/>
                <a:uLnTx/>
                <a:uFillTx/>
                <a:latin typeface="+mj-lt"/>
                <a:ea typeface="+mj-ea"/>
                <a:cs typeface="+mj-cs"/>
              </a:rPr>
            </a:br>
            <a:endParaRPr kumimoji="0" lang="tr-TR"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3079729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620537" y="1182045"/>
            <a:ext cx="7616283" cy="861774"/>
          </a:xfrm>
          <a:prstGeom prst="rect">
            <a:avLst/>
          </a:prstGeom>
        </p:spPr>
        <p:txBody>
          <a:bodyPr wrap="square">
            <a:spAutoFit/>
          </a:bodyPr>
          <a:lstStyle/>
          <a:p>
            <a:r>
              <a:rPr lang="tr-TR" b="1" dirty="0" smtClean="0">
                <a:latin typeface="Times New Roman" panose="02020603050405020304" pitchFamily="18" charset="0"/>
                <a:cs typeface="Times New Roman" panose="02020603050405020304" pitchFamily="18" charset="0"/>
              </a:rPr>
              <a:t>                                         </a:t>
            </a:r>
            <a:r>
              <a:rPr lang="tr-TR" sz="5000" b="1" dirty="0" smtClean="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VİZYON</a:t>
            </a:r>
            <a:endParaRPr lang="tr-TR" sz="5000"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2 Dikdörtgen"/>
          <p:cNvSpPr/>
          <p:nvPr/>
        </p:nvSpPr>
        <p:spPr>
          <a:xfrm>
            <a:off x="1460809" y="2341756"/>
            <a:ext cx="9790771" cy="1077218"/>
          </a:xfrm>
          <a:prstGeom prst="rect">
            <a:avLst/>
          </a:prstGeom>
        </p:spPr>
        <p:txBody>
          <a:bodyPr wrap="square">
            <a:spAutoFit/>
          </a:bodyPr>
          <a:lstStyle/>
          <a:p>
            <a:r>
              <a:rPr lang="en-GB" sz="3200" b="1" dirty="0" err="1" smtClean="0">
                <a:latin typeface="Times New Roman" panose="02020603050405020304" pitchFamily="18" charset="0"/>
                <a:cs typeface="Times New Roman" panose="02020603050405020304" pitchFamily="18" charset="0"/>
              </a:rPr>
              <a:t>Bilimsel</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ve</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Teknolojik</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alanlarda</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ulusal</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rekabet</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gücüne</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sahip</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bir</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birim</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olmak</a:t>
            </a:r>
            <a:r>
              <a:rPr lang="en-GB" sz="3200" b="1" dirty="0" smtClean="0">
                <a:latin typeface="Times New Roman" panose="02020603050405020304" pitchFamily="18" charset="0"/>
                <a:cs typeface="Times New Roman" panose="02020603050405020304" pitchFamily="18" charset="0"/>
              </a:rPr>
              <a:t>.      </a:t>
            </a:r>
            <a:endParaRPr lang="tr-TR" sz="32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11200" y="892099"/>
            <a:ext cx="10468864" cy="769434"/>
          </a:xfrm>
        </p:spPr>
        <p:txBody>
          <a:bodyPr>
            <a:normAutofit/>
          </a:bodyPr>
          <a:lstStyle/>
          <a:p>
            <a:pPr algn="ctr"/>
            <a:r>
              <a:rPr lang="tr-TR" sz="4000" b="1" dirty="0">
                <a:solidFill>
                  <a:srgbClr val="7030A0"/>
                </a:solidFill>
                <a:latin typeface="Times New Roman" panose="02020603050405020304" pitchFamily="18" charset="0"/>
                <a:cs typeface="Times New Roman" panose="02020603050405020304" pitchFamily="18" charset="0"/>
              </a:rPr>
              <a:t>Birimin Kuruluşu</a:t>
            </a:r>
          </a:p>
        </p:txBody>
      </p:sp>
      <p:sp>
        <p:nvSpPr>
          <p:cNvPr id="3" name="İçerik Yer Tutucusu 2"/>
          <p:cNvSpPr>
            <a:spLocks noGrp="1"/>
          </p:cNvSpPr>
          <p:nvPr>
            <p:ph type="subTitle" idx="1"/>
          </p:nvPr>
        </p:nvSpPr>
        <p:spPr>
          <a:xfrm>
            <a:off x="711200" y="2074127"/>
            <a:ext cx="10663044" cy="3858321"/>
          </a:xfrm>
        </p:spPr>
        <p:txBody>
          <a:bodyPr>
            <a:normAutofit fontScale="92500" lnSpcReduction="20000"/>
          </a:bodyPr>
          <a:lstStyle/>
          <a:p>
            <a:pPr algn="just"/>
            <a:r>
              <a:rPr lang="tr-TR" sz="2200" b="1" dirty="0">
                <a:latin typeface="Times New Roman" panose="02020603050405020304" pitchFamily="18" charset="0"/>
                <a:cs typeface="Times New Roman" panose="02020603050405020304" pitchFamily="18" charset="0"/>
              </a:rPr>
              <a:t>20 Mayıs 1984 tarih ve 18406 sayılı Resmi Gazetede yayımlanarak yürürlüğe giren 2547 sayılı Yükseköğretim Kanunun değişik 58. maddesi gereğince, Niğde Üniversitesi’nin 26.08.1993 tarih ve 93/10 Yönetim Kurulu Kararıyla Niğde Üniversitesi Araştırma Fon’u kurulmuş ve 2002 yılına kadar Araştırma Fon Saymanlığı adı altında her yıl artan proje desteği ve çalışmaları ile faaliyetine devam etmiştir</a:t>
            </a:r>
            <a:r>
              <a:rPr lang="tr-TR" sz="2200" b="1" dirty="0" smtClean="0">
                <a:latin typeface="Times New Roman" panose="02020603050405020304" pitchFamily="18" charset="0"/>
                <a:cs typeface="Times New Roman" panose="02020603050405020304" pitchFamily="18" charset="0"/>
              </a:rPr>
              <a:t>.</a:t>
            </a:r>
          </a:p>
          <a:p>
            <a:pPr algn="just"/>
            <a:r>
              <a:rPr lang="tr-TR" sz="2200" b="1" dirty="0" smtClean="0">
                <a:latin typeface="Times New Roman" panose="02020603050405020304" pitchFamily="18" charset="0"/>
                <a:cs typeface="Times New Roman" panose="02020603050405020304" pitchFamily="18" charset="0"/>
              </a:rPr>
              <a:t>2002 yılı başından itibaren Araştırma Fon Saymanlığı faaliyetleri kanun gereği durdurulmuş, ancak 10.04.2002 tarihli ve 24722 sayılı Resmi Gazetede yayımlanan, 2547 sayılı Yükseköğretim Kanunun 4684 Sayılı kanunla değişik 58.maddesine dayanarak düzenlenen “Yükseköğretim Kurumları Bilimsel Araştırma Projeleri Hakkında Yönetmelik” hükümlerine dayanılarak, Araştırma Fon Saymanlığı adı altındaki görevlerini, “Bilimsel Araştırma Projeleri Birimi” şeklinde yeniden adlandırılarak faaliyetlerine devam etmekte iken Yükseköğretim Kurulunun 01.01.2009 tarihinde yayınladığı “Yükseköğretim Kurumları Bütçelerinde Bilimsel Araştırma Projeleri İçin Tefrik Edilen Ödeneklerin Özel Hesaba Aktarılarak Kullanımı, Muhasebeleştirilmesi ile Özel Hesabın İşleyişine İlişkin Esas ve Usuller” kapsamında birimin adı Bilimsel Araştırma Projeleri Koordinasyon Birimine dönüştürülmüştür. </a:t>
            </a:r>
          </a:p>
          <a:p>
            <a:pPr algn="just"/>
            <a:endParaRPr lang="tr-TR" sz="1800" b="1" dirty="0"/>
          </a:p>
        </p:txBody>
      </p:sp>
    </p:spTree>
    <p:extLst>
      <p:ext uri="{BB962C8B-B14F-4D97-AF65-F5344CB8AC3E}">
        <p14:creationId xmlns:p14="http://schemas.microsoft.com/office/powerpoint/2010/main" val="2781921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11200" y="1371600"/>
            <a:ext cx="10468864" cy="1338146"/>
          </a:xfrm>
        </p:spPr>
        <p:txBody>
          <a:bodyPr>
            <a:noAutofit/>
          </a:bodyPr>
          <a:lstStyle/>
          <a:p>
            <a:pPr algn="ctr"/>
            <a:r>
              <a:rPr lang="tr-TR" dirty="0" smtClean="0">
                <a:solidFill>
                  <a:srgbClr val="7030A0"/>
                </a:solidFill>
                <a:latin typeface="Times New Roman" panose="02020603050405020304" pitchFamily="18" charset="0"/>
                <a:cs typeface="Times New Roman" panose="02020603050405020304" pitchFamily="18" charset="0"/>
              </a:rPr>
              <a:t>YETKİ</a:t>
            </a:r>
            <a:endParaRPr lang="tr-TR" b="1" dirty="0">
              <a:solidFill>
                <a:srgbClr val="7030A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type="subTitle" idx="1"/>
          </p:nvPr>
        </p:nvSpPr>
        <p:spPr>
          <a:xfrm>
            <a:off x="711199" y="2865863"/>
            <a:ext cx="10874917" cy="3055435"/>
          </a:xfrm>
        </p:spPr>
        <p:txBody>
          <a:bodyPr>
            <a:normAutofit/>
          </a:bodyPr>
          <a:lstStyle/>
          <a:p>
            <a:pPr algn="just"/>
            <a:r>
              <a:rPr lang="tr-TR" sz="2400" b="1" dirty="0">
                <a:latin typeface="Times New Roman" panose="02020603050405020304" pitchFamily="18" charset="0"/>
                <a:cs typeface="Times New Roman" panose="02020603050405020304" pitchFamily="18" charset="0"/>
              </a:rPr>
              <a:t>Üniversitemiz öğretim üyeleri ile </a:t>
            </a:r>
            <a:r>
              <a:rPr lang="tr-TR" sz="2400" b="1" dirty="0" smtClean="0">
                <a:latin typeface="Times New Roman" panose="02020603050405020304" pitchFamily="18" charset="0"/>
                <a:cs typeface="Times New Roman" panose="02020603050405020304" pitchFamily="18" charset="0"/>
              </a:rPr>
              <a:t>doktora, tıpta uzmanlık  ya da </a:t>
            </a:r>
            <a:r>
              <a:rPr lang="tr-TR" sz="2400" b="1" dirty="0">
                <a:latin typeface="Times New Roman" panose="02020603050405020304" pitchFamily="18" charset="0"/>
                <a:cs typeface="Times New Roman" panose="02020603050405020304" pitchFamily="18" charset="0"/>
              </a:rPr>
              <a:t>sanatta yeterlilik eğitimini tamamlamış araştırmacılar tarafından önerilen bilimsel araştırma proje  tekliflerinin değerlendirilmesi, kabulü ve desteklenmesi ile bunlara ilişkin hizmetlerin, yürütülmesi, izlenmesi ve sonuçlandırılması faaliyetlerini Yükseköğretim Kurulu Başkanlığı tarafından çıkarılan “Yükseköğretim Kurumları Bilimsel Araştırma Projeleri Hakkındaki Yönetmelik” çerçevesinde yürütmek. </a:t>
            </a:r>
          </a:p>
        </p:txBody>
      </p:sp>
      <p:sp>
        <p:nvSpPr>
          <p:cNvPr id="4" name="3 Dikdörtgen"/>
          <p:cNvSpPr/>
          <p:nvPr/>
        </p:nvSpPr>
        <p:spPr>
          <a:xfrm>
            <a:off x="858644" y="680232"/>
            <a:ext cx="10582507" cy="646331"/>
          </a:xfrm>
          <a:prstGeom prst="rect">
            <a:avLst/>
          </a:prstGeom>
        </p:spPr>
        <p:txBody>
          <a:bodyPr wrap="square">
            <a:spAutoFit/>
          </a:bodyPr>
          <a:lstStyle/>
          <a:p>
            <a:r>
              <a:rPr lang="tr-TR" sz="3600" b="1" dirty="0" smtClean="0">
                <a:solidFill>
                  <a:srgbClr val="7030A0"/>
                </a:solidFill>
                <a:latin typeface="Arial" pitchFamily="34" charset="0"/>
                <a:cs typeface="Arial" pitchFamily="34" charset="0"/>
              </a:rPr>
              <a:t>        </a:t>
            </a:r>
            <a:r>
              <a:rPr lang="tr-TR" sz="3600" b="1" dirty="0" smtClean="0">
                <a:solidFill>
                  <a:srgbClr val="7030A0"/>
                </a:solidFill>
                <a:latin typeface="Times New Roman" panose="02020603050405020304" pitchFamily="18" charset="0"/>
                <a:cs typeface="Times New Roman" panose="02020603050405020304" pitchFamily="18" charset="0"/>
              </a:rPr>
              <a:t>Birimin Yetki, Görev ve Sorumlulukları</a:t>
            </a:r>
            <a:endParaRPr lang="tr-TR" sz="36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50314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11200" y="423746"/>
            <a:ext cx="10468864" cy="880947"/>
          </a:xfrm>
        </p:spPr>
        <p:txBody>
          <a:bodyPr>
            <a:normAutofit fontScale="90000"/>
          </a:bodyPr>
          <a:lstStyle/>
          <a:p>
            <a:pPr algn="ctr"/>
            <a:r>
              <a:rPr lang="tr-TR" b="1" dirty="0" smtClean="0"/>
              <a:t> </a:t>
            </a: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4900" b="1" dirty="0" smtClean="0">
                <a:solidFill>
                  <a:srgbClr val="7030A0"/>
                </a:solidFill>
              </a:rPr>
              <a:t/>
            </a:r>
            <a:br>
              <a:rPr lang="tr-TR" sz="4900" b="1" dirty="0" smtClean="0">
                <a:solidFill>
                  <a:srgbClr val="7030A0"/>
                </a:solidFill>
              </a:rPr>
            </a:br>
            <a:r>
              <a:rPr lang="tr-TR" sz="4900" b="1" dirty="0" smtClean="0">
                <a:solidFill>
                  <a:srgbClr val="7030A0"/>
                </a:solidFill>
                <a:latin typeface="Times New Roman" panose="02020603050405020304" pitchFamily="18" charset="0"/>
                <a:cs typeface="Times New Roman" panose="02020603050405020304" pitchFamily="18" charset="0"/>
              </a:rPr>
              <a:t>Görev ve Sorumluluklar</a:t>
            </a:r>
            <a:endParaRPr lang="tr-TR" sz="4900" b="1" dirty="0">
              <a:solidFill>
                <a:srgbClr val="7030A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type="subTitle" idx="1"/>
          </p:nvPr>
        </p:nvSpPr>
        <p:spPr>
          <a:xfrm>
            <a:off x="711199" y="1616927"/>
            <a:ext cx="10596137" cy="4795024"/>
          </a:xfrm>
        </p:spPr>
        <p:txBody>
          <a:bodyPr>
            <a:noAutofit/>
          </a:bodyPr>
          <a:lstStyle/>
          <a:p>
            <a:pPr algn="just"/>
            <a:r>
              <a:rPr lang="tr-TR" sz="2000" b="1" dirty="0" smtClean="0">
                <a:latin typeface="Times New Roman" panose="02020603050405020304" pitchFamily="18" charset="0"/>
                <a:cs typeface="Times New Roman" panose="02020603050405020304" pitchFamily="18" charset="0"/>
              </a:rPr>
              <a:t>Birimimiz</a:t>
            </a:r>
            <a:r>
              <a:rPr lang="tr-TR" sz="2000" b="1" dirty="0">
                <a:latin typeface="Times New Roman" panose="02020603050405020304" pitchFamily="18" charset="0"/>
                <a:cs typeface="Times New Roman" panose="02020603050405020304" pitchFamily="18" charset="0"/>
              </a:rPr>
              <a:t>, Üniversitemiz Öğretim Üyeleri ile </a:t>
            </a:r>
            <a:r>
              <a:rPr lang="tr-TR" sz="2000" b="1" dirty="0" smtClean="0">
                <a:latin typeface="Times New Roman" panose="02020603050405020304" pitchFamily="18" charset="0"/>
                <a:cs typeface="Times New Roman" panose="02020603050405020304" pitchFamily="18" charset="0"/>
              </a:rPr>
              <a:t>doktora, tıpta/diş hekimliğinde/eczacılıkta  uzmanlık  </a:t>
            </a:r>
            <a:r>
              <a:rPr lang="tr-TR" sz="2000" b="1" dirty="0">
                <a:latin typeface="Times New Roman" panose="02020603050405020304" pitchFamily="18" charset="0"/>
                <a:cs typeface="Times New Roman" panose="02020603050405020304" pitchFamily="18" charset="0"/>
              </a:rPr>
              <a:t>ya da sanatta yeterlilik eğitimini tamamlamış araştırmacılar tarafından </a:t>
            </a:r>
            <a:r>
              <a:rPr lang="tr-TR" sz="2000" b="1" dirty="0" smtClean="0">
                <a:latin typeface="Times New Roman" panose="02020603050405020304" pitchFamily="18" charset="0"/>
                <a:cs typeface="Times New Roman" panose="02020603050405020304" pitchFamily="18" charset="0"/>
              </a:rPr>
              <a:t>önerilen </a:t>
            </a:r>
            <a:r>
              <a:rPr lang="tr-TR" sz="2000" b="1" dirty="0">
                <a:latin typeface="Times New Roman" panose="02020603050405020304" pitchFamily="18" charset="0"/>
                <a:cs typeface="Times New Roman" panose="02020603050405020304" pitchFamily="18" charset="0"/>
              </a:rPr>
              <a:t>proje tekliflerini alanlarıyla ilgili Temel Alan Komisyon Üyelerine gönderir. </a:t>
            </a:r>
            <a:endParaRPr lang="tr-TR" sz="2000" b="1" dirty="0" smtClean="0">
              <a:latin typeface="Times New Roman" panose="02020603050405020304" pitchFamily="18" charset="0"/>
              <a:cs typeface="Times New Roman" panose="02020603050405020304" pitchFamily="18" charset="0"/>
            </a:endParaRPr>
          </a:p>
          <a:p>
            <a:pPr algn="just"/>
            <a:r>
              <a:rPr lang="tr-TR" sz="2000" b="1" dirty="0" smtClean="0">
                <a:latin typeface="Times New Roman" panose="02020603050405020304" pitchFamily="18" charset="0"/>
                <a:cs typeface="Times New Roman" panose="02020603050405020304" pitchFamily="18" charset="0"/>
              </a:rPr>
              <a:t>Temel </a:t>
            </a:r>
            <a:r>
              <a:rPr lang="tr-TR" sz="2000" b="1" dirty="0">
                <a:latin typeface="Times New Roman" panose="02020603050405020304" pitchFamily="18" charset="0"/>
                <a:cs typeface="Times New Roman" panose="02020603050405020304" pitchFamily="18" charset="0"/>
              </a:rPr>
              <a:t>Alan Komisyonundan gelen proje değerlendirmeleri BAP Komisyonuna sunulur ve kabulü uygun görülen projelerin ödenek dağılımı yapılır ve proje yürütücüsüne bildirilir. </a:t>
            </a:r>
            <a:endParaRPr lang="tr-TR" sz="2000" b="1" dirty="0" smtClean="0">
              <a:latin typeface="Times New Roman" panose="02020603050405020304" pitchFamily="18" charset="0"/>
              <a:cs typeface="Times New Roman" panose="02020603050405020304" pitchFamily="18" charset="0"/>
            </a:endParaRPr>
          </a:p>
          <a:p>
            <a:pPr algn="just"/>
            <a:r>
              <a:rPr lang="tr-TR" sz="2000" b="1" dirty="0" smtClean="0">
                <a:latin typeface="Times New Roman" panose="02020603050405020304" pitchFamily="18" charset="0"/>
                <a:cs typeface="Times New Roman" panose="02020603050405020304" pitchFamily="18" charset="0"/>
              </a:rPr>
              <a:t>Projenin </a:t>
            </a:r>
            <a:r>
              <a:rPr lang="tr-TR" sz="2000" b="1" dirty="0">
                <a:latin typeface="Times New Roman" panose="02020603050405020304" pitchFamily="18" charset="0"/>
                <a:cs typeface="Times New Roman" panose="02020603050405020304" pitchFamily="18" charset="0"/>
              </a:rPr>
              <a:t>izlenmesini, ödeneğinin kontrolü, taleplerin incelenerek uygun olup olmadığını, </a:t>
            </a:r>
            <a:r>
              <a:rPr lang="tr-TR" sz="2000" b="1" dirty="0" smtClean="0">
                <a:latin typeface="Times New Roman" panose="02020603050405020304" pitchFamily="18" charset="0"/>
                <a:cs typeface="Times New Roman" panose="02020603050405020304" pitchFamily="18" charset="0"/>
              </a:rPr>
              <a:t>muhasebe </a:t>
            </a:r>
            <a:r>
              <a:rPr lang="tr-TR" sz="2000" b="1" dirty="0">
                <a:latin typeface="Times New Roman" panose="02020603050405020304" pitchFamily="18" charset="0"/>
                <a:cs typeface="Times New Roman" panose="02020603050405020304" pitchFamily="18" charset="0"/>
              </a:rPr>
              <a:t>kayıtları ve </a:t>
            </a:r>
            <a:r>
              <a:rPr lang="tr-TR" sz="2000" b="1" dirty="0" smtClean="0">
                <a:latin typeface="Times New Roman" panose="02020603050405020304" pitchFamily="18" charset="0"/>
                <a:cs typeface="Times New Roman" panose="02020603050405020304" pitchFamily="18" charset="0"/>
              </a:rPr>
              <a:t>sonuçlarının </a:t>
            </a:r>
            <a:r>
              <a:rPr lang="tr-TR" sz="2000" b="1" dirty="0">
                <a:latin typeface="Times New Roman" panose="02020603050405020304" pitchFamily="18" charset="0"/>
                <a:cs typeface="Times New Roman" panose="02020603050405020304" pitchFamily="18" charset="0"/>
              </a:rPr>
              <a:t>değerlendirilmesi, sonuçlanan projelerin muhafazası, kütüphaneye teslimi  işlemlerini yürütür</a:t>
            </a:r>
            <a:r>
              <a:rPr lang="tr-TR" sz="2000" b="1" dirty="0" smtClean="0">
                <a:latin typeface="Times New Roman" panose="02020603050405020304" pitchFamily="18" charset="0"/>
                <a:cs typeface="Times New Roman" panose="02020603050405020304" pitchFamily="18" charset="0"/>
              </a:rPr>
              <a:t>.</a:t>
            </a:r>
          </a:p>
          <a:p>
            <a:pPr algn="just"/>
            <a:r>
              <a:rPr lang="tr-TR" sz="2000" b="1" dirty="0" smtClean="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Ayrıca Komisyonu toplantıya çağırmak, toplantı gündemini hazırlamak, Bilimsel Araştırma Projeleri Programını, çalışmalarını komisyon kararları doğrultusunda düzenlemek ve yürütmek, Bilimsel Araştırma Projeleri ile ilgili duyuruları,  projeler ile ilgili yazışmaları ve  her yıl bütçe çalışmalarını yapmak  görevlerindendir</a:t>
            </a:r>
            <a:r>
              <a:rPr lang="tr-TR" sz="2000" b="1"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43034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type="body" idx="1"/>
          </p:nvPr>
        </p:nvSpPr>
        <p:spPr>
          <a:xfrm>
            <a:off x="707136" y="758283"/>
            <a:ext cx="10867830" cy="5419493"/>
          </a:xfrm>
        </p:spPr>
        <p:txBody>
          <a:bodyPr>
            <a:normAutofit/>
          </a:bodyPr>
          <a:lstStyle/>
          <a:p>
            <a:pPr algn="just"/>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Bunların yanında Bilimsel Araştırma Projeleri Koordinasyon Biriminin, </a:t>
            </a:r>
          </a:p>
          <a:p>
            <a:pPr algn="just"/>
            <a:r>
              <a:rPr lang="tr-TR" b="1" dirty="0" smtClean="0">
                <a:latin typeface="Times New Roman" panose="02020603050405020304" pitchFamily="18" charset="0"/>
                <a:cs typeface="Times New Roman" panose="02020603050405020304" pitchFamily="18" charset="0"/>
              </a:rPr>
              <a:t>Kalkınma Bakanlığının, </a:t>
            </a:r>
          </a:p>
          <a:p>
            <a:pPr algn="just"/>
            <a:r>
              <a:rPr lang="tr-TR" b="1" dirty="0" smtClean="0">
                <a:latin typeface="Times New Roman" panose="02020603050405020304" pitchFamily="18" charset="0"/>
                <a:cs typeface="Times New Roman" panose="02020603050405020304" pitchFamily="18" charset="0"/>
              </a:rPr>
              <a:t>Türkiye Bilimsel ve Teknolojik Araştırma Kurumu’nun  (TÜBİTAK),</a:t>
            </a:r>
          </a:p>
          <a:p>
            <a:pPr algn="just"/>
            <a:r>
              <a:rPr lang="tr-TR" b="1" dirty="0" smtClean="0">
                <a:latin typeface="Times New Roman" panose="02020603050405020304" pitchFamily="18" charset="0"/>
                <a:cs typeface="Times New Roman" panose="02020603050405020304" pitchFamily="18" charset="0"/>
              </a:rPr>
              <a:t>Avrupa Birliğinin, </a:t>
            </a:r>
          </a:p>
          <a:p>
            <a:pPr algn="just"/>
            <a:r>
              <a:rPr lang="tr-TR" b="1" dirty="0" smtClean="0">
                <a:latin typeface="Times New Roman" panose="02020603050405020304" pitchFamily="18" charset="0"/>
                <a:cs typeface="Times New Roman" panose="02020603050405020304" pitchFamily="18" charset="0"/>
              </a:rPr>
              <a:t>Kalkınma Bakanlığı Konya Ovası Projesi Bölge Kalkınma İdaresi Başkanlığının desteklediği KOP  </a:t>
            </a:r>
          </a:p>
          <a:p>
            <a:pPr algn="just"/>
            <a:r>
              <a:rPr lang="it-IT" b="1" dirty="0" smtClean="0">
                <a:latin typeface="Times New Roman" panose="02020603050405020304" pitchFamily="18" charset="0"/>
                <a:cs typeface="Times New Roman" panose="02020603050405020304" pitchFamily="18" charset="0"/>
              </a:rPr>
              <a:t>Gıda Tarım ve Hayvancılık Bakanlığının desteklediği TAGEM </a:t>
            </a:r>
            <a:endParaRPr lang="tr-TR" b="1" dirty="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Doğuş </a:t>
            </a:r>
            <a:r>
              <a:rPr lang="tr-TR" b="1" dirty="0">
                <a:latin typeface="Times New Roman" panose="02020603050405020304" pitchFamily="18" charset="0"/>
                <a:cs typeface="Times New Roman" panose="02020603050405020304" pitchFamily="18" charset="0"/>
              </a:rPr>
              <a:t>Grubunun destek verdiği Doğuş </a:t>
            </a:r>
            <a:r>
              <a:rPr lang="tr-TR" b="1" dirty="0" smtClean="0">
                <a:latin typeface="Times New Roman" panose="02020603050405020304" pitchFamily="18" charset="0"/>
                <a:cs typeface="Times New Roman" panose="02020603050405020304" pitchFamily="18" charset="0"/>
              </a:rPr>
              <a:t>TARGE ve Gençlik ve Spor Bakanlığınca  destek verilen projelerinin izlenmesi, ödenek ve harcama durumlarının takibi, yazışmaları, denetim ve tahakkuk işlemlerini de  yürütür.</a:t>
            </a:r>
          </a:p>
          <a:p>
            <a:endParaRPr lang="tr-TR"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7030A0"/>
                </a:solidFill>
                <a:latin typeface="Times New Roman" panose="02020603050405020304" pitchFamily="18" charset="0"/>
                <a:cs typeface="Times New Roman" panose="02020603050405020304" pitchFamily="18" charset="0"/>
              </a:rPr>
              <a:t>Birime İlişkin Bilgiler</a:t>
            </a:r>
          </a:p>
        </p:txBody>
      </p:sp>
      <p:sp>
        <p:nvSpPr>
          <p:cNvPr id="3" name="İçerik Yer Tutucusu 2"/>
          <p:cNvSpPr>
            <a:spLocks noGrp="1"/>
          </p:cNvSpPr>
          <p:nvPr>
            <p:ph type="body" idx="1"/>
          </p:nvPr>
        </p:nvSpPr>
        <p:spPr/>
        <p:txBody>
          <a:bodyPr>
            <a:normAutofit lnSpcReduction="10000"/>
          </a:bodyPr>
          <a:lstStyle/>
          <a:p>
            <a:r>
              <a:rPr lang="tr-TR" b="1" dirty="0">
                <a:latin typeface="Times New Roman" panose="02020603050405020304" pitchFamily="18" charset="0"/>
                <a:cs typeface="Times New Roman" panose="02020603050405020304" pitchFamily="18" charset="0"/>
              </a:rPr>
              <a:t>Bilimsel Araştırma Projeleri Koordinasyon Birimi </a:t>
            </a:r>
            <a:endParaRPr lang="tr-TR" b="1" dirty="0" smtClean="0">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Koordinatör</a:t>
            </a:r>
          </a:p>
          <a:p>
            <a:r>
              <a:rPr lang="tr-TR" b="1" dirty="0" smtClean="0">
                <a:latin typeface="Times New Roman" panose="02020603050405020304" pitchFamily="18" charset="0"/>
                <a:cs typeface="Times New Roman" panose="02020603050405020304" pitchFamily="18" charset="0"/>
              </a:rPr>
              <a:t>Şube </a:t>
            </a:r>
            <a:r>
              <a:rPr lang="tr-TR" b="1" dirty="0">
                <a:latin typeface="Times New Roman" panose="02020603050405020304" pitchFamily="18" charset="0"/>
                <a:cs typeface="Times New Roman" panose="02020603050405020304" pitchFamily="18" charset="0"/>
              </a:rPr>
              <a:t>Müdürü </a:t>
            </a:r>
            <a:endParaRPr lang="tr-TR" b="1" dirty="0" smtClean="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4</a:t>
            </a:r>
            <a:r>
              <a:rPr lang="tr-TR" b="1" dirty="0" smtClean="0">
                <a:latin typeface="Times New Roman" panose="02020603050405020304" pitchFamily="18" charset="0"/>
                <a:cs typeface="Times New Roman" panose="02020603050405020304" pitchFamily="18" charset="0"/>
              </a:rPr>
              <a:t> Memur </a:t>
            </a:r>
            <a:r>
              <a:rPr lang="tr-TR" b="1" dirty="0">
                <a:latin typeface="Times New Roman" panose="02020603050405020304" pitchFamily="18" charset="0"/>
                <a:cs typeface="Times New Roman" panose="02020603050405020304" pitchFamily="18" charset="0"/>
              </a:rPr>
              <a:t>olmak üzere  toplam </a:t>
            </a:r>
            <a:r>
              <a:rPr lang="tr-TR" b="1" dirty="0" smtClean="0">
                <a:latin typeface="Times New Roman" panose="02020603050405020304" pitchFamily="18" charset="0"/>
                <a:cs typeface="Times New Roman" panose="02020603050405020304" pitchFamily="18" charset="0"/>
              </a:rPr>
              <a:t>6 personel </a:t>
            </a:r>
            <a:r>
              <a:rPr lang="tr-TR" b="1" dirty="0">
                <a:latin typeface="Times New Roman" panose="02020603050405020304" pitchFamily="18" charset="0"/>
                <a:cs typeface="Times New Roman" panose="02020603050405020304" pitchFamily="18" charset="0"/>
              </a:rPr>
              <a:t>ile hizmet vermektedir.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94315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2156</TotalTime>
  <Words>925</Words>
  <Application>Microsoft Office PowerPoint</Application>
  <PresentationFormat>Geniş ekran</PresentationFormat>
  <Paragraphs>80</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Constantia</vt:lpstr>
      <vt:lpstr>Times New Roman</vt:lpstr>
      <vt:lpstr>Wingdings 2</vt:lpstr>
      <vt:lpstr>Akış</vt:lpstr>
      <vt:lpstr>     NİĞDE ÖMER HALİSDEMİR ÜNİVERSİTESİ          BİLİMSEL ARAŞTIRMA PROJELERİ       KOORDİNASYON BİRİMİ’NE HOŞ GELDİNİZ </vt:lpstr>
      <vt:lpstr>PowerPoint Sunusu</vt:lpstr>
      <vt:lpstr>  MİSYON </vt:lpstr>
      <vt:lpstr>PowerPoint Sunusu</vt:lpstr>
      <vt:lpstr>Birimin Kuruluşu</vt:lpstr>
      <vt:lpstr>YETKİ</vt:lpstr>
      <vt:lpstr>        Görev ve Sorumluluklar</vt:lpstr>
      <vt:lpstr>PowerPoint Sunusu</vt:lpstr>
      <vt:lpstr>Birime İlişkin Bilgiler</vt:lpstr>
      <vt:lpstr>Örgüt Yapısı</vt:lpstr>
      <vt:lpstr>      BAP KOMİSYONU </vt:lpstr>
      <vt:lpstr>   BİLİMSEL ARAŞTIRMA PROJELERİ  KOORDİNASYON BİRİMİ  </vt:lpstr>
      <vt:lpstr>              Desteklenen Projeler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Windows Kullanıcısı</cp:lastModifiedBy>
  <cp:revision>247</cp:revision>
  <dcterms:created xsi:type="dcterms:W3CDTF">2016-12-01T12:59:14Z</dcterms:created>
  <dcterms:modified xsi:type="dcterms:W3CDTF">2023-03-06T06:18:59Z</dcterms:modified>
</cp:coreProperties>
</file>