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0" r:id="rId1"/>
  </p:sldMasterIdLst>
  <p:notesMasterIdLst>
    <p:notesMasterId r:id="rId17"/>
  </p:notesMasterIdLst>
  <p:sldIdLst>
    <p:sldId id="256" r:id="rId2"/>
    <p:sldId id="258" r:id="rId3"/>
    <p:sldId id="260" r:id="rId4"/>
    <p:sldId id="318" r:id="rId5"/>
    <p:sldId id="263" r:id="rId6"/>
    <p:sldId id="266" r:id="rId7"/>
    <p:sldId id="267" r:id="rId8"/>
    <p:sldId id="319" r:id="rId9"/>
    <p:sldId id="269" r:id="rId10"/>
    <p:sldId id="273" r:id="rId11"/>
    <p:sldId id="275" r:id="rId12"/>
    <p:sldId id="276" r:id="rId13"/>
    <p:sldId id="287" r:id="rId14"/>
    <p:sldId id="288" r:id="rId15"/>
    <p:sldId id="28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34" autoAdjust="0"/>
    <p:restoredTop sz="93188" autoAdjust="0"/>
  </p:normalViewPr>
  <p:slideViewPr>
    <p:cSldViewPr snapToGrid="0">
      <p:cViewPr varScale="1">
        <p:scale>
          <a:sx n="85" d="100"/>
          <a:sy n="85" d="100"/>
        </p:scale>
        <p:origin x="-750"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6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0E852-DD3B-4502-81A3-D0ED3689048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8BC9C330-B002-4FE8-982A-1DCFC4225F4F}">
      <dgm:prSet custT="1"/>
      <dgm:spPr/>
      <dgm:t>
        <a:bodyPr/>
        <a:lstStyle/>
        <a:p>
          <a:pPr marR="0" algn="ctr" rtl="0"/>
          <a:r>
            <a:rPr lang="tr-TR" sz="1400" b="1" baseline="0" dirty="0" smtClean="0">
              <a:latin typeface="Times New Roman"/>
            </a:rPr>
            <a:t>Derya OKAY</a:t>
          </a:r>
        </a:p>
        <a:p>
          <a:pPr marR="0" algn="ctr" rtl="0"/>
          <a:r>
            <a:rPr lang="tr-TR" sz="1400" b="1" baseline="0" dirty="0" smtClean="0">
              <a:latin typeface="Times New Roman"/>
            </a:rPr>
            <a:t>Şube Müdürü</a:t>
          </a:r>
        </a:p>
      </dgm:t>
    </dgm:pt>
    <dgm:pt modelId="{D19C8B70-DA13-413C-9F65-4FEC950AF740}" type="parTrans" cxnId="{9EAA6E2A-0A96-46F2-A622-3147EBCE1FAD}">
      <dgm:prSet/>
      <dgm:spPr/>
      <dgm:t>
        <a:bodyPr/>
        <a:lstStyle/>
        <a:p>
          <a:endParaRPr lang="tr-TR"/>
        </a:p>
      </dgm:t>
    </dgm:pt>
    <dgm:pt modelId="{5594DBC9-CAB0-43DA-BCB0-2CAD3A8BB070}" type="sibTrans" cxnId="{9EAA6E2A-0A96-46F2-A622-3147EBCE1FAD}">
      <dgm:prSet/>
      <dgm:spPr/>
      <dgm:t>
        <a:bodyPr/>
        <a:lstStyle/>
        <a:p>
          <a:endParaRPr lang="tr-TR"/>
        </a:p>
      </dgm:t>
    </dgm:pt>
    <dgm:pt modelId="{577AF393-7BC9-475D-A34B-3566302152AA}" type="asst">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Nilay ERKAN </a:t>
          </a:r>
        </a:p>
        <a:p>
          <a:pPr marR="0" algn="ctr" rtl="0"/>
          <a:r>
            <a:rPr lang="tr-TR" sz="1400" b="1" baseline="0" dirty="0" smtClean="0">
              <a:latin typeface="Times New Roman" panose="02020603050405020304" pitchFamily="18" charset="0"/>
              <a:cs typeface="Times New Roman" panose="02020603050405020304" pitchFamily="18" charset="0"/>
            </a:rPr>
            <a:t>Memur</a:t>
          </a:r>
          <a:endParaRPr lang="tr-TR" sz="1400" b="1" dirty="0" smtClean="0">
            <a:latin typeface="Times New Roman" panose="02020603050405020304" pitchFamily="18" charset="0"/>
            <a:cs typeface="Times New Roman" panose="02020603050405020304" pitchFamily="18" charset="0"/>
          </a:endParaRPr>
        </a:p>
      </dgm:t>
    </dgm:pt>
    <dgm:pt modelId="{1AB45A7E-78D0-4B20-AEC8-BE0389FA0B78}" type="parTrans" cxnId="{62FBB34A-7A2F-4F1F-B05D-1A38545BE10D}">
      <dgm:prSet/>
      <dgm:spPr/>
      <dgm:t>
        <a:bodyPr/>
        <a:lstStyle/>
        <a:p>
          <a:endParaRPr lang="tr-TR"/>
        </a:p>
      </dgm:t>
    </dgm:pt>
    <dgm:pt modelId="{B0BB8B8D-386B-4FDD-BB49-3E98A381BE0F}" type="sibTrans" cxnId="{62FBB34A-7A2F-4F1F-B05D-1A38545BE10D}">
      <dgm:prSet/>
      <dgm:spPr/>
      <dgm:t>
        <a:bodyPr/>
        <a:lstStyle/>
        <a:p>
          <a:endParaRPr lang="tr-TR"/>
        </a:p>
      </dgm:t>
    </dgm:pt>
    <dgm:pt modelId="{A03ED169-AEAA-4D8E-B78A-D888007168D7}" type="asst">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Derya YILMAZ</a:t>
          </a:r>
        </a:p>
        <a:p>
          <a:pPr marR="0" algn="ctr" rtl="0"/>
          <a:r>
            <a:rPr lang="tr-TR" sz="1400" b="1" baseline="0" dirty="0" smtClean="0">
              <a:latin typeface="Times New Roman" panose="02020603050405020304" pitchFamily="18" charset="0"/>
              <a:cs typeface="Times New Roman" panose="02020603050405020304" pitchFamily="18" charset="0"/>
            </a:rPr>
            <a:t>Sekreter</a:t>
          </a:r>
          <a:endParaRPr lang="tr-TR" sz="1400" b="1" dirty="0" smtClean="0">
            <a:latin typeface="Times New Roman" panose="02020603050405020304" pitchFamily="18" charset="0"/>
            <a:cs typeface="Times New Roman" panose="02020603050405020304" pitchFamily="18" charset="0"/>
          </a:endParaRPr>
        </a:p>
      </dgm:t>
    </dgm:pt>
    <dgm:pt modelId="{8B750B87-2FFF-42D4-BF56-97D08D92BC7A}" type="parTrans" cxnId="{FED0B061-9627-43BB-949E-E2B6B44EC709}">
      <dgm:prSet/>
      <dgm:spPr/>
      <dgm:t>
        <a:bodyPr/>
        <a:lstStyle/>
        <a:p>
          <a:endParaRPr lang="tr-TR"/>
        </a:p>
      </dgm:t>
    </dgm:pt>
    <dgm:pt modelId="{B85B75BF-977E-4EF0-A1E3-FB48A7EF4AC6}" type="sibTrans" cxnId="{FED0B061-9627-43BB-949E-E2B6B44EC709}">
      <dgm:prSet/>
      <dgm:spPr/>
      <dgm:t>
        <a:bodyPr/>
        <a:lstStyle/>
        <a:p>
          <a:endParaRPr lang="tr-TR"/>
        </a:p>
      </dgm:t>
    </dgm:pt>
    <dgm:pt modelId="{2E4A1A4B-A306-4CC8-B781-C765D1023DA0}" type="asst">
      <dgm:prSet custT="1"/>
      <dgm:spPr/>
      <dgm:t>
        <a:bodyPr/>
        <a:lstStyle/>
        <a:p>
          <a:pPr marR="0" rtl="0"/>
          <a:r>
            <a:rPr lang="tr-TR" sz="1400" b="1" baseline="0" dirty="0" smtClean="0">
              <a:latin typeface="Times New Roman" panose="02020603050405020304" pitchFamily="18" charset="0"/>
              <a:cs typeface="Times New Roman" panose="02020603050405020304" pitchFamily="18" charset="0"/>
            </a:rPr>
            <a:t>Hanife İSAOĞLU</a:t>
          </a:r>
        </a:p>
        <a:p>
          <a:pPr marR="0" rtl="0"/>
          <a:r>
            <a:rPr lang="tr-TR" sz="1400" b="1" dirty="0" smtClean="0">
              <a:latin typeface="Times New Roman" panose="02020603050405020304" pitchFamily="18" charset="0"/>
              <a:cs typeface="Times New Roman" panose="02020603050405020304" pitchFamily="18" charset="0"/>
            </a:rPr>
            <a:t>Bilgisayar İşletmeni</a:t>
          </a:r>
        </a:p>
      </dgm:t>
    </dgm:pt>
    <dgm:pt modelId="{390B5A5D-0C01-466E-B837-62799C1AE65A}" type="parTrans" cxnId="{ED585BDB-796F-48B4-A89F-917B849AA067}">
      <dgm:prSet/>
      <dgm:spPr/>
      <dgm:t>
        <a:bodyPr/>
        <a:lstStyle/>
        <a:p>
          <a:endParaRPr lang="tr-TR"/>
        </a:p>
      </dgm:t>
    </dgm:pt>
    <dgm:pt modelId="{EF9684C7-A088-472B-A134-18123EC4B2A1}" type="sibTrans" cxnId="{ED585BDB-796F-48B4-A89F-917B849AA067}">
      <dgm:prSet/>
      <dgm:spPr/>
      <dgm:t>
        <a:bodyPr/>
        <a:lstStyle/>
        <a:p>
          <a:endParaRPr lang="tr-TR"/>
        </a:p>
      </dgm:t>
    </dgm:pt>
    <dgm:pt modelId="{167B5205-6A13-41E7-803B-7C216A8D8D37}">
      <dgm:prSet custT="1"/>
      <dgm:spPr/>
      <dgm:t>
        <a:bodyPr/>
        <a:lstStyle/>
        <a:p>
          <a:r>
            <a:rPr lang="tr-TR" sz="1400" b="1" dirty="0" smtClean="0">
              <a:latin typeface="Times New Roman" panose="02020603050405020304" pitchFamily="18" charset="0"/>
              <a:cs typeface="Times New Roman" panose="02020603050405020304" pitchFamily="18" charset="0"/>
            </a:rPr>
            <a:t>Doç. Dr. Funda AKSOY AKGÜL</a:t>
          </a:r>
        </a:p>
        <a:p>
          <a:r>
            <a:rPr lang="tr-TR" sz="1400" b="1" dirty="0" smtClean="0">
              <a:latin typeface="Times New Roman" panose="02020603050405020304" pitchFamily="18" charset="0"/>
              <a:cs typeface="Times New Roman" panose="02020603050405020304" pitchFamily="18" charset="0"/>
            </a:rPr>
            <a:t>BAP Koordinatörü</a:t>
          </a:r>
          <a:endParaRPr lang="tr-TR" sz="1400" b="1" dirty="0">
            <a:latin typeface="Times New Roman" panose="02020603050405020304" pitchFamily="18" charset="0"/>
            <a:cs typeface="Times New Roman" panose="02020603050405020304" pitchFamily="18" charset="0"/>
          </a:endParaRPr>
        </a:p>
      </dgm:t>
    </dgm:pt>
    <dgm:pt modelId="{8D589F83-82D0-4A1B-9D81-EAAB3F7D552A}" type="parTrans" cxnId="{2DE1C3FD-5FBC-4B62-A2AD-710A4F6047F8}">
      <dgm:prSet/>
      <dgm:spPr/>
      <dgm:t>
        <a:bodyPr/>
        <a:lstStyle/>
        <a:p>
          <a:endParaRPr lang="tr-TR"/>
        </a:p>
      </dgm:t>
    </dgm:pt>
    <dgm:pt modelId="{CA161E47-94B7-4F9A-8DC1-0AE8D739E116}" type="sibTrans" cxnId="{2DE1C3FD-5FBC-4B62-A2AD-710A4F6047F8}">
      <dgm:prSet/>
      <dgm:spPr/>
      <dgm:t>
        <a:bodyPr/>
        <a:lstStyle/>
        <a:p>
          <a:endParaRPr lang="tr-TR"/>
        </a:p>
      </dgm:t>
    </dgm:pt>
    <dgm:pt modelId="{AE65D3BF-FAF8-4CA7-B692-0086B30075BE}">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Hüseyin ŞAHİN</a:t>
          </a:r>
        </a:p>
        <a:p>
          <a:pPr marR="0" algn="ctr" rtl="0"/>
          <a:r>
            <a:rPr lang="tr-TR" sz="1400" b="1" baseline="0" dirty="0" smtClean="0">
              <a:latin typeface="Times New Roman" panose="02020603050405020304" pitchFamily="18" charset="0"/>
              <a:cs typeface="Times New Roman" panose="02020603050405020304" pitchFamily="18" charset="0"/>
            </a:rPr>
            <a:t>Araştırmacı</a:t>
          </a:r>
          <a:endParaRPr lang="tr-TR" sz="1400" b="1" dirty="0" smtClean="0">
            <a:latin typeface="Times New Roman" panose="02020603050405020304" pitchFamily="18" charset="0"/>
            <a:cs typeface="Times New Roman" panose="02020603050405020304" pitchFamily="18" charset="0"/>
          </a:endParaRPr>
        </a:p>
      </dgm:t>
    </dgm:pt>
    <dgm:pt modelId="{401A4D3D-3168-4E01-AB77-57E4A9295C2E}" type="sibTrans" cxnId="{9147A276-ECEC-4B7A-BA0B-7171C8318075}">
      <dgm:prSet/>
      <dgm:spPr/>
      <dgm:t>
        <a:bodyPr/>
        <a:lstStyle/>
        <a:p>
          <a:endParaRPr lang="tr-TR"/>
        </a:p>
      </dgm:t>
    </dgm:pt>
    <dgm:pt modelId="{E85B55C1-0069-4252-B432-1EEE31894D17}" type="parTrans" cxnId="{9147A276-ECEC-4B7A-BA0B-7171C8318075}">
      <dgm:prSet/>
      <dgm:spPr>
        <a:ln cmpd="sng">
          <a:solidFill>
            <a:schemeClr val="accent1">
              <a:shade val="80000"/>
              <a:hueOff val="0"/>
              <a:satOff val="0"/>
              <a:lumOff val="0"/>
            </a:schemeClr>
          </a:solidFill>
        </a:ln>
      </dgm:spPr>
      <dgm:t>
        <a:bodyPr/>
        <a:lstStyle/>
        <a:p>
          <a:endParaRPr lang="tr-TR"/>
        </a:p>
      </dgm:t>
    </dgm:pt>
    <dgm:pt modelId="{A154CF6F-C8DB-4D37-8DF6-B458B800FDC2}" type="pres">
      <dgm:prSet presAssocID="{4C10E852-DD3B-4502-81A3-D0ED3689048D}" presName="hierChild1" presStyleCnt="0">
        <dgm:presLayoutVars>
          <dgm:orgChart val="1"/>
          <dgm:chPref val="1"/>
          <dgm:dir/>
          <dgm:animOne val="branch"/>
          <dgm:animLvl val="lvl"/>
          <dgm:resizeHandles/>
        </dgm:presLayoutVars>
      </dgm:prSet>
      <dgm:spPr/>
      <dgm:t>
        <a:bodyPr/>
        <a:lstStyle/>
        <a:p>
          <a:endParaRPr lang="tr-TR"/>
        </a:p>
      </dgm:t>
    </dgm:pt>
    <dgm:pt modelId="{25B4F5D7-8870-4D92-ABF5-62F95D0E5D80}" type="pres">
      <dgm:prSet presAssocID="{167B5205-6A13-41E7-803B-7C216A8D8D37}" presName="hierRoot1" presStyleCnt="0">
        <dgm:presLayoutVars>
          <dgm:hierBranch val="init"/>
        </dgm:presLayoutVars>
      </dgm:prSet>
      <dgm:spPr/>
    </dgm:pt>
    <dgm:pt modelId="{C4B05A1E-7B51-4A02-B375-267349B75C74}" type="pres">
      <dgm:prSet presAssocID="{167B5205-6A13-41E7-803B-7C216A8D8D37}" presName="rootComposite1" presStyleCnt="0"/>
      <dgm:spPr/>
    </dgm:pt>
    <dgm:pt modelId="{324921DB-70DF-4A42-8798-EA29B558D079}" type="pres">
      <dgm:prSet presAssocID="{167B5205-6A13-41E7-803B-7C216A8D8D37}" presName="rootText1" presStyleLbl="node0" presStyleIdx="0" presStyleCnt="2" custScaleX="85262" custScaleY="61808" custLinFactNeighborX="112" custLinFactNeighborY="16597">
        <dgm:presLayoutVars>
          <dgm:chPref val="3"/>
        </dgm:presLayoutVars>
      </dgm:prSet>
      <dgm:spPr/>
      <dgm:t>
        <a:bodyPr/>
        <a:lstStyle/>
        <a:p>
          <a:endParaRPr lang="tr-TR"/>
        </a:p>
      </dgm:t>
    </dgm:pt>
    <dgm:pt modelId="{CF8523DC-04A6-4300-8C35-635FD7422DA5}" type="pres">
      <dgm:prSet presAssocID="{167B5205-6A13-41E7-803B-7C216A8D8D37}" presName="rootConnector1" presStyleLbl="node1" presStyleIdx="0" presStyleCnt="0"/>
      <dgm:spPr/>
      <dgm:t>
        <a:bodyPr/>
        <a:lstStyle/>
        <a:p>
          <a:endParaRPr lang="tr-TR"/>
        </a:p>
      </dgm:t>
    </dgm:pt>
    <dgm:pt modelId="{165E6992-B6F0-4208-95C2-24EC35CB6D0F}" type="pres">
      <dgm:prSet presAssocID="{167B5205-6A13-41E7-803B-7C216A8D8D37}" presName="hierChild2" presStyleCnt="0"/>
      <dgm:spPr/>
    </dgm:pt>
    <dgm:pt modelId="{192B3006-D904-456D-A852-76E01BD3B64D}" type="pres">
      <dgm:prSet presAssocID="{D19C8B70-DA13-413C-9F65-4FEC950AF740}" presName="Name37" presStyleLbl="parChTrans1D2" presStyleIdx="0" presStyleCnt="1"/>
      <dgm:spPr/>
      <dgm:t>
        <a:bodyPr/>
        <a:lstStyle/>
        <a:p>
          <a:endParaRPr lang="tr-TR"/>
        </a:p>
      </dgm:t>
    </dgm:pt>
    <dgm:pt modelId="{B46F2514-A177-4A96-B390-993AA61D3540}" type="pres">
      <dgm:prSet presAssocID="{8BC9C330-B002-4FE8-982A-1DCFC4225F4F}" presName="hierRoot2" presStyleCnt="0">
        <dgm:presLayoutVars>
          <dgm:hierBranch val="init"/>
        </dgm:presLayoutVars>
      </dgm:prSet>
      <dgm:spPr/>
    </dgm:pt>
    <dgm:pt modelId="{7F91EC92-E2B1-40DA-8334-B7E2F722D96F}" type="pres">
      <dgm:prSet presAssocID="{8BC9C330-B002-4FE8-982A-1DCFC4225F4F}" presName="rootComposite" presStyleCnt="0"/>
      <dgm:spPr/>
    </dgm:pt>
    <dgm:pt modelId="{CF55BEAB-C0C6-4579-A967-5D29E38D6C55}" type="pres">
      <dgm:prSet presAssocID="{8BC9C330-B002-4FE8-982A-1DCFC4225F4F}" presName="rootText" presStyleLbl="node2" presStyleIdx="0" presStyleCnt="1" custScaleX="85345" custScaleY="69032" custLinFactNeighborX="-57" custLinFactNeighborY="6899">
        <dgm:presLayoutVars>
          <dgm:chPref val="3"/>
        </dgm:presLayoutVars>
      </dgm:prSet>
      <dgm:spPr/>
      <dgm:t>
        <a:bodyPr/>
        <a:lstStyle/>
        <a:p>
          <a:endParaRPr lang="tr-TR"/>
        </a:p>
      </dgm:t>
    </dgm:pt>
    <dgm:pt modelId="{710EF885-0813-48E2-BB5F-1324AA35F6BE}" type="pres">
      <dgm:prSet presAssocID="{8BC9C330-B002-4FE8-982A-1DCFC4225F4F}" presName="rootConnector" presStyleLbl="node2" presStyleIdx="0" presStyleCnt="1"/>
      <dgm:spPr/>
      <dgm:t>
        <a:bodyPr/>
        <a:lstStyle/>
        <a:p>
          <a:endParaRPr lang="tr-TR"/>
        </a:p>
      </dgm:t>
    </dgm:pt>
    <dgm:pt modelId="{F53B52EA-BECD-4220-B270-F38B72E44BA3}" type="pres">
      <dgm:prSet presAssocID="{8BC9C330-B002-4FE8-982A-1DCFC4225F4F}" presName="hierChild4" presStyleCnt="0"/>
      <dgm:spPr/>
    </dgm:pt>
    <dgm:pt modelId="{BDB4B0BD-FA9E-4332-899C-0DC3F5E8385D}" type="pres">
      <dgm:prSet presAssocID="{E85B55C1-0069-4252-B432-1EEE31894D17}" presName="Name37" presStyleLbl="parChTrans1D3" presStyleIdx="0" presStyleCnt="1"/>
      <dgm:spPr/>
      <dgm:t>
        <a:bodyPr/>
        <a:lstStyle/>
        <a:p>
          <a:endParaRPr lang="tr-TR"/>
        </a:p>
      </dgm:t>
    </dgm:pt>
    <dgm:pt modelId="{14A96FBB-30B9-40AC-85F6-0A118C0FF31F}" type="pres">
      <dgm:prSet presAssocID="{AE65D3BF-FAF8-4CA7-B692-0086B30075BE}" presName="hierRoot2" presStyleCnt="0">
        <dgm:presLayoutVars>
          <dgm:hierBranch/>
        </dgm:presLayoutVars>
      </dgm:prSet>
      <dgm:spPr/>
    </dgm:pt>
    <dgm:pt modelId="{4B9C8CD9-53B7-4D02-A9FA-9E2ADF6B0334}" type="pres">
      <dgm:prSet presAssocID="{AE65D3BF-FAF8-4CA7-B692-0086B30075BE}" presName="rootComposite" presStyleCnt="0"/>
      <dgm:spPr/>
    </dgm:pt>
    <dgm:pt modelId="{6EA06E48-9826-459D-AFF3-D9DADFD4EF98}" type="pres">
      <dgm:prSet presAssocID="{AE65D3BF-FAF8-4CA7-B692-0086B30075BE}" presName="rootText" presStyleLbl="node3" presStyleIdx="0" presStyleCnt="1" custScaleX="90826" custScaleY="64548" custLinFactNeighborX="-24" custLinFactNeighborY="4070">
        <dgm:presLayoutVars>
          <dgm:chPref val="3"/>
        </dgm:presLayoutVars>
      </dgm:prSet>
      <dgm:spPr/>
      <dgm:t>
        <a:bodyPr/>
        <a:lstStyle/>
        <a:p>
          <a:endParaRPr lang="tr-TR"/>
        </a:p>
      </dgm:t>
    </dgm:pt>
    <dgm:pt modelId="{99AE997F-544E-4F09-B8D6-FAA831B45733}" type="pres">
      <dgm:prSet presAssocID="{AE65D3BF-FAF8-4CA7-B692-0086B30075BE}" presName="rootConnector" presStyleLbl="node3" presStyleIdx="0" presStyleCnt="1"/>
      <dgm:spPr/>
      <dgm:t>
        <a:bodyPr/>
        <a:lstStyle/>
        <a:p>
          <a:endParaRPr lang="tr-TR"/>
        </a:p>
      </dgm:t>
    </dgm:pt>
    <dgm:pt modelId="{303B12FB-87E6-4C3C-A69E-D56A7D7107BC}" type="pres">
      <dgm:prSet presAssocID="{AE65D3BF-FAF8-4CA7-B692-0086B30075BE}" presName="hierChild4" presStyleCnt="0"/>
      <dgm:spPr/>
    </dgm:pt>
    <dgm:pt modelId="{CABBAAAA-4B61-45A2-8C06-5F94B7038FE7}" type="pres">
      <dgm:prSet presAssocID="{AE65D3BF-FAF8-4CA7-B692-0086B30075BE}" presName="hierChild5" presStyleCnt="0"/>
      <dgm:spPr/>
    </dgm:pt>
    <dgm:pt modelId="{F87EA0C1-979C-4073-881A-9B4B4D4EFB3B}" type="pres">
      <dgm:prSet presAssocID="{1AB45A7E-78D0-4B20-AEC8-BE0389FA0B78}" presName="Name111" presStyleLbl="parChTrans1D4" presStyleIdx="0" presStyleCnt="2"/>
      <dgm:spPr/>
      <dgm:t>
        <a:bodyPr/>
        <a:lstStyle/>
        <a:p>
          <a:endParaRPr lang="tr-TR"/>
        </a:p>
      </dgm:t>
    </dgm:pt>
    <dgm:pt modelId="{0BCC0020-E314-43F2-A0D5-565AC7BACE3A}" type="pres">
      <dgm:prSet presAssocID="{577AF393-7BC9-475D-A34B-3566302152AA}" presName="hierRoot3" presStyleCnt="0">
        <dgm:presLayoutVars>
          <dgm:hierBranch/>
        </dgm:presLayoutVars>
      </dgm:prSet>
      <dgm:spPr/>
    </dgm:pt>
    <dgm:pt modelId="{7CE64D9C-9A22-4793-BE77-861742F4C49A}" type="pres">
      <dgm:prSet presAssocID="{577AF393-7BC9-475D-A34B-3566302152AA}" presName="rootComposite3" presStyleCnt="0"/>
      <dgm:spPr/>
    </dgm:pt>
    <dgm:pt modelId="{D2ADDCF3-4675-4E93-A1D6-0A03393DA6B8}" type="pres">
      <dgm:prSet presAssocID="{577AF393-7BC9-475D-A34B-3566302152AA}" presName="rootText3" presStyleLbl="asst3" presStyleIdx="0" presStyleCnt="2" custScaleX="93840" custScaleY="70781" custLinFactNeighborX="-58316" custLinFactNeighborY="-6200">
        <dgm:presLayoutVars>
          <dgm:chPref val="3"/>
        </dgm:presLayoutVars>
      </dgm:prSet>
      <dgm:spPr/>
      <dgm:t>
        <a:bodyPr/>
        <a:lstStyle/>
        <a:p>
          <a:endParaRPr lang="tr-TR"/>
        </a:p>
      </dgm:t>
    </dgm:pt>
    <dgm:pt modelId="{3A7FF820-5873-41EE-921C-E7FEBA2C84B3}" type="pres">
      <dgm:prSet presAssocID="{577AF393-7BC9-475D-A34B-3566302152AA}" presName="rootConnector3" presStyleLbl="asst3" presStyleIdx="0" presStyleCnt="2"/>
      <dgm:spPr/>
      <dgm:t>
        <a:bodyPr/>
        <a:lstStyle/>
        <a:p>
          <a:endParaRPr lang="tr-TR"/>
        </a:p>
      </dgm:t>
    </dgm:pt>
    <dgm:pt modelId="{99CE4020-4744-476D-926D-956F925E783F}" type="pres">
      <dgm:prSet presAssocID="{577AF393-7BC9-475D-A34B-3566302152AA}" presName="hierChild6" presStyleCnt="0"/>
      <dgm:spPr/>
    </dgm:pt>
    <dgm:pt modelId="{A5F82360-2DEA-4757-B7C5-DD47B5F42532}" type="pres">
      <dgm:prSet presAssocID="{577AF393-7BC9-475D-A34B-3566302152AA}" presName="hierChild7" presStyleCnt="0"/>
      <dgm:spPr/>
    </dgm:pt>
    <dgm:pt modelId="{320D4F48-374E-4F3B-AC36-D159362F5C82}" type="pres">
      <dgm:prSet presAssocID="{8B750B87-2FFF-42D4-BF56-97D08D92BC7A}" presName="Name111" presStyleLbl="parChTrans1D4" presStyleIdx="1" presStyleCnt="2"/>
      <dgm:spPr/>
      <dgm:t>
        <a:bodyPr/>
        <a:lstStyle/>
        <a:p>
          <a:endParaRPr lang="tr-TR"/>
        </a:p>
      </dgm:t>
    </dgm:pt>
    <dgm:pt modelId="{BBFA9B33-C10F-4637-AC34-76DC4B76C18B}" type="pres">
      <dgm:prSet presAssocID="{A03ED169-AEAA-4D8E-B78A-D888007168D7}" presName="hierRoot3" presStyleCnt="0">
        <dgm:presLayoutVars>
          <dgm:hierBranch/>
        </dgm:presLayoutVars>
      </dgm:prSet>
      <dgm:spPr/>
    </dgm:pt>
    <dgm:pt modelId="{60ED0360-8005-45D2-A3DD-7E66CFFEF5F8}" type="pres">
      <dgm:prSet presAssocID="{A03ED169-AEAA-4D8E-B78A-D888007168D7}" presName="rootComposite3" presStyleCnt="0"/>
      <dgm:spPr/>
    </dgm:pt>
    <dgm:pt modelId="{517D91A1-9A02-41FB-96BA-1930A5621B1F}" type="pres">
      <dgm:prSet presAssocID="{A03ED169-AEAA-4D8E-B78A-D888007168D7}" presName="rootText3" presStyleLbl="asst3" presStyleIdx="1" presStyleCnt="2" custScaleX="91993" custScaleY="68049" custLinFactNeighborX="69679" custLinFactNeighborY="-7166">
        <dgm:presLayoutVars>
          <dgm:chPref val="3"/>
        </dgm:presLayoutVars>
      </dgm:prSet>
      <dgm:spPr/>
      <dgm:t>
        <a:bodyPr/>
        <a:lstStyle/>
        <a:p>
          <a:endParaRPr lang="tr-TR"/>
        </a:p>
      </dgm:t>
    </dgm:pt>
    <dgm:pt modelId="{6D6ECA07-139D-4F6E-A8C2-7FA4E18D4633}" type="pres">
      <dgm:prSet presAssocID="{A03ED169-AEAA-4D8E-B78A-D888007168D7}" presName="rootConnector3" presStyleLbl="asst3" presStyleIdx="1" presStyleCnt="2"/>
      <dgm:spPr/>
      <dgm:t>
        <a:bodyPr/>
        <a:lstStyle/>
        <a:p>
          <a:endParaRPr lang="tr-TR"/>
        </a:p>
      </dgm:t>
    </dgm:pt>
    <dgm:pt modelId="{799B1AB9-E0F3-422B-A771-7EC70FC2F250}" type="pres">
      <dgm:prSet presAssocID="{A03ED169-AEAA-4D8E-B78A-D888007168D7}" presName="hierChild6" presStyleCnt="0"/>
      <dgm:spPr/>
    </dgm:pt>
    <dgm:pt modelId="{6AE3535E-BB4A-44FA-BF23-F50BFBF01228}" type="pres">
      <dgm:prSet presAssocID="{A03ED169-AEAA-4D8E-B78A-D888007168D7}" presName="hierChild7" presStyleCnt="0"/>
      <dgm:spPr/>
    </dgm:pt>
    <dgm:pt modelId="{441A4CD5-8571-486C-AA29-1044D353B6C8}" type="pres">
      <dgm:prSet presAssocID="{8BC9C330-B002-4FE8-982A-1DCFC4225F4F}" presName="hierChild5" presStyleCnt="0"/>
      <dgm:spPr/>
    </dgm:pt>
    <dgm:pt modelId="{71425ABC-8ED7-4C95-BECB-42A3039930E3}" type="pres">
      <dgm:prSet presAssocID="{167B5205-6A13-41E7-803B-7C216A8D8D37}" presName="hierChild3" presStyleCnt="0"/>
      <dgm:spPr/>
    </dgm:pt>
    <dgm:pt modelId="{9DDB8CD4-8081-4BD4-B1DA-C866382B6F83}" type="pres">
      <dgm:prSet presAssocID="{2E4A1A4B-A306-4CC8-B781-C765D1023DA0}" presName="hierRoot1" presStyleCnt="0">
        <dgm:presLayoutVars>
          <dgm:hierBranch val="init"/>
        </dgm:presLayoutVars>
      </dgm:prSet>
      <dgm:spPr/>
    </dgm:pt>
    <dgm:pt modelId="{D89766D5-685C-49E0-BB6E-E260DC48CD0C}" type="pres">
      <dgm:prSet presAssocID="{2E4A1A4B-A306-4CC8-B781-C765D1023DA0}" presName="rootComposite1" presStyleCnt="0"/>
      <dgm:spPr/>
    </dgm:pt>
    <dgm:pt modelId="{BA79C35C-F7A9-40D1-AB7A-1C2A9362B1FB}" type="pres">
      <dgm:prSet presAssocID="{2E4A1A4B-A306-4CC8-B781-C765D1023DA0}" presName="rootText1" presStyleLbl="node0" presStyleIdx="1" presStyleCnt="2" custScaleX="98053" custScaleY="73737" custLinFactX="-10608" custLinFactY="121499" custLinFactNeighborX="-100000" custLinFactNeighborY="200000">
        <dgm:presLayoutVars>
          <dgm:chPref val="3"/>
        </dgm:presLayoutVars>
      </dgm:prSet>
      <dgm:spPr/>
      <dgm:t>
        <a:bodyPr/>
        <a:lstStyle/>
        <a:p>
          <a:endParaRPr lang="tr-TR"/>
        </a:p>
      </dgm:t>
    </dgm:pt>
    <dgm:pt modelId="{B968A86B-8E53-4561-8ABC-1F7050C62CE6}" type="pres">
      <dgm:prSet presAssocID="{2E4A1A4B-A306-4CC8-B781-C765D1023DA0}" presName="rootConnector1" presStyleLbl="asst0" presStyleIdx="0" presStyleCnt="0"/>
      <dgm:spPr/>
      <dgm:t>
        <a:bodyPr/>
        <a:lstStyle/>
        <a:p>
          <a:endParaRPr lang="tr-TR"/>
        </a:p>
      </dgm:t>
    </dgm:pt>
    <dgm:pt modelId="{B9F51AAA-08B3-4239-97E7-E79E6C5DCA2D}" type="pres">
      <dgm:prSet presAssocID="{2E4A1A4B-A306-4CC8-B781-C765D1023DA0}" presName="hierChild2" presStyleCnt="0"/>
      <dgm:spPr/>
    </dgm:pt>
    <dgm:pt modelId="{B9CB1F0B-444E-47B7-9332-AE22F5C88383}" type="pres">
      <dgm:prSet presAssocID="{2E4A1A4B-A306-4CC8-B781-C765D1023DA0}" presName="hierChild3" presStyleCnt="0"/>
      <dgm:spPr/>
    </dgm:pt>
  </dgm:ptLst>
  <dgm:cxnLst>
    <dgm:cxn modelId="{80AAFA89-A849-48D1-A679-8FBABD097415}" type="presOf" srcId="{4C10E852-DD3B-4502-81A3-D0ED3689048D}" destId="{A154CF6F-C8DB-4D37-8DF6-B458B800FDC2}" srcOrd="0" destOrd="0" presId="urn:microsoft.com/office/officeart/2005/8/layout/orgChart1"/>
    <dgm:cxn modelId="{FED0B061-9627-43BB-949E-E2B6B44EC709}" srcId="{AE65D3BF-FAF8-4CA7-B692-0086B30075BE}" destId="{A03ED169-AEAA-4D8E-B78A-D888007168D7}" srcOrd="1" destOrd="0" parTransId="{8B750B87-2FFF-42D4-BF56-97D08D92BC7A}" sibTransId="{B85B75BF-977E-4EF0-A1E3-FB48A7EF4AC6}"/>
    <dgm:cxn modelId="{D3B9CC55-E3DA-4105-BC1F-04D37BF37589}" type="presOf" srcId="{AE65D3BF-FAF8-4CA7-B692-0086B30075BE}" destId="{99AE997F-544E-4F09-B8D6-FAA831B45733}" srcOrd="1" destOrd="0" presId="urn:microsoft.com/office/officeart/2005/8/layout/orgChart1"/>
    <dgm:cxn modelId="{97D90C6F-0BDA-40A4-8402-743D1CA6F1EB}" type="presOf" srcId="{A03ED169-AEAA-4D8E-B78A-D888007168D7}" destId="{517D91A1-9A02-41FB-96BA-1930A5621B1F}" srcOrd="0" destOrd="0" presId="urn:microsoft.com/office/officeart/2005/8/layout/orgChart1"/>
    <dgm:cxn modelId="{9147A276-ECEC-4B7A-BA0B-7171C8318075}" srcId="{8BC9C330-B002-4FE8-982A-1DCFC4225F4F}" destId="{AE65D3BF-FAF8-4CA7-B692-0086B30075BE}" srcOrd="0" destOrd="0" parTransId="{E85B55C1-0069-4252-B432-1EEE31894D17}" sibTransId="{401A4D3D-3168-4E01-AB77-57E4A9295C2E}"/>
    <dgm:cxn modelId="{2934E054-D7FD-4989-9FAB-A42F7FA00816}" type="presOf" srcId="{A03ED169-AEAA-4D8E-B78A-D888007168D7}" destId="{6D6ECA07-139D-4F6E-A8C2-7FA4E18D4633}" srcOrd="1" destOrd="0" presId="urn:microsoft.com/office/officeart/2005/8/layout/orgChart1"/>
    <dgm:cxn modelId="{2DE1C3FD-5FBC-4B62-A2AD-710A4F6047F8}" srcId="{4C10E852-DD3B-4502-81A3-D0ED3689048D}" destId="{167B5205-6A13-41E7-803B-7C216A8D8D37}" srcOrd="0" destOrd="0" parTransId="{8D589F83-82D0-4A1B-9D81-EAAB3F7D552A}" sibTransId="{CA161E47-94B7-4F9A-8DC1-0AE8D739E116}"/>
    <dgm:cxn modelId="{365E2A64-CB45-48D9-8069-E02FEA7870CB}" type="presOf" srcId="{167B5205-6A13-41E7-803B-7C216A8D8D37}" destId="{324921DB-70DF-4A42-8798-EA29B558D079}" srcOrd="0" destOrd="0" presId="urn:microsoft.com/office/officeart/2005/8/layout/orgChart1"/>
    <dgm:cxn modelId="{1D36A156-E03D-43EF-B044-61779568421F}" type="presOf" srcId="{8BC9C330-B002-4FE8-982A-1DCFC4225F4F}" destId="{CF55BEAB-C0C6-4579-A967-5D29E38D6C55}" srcOrd="0" destOrd="0" presId="urn:microsoft.com/office/officeart/2005/8/layout/orgChart1"/>
    <dgm:cxn modelId="{62370B41-5605-4D40-96F3-A79F953185CD}" type="presOf" srcId="{1AB45A7E-78D0-4B20-AEC8-BE0389FA0B78}" destId="{F87EA0C1-979C-4073-881A-9B4B4D4EFB3B}" srcOrd="0" destOrd="0" presId="urn:microsoft.com/office/officeart/2005/8/layout/orgChart1"/>
    <dgm:cxn modelId="{D1BFF22A-AF99-4373-B505-C31EE2826A56}" type="presOf" srcId="{2E4A1A4B-A306-4CC8-B781-C765D1023DA0}" destId="{B968A86B-8E53-4561-8ABC-1F7050C62CE6}" srcOrd="1" destOrd="0" presId="urn:microsoft.com/office/officeart/2005/8/layout/orgChart1"/>
    <dgm:cxn modelId="{DE8186FE-F78D-4EF3-9745-338D8BCDC97D}" type="presOf" srcId="{2E4A1A4B-A306-4CC8-B781-C765D1023DA0}" destId="{BA79C35C-F7A9-40D1-AB7A-1C2A9362B1FB}" srcOrd="0" destOrd="0" presId="urn:microsoft.com/office/officeart/2005/8/layout/orgChart1"/>
    <dgm:cxn modelId="{68F21646-8BFE-434F-895A-8CAEF4785DDB}" type="presOf" srcId="{E85B55C1-0069-4252-B432-1EEE31894D17}" destId="{BDB4B0BD-FA9E-4332-899C-0DC3F5E8385D}" srcOrd="0" destOrd="0" presId="urn:microsoft.com/office/officeart/2005/8/layout/orgChart1"/>
    <dgm:cxn modelId="{62FBB34A-7A2F-4F1F-B05D-1A38545BE10D}" srcId="{AE65D3BF-FAF8-4CA7-B692-0086B30075BE}" destId="{577AF393-7BC9-475D-A34B-3566302152AA}" srcOrd="0" destOrd="0" parTransId="{1AB45A7E-78D0-4B20-AEC8-BE0389FA0B78}" sibTransId="{B0BB8B8D-386B-4FDD-BB49-3E98A381BE0F}"/>
    <dgm:cxn modelId="{E1D5A172-BE25-4275-A3F2-087CB57B25C9}" type="presOf" srcId="{577AF393-7BC9-475D-A34B-3566302152AA}" destId="{D2ADDCF3-4675-4E93-A1D6-0A03393DA6B8}" srcOrd="0" destOrd="0" presId="urn:microsoft.com/office/officeart/2005/8/layout/orgChart1"/>
    <dgm:cxn modelId="{A7451F24-FB37-4A19-BC51-6D048A6AA0B9}" type="presOf" srcId="{167B5205-6A13-41E7-803B-7C216A8D8D37}" destId="{CF8523DC-04A6-4300-8C35-635FD7422DA5}" srcOrd="1" destOrd="0" presId="urn:microsoft.com/office/officeart/2005/8/layout/orgChart1"/>
    <dgm:cxn modelId="{2A3C3F89-653B-46E0-B2CE-444C68BCC956}" type="presOf" srcId="{8B750B87-2FFF-42D4-BF56-97D08D92BC7A}" destId="{320D4F48-374E-4F3B-AC36-D159362F5C82}" srcOrd="0" destOrd="0" presId="urn:microsoft.com/office/officeart/2005/8/layout/orgChart1"/>
    <dgm:cxn modelId="{8E0B0AAB-0BF6-4147-953D-DF8107529DA4}" type="presOf" srcId="{577AF393-7BC9-475D-A34B-3566302152AA}" destId="{3A7FF820-5873-41EE-921C-E7FEBA2C84B3}" srcOrd="1" destOrd="0" presId="urn:microsoft.com/office/officeart/2005/8/layout/orgChart1"/>
    <dgm:cxn modelId="{B23288A7-3156-4192-AFD6-5B64DE68B8D1}" type="presOf" srcId="{8BC9C330-B002-4FE8-982A-1DCFC4225F4F}" destId="{710EF885-0813-48E2-BB5F-1324AA35F6BE}" srcOrd="1" destOrd="0" presId="urn:microsoft.com/office/officeart/2005/8/layout/orgChart1"/>
    <dgm:cxn modelId="{07EB3B9A-91A6-48E9-BDC5-E0E9E7A9BF43}" type="presOf" srcId="{D19C8B70-DA13-413C-9F65-4FEC950AF740}" destId="{192B3006-D904-456D-A852-76E01BD3B64D}" srcOrd="0" destOrd="0" presId="urn:microsoft.com/office/officeart/2005/8/layout/orgChart1"/>
    <dgm:cxn modelId="{ED585BDB-796F-48B4-A89F-917B849AA067}" srcId="{4C10E852-DD3B-4502-81A3-D0ED3689048D}" destId="{2E4A1A4B-A306-4CC8-B781-C765D1023DA0}" srcOrd="1" destOrd="0" parTransId="{390B5A5D-0C01-466E-B837-62799C1AE65A}" sibTransId="{EF9684C7-A088-472B-A134-18123EC4B2A1}"/>
    <dgm:cxn modelId="{9EAA6E2A-0A96-46F2-A622-3147EBCE1FAD}" srcId="{167B5205-6A13-41E7-803B-7C216A8D8D37}" destId="{8BC9C330-B002-4FE8-982A-1DCFC4225F4F}" srcOrd="0" destOrd="0" parTransId="{D19C8B70-DA13-413C-9F65-4FEC950AF740}" sibTransId="{5594DBC9-CAB0-43DA-BCB0-2CAD3A8BB070}"/>
    <dgm:cxn modelId="{BA9D82AF-9CA4-4E06-8A75-95679377AD9B}" type="presOf" srcId="{AE65D3BF-FAF8-4CA7-B692-0086B30075BE}" destId="{6EA06E48-9826-459D-AFF3-D9DADFD4EF98}" srcOrd="0" destOrd="0" presId="urn:microsoft.com/office/officeart/2005/8/layout/orgChart1"/>
    <dgm:cxn modelId="{723B474E-F88C-4F6B-80A1-0DC19BF6B1B6}" type="presParOf" srcId="{A154CF6F-C8DB-4D37-8DF6-B458B800FDC2}" destId="{25B4F5D7-8870-4D92-ABF5-62F95D0E5D80}" srcOrd="0" destOrd="0" presId="urn:microsoft.com/office/officeart/2005/8/layout/orgChart1"/>
    <dgm:cxn modelId="{E27D2D1F-3257-4939-B63D-EEE7F6D1CD02}" type="presParOf" srcId="{25B4F5D7-8870-4D92-ABF5-62F95D0E5D80}" destId="{C4B05A1E-7B51-4A02-B375-267349B75C74}" srcOrd="0" destOrd="0" presId="urn:microsoft.com/office/officeart/2005/8/layout/orgChart1"/>
    <dgm:cxn modelId="{6F5F182B-4926-42DE-88F3-BE2C89B09040}" type="presParOf" srcId="{C4B05A1E-7B51-4A02-B375-267349B75C74}" destId="{324921DB-70DF-4A42-8798-EA29B558D079}" srcOrd="0" destOrd="0" presId="urn:microsoft.com/office/officeart/2005/8/layout/orgChart1"/>
    <dgm:cxn modelId="{79618C36-6C00-4846-9C74-B5C7EB0F10DC}" type="presParOf" srcId="{C4B05A1E-7B51-4A02-B375-267349B75C74}" destId="{CF8523DC-04A6-4300-8C35-635FD7422DA5}" srcOrd="1" destOrd="0" presId="urn:microsoft.com/office/officeart/2005/8/layout/orgChart1"/>
    <dgm:cxn modelId="{604C87A4-2E1F-4F29-8F36-762C74BA9728}" type="presParOf" srcId="{25B4F5D7-8870-4D92-ABF5-62F95D0E5D80}" destId="{165E6992-B6F0-4208-95C2-24EC35CB6D0F}" srcOrd="1" destOrd="0" presId="urn:microsoft.com/office/officeart/2005/8/layout/orgChart1"/>
    <dgm:cxn modelId="{412B2FAE-439D-4FE2-8A40-0EC5CA659B62}" type="presParOf" srcId="{165E6992-B6F0-4208-95C2-24EC35CB6D0F}" destId="{192B3006-D904-456D-A852-76E01BD3B64D}" srcOrd="0" destOrd="0" presId="urn:microsoft.com/office/officeart/2005/8/layout/orgChart1"/>
    <dgm:cxn modelId="{8ED6F3BA-8258-4271-BCDF-B3DE38638CC4}" type="presParOf" srcId="{165E6992-B6F0-4208-95C2-24EC35CB6D0F}" destId="{B46F2514-A177-4A96-B390-993AA61D3540}" srcOrd="1" destOrd="0" presId="urn:microsoft.com/office/officeart/2005/8/layout/orgChart1"/>
    <dgm:cxn modelId="{E0EF4CB9-527D-49CC-9573-075FB9DD1F13}" type="presParOf" srcId="{B46F2514-A177-4A96-B390-993AA61D3540}" destId="{7F91EC92-E2B1-40DA-8334-B7E2F722D96F}" srcOrd="0" destOrd="0" presId="urn:microsoft.com/office/officeart/2005/8/layout/orgChart1"/>
    <dgm:cxn modelId="{C71F91BF-C37E-4E25-A94B-F0D3007FE5D8}" type="presParOf" srcId="{7F91EC92-E2B1-40DA-8334-B7E2F722D96F}" destId="{CF55BEAB-C0C6-4579-A967-5D29E38D6C55}" srcOrd="0" destOrd="0" presId="urn:microsoft.com/office/officeart/2005/8/layout/orgChart1"/>
    <dgm:cxn modelId="{9E9DC3D6-AF00-4E47-A899-D47EEDC02910}" type="presParOf" srcId="{7F91EC92-E2B1-40DA-8334-B7E2F722D96F}" destId="{710EF885-0813-48E2-BB5F-1324AA35F6BE}" srcOrd="1" destOrd="0" presId="urn:microsoft.com/office/officeart/2005/8/layout/orgChart1"/>
    <dgm:cxn modelId="{06E8C71B-AB01-4A6D-A48E-1E597B9230B2}" type="presParOf" srcId="{B46F2514-A177-4A96-B390-993AA61D3540}" destId="{F53B52EA-BECD-4220-B270-F38B72E44BA3}" srcOrd="1" destOrd="0" presId="urn:microsoft.com/office/officeart/2005/8/layout/orgChart1"/>
    <dgm:cxn modelId="{14CA6979-C25A-4CE1-B89F-E2921C75EBB6}" type="presParOf" srcId="{F53B52EA-BECD-4220-B270-F38B72E44BA3}" destId="{BDB4B0BD-FA9E-4332-899C-0DC3F5E8385D}" srcOrd="0" destOrd="0" presId="urn:microsoft.com/office/officeart/2005/8/layout/orgChart1"/>
    <dgm:cxn modelId="{70E9C532-2A89-4C0B-91A6-C966964C53F7}" type="presParOf" srcId="{F53B52EA-BECD-4220-B270-F38B72E44BA3}" destId="{14A96FBB-30B9-40AC-85F6-0A118C0FF31F}" srcOrd="1" destOrd="0" presId="urn:microsoft.com/office/officeart/2005/8/layout/orgChart1"/>
    <dgm:cxn modelId="{FA89000C-216A-429A-B13D-DDD4DA9AE805}" type="presParOf" srcId="{14A96FBB-30B9-40AC-85F6-0A118C0FF31F}" destId="{4B9C8CD9-53B7-4D02-A9FA-9E2ADF6B0334}" srcOrd="0" destOrd="0" presId="urn:microsoft.com/office/officeart/2005/8/layout/orgChart1"/>
    <dgm:cxn modelId="{6D97BF81-15B4-45D0-89CC-B137747181D8}" type="presParOf" srcId="{4B9C8CD9-53B7-4D02-A9FA-9E2ADF6B0334}" destId="{6EA06E48-9826-459D-AFF3-D9DADFD4EF98}" srcOrd="0" destOrd="0" presId="urn:microsoft.com/office/officeart/2005/8/layout/orgChart1"/>
    <dgm:cxn modelId="{E42FCA3D-2BD5-4F10-89EA-7B19D1299D49}" type="presParOf" srcId="{4B9C8CD9-53B7-4D02-A9FA-9E2ADF6B0334}" destId="{99AE997F-544E-4F09-B8D6-FAA831B45733}" srcOrd="1" destOrd="0" presId="urn:microsoft.com/office/officeart/2005/8/layout/orgChart1"/>
    <dgm:cxn modelId="{B4D5AB33-5FE6-4D30-8EA1-BF327637C0F1}" type="presParOf" srcId="{14A96FBB-30B9-40AC-85F6-0A118C0FF31F}" destId="{303B12FB-87E6-4C3C-A69E-D56A7D7107BC}" srcOrd="1" destOrd="0" presId="urn:microsoft.com/office/officeart/2005/8/layout/orgChart1"/>
    <dgm:cxn modelId="{3C86FCD9-CC17-43C2-A51F-9E427452B804}" type="presParOf" srcId="{14A96FBB-30B9-40AC-85F6-0A118C0FF31F}" destId="{CABBAAAA-4B61-45A2-8C06-5F94B7038FE7}" srcOrd="2" destOrd="0" presId="urn:microsoft.com/office/officeart/2005/8/layout/orgChart1"/>
    <dgm:cxn modelId="{0B51F67E-FF33-41AF-A070-740346A39F09}" type="presParOf" srcId="{CABBAAAA-4B61-45A2-8C06-5F94B7038FE7}" destId="{F87EA0C1-979C-4073-881A-9B4B4D4EFB3B}" srcOrd="0" destOrd="0" presId="urn:microsoft.com/office/officeart/2005/8/layout/orgChart1"/>
    <dgm:cxn modelId="{078F89FC-F90F-4C5E-ADC5-CDFB6CD77445}" type="presParOf" srcId="{CABBAAAA-4B61-45A2-8C06-5F94B7038FE7}" destId="{0BCC0020-E314-43F2-A0D5-565AC7BACE3A}" srcOrd="1" destOrd="0" presId="urn:microsoft.com/office/officeart/2005/8/layout/orgChart1"/>
    <dgm:cxn modelId="{D5BBE444-CC75-415D-92DF-1935D0799556}" type="presParOf" srcId="{0BCC0020-E314-43F2-A0D5-565AC7BACE3A}" destId="{7CE64D9C-9A22-4793-BE77-861742F4C49A}" srcOrd="0" destOrd="0" presId="urn:microsoft.com/office/officeart/2005/8/layout/orgChart1"/>
    <dgm:cxn modelId="{96D75958-7534-43B9-9D75-69F440CE3C27}" type="presParOf" srcId="{7CE64D9C-9A22-4793-BE77-861742F4C49A}" destId="{D2ADDCF3-4675-4E93-A1D6-0A03393DA6B8}" srcOrd="0" destOrd="0" presId="urn:microsoft.com/office/officeart/2005/8/layout/orgChart1"/>
    <dgm:cxn modelId="{AC8E2686-B083-4966-B285-CD40FB6F543D}" type="presParOf" srcId="{7CE64D9C-9A22-4793-BE77-861742F4C49A}" destId="{3A7FF820-5873-41EE-921C-E7FEBA2C84B3}" srcOrd="1" destOrd="0" presId="urn:microsoft.com/office/officeart/2005/8/layout/orgChart1"/>
    <dgm:cxn modelId="{BD9EC4D1-6F50-47D8-9CF4-726F7D179D9C}" type="presParOf" srcId="{0BCC0020-E314-43F2-A0D5-565AC7BACE3A}" destId="{99CE4020-4744-476D-926D-956F925E783F}" srcOrd="1" destOrd="0" presId="urn:microsoft.com/office/officeart/2005/8/layout/orgChart1"/>
    <dgm:cxn modelId="{FD61FB47-63FB-4CAF-B636-07A9CCAEB860}" type="presParOf" srcId="{0BCC0020-E314-43F2-A0D5-565AC7BACE3A}" destId="{A5F82360-2DEA-4757-B7C5-DD47B5F42532}" srcOrd="2" destOrd="0" presId="urn:microsoft.com/office/officeart/2005/8/layout/orgChart1"/>
    <dgm:cxn modelId="{56419329-F84C-4D79-872B-C6AB845B714E}" type="presParOf" srcId="{CABBAAAA-4B61-45A2-8C06-5F94B7038FE7}" destId="{320D4F48-374E-4F3B-AC36-D159362F5C82}" srcOrd="2" destOrd="0" presId="urn:microsoft.com/office/officeart/2005/8/layout/orgChart1"/>
    <dgm:cxn modelId="{0FE6C8B7-471F-4F20-8F7B-84C1828936CD}" type="presParOf" srcId="{CABBAAAA-4B61-45A2-8C06-5F94B7038FE7}" destId="{BBFA9B33-C10F-4637-AC34-76DC4B76C18B}" srcOrd="3" destOrd="0" presId="urn:microsoft.com/office/officeart/2005/8/layout/orgChart1"/>
    <dgm:cxn modelId="{E9AFE468-525E-49A4-913D-55163C6DF17E}" type="presParOf" srcId="{BBFA9B33-C10F-4637-AC34-76DC4B76C18B}" destId="{60ED0360-8005-45D2-A3DD-7E66CFFEF5F8}" srcOrd="0" destOrd="0" presId="urn:microsoft.com/office/officeart/2005/8/layout/orgChart1"/>
    <dgm:cxn modelId="{B01AA3F4-A437-4AE3-9457-67863321FB0A}" type="presParOf" srcId="{60ED0360-8005-45D2-A3DD-7E66CFFEF5F8}" destId="{517D91A1-9A02-41FB-96BA-1930A5621B1F}" srcOrd="0" destOrd="0" presId="urn:microsoft.com/office/officeart/2005/8/layout/orgChart1"/>
    <dgm:cxn modelId="{85021B44-9CBE-4B77-BF3A-2CD381597D52}" type="presParOf" srcId="{60ED0360-8005-45D2-A3DD-7E66CFFEF5F8}" destId="{6D6ECA07-139D-4F6E-A8C2-7FA4E18D4633}" srcOrd="1" destOrd="0" presId="urn:microsoft.com/office/officeart/2005/8/layout/orgChart1"/>
    <dgm:cxn modelId="{D3DE415D-325B-4206-8BDF-E43F5366C2BD}" type="presParOf" srcId="{BBFA9B33-C10F-4637-AC34-76DC4B76C18B}" destId="{799B1AB9-E0F3-422B-A771-7EC70FC2F250}" srcOrd="1" destOrd="0" presId="urn:microsoft.com/office/officeart/2005/8/layout/orgChart1"/>
    <dgm:cxn modelId="{24AECD6A-C7EB-42D9-B7B7-9341A6028358}" type="presParOf" srcId="{BBFA9B33-C10F-4637-AC34-76DC4B76C18B}" destId="{6AE3535E-BB4A-44FA-BF23-F50BFBF01228}" srcOrd="2" destOrd="0" presId="urn:microsoft.com/office/officeart/2005/8/layout/orgChart1"/>
    <dgm:cxn modelId="{88B5C9AD-3639-4FB6-A2ED-81B64195EB8D}" type="presParOf" srcId="{B46F2514-A177-4A96-B390-993AA61D3540}" destId="{441A4CD5-8571-486C-AA29-1044D353B6C8}" srcOrd="2" destOrd="0" presId="urn:microsoft.com/office/officeart/2005/8/layout/orgChart1"/>
    <dgm:cxn modelId="{29A17D68-830D-4EBA-973F-7C7CE7C539DF}" type="presParOf" srcId="{25B4F5D7-8870-4D92-ABF5-62F95D0E5D80}" destId="{71425ABC-8ED7-4C95-BECB-42A3039930E3}" srcOrd="2" destOrd="0" presId="urn:microsoft.com/office/officeart/2005/8/layout/orgChart1"/>
    <dgm:cxn modelId="{8B02A050-7BD0-4A04-B18E-1933145038A2}" type="presParOf" srcId="{A154CF6F-C8DB-4D37-8DF6-B458B800FDC2}" destId="{9DDB8CD4-8081-4BD4-B1DA-C866382B6F83}" srcOrd="1" destOrd="0" presId="urn:microsoft.com/office/officeart/2005/8/layout/orgChart1"/>
    <dgm:cxn modelId="{809901FF-3CA1-4668-99DF-47AC4529A6B8}" type="presParOf" srcId="{9DDB8CD4-8081-4BD4-B1DA-C866382B6F83}" destId="{D89766D5-685C-49E0-BB6E-E260DC48CD0C}" srcOrd="0" destOrd="0" presId="urn:microsoft.com/office/officeart/2005/8/layout/orgChart1"/>
    <dgm:cxn modelId="{0C5D1AE5-2664-4F45-A3E2-8B3DFA3429FB}" type="presParOf" srcId="{D89766D5-685C-49E0-BB6E-E260DC48CD0C}" destId="{BA79C35C-F7A9-40D1-AB7A-1C2A9362B1FB}" srcOrd="0" destOrd="0" presId="urn:microsoft.com/office/officeart/2005/8/layout/orgChart1"/>
    <dgm:cxn modelId="{F973FFF5-C4E9-474A-949E-3DA99CD28B11}" type="presParOf" srcId="{D89766D5-685C-49E0-BB6E-E260DC48CD0C}" destId="{B968A86B-8E53-4561-8ABC-1F7050C62CE6}" srcOrd="1" destOrd="0" presId="urn:microsoft.com/office/officeart/2005/8/layout/orgChart1"/>
    <dgm:cxn modelId="{0D7E1649-831A-42B0-A606-D740171255DD}" type="presParOf" srcId="{9DDB8CD4-8081-4BD4-B1DA-C866382B6F83}" destId="{B9F51AAA-08B3-4239-97E7-E79E6C5DCA2D}" srcOrd="1" destOrd="0" presId="urn:microsoft.com/office/officeart/2005/8/layout/orgChart1"/>
    <dgm:cxn modelId="{BAF25065-A068-401A-834C-4A38E29E6BF6}" type="presParOf" srcId="{9DDB8CD4-8081-4BD4-B1DA-C866382B6F83}" destId="{B9CB1F0B-444E-47B7-9332-AE22F5C88383}" srcOrd="2" destOrd="0" presId="urn:microsoft.com/office/officeart/2005/8/layout/orgChart1"/>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D4F48-374E-4F3B-AC36-D159362F5C82}">
      <dsp:nvSpPr>
        <dsp:cNvPr id="0" name=""/>
        <dsp:cNvSpPr/>
      </dsp:nvSpPr>
      <dsp:spPr>
        <a:xfrm>
          <a:off x="4432668" y="3589332"/>
          <a:ext cx="2030163" cy="1022182"/>
        </a:xfrm>
        <a:custGeom>
          <a:avLst/>
          <a:gdLst/>
          <a:ahLst/>
          <a:cxnLst/>
          <a:rect l="0" t="0" r="0" b="0"/>
          <a:pathLst>
            <a:path>
              <a:moveTo>
                <a:pt x="0" y="0"/>
              </a:moveTo>
              <a:lnTo>
                <a:pt x="0" y="1022182"/>
              </a:lnTo>
              <a:lnTo>
                <a:pt x="2030163" y="102218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7EA0C1-979C-4073-881A-9B4B4D4EFB3B}">
      <dsp:nvSpPr>
        <dsp:cNvPr id="0" name=""/>
        <dsp:cNvSpPr/>
      </dsp:nvSpPr>
      <dsp:spPr>
        <a:xfrm>
          <a:off x="2613386" y="3589332"/>
          <a:ext cx="1819282" cy="1034408"/>
        </a:xfrm>
        <a:custGeom>
          <a:avLst/>
          <a:gdLst/>
          <a:ahLst/>
          <a:cxnLst/>
          <a:rect l="0" t="0" r="0" b="0"/>
          <a:pathLst>
            <a:path>
              <a:moveTo>
                <a:pt x="1819282" y="0"/>
              </a:moveTo>
              <a:lnTo>
                <a:pt x="1819282" y="1034408"/>
              </a:lnTo>
              <a:lnTo>
                <a:pt x="0" y="10344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B4B0BD-FA9E-4332-899C-0DC3F5E8385D}">
      <dsp:nvSpPr>
        <dsp:cNvPr id="0" name=""/>
        <dsp:cNvSpPr/>
      </dsp:nvSpPr>
      <dsp:spPr>
        <a:xfrm>
          <a:off x="4386113" y="2276622"/>
          <a:ext cx="91440" cy="495764"/>
        </a:xfrm>
        <a:custGeom>
          <a:avLst/>
          <a:gdLst/>
          <a:ahLst/>
          <a:cxnLst/>
          <a:rect l="0" t="0" r="0" b="0"/>
          <a:pathLst>
            <a:path>
              <a:moveTo>
                <a:pt x="45720" y="0"/>
              </a:moveTo>
              <a:lnTo>
                <a:pt x="45720" y="229979"/>
              </a:lnTo>
              <a:lnTo>
                <a:pt x="46555" y="229979"/>
              </a:lnTo>
              <a:lnTo>
                <a:pt x="46555" y="495764"/>
              </a:lnTo>
            </a:path>
          </a:pathLst>
        </a:custGeom>
        <a:noFill/>
        <a:ln w="25400" cap="flat" cmpd="sng" algn="ctr">
          <a:solidFill>
            <a:schemeClr val="accent1">
              <a:shade val="80000"/>
              <a:hueOff val="0"/>
              <a:satOff val="0"/>
              <a:lumOff val="0"/>
            </a:schemeClr>
          </a:solidFill>
          <a:prstDash val="solid"/>
        </a:ln>
        <a:effectLst/>
      </dsp:spPr>
      <dsp:style>
        <a:lnRef idx="2">
          <a:scrgbClr r="0" g="0" b="0"/>
        </a:lnRef>
        <a:fillRef idx="0">
          <a:scrgbClr r="0" g="0" b="0"/>
        </a:fillRef>
        <a:effectRef idx="0">
          <a:scrgbClr r="0" g="0" b="0"/>
        </a:effectRef>
        <a:fontRef idx="minor"/>
      </dsp:style>
    </dsp:sp>
    <dsp:sp modelId="{192B3006-D904-456D-A852-76E01BD3B64D}">
      <dsp:nvSpPr>
        <dsp:cNvPr id="0" name=""/>
        <dsp:cNvSpPr/>
      </dsp:nvSpPr>
      <dsp:spPr>
        <a:xfrm>
          <a:off x="4386113" y="994098"/>
          <a:ext cx="91440" cy="408827"/>
        </a:xfrm>
        <a:custGeom>
          <a:avLst/>
          <a:gdLst/>
          <a:ahLst/>
          <a:cxnLst/>
          <a:rect l="0" t="0" r="0" b="0"/>
          <a:pathLst>
            <a:path>
              <a:moveTo>
                <a:pt x="49997" y="0"/>
              </a:moveTo>
              <a:lnTo>
                <a:pt x="49997" y="143042"/>
              </a:lnTo>
              <a:lnTo>
                <a:pt x="45720" y="143042"/>
              </a:lnTo>
              <a:lnTo>
                <a:pt x="45720" y="4088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4921DB-70DF-4A42-8798-EA29B558D079}">
      <dsp:nvSpPr>
        <dsp:cNvPr id="0" name=""/>
        <dsp:cNvSpPr/>
      </dsp:nvSpPr>
      <dsp:spPr>
        <a:xfrm>
          <a:off x="3357000" y="211830"/>
          <a:ext cx="2158221" cy="782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Doç. Dr. Funda AKSOY AKGÜL</a:t>
          </a:r>
        </a:p>
        <a:p>
          <a:pPr lvl="0" algn="ctr" defTabSz="62230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BAP Koordinatörü</a:t>
          </a:r>
          <a:endParaRPr lang="tr-TR" sz="1400" b="1" kern="1200" dirty="0">
            <a:latin typeface="Times New Roman" panose="02020603050405020304" pitchFamily="18" charset="0"/>
            <a:cs typeface="Times New Roman" panose="02020603050405020304" pitchFamily="18" charset="0"/>
          </a:endParaRPr>
        </a:p>
      </dsp:txBody>
      <dsp:txXfrm>
        <a:off x="3357000" y="211830"/>
        <a:ext cx="2158221" cy="782267"/>
      </dsp:txXfrm>
    </dsp:sp>
    <dsp:sp modelId="{CF55BEAB-C0C6-4579-A967-5D29E38D6C55}">
      <dsp:nvSpPr>
        <dsp:cNvPr id="0" name=""/>
        <dsp:cNvSpPr/>
      </dsp:nvSpPr>
      <dsp:spPr>
        <a:xfrm>
          <a:off x="3351672" y="1402925"/>
          <a:ext cx="2160322" cy="87369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a:rPr>
            <a:t>Derya OKAY</a:t>
          </a:r>
        </a:p>
        <a:p>
          <a:pPr marR="0" lvl="0" algn="ctr" defTabSz="622300" rtl="0">
            <a:lnSpc>
              <a:spcPct val="90000"/>
            </a:lnSpc>
            <a:spcBef>
              <a:spcPct val="0"/>
            </a:spcBef>
            <a:spcAft>
              <a:spcPct val="35000"/>
            </a:spcAft>
          </a:pPr>
          <a:r>
            <a:rPr lang="tr-TR" sz="1400" b="1" kern="1200" baseline="0" dirty="0" smtClean="0">
              <a:latin typeface="Times New Roman"/>
            </a:rPr>
            <a:t>Şube Müdürü</a:t>
          </a:r>
        </a:p>
      </dsp:txBody>
      <dsp:txXfrm>
        <a:off x="3351672" y="1402925"/>
        <a:ext cx="2160322" cy="873697"/>
      </dsp:txXfrm>
    </dsp:sp>
    <dsp:sp modelId="{6EA06E48-9826-459D-AFF3-D9DADFD4EF98}">
      <dsp:nvSpPr>
        <dsp:cNvPr id="0" name=""/>
        <dsp:cNvSpPr/>
      </dsp:nvSpPr>
      <dsp:spPr>
        <a:xfrm>
          <a:off x="3283137" y="2772386"/>
          <a:ext cx="2299061" cy="8169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Hüseyin ŞAHİN</a:t>
          </a:r>
        </a:p>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Araştırmacı</a:t>
          </a:r>
          <a:endParaRPr lang="tr-TR" sz="1400" b="1" kern="1200" dirty="0" smtClean="0">
            <a:latin typeface="Times New Roman" panose="02020603050405020304" pitchFamily="18" charset="0"/>
            <a:cs typeface="Times New Roman" panose="02020603050405020304" pitchFamily="18" charset="0"/>
          </a:endParaRPr>
        </a:p>
      </dsp:txBody>
      <dsp:txXfrm>
        <a:off x="3283137" y="2772386"/>
        <a:ext cx="2299061" cy="816945"/>
      </dsp:txXfrm>
    </dsp:sp>
    <dsp:sp modelId="{D2ADDCF3-4675-4E93-A1D6-0A03393DA6B8}">
      <dsp:nvSpPr>
        <dsp:cNvPr id="0" name=""/>
        <dsp:cNvSpPr/>
      </dsp:nvSpPr>
      <dsp:spPr>
        <a:xfrm>
          <a:off x="238031" y="4175823"/>
          <a:ext cx="2375354" cy="8958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Nilay ERKAN </a:t>
          </a:r>
        </a:p>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Memur</a:t>
          </a:r>
          <a:endParaRPr lang="tr-TR" sz="1400" b="1" kern="1200" dirty="0" smtClean="0">
            <a:latin typeface="Times New Roman" panose="02020603050405020304" pitchFamily="18" charset="0"/>
            <a:cs typeface="Times New Roman" panose="02020603050405020304" pitchFamily="18" charset="0"/>
          </a:endParaRPr>
        </a:p>
      </dsp:txBody>
      <dsp:txXfrm>
        <a:off x="238031" y="4175823"/>
        <a:ext cx="2375354" cy="895833"/>
      </dsp:txXfrm>
    </dsp:sp>
    <dsp:sp modelId="{517D91A1-9A02-41FB-96BA-1930A5621B1F}">
      <dsp:nvSpPr>
        <dsp:cNvPr id="0" name=""/>
        <dsp:cNvSpPr/>
      </dsp:nvSpPr>
      <dsp:spPr>
        <a:xfrm>
          <a:off x="6462832" y="4180886"/>
          <a:ext cx="2328601" cy="8612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Derya YILMAZ</a:t>
          </a:r>
        </a:p>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Sekreter</a:t>
          </a:r>
          <a:endParaRPr lang="tr-TR" sz="1400" b="1" kern="1200" dirty="0" smtClean="0">
            <a:latin typeface="Times New Roman" panose="02020603050405020304" pitchFamily="18" charset="0"/>
            <a:cs typeface="Times New Roman" panose="02020603050405020304" pitchFamily="18" charset="0"/>
          </a:endParaRPr>
        </a:p>
      </dsp:txBody>
      <dsp:txXfrm>
        <a:off x="6462832" y="4180886"/>
        <a:ext cx="2328601" cy="861255"/>
      </dsp:txXfrm>
    </dsp:sp>
    <dsp:sp modelId="{BA79C35C-F7A9-40D1-AB7A-1C2A9362B1FB}">
      <dsp:nvSpPr>
        <dsp:cNvPr id="0" name=""/>
        <dsp:cNvSpPr/>
      </dsp:nvSpPr>
      <dsp:spPr>
        <a:xfrm>
          <a:off x="3244156" y="4070794"/>
          <a:ext cx="2481997" cy="9332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Hanife İSAOĞLU</a:t>
          </a:r>
        </a:p>
        <a:p>
          <a:pPr marR="0" lvl="0" algn="ctr" defTabSz="622300" rtl="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Bilgisayar İşletmeni</a:t>
          </a:r>
        </a:p>
      </dsp:txBody>
      <dsp:txXfrm>
        <a:off x="3244156" y="4070794"/>
        <a:ext cx="2481997" cy="93324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C960C4-361D-42EF-9E7F-CA504C28FCD3}" type="datetimeFigureOut">
              <a:rPr lang="tr-TR" smtClean="0"/>
              <a:pPr/>
              <a:t>23.10.2018</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8BA86-5294-4A9B-8FA5-C3ED82690EE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mtClean="0"/>
              <a:t>                                                                                 </a:t>
            </a:r>
            <a:endParaRPr lang="tr-TR" dirty="0"/>
          </a:p>
        </p:txBody>
      </p:sp>
      <p:sp>
        <p:nvSpPr>
          <p:cNvPr id="4" name="3 Slayt Numarası Yer Tutucusu"/>
          <p:cNvSpPr>
            <a:spLocks noGrp="1"/>
          </p:cNvSpPr>
          <p:nvPr>
            <p:ph type="sldNum" sz="quarter" idx="10"/>
          </p:nvPr>
        </p:nvSpPr>
        <p:spPr/>
        <p:txBody>
          <a:bodyPr/>
          <a:lstStyle/>
          <a:p>
            <a:fld id="{B5A8BA86-5294-4A9B-8FA5-C3ED82690EEE}" type="slidenum">
              <a:rPr lang="tr-TR" smtClean="0"/>
              <a:pPr/>
              <a:t>15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028AF22-BD48-4648-A4D6-93CCB853FEED}" type="datetimeFigureOut">
              <a:rPr lang="tr-TR" smtClean="0"/>
              <a:pPr/>
              <a:t>23.10.2018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C7ECAD35-34E3-4ACA-8F1E-EFAB2E9A4F1B}"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28AF22-BD48-4648-A4D6-93CCB853FEED}" type="datetimeFigureOut">
              <a:rPr lang="tr-TR" smtClean="0"/>
              <a:pPr/>
              <a:t>23.10.2018</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ECAD35-34E3-4ACA-8F1E-EFAB2E9A4F1B}"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82200" y="334538"/>
            <a:ext cx="10234669" cy="4942558"/>
          </a:xfrm>
        </p:spPr>
        <p:txBody>
          <a:bodyPr>
            <a:normAutofit/>
          </a:bodyPr>
          <a:lstStyle/>
          <a:p>
            <a:pPr algn="ctr"/>
            <a:r>
              <a:rPr lang="tr-TR" sz="4800" b="1" dirty="0" smtClean="0">
                <a:solidFill>
                  <a:srgbClr val="7030A0"/>
                </a:solidFill>
              </a:rPr>
              <a:t>     NİĞDE </a:t>
            </a:r>
            <a:r>
              <a:rPr lang="tr-TR" sz="4400" b="1" dirty="0" smtClean="0">
                <a:solidFill>
                  <a:srgbClr val="7030A0"/>
                </a:solidFill>
                <a:latin typeface="+mn-lt"/>
              </a:rPr>
              <a:t>ÖMER HALİSDEMİR ÜNİVERSİTESİ </a:t>
            </a:r>
            <a:br>
              <a:rPr lang="tr-TR" sz="4400" b="1" dirty="0" smtClean="0">
                <a:solidFill>
                  <a:srgbClr val="7030A0"/>
                </a:solidFill>
                <a:latin typeface="+mn-lt"/>
              </a:rPr>
            </a:br>
            <a:r>
              <a:rPr lang="tr-TR" sz="4400" b="1" dirty="0" smtClean="0">
                <a:solidFill>
                  <a:srgbClr val="7030A0"/>
                </a:solidFill>
                <a:latin typeface="+mn-lt"/>
              </a:rPr>
              <a:t>        BİLİMSEL ARAŞTIRMA PROJELERİ </a:t>
            </a:r>
            <a:br>
              <a:rPr lang="tr-TR" sz="4400" b="1" dirty="0" smtClean="0">
                <a:solidFill>
                  <a:srgbClr val="7030A0"/>
                </a:solidFill>
                <a:latin typeface="+mn-lt"/>
              </a:rPr>
            </a:br>
            <a:r>
              <a:rPr lang="tr-TR" sz="4400" b="1" dirty="0" smtClean="0">
                <a:solidFill>
                  <a:srgbClr val="7030A0"/>
                </a:solidFill>
                <a:latin typeface="+mn-lt"/>
              </a:rPr>
              <a:t>     KOORDİNASYON BİRİMİ’NE</a:t>
            </a:r>
            <a:br>
              <a:rPr lang="tr-TR" sz="4400" b="1" dirty="0" smtClean="0">
                <a:solidFill>
                  <a:srgbClr val="7030A0"/>
                </a:solidFill>
                <a:latin typeface="+mn-lt"/>
              </a:rPr>
            </a:br>
            <a:r>
              <a:rPr lang="tr-TR" sz="4400" dirty="0" smtClean="0">
                <a:solidFill>
                  <a:srgbClr val="7030A0"/>
                </a:solidFill>
                <a:latin typeface="+mn-lt"/>
              </a:rPr>
              <a:t>HOŞ GELDİNİZ</a:t>
            </a:r>
            <a:r>
              <a:rPr lang="tr-TR" sz="4400" dirty="0" smtClean="0">
                <a:solidFill>
                  <a:srgbClr val="7030A0"/>
                </a:solidFill>
              </a:rPr>
              <a:t/>
            </a:r>
            <a:br>
              <a:rPr lang="tr-TR" sz="4400" dirty="0" smtClean="0">
                <a:solidFill>
                  <a:srgbClr val="7030A0"/>
                </a:solidFill>
              </a:rPr>
            </a:br>
            <a:endParaRPr lang="tr-TR" sz="4400" dirty="0">
              <a:solidFill>
                <a:srgbClr val="7030A0"/>
              </a:solidFill>
            </a:endParaRPr>
          </a:p>
        </p:txBody>
      </p:sp>
      <p:pic>
        <p:nvPicPr>
          <p:cNvPr id="1026" name="Picture 2" descr="Niğde Ömer Halisdemir Üniversitesi Logo"/>
          <p:cNvPicPr>
            <a:picLocks noChangeAspect="1" noChangeArrowheads="1"/>
          </p:cNvPicPr>
          <p:nvPr/>
        </p:nvPicPr>
        <p:blipFill>
          <a:blip r:embed="rId2" cstate="print"/>
          <a:srcRect/>
          <a:stretch>
            <a:fillRect/>
          </a:stretch>
        </p:blipFill>
        <p:spPr bwMode="auto">
          <a:xfrm>
            <a:off x="847725" y="517524"/>
            <a:ext cx="1616579" cy="1601207"/>
          </a:xfrm>
          <a:prstGeom prst="rect">
            <a:avLst/>
          </a:prstGeom>
          <a:noFill/>
        </p:spPr>
      </p:pic>
    </p:spTree>
    <p:extLst>
      <p:ext uri="{BB962C8B-B14F-4D97-AF65-F5344CB8AC3E}">
        <p14:creationId xmlns:p14="http://schemas.microsoft.com/office/powerpoint/2010/main" xmlns="" val="1881199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Örgüt Yapısı</a:t>
            </a:r>
          </a:p>
        </p:txBody>
      </p:sp>
      <p:sp>
        <p:nvSpPr>
          <p:cNvPr id="3" name="İçerik Yer Tutucusu 2"/>
          <p:cNvSpPr>
            <a:spLocks noGrp="1"/>
          </p:cNvSpPr>
          <p:nvPr>
            <p:ph type="body" idx="1"/>
          </p:nvPr>
        </p:nvSpPr>
        <p:spPr/>
        <p:txBody>
          <a:bodyPr>
            <a:normAutofit/>
          </a:bodyPr>
          <a:lstStyle/>
          <a:p>
            <a:pPr marL="0" indent="0">
              <a:buNone/>
            </a:pPr>
            <a:endParaRPr lang="tr-TR" b="1"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Bilimsel </a:t>
            </a:r>
            <a:r>
              <a:rPr lang="tr-TR" b="1" dirty="0">
                <a:latin typeface="Times New Roman" panose="02020603050405020304" pitchFamily="18" charset="0"/>
                <a:cs typeface="Times New Roman" panose="02020603050405020304" pitchFamily="18" charset="0"/>
              </a:rPr>
              <a:t>Araştırma Projeleri Koordinasyon Biriminin yapısı, hiyerarşi yönüyle doğrudan </a:t>
            </a:r>
            <a:r>
              <a:rPr lang="tr-TR" b="1" dirty="0" smtClean="0">
                <a:latin typeface="Times New Roman" panose="02020603050405020304" pitchFamily="18" charset="0"/>
                <a:cs typeface="Times New Roman" panose="02020603050405020304" pitchFamily="18" charset="0"/>
              </a:rPr>
              <a:t>Rektör Yardımcısına </a:t>
            </a:r>
            <a:r>
              <a:rPr lang="tr-TR" b="1" dirty="0">
                <a:latin typeface="Times New Roman" panose="02020603050405020304" pitchFamily="18" charset="0"/>
                <a:cs typeface="Times New Roman" panose="02020603050405020304" pitchFamily="18" charset="0"/>
              </a:rPr>
              <a:t>bağlı olarak hizmet veren bir birimdir.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34042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34537"/>
            <a:ext cx="10363200" cy="869795"/>
          </a:xfrm>
        </p:spPr>
        <p:txBody>
          <a:bodyPr/>
          <a:lstStyle/>
          <a:p>
            <a:pPr algn="ctr"/>
            <a:r>
              <a:rPr lang="tr-TR" dirty="0" smtClean="0"/>
              <a:t>      </a:t>
            </a:r>
            <a:r>
              <a:rPr lang="tr-TR" sz="4800" b="1" dirty="0" smtClean="0">
                <a:solidFill>
                  <a:srgbClr val="7030A0"/>
                </a:solidFill>
                <a:latin typeface="Times New Roman" panose="02020603050405020304" pitchFamily="18" charset="0"/>
                <a:cs typeface="Times New Roman" panose="02020603050405020304" pitchFamily="18" charset="0"/>
              </a:rPr>
              <a:t>BAP KOMİSYONU </a:t>
            </a:r>
            <a:endParaRPr lang="tr-TR" sz="4800" b="1" dirty="0">
              <a:solidFill>
                <a:srgbClr val="7030A0"/>
              </a:solidFill>
              <a:latin typeface="Times New Roman" panose="02020603050405020304" pitchFamily="18" charset="0"/>
              <a:cs typeface="Times New Roman" panose="02020603050405020304" pitchFamily="18" charset="0"/>
            </a:endParaRPr>
          </a:p>
        </p:txBody>
      </p:sp>
      <p:grpSp>
        <p:nvGrpSpPr>
          <p:cNvPr id="1026" name="Group 2"/>
          <p:cNvGrpSpPr>
            <a:grpSpLocks noChangeAspect="1"/>
          </p:cNvGrpSpPr>
          <p:nvPr/>
        </p:nvGrpSpPr>
        <p:grpSpPr bwMode="auto">
          <a:xfrm>
            <a:off x="3191435" y="1138518"/>
            <a:ext cx="7051727" cy="5080373"/>
            <a:chOff x="690" y="731"/>
            <a:chExt cx="10560" cy="9302"/>
          </a:xfrm>
        </p:grpSpPr>
        <p:sp>
          <p:nvSpPr>
            <p:cNvPr id="1027" name="AutoShape 3"/>
            <p:cNvSpPr>
              <a:spLocks noChangeAspect="1" noChangeArrowheads="1"/>
            </p:cNvSpPr>
            <p:nvPr/>
          </p:nvSpPr>
          <p:spPr bwMode="auto">
            <a:xfrm>
              <a:off x="690" y="731"/>
              <a:ext cx="10560" cy="9302"/>
            </a:xfrm>
            <a:prstGeom prst="rect">
              <a:avLst/>
            </a:prstGeom>
            <a:noFill/>
          </p:spPr>
          <p:txBody>
            <a:bodyPr vert="horz" wrap="square" lIns="91440" tIns="45720" rIns="91440" bIns="45720" numCol="1" anchor="t" anchorCtr="0" compatLnSpc="1">
              <a:prstTxWarp prst="textNoShape">
                <a:avLst/>
              </a:prstTxWarp>
            </a:bodyPr>
            <a:lstStyle/>
            <a:p>
              <a:endParaRPr lang="tr-TR"/>
            </a:p>
          </p:txBody>
        </p:sp>
        <p:grpSp>
          <p:nvGrpSpPr>
            <p:cNvPr id="1028" name="Group 4"/>
            <p:cNvGrpSpPr>
              <a:grpSpLocks/>
            </p:cNvGrpSpPr>
            <p:nvPr/>
          </p:nvGrpSpPr>
          <p:grpSpPr bwMode="auto">
            <a:xfrm>
              <a:off x="3577" y="3049"/>
              <a:ext cx="422" cy="900"/>
              <a:chOff x="4117" y="3049"/>
              <a:chExt cx="422" cy="900"/>
            </a:xfrm>
          </p:grpSpPr>
          <p:sp>
            <p:nvSpPr>
              <p:cNvPr id="1029" name="Line 5"/>
              <p:cNvSpPr>
                <a:spLocks noChangeShapeType="1"/>
              </p:cNvSpPr>
              <p:nvPr/>
            </p:nvSpPr>
            <p:spPr bwMode="auto">
              <a:xfrm>
                <a:off x="4538" y="3049"/>
                <a:ext cx="1" cy="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0" name="Line 6"/>
              <p:cNvSpPr>
                <a:spLocks noChangeShapeType="1"/>
              </p:cNvSpPr>
              <p:nvPr/>
            </p:nvSpPr>
            <p:spPr bwMode="auto">
              <a:xfrm flipH="1">
                <a:off x="4117" y="3949"/>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1" name="Group 7"/>
            <p:cNvGrpSpPr>
              <a:grpSpLocks/>
            </p:cNvGrpSpPr>
            <p:nvPr/>
          </p:nvGrpSpPr>
          <p:grpSpPr bwMode="auto">
            <a:xfrm>
              <a:off x="3682" y="2938"/>
              <a:ext cx="510" cy="2792"/>
              <a:chOff x="4244" y="2999"/>
              <a:chExt cx="720" cy="2355"/>
            </a:xfrm>
          </p:grpSpPr>
          <p:sp>
            <p:nvSpPr>
              <p:cNvPr id="1032" name="Line 8"/>
              <p:cNvSpPr>
                <a:spLocks noChangeShapeType="1"/>
              </p:cNvSpPr>
              <p:nvPr/>
            </p:nvSpPr>
            <p:spPr bwMode="auto">
              <a:xfrm>
                <a:off x="4964" y="2999"/>
                <a:ext cx="0" cy="235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3" name="Line 9"/>
              <p:cNvSpPr>
                <a:spLocks noChangeShapeType="1"/>
              </p:cNvSpPr>
              <p:nvPr/>
            </p:nvSpPr>
            <p:spPr bwMode="auto">
              <a:xfrm flipH="1">
                <a:off x="4244" y="5354"/>
                <a:ext cx="7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4" name="Group 10"/>
            <p:cNvGrpSpPr>
              <a:grpSpLocks/>
            </p:cNvGrpSpPr>
            <p:nvPr/>
          </p:nvGrpSpPr>
          <p:grpSpPr bwMode="auto">
            <a:xfrm>
              <a:off x="3791" y="2938"/>
              <a:ext cx="664" cy="4836"/>
              <a:chOff x="4210" y="2893"/>
              <a:chExt cx="1080" cy="4058"/>
            </a:xfrm>
          </p:grpSpPr>
          <p:sp>
            <p:nvSpPr>
              <p:cNvPr id="1035" name="Line 11"/>
              <p:cNvSpPr>
                <a:spLocks noChangeShapeType="1"/>
              </p:cNvSpPr>
              <p:nvPr/>
            </p:nvSpPr>
            <p:spPr bwMode="auto">
              <a:xfrm>
                <a:off x="5290" y="2893"/>
                <a:ext cx="0" cy="405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6" name="Line 12"/>
              <p:cNvSpPr>
                <a:spLocks noChangeShapeType="1"/>
              </p:cNvSpPr>
              <p:nvPr/>
            </p:nvSpPr>
            <p:spPr bwMode="auto">
              <a:xfrm flipH="1">
                <a:off x="4210" y="6951"/>
                <a:ext cx="10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7" name="Group 13"/>
            <p:cNvGrpSpPr>
              <a:grpSpLocks/>
            </p:cNvGrpSpPr>
            <p:nvPr/>
          </p:nvGrpSpPr>
          <p:grpSpPr bwMode="auto">
            <a:xfrm>
              <a:off x="3577" y="3049"/>
              <a:ext cx="1440" cy="4140"/>
              <a:chOff x="4117" y="3049"/>
              <a:chExt cx="1440" cy="4140"/>
            </a:xfrm>
          </p:grpSpPr>
          <p:sp>
            <p:nvSpPr>
              <p:cNvPr id="1038" name="Line 14"/>
              <p:cNvSpPr>
                <a:spLocks noChangeShapeType="1"/>
              </p:cNvSpPr>
              <p:nvPr/>
            </p:nvSpPr>
            <p:spPr bwMode="auto">
              <a:xfrm>
                <a:off x="5557" y="3049"/>
                <a:ext cx="0" cy="4140"/>
              </a:xfrm>
              <a:prstGeom prst="line">
                <a:avLst/>
              </a:prstGeom>
              <a:no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9" name="Line 15"/>
              <p:cNvSpPr>
                <a:spLocks noChangeShapeType="1"/>
              </p:cNvSpPr>
              <p:nvPr/>
            </p:nvSpPr>
            <p:spPr bwMode="auto">
              <a:xfrm flipH="1">
                <a:off x="4117" y="7189"/>
                <a:ext cx="1440" cy="0"/>
              </a:xfrm>
              <a:prstGeom prst="line">
                <a:avLst/>
              </a:prstGeom>
              <a:noFill/>
              <a:ln w="9525">
                <a:no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0" name="Group 16"/>
            <p:cNvGrpSpPr>
              <a:grpSpLocks/>
            </p:cNvGrpSpPr>
            <p:nvPr/>
          </p:nvGrpSpPr>
          <p:grpSpPr bwMode="auto">
            <a:xfrm>
              <a:off x="6742" y="2996"/>
              <a:ext cx="360" cy="1147"/>
              <a:chOff x="6457" y="3049"/>
              <a:chExt cx="360" cy="900"/>
            </a:xfrm>
          </p:grpSpPr>
          <p:sp>
            <p:nvSpPr>
              <p:cNvPr id="1041" name="Line 17"/>
              <p:cNvSpPr>
                <a:spLocks noChangeShapeType="1"/>
              </p:cNvSpPr>
              <p:nvPr/>
            </p:nvSpPr>
            <p:spPr bwMode="auto">
              <a:xfrm>
                <a:off x="6457" y="3049"/>
                <a:ext cx="0" cy="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2" name="Line 18"/>
              <p:cNvSpPr>
                <a:spLocks noChangeShapeType="1"/>
              </p:cNvSpPr>
              <p:nvPr/>
            </p:nvSpPr>
            <p:spPr bwMode="auto">
              <a:xfrm>
                <a:off x="6457" y="3949"/>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3" name="Group 19"/>
            <p:cNvGrpSpPr>
              <a:grpSpLocks/>
            </p:cNvGrpSpPr>
            <p:nvPr/>
          </p:nvGrpSpPr>
          <p:grpSpPr bwMode="auto">
            <a:xfrm>
              <a:off x="6547" y="2996"/>
              <a:ext cx="450" cy="2782"/>
              <a:chOff x="6456" y="3049"/>
              <a:chExt cx="541" cy="1980"/>
            </a:xfrm>
          </p:grpSpPr>
          <p:sp>
            <p:nvSpPr>
              <p:cNvPr id="1044" name="Line 20"/>
              <p:cNvSpPr>
                <a:spLocks noChangeShapeType="1"/>
              </p:cNvSpPr>
              <p:nvPr/>
            </p:nvSpPr>
            <p:spPr bwMode="auto">
              <a:xfrm>
                <a:off x="6456" y="3049"/>
                <a:ext cx="1" cy="19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5" name="Line 21"/>
              <p:cNvSpPr>
                <a:spLocks noChangeShapeType="1"/>
              </p:cNvSpPr>
              <p:nvPr/>
            </p:nvSpPr>
            <p:spPr bwMode="auto">
              <a:xfrm>
                <a:off x="6457" y="5029"/>
                <a:ext cx="54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6" name="Group 22"/>
            <p:cNvGrpSpPr>
              <a:grpSpLocks/>
            </p:cNvGrpSpPr>
            <p:nvPr/>
          </p:nvGrpSpPr>
          <p:grpSpPr bwMode="auto">
            <a:xfrm>
              <a:off x="6247" y="3049"/>
              <a:ext cx="750" cy="4724"/>
              <a:chOff x="6097" y="3049"/>
              <a:chExt cx="900" cy="3060"/>
            </a:xfrm>
          </p:grpSpPr>
          <p:sp>
            <p:nvSpPr>
              <p:cNvPr id="1047" name="Line 23"/>
              <p:cNvSpPr>
                <a:spLocks noChangeShapeType="1"/>
              </p:cNvSpPr>
              <p:nvPr/>
            </p:nvSpPr>
            <p:spPr bwMode="auto">
              <a:xfrm>
                <a:off x="6097" y="3049"/>
                <a:ext cx="1" cy="30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8" name="Line 24"/>
              <p:cNvSpPr>
                <a:spLocks noChangeShapeType="1"/>
              </p:cNvSpPr>
              <p:nvPr/>
            </p:nvSpPr>
            <p:spPr bwMode="auto">
              <a:xfrm>
                <a:off x="6097" y="6109"/>
                <a:ext cx="9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sp>
          <p:nvSpPr>
            <p:cNvPr id="1049" name="AutoShape 25"/>
            <p:cNvSpPr>
              <a:spLocks noChangeArrowheads="1"/>
            </p:cNvSpPr>
            <p:nvPr/>
          </p:nvSpPr>
          <p:spPr bwMode="auto">
            <a:xfrm>
              <a:off x="877" y="5263"/>
              <a:ext cx="2828" cy="189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Fen –Edebiyat</a:t>
              </a:r>
              <a:r>
                <a:rPr kumimoji="0" lang="tr-TR" sz="1100" b="0" i="0" u="none" strike="noStrike" cap="none" normalizeH="0" dirty="0" smtClean="0">
                  <a:ln>
                    <a:noFill/>
                  </a:ln>
                  <a:solidFill>
                    <a:schemeClr val="tx1"/>
                  </a:solidFill>
                  <a:effectLst/>
                  <a:latin typeface="Calibri" pitchFamily="34" charset="0"/>
                  <a:cs typeface="Arial" pitchFamily="34" charset="0"/>
                </a:rPr>
                <a:t> Fakültesi Öğretim Üyesi </a:t>
              </a:r>
              <a:r>
                <a:rPr kumimoji="0" lang="tr-TR" sz="1100" b="0" i="0" u="none" strike="noStrike" cap="none" normalizeH="0" baseline="0" dirty="0" smtClean="0">
                  <a:ln>
                    <a:noFill/>
                  </a:ln>
                  <a:solidFill>
                    <a:schemeClr val="tx1"/>
                  </a:solidFill>
                  <a:effectLst/>
                  <a:latin typeface="Calibri" pitchFamily="34" charset="0"/>
                  <a:cs typeface="Arial" pitchFamily="34" charset="0"/>
                </a:rPr>
                <a:t>/ Üye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Prof. Dr. </a:t>
              </a:r>
              <a:r>
                <a:rPr lang="tr-TR" sz="1100" dirty="0" smtClean="0">
                  <a:solidFill>
                    <a:schemeClr val="tx1"/>
                  </a:solidFill>
                  <a:latin typeface="Calibri" pitchFamily="34" charset="0"/>
                  <a:cs typeface="Arial" pitchFamily="34" charset="0"/>
                </a:rPr>
                <a:t>Faruk ÇOLAK</a:t>
              </a:r>
              <a:endParaRPr kumimoji="0" lang="tr-TR"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0" name="AutoShape 26"/>
            <p:cNvSpPr>
              <a:spLocks noChangeArrowheads="1"/>
            </p:cNvSpPr>
            <p:nvPr/>
          </p:nvSpPr>
          <p:spPr bwMode="auto">
            <a:xfrm>
              <a:off x="918" y="7391"/>
              <a:ext cx="2873" cy="1689"/>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100" dirty="0" smtClean="0">
                  <a:solidFill>
                    <a:schemeClr val="tx1"/>
                  </a:solidFill>
                  <a:latin typeface="Calibri" pitchFamily="34" charset="0"/>
                  <a:cs typeface="Arial" pitchFamily="34" charset="0"/>
                </a:rPr>
                <a:t>Tıp</a:t>
              </a:r>
              <a:r>
                <a:rPr lang="tr-TR" sz="1100" dirty="0" smtClean="0">
                  <a:solidFill>
                    <a:schemeClr val="tx1"/>
                  </a:solidFill>
                  <a:latin typeface="Calibri" pitchFamily="34" charset="0"/>
                  <a:cs typeface="Arial" pitchFamily="34" charset="0"/>
                </a:rPr>
                <a:t>  </a:t>
              </a:r>
              <a:r>
                <a:rPr lang="tr-TR" sz="1100" dirty="0" smtClean="0">
                  <a:solidFill>
                    <a:schemeClr val="tx1"/>
                  </a:solidFill>
                  <a:latin typeface="Calibri" pitchFamily="34" charset="0"/>
                  <a:cs typeface="Arial" pitchFamily="34" charset="0"/>
                </a:rPr>
                <a:t>Fakültesi Öğretim Üyesi</a:t>
              </a:r>
              <a:r>
                <a:rPr kumimoji="0" lang="tr-TR" sz="1100" b="0" i="0" u="none" strike="noStrike" cap="none" normalizeH="0" baseline="0" dirty="0" smtClean="0">
                  <a:ln>
                    <a:noFill/>
                  </a:ln>
                  <a:solidFill>
                    <a:schemeClr val="tx1"/>
                  </a:solidFill>
                  <a:effectLst/>
                  <a:latin typeface="Calibri" pitchFamily="34" charset="0"/>
                  <a:cs typeface="Arial" pitchFamily="34" charset="0"/>
                </a:rPr>
                <a:t>/Üye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100" dirty="0" smtClean="0">
                  <a:solidFill>
                    <a:schemeClr val="tx1"/>
                  </a:solidFill>
                  <a:latin typeface="Calibri" pitchFamily="34" charset="0"/>
                  <a:cs typeface="Arial" pitchFamily="34" charset="0"/>
                </a:rPr>
                <a:t>Prof</a:t>
              </a:r>
              <a:r>
                <a:rPr kumimoji="0" lang="tr-TR" sz="1100" b="0" i="0" u="none" strike="noStrike" cap="none" normalizeH="0" baseline="0" dirty="0" smtClean="0">
                  <a:ln>
                    <a:noFill/>
                  </a:ln>
                  <a:solidFill>
                    <a:schemeClr val="tx1"/>
                  </a:solidFill>
                  <a:effectLst/>
                  <a:latin typeface="Calibri" pitchFamily="34" charset="0"/>
                  <a:cs typeface="Arial" pitchFamily="34" charset="0"/>
                </a:rPr>
                <a:t>. Dr. </a:t>
              </a:r>
              <a:r>
                <a:rPr kumimoji="0" lang="tr-TR" sz="1100" b="0" i="0" u="none" strike="noStrike" cap="none" normalizeH="0" baseline="0" dirty="0" smtClean="0">
                  <a:ln>
                    <a:noFill/>
                  </a:ln>
                  <a:solidFill>
                    <a:schemeClr val="tx1"/>
                  </a:solidFill>
                  <a:effectLst/>
                  <a:latin typeface="Calibri" pitchFamily="34" charset="0"/>
                  <a:cs typeface="Arial" pitchFamily="34" charset="0"/>
                </a:rPr>
                <a:t>Üner</a:t>
              </a:r>
              <a:r>
                <a:rPr kumimoji="0" lang="tr-TR" sz="1100" b="0" i="0" u="none" strike="noStrike" cap="none" normalizeH="0" dirty="0" smtClean="0">
                  <a:ln>
                    <a:noFill/>
                  </a:ln>
                  <a:solidFill>
                    <a:schemeClr val="tx1"/>
                  </a:solidFill>
                  <a:effectLst/>
                  <a:latin typeface="Calibri" pitchFamily="34" charset="0"/>
                  <a:cs typeface="Arial" pitchFamily="34" charset="0"/>
                </a:rPr>
                <a:t> KAYABAŞ</a:t>
              </a:r>
              <a:r>
                <a:rPr lang="tr-TR" sz="1100" dirty="0" smtClean="0">
                  <a:solidFill>
                    <a:schemeClr val="tx1"/>
                  </a:solidFill>
                  <a:latin typeface="Calibri" pitchFamily="34" charset="0"/>
                  <a:cs typeface="Arial" pitchFamily="34" charset="0"/>
                </a:rPr>
                <a:t> </a:t>
              </a:r>
              <a:endParaRPr kumimoji="0" lang="tr-TR"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1" name="AutoShape 27"/>
            <p:cNvSpPr>
              <a:spLocks noChangeArrowheads="1"/>
            </p:cNvSpPr>
            <p:nvPr/>
          </p:nvSpPr>
          <p:spPr bwMode="auto">
            <a:xfrm>
              <a:off x="6997" y="3213"/>
              <a:ext cx="3016" cy="1836"/>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Tarım Bilimleri ve Teknolojileri Fakültesi Öğretim Üyesi / Üye</a:t>
              </a:r>
              <a:r>
                <a:rPr kumimoji="0" lang="tr-TR" sz="1100" b="1" i="0" u="none" strike="noStrike" cap="none" normalizeH="0" baseline="0" dirty="0" smtClean="0">
                  <a:ln>
                    <a:noFill/>
                  </a:ln>
                  <a:solidFill>
                    <a:schemeClr val="tx1"/>
                  </a:solidFill>
                  <a:effectLst/>
                  <a:latin typeface="Calibri" pitchFamily="34" charset="0"/>
                  <a:cs typeface="Arial" pitchFamily="34" charset="0"/>
                </a:rPr>
                <a:t> </a:t>
              </a:r>
              <a:endParaRPr kumimoji="0" lang="tr-TR"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Prof. Dr. Mehmet</a:t>
              </a:r>
              <a:r>
                <a:rPr kumimoji="0" lang="tr-TR" sz="1100" b="0" i="0" u="none" strike="noStrike" cap="none" normalizeH="0" dirty="0" smtClean="0">
                  <a:ln>
                    <a:noFill/>
                  </a:ln>
                  <a:solidFill>
                    <a:schemeClr val="tx1"/>
                  </a:solidFill>
                  <a:effectLst/>
                  <a:latin typeface="Calibri" pitchFamily="34" charset="0"/>
                  <a:cs typeface="Arial" pitchFamily="34" charset="0"/>
                </a:rPr>
                <a:t> Emin ÇALIŞKAN</a:t>
              </a:r>
              <a:endParaRPr kumimoji="0" lang="tr-TR" sz="11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3" name="AutoShape 29"/>
            <p:cNvSpPr>
              <a:spLocks noChangeArrowheads="1"/>
            </p:cNvSpPr>
            <p:nvPr/>
          </p:nvSpPr>
          <p:spPr bwMode="auto">
            <a:xfrm>
              <a:off x="7026" y="5253"/>
              <a:ext cx="2968" cy="190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100" dirty="0" smtClean="0">
                  <a:solidFill>
                    <a:schemeClr val="tx1"/>
                  </a:solidFill>
                  <a:latin typeface="Calibri" pitchFamily="34" charset="0"/>
                  <a:cs typeface="Arial" pitchFamily="34" charset="0"/>
                </a:rPr>
                <a:t>Tıp Fakültesi </a:t>
              </a:r>
              <a:r>
                <a:rPr kumimoji="0" lang="tr-TR" sz="1100" b="0" i="0" u="none" strike="noStrike" cap="none" normalizeH="0" baseline="0" dirty="0" smtClean="0">
                  <a:ln>
                    <a:noFill/>
                  </a:ln>
                  <a:solidFill>
                    <a:schemeClr val="tx1"/>
                  </a:solidFill>
                  <a:effectLst/>
                  <a:latin typeface="Calibri" pitchFamily="34" charset="0"/>
                  <a:cs typeface="Arial" pitchFamily="34" charset="0"/>
                </a:rPr>
                <a:t>Öğretim Üyesi / Üye</a:t>
              </a:r>
              <a:r>
                <a:rPr kumimoji="0" lang="tr-TR" sz="11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100" dirty="0" smtClean="0">
                  <a:solidFill>
                    <a:prstClr val="white"/>
                  </a:solidFill>
                  <a:latin typeface="Calibri" pitchFamily="34" charset="0"/>
                  <a:cs typeface="Arial" pitchFamily="34" charset="0"/>
                </a:rPr>
                <a:t>Prof. Dr. Zeliha SELAMOĞLU</a:t>
              </a:r>
              <a:endParaRPr lang="tr-TR" dirty="0" smtClean="0">
                <a:solidFill>
                  <a:prstClr val="white"/>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4" name="AutoShape 30"/>
            <p:cNvSpPr>
              <a:spLocks noChangeArrowheads="1"/>
            </p:cNvSpPr>
            <p:nvPr/>
          </p:nvSpPr>
          <p:spPr bwMode="auto">
            <a:xfrm>
              <a:off x="7064" y="7391"/>
              <a:ext cx="2892" cy="1689"/>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Mühendislik  Fakültesi Öğretim Üyesi / Üye</a:t>
              </a:r>
              <a:r>
                <a:rPr kumimoji="0" lang="tr-TR" sz="11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Prof. Dr. </a:t>
              </a:r>
              <a:r>
                <a:rPr lang="tr-TR" sz="1100" dirty="0" smtClean="0">
                  <a:solidFill>
                    <a:schemeClr val="tx1"/>
                  </a:solidFill>
                  <a:latin typeface="Calibri" pitchFamily="34" charset="0"/>
                  <a:cs typeface="Arial" pitchFamily="34" charset="0"/>
                </a:rPr>
                <a:t>Zeliha YILDIRIM</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AutoShape 31"/>
            <p:cNvSpPr>
              <a:spLocks noChangeArrowheads="1"/>
            </p:cNvSpPr>
            <p:nvPr/>
          </p:nvSpPr>
          <p:spPr bwMode="auto">
            <a:xfrm>
              <a:off x="3791" y="1019"/>
              <a:ext cx="3216" cy="1919"/>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kumimoji="0" lang="tr-TR" sz="1100" b="1" i="0" u="none" strike="noStrike" cap="none" normalizeH="0" baseline="0" dirty="0" smtClean="0">
                  <a:ln>
                    <a:noFill/>
                  </a:ln>
                  <a:solidFill>
                    <a:schemeClr val="tx1"/>
                  </a:solidFill>
                  <a:effectLst/>
                  <a:latin typeface="Calibri" pitchFamily="34" charset="0"/>
                  <a:cs typeface="Arial" pitchFamily="34" charset="0"/>
                </a:rPr>
                <a:t>Prof. Dr. </a:t>
              </a:r>
              <a:r>
                <a:rPr lang="tr-TR" sz="1100" dirty="0" smtClean="0"/>
                <a:t>İlyas GÖKHAN </a:t>
              </a:r>
              <a:r>
                <a:rPr kumimoji="0" lang="tr-TR" sz="1100" b="1" i="0" u="none" strike="noStrike" cap="none" normalizeH="0" dirty="0" smtClean="0">
                  <a:ln>
                    <a:noFill/>
                  </a:ln>
                  <a:solidFill>
                    <a:schemeClr val="tx1"/>
                  </a:solidFill>
                  <a:effectLst/>
                  <a:latin typeface="Calibri" pitchFamily="34" charset="0"/>
                  <a:cs typeface="Arial" pitchFamily="34" charset="0"/>
                </a:rPr>
                <a:t> </a:t>
              </a:r>
            </a:p>
            <a:p>
              <a:pPr lvl="0" algn="ctr" fontAlgn="base">
                <a:spcBef>
                  <a:spcPct val="0"/>
                </a:spcBef>
                <a:spcAft>
                  <a:spcPts val="1000"/>
                </a:spcAft>
              </a:pPr>
              <a:r>
                <a:rPr kumimoji="0" lang="tr-TR" sz="1100" b="1" i="0" u="none" strike="noStrike" cap="none" normalizeH="0" baseline="0" dirty="0" smtClean="0">
                  <a:ln>
                    <a:noFill/>
                  </a:ln>
                  <a:solidFill>
                    <a:schemeClr val="tx1"/>
                  </a:solidFill>
                  <a:effectLst/>
                  <a:latin typeface="Calibri" pitchFamily="34" charset="0"/>
                  <a:cs typeface="Arial" pitchFamily="34" charset="0"/>
                </a:rPr>
                <a:t>BAŞKAN / </a:t>
              </a:r>
              <a:r>
                <a:rPr lang="tr-TR" sz="1100" dirty="0" smtClean="0"/>
                <a:t>Rektör Yardımcısı</a:t>
              </a:r>
              <a:endParaRPr kumimoji="0" lang="tr-TR"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9" name="AutoShape 25"/>
          <p:cNvSpPr>
            <a:spLocks noChangeArrowheads="1"/>
          </p:cNvSpPr>
          <p:nvPr/>
        </p:nvSpPr>
        <p:spPr bwMode="auto">
          <a:xfrm>
            <a:off x="3379061" y="2313118"/>
            <a:ext cx="1784189" cy="104941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100" dirty="0" smtClean="0">
                <a:solidFill>
                  <a:schemeClr val="tx1"/>
                </a:solidFill>
                <a:latin typeface="Calibri" pitchFamily="34" charset="0"/>
                <a:cs typeface="Arial" pitchFamily="34" charset="0"/>
              </a:rPr>
              <a:t>İktisadi ve İdari Bilimler Fakültesi Öğretim Üyesi/Üye  </a:t>
            </a:r>
          </a:p>
          <a:p>
            <a:pPr lvl="0" algn="ctr" fontAlgn="base">
              <a:spcBef>
                <a:spcPct val="0"/>
              </a:spcBef>
              <a:spcAft>
                <a:spcPts val="1000"/>
              </a:spcAft>
            </a:pPr>
            <a:r>
              <a:rPr lang="tr-TR" sz="1100" dirty="0" smtClean="0">
                <a:solidFill>
                  <a:schemeClr val="tx1"/>
                </a:solidFill>
                <a:latin typeface="Calibri" pitchFamily="34" charset="0"/>
                <a:cs typeface="Arial" pitchFamily="34" charset="0"/>
              </a:rPr>
              <a:t>Prof. Dr. Hasan BÜLBÜL</a:t>
            </a:r>
            <a:endParaRPr lang="tr-TR" sz="1100" dirty="0" smtClean="0">
              <a:solidFill>
                <a:schemeClr val="tx1"/>
              </a:solidFill>
              <a:latin typeface="Times New Roman" pitchFamily="18" charset="0"/>
              <a:cs typeface="Arial" pitchFamily="34" charset="0"/>
            </a:endParaRPr>
          </a:p>
        </p:txBody>
      </p:sp>
    </p:spTree>
    <p:extLst>
      <p:ext uri="{BB962C8B-B14F-4D97-AF65-F5344CB8AC3E}">
        <p14:creationId xmlns:p14="http://schemas.microsoft.com/office/powerpoint/2010/main" xmlns="" val="391744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 </a:t>
            </a:r>
            <a:r>
              <a:rPr lang="tr-TR" dirty="0"/>
              <a:t/>
            </a:r>
            <a:br>
              <a:rPr lang="tr-TR" dirty="0"/>
            </a:br>
            <a:r>
              <a:rPr lang="tr-TR" dirty="0"/>
              <a:t/>
            </a:r>
            <a:br>
              <a:rPr lang="tr-TR" dirty="0"/>
            </a:br>
            <a:r>
              <a:rPr lang="tr-TR" sz="3600" b="1" dirty="0">
                <a:solidFill>
                  <a:srgbClr val="7030A0"/>
                </a:solidFill>
                <a:latin typeface="Times New Roman" panose="02020603050405020304" pitchFamily="18" charset="0"/>
                <a:cs typeface="Times New Roman" panose="02020603050405020304" pitchFamily="18" charset="0"/>
              </a:rPr>
              <a:t>BİLİMSEL ARAŞTIRMA </a:t>
            </a:r>
            <a:r>
              <a:rPr lang="tr-TR" sz="3600" b="1" dirty="0" smtClean="0">
                <a:solidFill>
                  <a:srgbClr val="7030A0"/>
                </a:solidFill>
                <a:latin typeface="Times New Roman" panose="02020603050405020304" pitchFamily="18" charset="0"/>
                <a:cs typeface="Times New Roman" panose="02020603050405020304" pitchFamily="18" charset="0"/>
              </a:rPr>
              <a:t>PROJELERİ</a:t>
            </a:r>
            <a:br>
              <a:rPr lang="tr-TR" sz="3600" b="1" dirty="0" smtClean="0">
                <a:solidFill>
                  <a:srgbClr val="7030A0"/>
                </a:solidFill>
                <a:latin typeface="Times New Roman" panose="02020603050405020304" pitchFamily="18" charset="0"/>
                <a:cs typeface="Times New Roman" panose="02020603050405020304" pitchFamily="18" charset="0"/>
              </a:rPr>
            </a:br>
            <a:r>
              <a:rPr lang="tr-TR" sz="3600" b="1" dirty="0" smtClean="0">
                <a:solidFill>
                  <a:srgbClr val="7030A0"/>
                </a:solidFill>
                <a:latin typeface="Times New Roman" panose="02020603050405020304" pitchFamily="18" charset="0"/>
                <a:cs typeface="Times New Roman" panose="02020603050405020304" pitchFamily="18" charset="0"/>
              </a:rPr>
              <a:t> KOORDİNASYON BİRİMİ</a:t>
            </a: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dirty="0"/>
              <a:t/>
            </a:r>
            <a:br>
              <a:rPr lang="tr-TR" dirty="0"/>
            </a:br>
            <a:endParaRPr lang="tr-TR" dirty="0"/>
          </a:p>
        </p:txBody>
      </p:sp>
      <p:graphicFrame>
        <p:nvGraphicFramePr>
          <p:cNvPr id="4" name="Kuruluş Şeması 13"/>
          <p:cNvGraphicFramePr>
            <a:graphicFrameLocks noGrp="1"/>
          </p:cNvGraphicFramePr>
          <p:nvPr>
            <p:ph idx="4294967295"/>
            <p:extLst>
              <p:ext uri="{D42A27DB-BD31-4B8C-83A1-F6EECF244321}">
                <p14:modId xmlns:p14="http://schemas.microsoft.com/office/powerpoint/2010/main" xmlns="" val="1671452609"/>
              </p:ext>
            </p:extLst>
          </p:nvPr>
        </p:nvGraphicFramePr>
        <p:xfrm>
          <a:off x="1009650" y="1104900"/>
          <a:ext cx="10240127" cy="5336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48840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267629"/>
            <a:ext cx="10363200" cy="747132"/>
          </a:xfrm>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Sunulan Hizmetler</a:t>
            </a:r>
          </a:p>
        </p:txBody>
      </p:sp>
      <p:sp>
        <p:nvSpPr>
          <p:cNvPr id="3" name="İçerik Yer Tutucusu 2"/>
          <p:cNvSpPr>
            <a:spLocks noGrp="1"/>
          </p:cNvSpPr>
          <p:nvPr>
            <p:ph type="body" idx="1"/>
          </p:nvPr>
        </p:nvSpPr>
        <p:spPr>
          <a:xfrm>
            <a:off x="707135" y="1048215"/>
            <a:ext cx="10912435" cy="5408341"/>
          </a:xfrm>
        </p:spPr>
        <p:txBody>
          <a:bodyPr>
            <a:noAutofit/>
          </a:bodyPr>
          <a:lstStyle/>
          <a:p>
            <a:pPr algn="just"/>
            <a:r>
              <a:rPr lang="tr-TR" sz="1800" b="1" dirty="0">
                <a:latin typeface="Times New Roman" panose="02020603050405020304" pitchFamily="18" charset="0"/>
                <a:cs typeface="Times New Roman" panose="02020603050405020304" pitchFamily="18" charset="0"/>
              </a:rPr>
              <a:t>1996  Yılında  üç   proje  ile  faaliyetlerine  başlayan   </a:t>
            </a:r>
            <a:r>
              <a:rPr lang="tr-TR" sz="1800" b="1" dirty="0" smtClean="0">
                <a:latin typeface="Times New Roman" panose="02020603050405020304" pitchFamily="18" charset="0"/>
                <a:cs typeface="Times New Roman" panose="02020603050405020304" pitchFamily="18" charset="0"/>
              </a:rPr>
              <a:t>birimimiz, </a:t>
            </a:r>
          </a:p>
          <a:p>
            <a:pPr algn="just"/>
            <a:r>
              <a:rPr lang="tr-TR" sz="1800" b="1" dirty="0" smtClean="0">
                <a:latin typeface="Times New Roman" panose="02020603050405020304" pitchFamily="18" charset="0"/>
                <a:cs typeface="Times New Roman" panose="02020603050405020304" pitchFamily="18" charset="0"/>
              </a:rPr>
              <a:t>bugüne   </a:t>
            </a:r>
            <a:r>
              <a:rPr lang="tr-TR" sz="1800" b="1" dirty="0">
                <a:latin typeface="Times New Roman" panose="02020603050405020304" pitchFamily="18" charset="0"/>
                <a:cs typeface="Times New Roman" panose="02020603050405020304" pitchFamily="18" charset="0"/>
              </a:rPr>
              <a:t>kadar  </a:t>
            </a:r>
            <a:r>
              <a:rPr lang="tr-TR" sz="1800" b="1" dirty="0" smtClean="0">
                <a:latin typeface="Times New Roman" panose="02020603050405020304" pitchFamily="18" charset="0"/>
                <a:cs typeface="Times New Roman" panose="02020603050405020304" pitchFamily="18" charset="0"/>
              </a:rPr>
              <a:t>619 (</a:t>
            </a:r>
            <a:r>
              <a:rPr lang="tr-TR" sz="1800" b="1" dirty="0" err="1" smtClean="0">
                <a:latin typeface="Times New Roman" panose="02020603050405020304" pitchFamily="18" charset="0"/>
                <a:cs typeface="Times New Roman" panose="02020603050405020304" pitchFamily="18" charset="0"/>
              </a:rPr>
              <a:t>altıyüzondokuz</a:t>
            </a:r>
            <a:r>
              <a:rPr lang="tr-TR" sz="1800" b="1" dirty="0" smtClean="0">
                <a:latin typeface="Times New Roman" panose="02020603050405020304" pitchFamily="18" charset="0"/>
                <a:cs typeface="Times New Roman" panose="02020603050405020304" pitchFamily="18" charset="0"/>
              </a:rPr>
              <a:t>) adet </a:t>
            </a:r>
            <a:r>
              <a:rPr lang="tr-TR" sz="1800" b="1" dirty="0">
                <a:latin typeface="Times New Roman" panose="02020603050405020304" pitchFamily="18" charset="0"/>
                <a:cs typeface="Times New Roman" panose="02020603050405020304" pitchFamily="18" charset="0"/>
              </a:rPr>
              <a:t>Bilimsel Araştırma Projelerine destek </a:t>
            </a:r>
            <a:r>
              <a:rPr lang="tr-TR" sz="1800" b="1" dirty="0" smtClean="0">
                <a:latin typeface="Times New Roman" panose="02020603050405020304" pitchFamily="18" charset="0"/>
                <a:cs typeface="Times New Roman" panose="02020603050405020304" pitchFamily="18" charset="0"/>
              </a:rPr>
              <a:t>vermiştir,</a:t>
            </a:r>
          </a:p>
          <a:p>
            <a:pPr algn="just"/>
            <a:r>
              <a:rPr lang="tr-TR" sz="1800" b="1" dirty="0" smtClean="0">
                <a:latin typeface="Times New Roman" panose="02020603050405020304" pitchFamily="18" charset="0"/>
                <a:cs typeface="Times New Roman" panose="02020603050405020304" pitchFamily="18" charset="0"/>
              </a:rPr>
              <a:t>Bunlardan 486(</a:t>
            </a:r>
            <a:r>
              <a:rPr lang="tr-TR" sz="1800" b="1" dirty="0" err="1" smtClean="0">
                <a:latin typeface="Times New Roman" panose="02020603050405020304" pitchFamily="18" charset="0"/>
                <a:cs typeface="Times New Roman" panose="02020603050405020304" pitchFamily="18" charset="0"/>
              </a:rPr>
              <a:t>dörtyüzseksenaltı</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Bilimsel Araştırma  Projesi  tamamlanarak sonuca ulaşmıştır.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133(</a:t>
            </a:r>
            <a:r>
              <a:rPr lang="tr-TR" sz="1800" b="1" dirty="0" err="1" smtClean="0">
                <a:latin typeface="Times New Roman" panose="02020603050405020304" pitchFamily="18" charset="0"/>
                <a:cs typeface="Times New Roman" panose="02020603050405020304" pitchFamily="18" charset="0"/>
              </a:rPr>
              <a:t>yüzotuzüç</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Bilimsel Araştırma Projesi ise halen devam etmektedir.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Bugüne </a:t>
            </a:r>
            <a:r>
              <a:rPr lang="tr-TR" sz="1800" b="1" dirty="0">
                <a:latin typeface="Times New Roman" panose="02020603050405020304" pitchFamily="18" charset="0"/>
                <a:cs typeface="Times New Roman" panose="02020603050405020304" pitchFamily="18" charset="0"/>
              </a:rPr>
              <a:t>kadar Kalkınma Bakanlığı 13 (onüç) adet projeye   destek vermiş, bunlardan 12 (oniki) adedi tamamlanmış, 1 (bir)adet </a:t>
            </a:r>
            <a:r>
              <a:rPr lang="tr-TR" sz="1800" b="1" dirty="0" smtClean="0">
                <a:latin typeface="Times New Roman" panose="02020603050405020304" pitchFamily="18" charset="0"/>
                <a:cs typeface="Times New Roman" panose="02020603050405020304" pitchFamily="18" charset="0"/>
              </a:rPr>
              <a:t>Niğde Ömer Halisdemir </a:t>
            </a:r>
            <a:r>
              <a:rPr lang="tr-TR" sz="1800" b="1" dirty="0">
                <a:latin typeface="Times New Roman" panose="02020603050405020304" pitchFamily="18" charset="0"/>
                <a:cs typeface="Times New Roman" panose="02020603050405020304" pitchFamily="18" charset="0"/>
              </a:rPr>
              <a:t>Üniversitesi Merkezi Araştırma Laboratuvarı Kurulumu projesi halen devam etmektedir</a:t>
            </a:r>
            <a:r>
              <a:rPr lang="tr-TR" sz="1800" b="1" dirty="0" smtClean="0">
                <a:latin typeface="Times New Roman" panose="02020603050405020304" pitchFamily="18" charset="0"/>
                <a:cs typeface="Times New Roman" panose="02020603050405020304" pitchFamily="18" charset="0"/>
              </a:rPr>
              <a:t>.</a:t>
            </a:r>
          </a:p>
          <a:p>
            <a:pPr algn="just"/>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Türkiye Bilimsel ve Teknolojik Araştırma Kurumunca  desteklenen  </a:t>
            </a:r>
            <a:r>
              <a:rPr lang="tr-TR" sz="1800" b="1" dirty="0" smtClean="0">
                <a:latin typeface="Times New Roman" panose="02020603050405020304" pitchFamily="18" charset="0"/>
                <a:cs typeface="Times New Roman" panose="02020603050405020304" pitchFamily="18" charset="0"/>
              </a:rPr>
              <a:t>102 (</a:t>
            </a:r>
            <a:r>
              <a:rPr lang="tr-TR" sz="1800" b="1" dirty="0" err="1" smtClean="0">
                <a:latin typeface="Times New Roman" panose="02020603050405020304" pitchFamily="18" charset="0"/>
                <a:cs typeface="Times New Roman" panose="02020603050405020304" pitchFamily="18" charset="0"/>
              </a:rPr>
              <a:t>yüziki</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TÜBİTAK projesinden bu güne kadar </a:t>
            </a:r>
            <a:r>
              <a:rPr lang="tr-TR" sz="1800" b="1" dirty="0" smtClean="0">
                <a:latin typeface="Times New Roman" panose="02020603050405020304" pitchFamily="18" charset="0"/>
                <a:cs typeface="Times New Roman" panose="02020603050405020304" pitchFamily="18" charset="0"/>
              </a:rPr>
              <a:t>62 (</a:t>
            </a:r>
            <a:r>
              <a:rPr lang="tr-TR" sz="1800" b="1" dirty="0" err="1" smtClean="0">
                <a:latin typeface="Times New Roman" panose="02020603050405020304" pitchFamily="18" charset="0"/>
                <a:cs typeface="Times New Roman" panose="02020603050405020304" pitchFamily="18" charset="0"/>
              </a:rPr>
              <a:t>altmışiki</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TÜBİTAK projesi tamamlanmış ve halen devam eden  TÜBİTAK destekli </a:t>
            </a:r>
            <a:r>
              <a:rPr lang="tr-TR" sz="1800" b="1" dirty="0" smtClean="0">
                <a:latin typeface="Times New Roman" panose="02020603050405020304" pitchFamily="18" charset="0"/>
                <a:cs typeface="Times New Roman" panose="02020603050405020304" pitchFamily="18" charset="0"/>
              </a:rPr>
              <a:t>37 </a:t>
            </a:r>
            <a:r>
              <a:rPr lang="tr-TR" sz="1800" b="1" dirty="0">
                <a:latin typeface="Times New Roman" panose="02020603050405020304" pitchFamily="18" charset="0"/>
                <a:cs typeface="Times New Roman" panose="02020603050405020304" pitchFamily="18" charset="0"/>
              </a:rPr>
              <a:t>(</a:t>
            </a:r>
            <a:r>
              <a:rPr lang="tr-TR" sz="1800" b="1" dirty="0" err="1" smtClean="0">
                <a:latin typeface="Times New Roman" panose="02020603050405020304" pitchFamily="18" charset="0"/>
                <a:cs typeface="Times New Roman" panose="02020603050405020304" pitchFamily="18" charset="0"/>
              </a:rPr>
              <a:t>otuzyedi</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projemiz bulunmaktadır.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Avrupa Birliği </a:t>
            </a:r>
            <a:r>
              <a:rPr lang="tr-TR" sz="1800" b="1" dirty="0">
                <a:latin typeface="Times New Roman" panose="02020603050405020304" pitchFamily="18" charset="0"/>
                <a:cs typeface="Times New Roman" panose="02020603050405020304" pitchFamily="18" charset="0"/>
              </a:rPr>
              <a:t>kapsamında Desteklenen </a:t>
            </a:r>
            <a:r>
              <a:rPr lang="tr-TR" sz="1800" b="1" dirty="0" smtClean="0">
                <a:latin typeface="Times New Roman" panose="02020603050405020304" pitchFamily="18" charset="0"/>
                <a:cs typeface="Times New Roman" panose="02020603050405020304" pitchFamily="18" charset="0"/>
              </a:rPr>
              <a:t>2  (iki) </a:t>
            </a:r>
            <a:r>
              <a:rPr lang="tr-TR" sz="1800" b="1" dirty="0">
                <a:latin typeface="Times New Roman" panose="02020603050405020304" pitchFamily="18" charset="0"/>
                <a:cs typeface="Times New Roman" panose="02020603050405020304" pitchFamily="18" charset="0"/>
              </a:rPr>
              <a:t>adet </a:t>
            </a:r>
            <a:r>
              <a:rPr lang="tr-TR" sz="1800" b="1" dirty="0" smtClean="0">
                <a:latin typeface="Times New Roman" panose="02020603050405020304" pitchFamily="18" charset="0"/>
                <a:cs typeface="Times New Roman" panose="02020603050405020304" pitchFamily="18" charset="0"/>
              </a:rPr>
              <a:t>Projemizin, </a:t>
            </a:r>
          </a:p>
          <a:p>
            <a:pPr algn="just"/>
            <a:r>
              <a:rPr lang="it-IT" sz="1800" b="1" dirty="0" smtClean="0">
                <a:latin typeface="Times New Roman" panose="02020603050405020304" pitchFamily="18" charset="0"/>
                <a:cs typeface="Times New Roman" panose="02020603050405020304" pitchFamily="18" charset="0"/>
              </a:rPr>
              <a:t>Gıda </a:t>
            </a:r>
            <a:r>
              <a:rPr lang="it-IT" sz="1800" b="1" dirty="0">
                <a:latin typeface="Times New Roman" panose="02020603050405020304" pitchFamily="18" charset="0"/>
                <a:cs typeface="Times New Roman" panose="02020603050405020304" pitchFamily="18" charset="0"/>
              </a:rPr>
              <a:t>Tarım ve Hayvancılık </a:t>
            </a:r>
            <a:r>
              <a:rPr lang="it-IT" sz="1800" b="1" dirty="0" smtClean="0">
                <a:latin typeface="Times New Roman" panose="02020603050405020304" pitchFamily="18" charset="0"/>
                <a:cs typeface="Times New Roman" panose="02020603050405020304" pitchFamily="18" charset="0"/>
              </a:rPr>
              <a:t>Bakanlığı</a:t>
            </a:r>
            <a:r>
              <a:rPr lang="tr-TR" sz="1800" b="1" dirty="0" smtClean="0">
                <a:latin typeface="Times New Roman" panose="02020603050405020304" pitchFamily="18" charset="0"/>
                <a:cs typeface="Times New Roman" panose="02020603050405020304" pitchFamily="18" charset="0"/>
              </a:rPr>
              <a:t>’</a:t>
            </a:r>
            <a:r>
              <a:rPr lang="tr-TR" sz="1800" b="1" dirty="0" err="1" smtClean="0">
                <a:latin typeface="Times New Roman" panose="02020603050405020304" pitchFamily="18" charset="0"/>
                <a:cs typeface="Times New Roman" panose="02020603050405020304" pitchFamily="18" charset="0"/>
              </a:rPr>
              <a:t>nın</a:t>
            </a:r>
            <a:r>
              <a:rPr lang="tr-TR" sz="1800" b="1" dirty="0" smtClean="0">
                <a:latin typeface="Times New Roman" panose="02020603050405020304" pitchFamily="18" charset="0"/>
                <a:cs typeface="Times New Roman" panose="02020603050405020304" pitchFamily="18" charset="0"/>
              </a:rPr>
              <a:t> desteklediği  2(iki) adet TAGEM projemizin,</a:t>
            </a:r>
          </a:p>
          <a:p>
            <a:pPr algn="just"/>
            <a:r>
              <a:rPr lang="it-IT" sz="1800" b="1" dirty="0" smtClean="0">
                <a:latin typeface="Times New Roman" panose="02020603050405020304" pitchFamily="18" charset="0"/>
                <a:cs typeface="Times New Roman" panose="02020603050405020304" pitchFamily="18" charset="0"/>
              </a:rPr>
              <a:t>Kalkınma </a:t>
            </a:r>
            <a:r>
              <a:rPr lang="it-IT" sz="1800" b="1" dirty="0">
                <a:latin typeface="Times New Roman" panose="02020603050405020304" pitchFamily="18" charset="0"/>
                <a:cs typeface="Times New Roman" panose="02020603050405020304" pitchFamily="18" charset="0"/>
              </a:rPr>
              <a:t>Bakanlığı Konya Ovası Projesi Bölge Kalkınma İdaresi Başkanlığının desteklediği </a:t>
            </a:r>
            <a:r>
              <a:rPr lang="tr-TR" sz="1800" b="1" dirty="0" smtClean="0">
                <a:latin typeface="Times New Roman" panose="02020603050405020304" pitchFamily="18" charset="0"/>
                <a:cs typeface="Times New Roman" panose="02020603050405020304" pitchFamily="18" charset="0"/>
              </a:rPr>
              <a:t>2</a:t>
            </a:r>
            <a:r>
              <a:rPr lang="it-IT"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iki</a:t>
            </a:r>
            <a:r>
              <a:rPr lang="it-IT" sz="1800" b="1" dirty="0" smtClean="0">
                <a:latin typeface="Times New Roman" panose="02020603050405020304" pitchFamily="18" charset="0"/>
                <a:cs typeface="Times New Roman" panose="02020603050405020304" pitchFamily="18" charset="0"/>
              </a:rPr>
              <a:t>) </a:t>
            </a:r>
            <a:r>
              <a:rPr lang="it-IT" sz="1800" b="1" dirty="0">
                <a:latin typeface="Times New Roman" panose="02020603050405020304" pitchFamily="18" charset="0"/>
                <a:cs typeface="Times New Roman" panose="02020603050405020304" pitchFamily="18" charset="0"/>
              </a:rPr>
              <a:t>adet KOP </a:t>
            </a:r>
            <a:r>
              <a:rPr lang="it-IT" sz="1800" b="1" dirty="0" smtClean="0">
                <a:latin typeface="Times New Roman" panose="02020603050405020304" pitchFamily="18" charset="0"/>
                <a:cs typeface="Times New Roman" panose="02020603050405020304" pitchFamily="18" charset="0"/>
              </a:rPr>
              <a:t>projemiz</a:t>
            </a:r>
            <a:r>
              <a:rPr lang="tr-TR" sz="1800" b="1" dirty="0" smtClean="0">
                <a:latin typeface="Times New Roman" panose="02020603050405020304" pitchFamily="18" charset="0"/>
                <a:cs typeface="Times New Roman" panose="02020603050405020304" pitchFamily="18" charset="0"/>
              </a:rPr>
              <a:t>in,</a:t>
            </a:r>
            <a:r>
              <a:rPr lang="it-IT"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 ve Doğuş Grubunun destek verdiği 2 (iki) adet Doğuş TARGE projelerimizin</a:t>
            </a:r>
            <a:r>
              <a:rPr lang="tr-TR" sz="1800" b="1" dirty="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izlenmesi</a:t>
            </a:r>
            <a:r>
              <a:rPr lang="tr-TR" sz="1800" b="1" dirty="0">
                <a:latin typeface="Times New Roman" panose="02020603050405020304" pitchFamily="18" charset="0"/>
                <a:cs typeface="Times New Roman" panose="02020603050405020304" pitchFamily="18" charset="0"/>
              </a:rPr>
              <a:t>, harcamaları, denetim ve muhasebeleştirilmesi işlemi birimimiz tarafından </a:t>
            </a:r>
            <a:r>
              <a:rPr lang="tr-TR" sz="1800" b="1" dirty="0" smtClean="0">
                <a:latin typeface="Times New Roman" panose="02020603050405020304" pitchFamily="18" charset="0"/>
                <a:cs typeface="Times New Roman" panose="02020603050405020304" pitchFamily="18" charset="0"/>
              </a:rPr>
              <a:t>yürütülmektedir.</a:t>
            </a: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70945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12234"/>
            <a:ext cx="10363200" cy="735981"/>
          </a:xfrm>
        </p:spPr>
        <p:txBody>
          <a:bodyPr/>
          <a:lstStyle/>
          <a:p>
            <a:r>
              <a:rPr lang="tr-TR" dirty="0" smtClean="0"/>
              <a:t>              </a:t>
            </a:r>
            <a:r>
              <a:rPr lang="tr-TR" sz="5400" b="1" dirty="0" smtClean="0">
                <a:solidFill>
                  <a:srgbClr val="7030A0"/>
                </a:solidFill>
                <a:latin typeface="Times New Roman" panose="02020603050405020304" pitchFamily="18" charset="0"/>
                <a:cs typeface="Times New Roman" panose="02020603050405020304" pitchFamily="18" charset="0"/>
              </a:rPr>
              <a:t>Desteklenen Projeler</a:t>
            </a:r>
            <a:endParaRPr lang="tr-TR" sz="5400"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body" idx="1"/>
          </p:nvPr>
        </p:nvSpPr>
        <p:spPr>
          <a:xfrm>
            <a:off x="707135" y="1182029"/>
            <a:ext cx="10878981" cy="4795025"/>
          </a:xfrm>
          <a:scene3d>
            <a:camera prst="orthographicFront"/>
            <a:lightRig rig="threePt" dir="t"/>
          </a:scene3d>
          <a:sp3d extrusionH="76200">
            <a:extrusionClr>
              <a:schemeClr val="bg1"/>
            </a:extrusionClr>
          </a:sp3d>
        </p:spPr>
        <p:txBody>
          <a:bodyPr>
            <a:normAutofit fontScale="92500"/>
          </a:bodyPr>
          <a:lstStyle/>
          <a:p>
            <a:pPr algn="just"/>
            <a:r>
              <a:rPr lang="tr-TR" sz="2800" b="1" dirty="0">
                <a:latin typeface="Times New Roman" panose="02020603050405020304" pitchFamily="18" charset="0"/>
                <a:cs typeface="Times New Roman" panose="02020603050405020304" pitchFamily="18" charset="0"/>
              </a:rPr>
              <a:t>Bilimsel Araştırma Projeleri Koordinasyon Birimine proje önerileri HIDEP hariç olmak üzere her yıl </a:t>
            </a:r>
            <a:r>
              <a:rPr lang="tr-TR" sz="2800" b="1" dirty="0" smtClean="0">
                <a:latin typeface="Times New Roman" panose="02020603050405020304" pitchFamily="18" charset="0"/>
                <a:cs typeface="Times New Roman" panose="02020603050405020304" pitchFamily="18" charset="0"/>
              </a:rPr>
              <a:t>Şubat, Haziran </a:t>
            </a:r>
            <a:r>
              <a:rPr lang="tr-TR" sz="2800" b="1" dirty="0">
                <a:latin typeface="Times New Roman" panose="02020603050405020304" pitchFamily="18" charset="0"/>
                <a:cs typeface="Times New Roman" panose="02020603050405020304" pitchFamily="18" charset="0"/>
              </a:rPr>
              <a:t>ve </a:t>
            </a:r>
            <a:r>
              <a:rPr lang="tr-TR" sz="2800" b="1" dirty="0" smtClean="0">
                <a:latin typeface="Times New Roman" panose="02020603050405020304" pitchFamily="18" charset="0"/>
                <a:cs typeface="Times New Roman" panose="02020603050405020304" pitchFamily="18" charset="0"/>
              </a:rPr>
              <a:t>Ekim aylarında </a:t>
            </a:r>
            <a:r>
              <a:rPr lang="tr-TR" sz="2800" b="1" dirty="0">
                <a:latin typeface="Times New Roman" panose="02020603050405020304" pitchFamily="18" charset="0"/>
                <a:cs typeface="Times New Roman" panose="02020603050405020304" pitchFamily="18" charset="0"/>
              </a:rPr>
              <a:t>yapılır. HIDEP’lerin   ise her yıl Şubat, Nisan, Haziran, </a:t>
            </a:r>
            <a:r>
              <a:rPr lang="tr-TR" sz="2800" b="1" dirty="0" smtClean="0">
                <a:latin typeface="Times New Roman" panose="02020603050405020304" pitchFamily="18" charset="0"/>
                <a:cs typeface="Times New Roman" panose="02020603050405020304" pitchFamily="18" charset="0"/>
              </a:rPr>
              <a:t>Ağustos, Ekim ve Aralık  </a:t>
            </a:r>
            <a:r>
              <a:rPr lang="tr-TR" sz="2800" b="1" dirty="0">
                <a:latin typeface="Times New Roman" panose="02020603050405020304" pitchFamily="18" charset="0"/>
                <a:cs typeface="Times New Roman" panose="02020603050405020304" pitchFamily="18" charset="0"/>
              </a:rPr>
              <a:t>aylarının ilk yarısında başvurusu </a:t>
            </a:r>
            <a:r>
              <a:rPr lang="tr-TR" sz="2800" b="1" dirty="0" smtClean="0">
                <a:latin typeface="Times New Roman" panose="02020603050405020304" pitchFamily="18" charset="0"/>
                <a:cs typeface="Times New Roman" panose="02020603050405020304" pitchFamily="18" charset="0"/>
              </a:rPr>
              <a:t>yapılır. Bilimsel </a:t>
            </a:r>
            <a:r>
              <a:rPr lang="tr-TR" sz="2800" b="1" dirty="0">
                <a:latin typeface="Times New Roman" panose="02020603050405020304" pitchFamily="18" charset="0"/>
                <a:cs typeface="Times New Roman" panose="02020603050405020304" pitchFamily="18" charset="0"/>
              </a:rPr>
              <a:t>Araştırma Projeleri Koordinasyon Birimince desteklenen </a:t>
            </a:r>
            <a:r>
              <a:rPr lang="tr-TR" sz="2800" b="1" dirty="0" smtClean="0">
                <a:latin typeface="Times New Roman" panose="02020603050405020304" pitchFamily="18" charset="0"/>
                <a:cs typeface="Times New Roman" panose="02020603050405020304" pitchFamily="18" charset="0"/>
              </a:rPr>
              <a:t>projeler;</a:t>
            </a:r>
          </a:p>
          <a:p>
            <a:pPr algn="just"/>
            <a:r>
              <a:rPr lang="tr-TR" sz="2400" b="1" dirty="0">
                <a:latin typeface="Times New Roman" panose="02020603050405020304" pitchFamily="18" charset="0"/>
                <a:cs typeface="Times New Roman" panose="02020603050405020304" pitchFamily="18" charset="0"/>
              </a:rPr>
              <a:t>a)    BAGEP: Bilimsel Araştırma ve Geliştirme Projeleri (20.000 TL)</a:t>
            </a:r>
          </a:p>
          <a:p>
            <a:r>
              <a:rPr lang="tr-TR" sz="2400" b="1" dirty="0" smtClean="0">
                <a:latin typeface="Times New Roman" panose="02020603050405020304" pitchFamily="18" charset="0"/>
                <a:cs typeface="Times New Roman" panose="02020603050405020304" pitchFamily="18" charset="0"/>
              </a:rPr>
              <a:t>b)    HIDEP</a:t>
            </a:r>
            <a:r>
              <a:rPr lang="tr-TR" sz="2400" b="1" dirty="0">
                <a:latin typeface="Times New Roman" panose="02020603050405020304" pitchFamily="18" charset="0"/>
                <a:cs typeface="Times New Roman" panose="02020603050405020304" pitchFamily="18" charset="0"/>
              </a:rPr>
              <a:t>: Hızlı Destek Projeleri (BAGEP ödeneğinin %25’ini </a:t>
            </a:r>
            <a:r>
              <a:rPr lang="tr-TR" sz="2400" b="1" dirty="0" smtClean="0">
                <a:latin typeface="Times New Roman" panose="02020603050405020304" pitchFamily="18" charset="0"/>
                <a:cs typeface="Times New Roman" panose="02020603050405020304" pitchFamily="18" charset="0"/>
              </a:rPr>
              <a:t>aşmayan projeler)</a:t>
            </a:r>
            <a:endParaRPr lang="tr-TR" sz="2400" b="1" dirty="0">
              <a:latin typeface="Times New Roman" panose="02020603050405020304" pitchFamily="18" charset="0"/>
              <a:cs typeface="Times New Roman" panose="02020603050405020304" pitchFamily="18" charset="0"/>
            </a:endParaRPr>
          </a:p>
          <a:p>
            <a:pPr marL="514350" indent="-514350"/>
            <a:r>
              <a:rPr lang="tr-TR" sz="2400" b="1" dirty="0">
                <a:latin typeface="Times New Roman" panose="02020603050405020304" pitchFamily="18" charset="0"/>
                <a:cs typeface="Times New Roman" panose="02020603050405020304" pitchFamily="18" charset="0"/>
              </a:rPr>
              <a:t>c)    ÖNAP: Öncelikli Alan Projeleri(BAGEP ödeneğinin beş katı ) </a:t>
            </a:r>
          </a:p>
          <a:p>
            <a:pPr marL="514350" indent="-514350"/>
            <a:r>
              <a:rPr lang="tr-TR" sz="2400" b="1" dirty="0">
                <a:latin typeface="Times New Roman" panose="02020603050405020304" pitchFamily="18" charset="0"/>
                <a:cs typeface="Times New Roman" panose="02020603050405020304" pitchFamily="18" charset="0"/>
              </a:rPr>
              <a:t>ç)    PTP: Patent Teşvik Projeleri,</a:t>
            </a:r>
          </a:p>
          <a:p>
            <a:pPr marL="514350" indent="-514350"/>
            <a:r>
              <a:rPr lang="tr-TR" sz="2400" b="1" dirty="0">
                <a:latin typeface="Times New Roman" panose="02020603050405020304" pitchFamily="18" charset="0"/>
                <a:cs typeface="Times New Roman" panose="02020603050405020304" pitchFamily="18" charset="0"/>
              </a:rPr>
              <a:t>d)   TÜBİTAK C: Araştırmacılar tarafından TÜBİTAK’a sunulan projelerden, TÜBİTAK tarafından proje değerlendirme kriterleri ve puanlama sistemine göre Orta (C1,C2) puanlama almış önerilerde iyileştirmelere gerek duyulan projelerini  ifade eder.          </a:t>
            </a:r>
          </a:p>
          <a:p>
            <a:endParaRPr lang="tr-TR" dirty="0"/>
          </a:p>
        </p:txBody>
      </p:sp>
    </p:spTree>
    <p:extLst>
      <p:ext uri="{BB962C8B-B14F-4D97-AF65-F5344CB8AC3E}">
        <p14:creationId xmlns:p14="http://schemas.microsoft.com/office/powerpoint/2010/main" xmlns="" val="4239020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79551" y="0"/>
            <a:ext cx="10468864" cy="992459"/>
          </a:xfrm>
        </p:spPr>
        <p:txBody>
          <a:bodyPr/>
          <a:lstStyle/>
          <a:p>
            <a:pPr algn="ctr"/>
            <a:r>
              <a:rPr lang="tr-TR" b="1" dirty="0">
                <a:solidFill>
                  <a:srgbClr val="7030A0"/>
                </a:solidFill>
              </a:rPr>
              <a:t>Bilimsel Araştırma Projeleri</a:t>
            </a:r>
          </a:p>
        </p:txBody>
      </p:sp>
      <p:graphicFrame>
        <p:nvGraphicFramePr>
          <p:cNvPr id="4" name="İçerik Yer Tutucusu 3"/>
          <p:cNvGraphicFramePr>
            <a:graphicFrameLocks noGrp="1"/>
          </p:cNvGraphicFramePr>
          <p:nvPr>
            <p:ph idx="4294967295"/>
            <p:extLst>
              <p:ext uri="{D42A27DB-BD31-4B8C-83A1-F6EECF244321}">
                <p14:modId xmlns:p14="http://schemas.microsoft.com/office/powerpoint/2010/main" xmlns="" val="3541196781"/>
              </p:ext>
            </p:extLst>
          </p:nvPr>
        </p:nvGraphicFramePr>
        <p:xfrm>
          <a:off x="994489" y="992459"/>
          <a:ext cx="10838987" cy="5438248"/>
        </p:xfrm>
        <a:graphic>
          <a:graphicData uri="http://schemas.openxmlformats.org/drawingml/2006/table">
            <a:tbl>
              <a:tblPr firstRow="1" firstCol="1" lastRow="1" lastCol="1" bandRow="1" bandCol="1">
                <a:tableStyleId>{5C22544A-7EE6-4342-B048-85BDC9FD1C3A}</a:tableStyleId>
              </a:tblPr>
              <a:tblGrid>
                <a:gridCol w="1892272">
                  <a:extLst>
                    <a:ext uri="{9D8B030D-6E8A-4147-A177-3AD203B41FA5}">
                      <a16:colId xmlns:a16="http://schemas.microsoft.com/office/drawing/2014/main" xmlns="" val="20000"/>
                    </a:ext>
                  </a:extLst>
                </a:gridCol>
                <a:gridCol w="1773025">
                  <a:extLst>
                    <a:ext uri="{9D8B030D-6E8A-4147-A177-3AD203B41FA5}">
                      <a16:colId xmlns:a16="http://schemas.microsoft.com/office/drawing/2014/main" xmlns="" val="20001"/>
                    </a:ext>
                  </a:extLst>
                </a:gridCol>
                <a:gridCol w="1415457">
                  <a:extLst>
                    <a:ext uri="{9D8B030D-6E8A-4147-A177-3AD203B41FA5}">
                      <a16:colId xmlns:a16="http://schemas.microsoft.com/office/drawing/2014/main" xmlns="" val="20002"/>
                    </a:ext>
                  </a:extLst>
                </a:gridCol>
                <a:gridCol w="1267259">
                  <a:extLst>
                    <a:ext uri="{9D8B030D-6E8A-4147-A177-3AD203B41FA5}">
                      <a16:colId xmlns:a16="http://schemas.microsoft.com/office/drawing/2014/main" xmlns="" val="20003"/>
                    </a:ext>
                  </a:extLst>
                </a:gridCol>
                <a:gridCol w="2452378">
                  <a:extLst>
                    <a:ext uri="{9D8B030D-6E8A-4147-A177-3AD203B41FA5}">
                      <a16:colId xmlns:a16="http://schemas.microsoft.com/office/drawing/2014/main" xmlns="" val="20004"/>
                    </a:ext>
                  </a:extLst>
                </a:gridCol>
                <a:gridCol w="2038596">
                  <a:extLst>
                    <a:ext uri="{9D8B030D-6E8A-4147-A177-3AD203B41FA5}">
                      <a16:colId xmlns:a16="http://schemas.microsoft.com/office/drawing/2014/main" xmlns="" val="20005"/>
                    </a:ext>
                  </a:extLst>
                </a:gridCol>
              </a:tblGrid>
              <a:tr h="960004">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PROJELER</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Önceki Yıldan</a:t>
                      </a:r>
                    </a:p>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Devreden</a:t>
                      </a:r>
                      <a:br>
                        <a:rPr lang="tr-TR" sz="1800" b="1" dirty="0">
                          <a:effectLst/>
                          <a:latin typeface="Times New Roman" panose="02020603050405020304" pitchFamily="18" charset="0"/>
                          <a:cs typeface="Times New Roman" panose="02020603050405020304" pitchFamily="18" charset="0"/>
                        </a:rPr>
                      </a:br>
                      <a:r>
                        <a:rPr lang="tr-TR" sz="1800" b="1" dirty="0">
                          <a:effectLst/>
                          <a:latin typeface="Times New Roman" panose="02020603050405020304" pitchFamily="18" charset="0"/>
                          <a:cs typeface="Times New Roman" panose="02020603050405020304" pitchFamily="18" charset="0"/>
                        </a:rPr>
                        <a:t>Proje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Yıl İçinde Eklenen Proje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TOPLAM</a:t>
                      </a:r>
                    </a:p>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PROJE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Yıl İçinde Tamamlanan Proje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TOPLAM ÖDENEK</a:t>
                      </a:r>
                    </a:p>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(TL)</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0"/>
                  </a:ext>
                </a:extLst>
              </a:tr>
              <a:tr h="320002">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DPT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1</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1</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14.041.000 </a:t>
                      </a:r>
                      <a:r>
                        <a:rPr lang="tr-TR" sz="1800" b="1" dirty="0">
                          <a:effectLst/>
                          <a:latin typeface="Times New Roman" panose="02020603050405020304" pitchFamily="18" charset="0"/>
                          <a:cs typeface="Times New Roman" panose="02020603050405020304" pitchFamily="18" charset="0"/>
                        </a:rPr>
                        <a:t>TL</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932821">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TÜBİTAK</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37</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 </a:t>
                      </a:r>
                      <a:r>
                        <a:rPr lang="tr-TR" sz="1800" b="1" dirty="0" smtClean="0">
                          <a:effectLst/>
                          <a:latin typeface="Times New Roman" panose="02020603050405020304" pitchFamily="18" charset="0"/>
                          <a:cs typeface="Times New Roman" panose="02020603050405020304" pitchFamily="18" charset="0"/>
                        </a:rPr>
                        <a:t>   </a:t>
                      </a:r>
                      <a:r>
                        <a:rPr kumimoji="0" lang="tr-TR" sz="1800" b="1" kern="1200" dirty="0" smtClean="0">
                          <a:solidFill>
                            <a:schemeClr val="lt1"/>
                          </a:solidFill>
                          <a:effectLst/>
                          <a:latin typeface="Times New Roman" panose="02020603050405020304" pitchFamily="18" charset="0"/>
                          <a:ea typeface="+mn-ea"/>
                          <a:cs typeface="Times New Roman" panose="02020603050405020304" pitchFamily="18" charset="0"/>
                        </a:rPr>
                        <a:t>8.960.655,00 </a:t>
                      </a:r>
                      <a:r>
                        <a:rPr lang="tr-TR" sz="1800" b="1" dirty="0" smtClean="0">
                          <a:effectLst/>
                          <a:latin typeface="Times New Roman" panose="02020603050405020304" pitchFamily="18" charset="0"/>
                          <a:cs typeface="Times New Roman" panose="02020603050405020304" pitchFamily="18" charset="0"/>
                        </a:rPr>
                        <a:t>TL </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2"/>
                  </a:ext>
                </a:extLst>
              </a:tr>
              <a:tr h="408839">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A.B.</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 -</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166.875</a:t>
                      </a:r>
                      <a:r>
                        <a:rPr lang="tr-TR" sz="1800" b="1" baseline="0" dirty="0" smtClean="0">
                          <a:effectLst/>
                          <a:latin typeface="Times New Roman" panose="02020603050405020304" pitchFamily="18" charset="0"/>
                          <a:cs typeface="Times New Roman" panose="02020603050405020304" pitchFamily="18" charset="0"/>
                        </a:rPr>
                        <a:t> </a:t>
                      </a:r>
                      <a:r>
                        <a:rPr lang="tr-TR" sz="1800" b="1" dirty="0" smtClean="0">
                          <a:effectLst/>
                          <a:latin typeface="Times New Roman" panose="02020603050405020304" pitchFamily="18" charset="0"/>
                          <a:cs typeface="Times New Roman" panose="02020603050405020304" pitchFamily="18" charset="0"/>
                        </a:rPr>
                        <a:t> Euro</a:t>
                      </a:r>
                      <a:endParaRPr lang="tr-TR" sz="1800" b="1" dirty="0">
                        <a:effectLst/>
                        <a:latin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3"/>
                  </a:ext>
                </a:extLst>
              </a:tr>
              <a:tr h="932821">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BAP</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133</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mn-ea"/>
                          <a:cs typeface="Times New Roman" panose="02020603050405020304" pitchFamily="18" charset="0"/>
                        </a:rPr>
                        <a:t>55</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188</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53 </a:t>
                      </a:r>
                      <a:r>
                        <a:rPr lang="tr-TR" sz="1800" b="1" dirty="0">
                          <a:effectLst/>
                          <a:latin typeface="Times New Roman" panose="02020603050405020304" pitchFamily="18" charset="0"/>
                          <a:cs typeface="Times New Roman" panose="02020603050405020304" pitchFamily="18" charset="0"/>
                        </a:rPr>
                        <a:t>Biten+ </a:t>
                      </a:r>
                      <a:r>
                        <a:rPr lang="tr-TR" sz="1800" b="1" dirty="0" smtClean="0">
                          <a:effectLst/>
                          <a:latin typeface="Times New Roman" panose="02020603050405020304" pitchFamily="18" charset="0"/>
                          <a:cs typeface="Times New Roman" panose="02020603050405020304" pitchFamily="18" charset="0"/>
                        </a:rPr>
                        <a:t>2 İptal</a:t>
                      </a:r>
                      <a:endParaRPr lang="tr-TR"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(devam eden 133)</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kumimoji="0" lang="tr-TR" sz="1800" b="1" kern="1200" dirty="0" smtClean="0">
                          <a:solidFill>
                            <a:schemeClr val="lt1"/>
                          </a:solidFill>
                          <a:effectLst/>
                          <a:latin typeface="Times New Roman" panose="02020603050405020304" pitchFamily="18" charset="0"/>
                          <a:ea typeface="+mn-ea"/>
                          <a:cs typeface="Times New Roman" panose="02020603050405020304" pitchFamily="18" charset="0"/>
                        </a:rPr>
                        <a:t>2.709.485,20 TL</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4"/>
                  </a:ext>
                </a:extLst>
              </a:tr>
              <a:tr h="612821">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TAGEM</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tc>
                <a:tc>
                  <a:txBody>
                    <a:bodyPr/>
                    <a:lstStyle/>
                    <a:p>
                      <a:pPr algn="ctr">
                        <a:lnSpc>
                          <a:spcPct val="115000"/>
                        </a:lnSpc>
                        <a:spcAft>
                          <a:spcPts val="0"/>
                        </a:spcAft>
                      </a:pPr>
                      <a:r>
                        <a:rPr lang="tr-TR" sz="1800" b="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mn-ea"/>
                          <a:cs typeface="Times New Roman" panose="02020603050405020304" pitchFamily="18" charset="0"/>
                        </a:rPr>
                        <a:t>2</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endParaRPr lang="tr-TR" sz="18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    </a:t>
                      </a:r>
                      <a:r>
                        <a:rPr lang="tr-TR" sz="1800" b="1" dirty="0" smtClean="0">
                          <a:effectLst/>
                          <a:latin typeface="Times New Roman" panose="02020603050405020304" pitchFamily="18" charset="0"/>
                          <a:cs typeface="Times New Roman" panose="02020603050405020304" pitchFamily="18" charset="0"/>
                        </a:rPr>
                        <a:t>286.209,86 </a:t>
                      </a:r>
                      <a:r>
                        <a:rPr lang="tr-TR" sz="1800" b="1" dirty="0">
                          <a:effectLst/>
                          <a:latin typeface="Times New Roman" panose="02020603050405020304" pitchFamily="18" charset="0"/>
                          <a:cs typeface="Times New Roman" panose="02020603050405020304" pitchFamily="18" charset="0"/>
                        </a:rPr>
                        <a:t>TL </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5"/>
                  </a:ext>
                </a:extLst>
              </a:tr>
              <a:tr h="320002">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KOP</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4.050.000 </a:t>
                      </a:r>
                      <a:r>
                        <a:rPr lang="tr-TR" sz="1800" b="1" dirty="0">
                          <a:effectLst/>
                          <a:latin typeface="Times New Roman" panose="02020603050405020304" pitchFamily="18" charset="0"/>
                          <a:cs typeface="Times New Roman" panose="02020603050405020304" pitchFamily="18" charset="0"/>
                        </a:rPr>
                        <a:t>TL </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6"/>
                  </a:ext>
                </a:extLst>
              </a:tr>
              <a:tr h="320002">
                <a:tc>
                  <a:txBody>
                    <a:bodyPr/>
                    <a:lstStyle/>
                    <a:p>
                      <a:pP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Doğuş</a:t>
                      </a:r>
                      <a:r>
                        <a:rPr lang="tr-TR" sz="18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TARGE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267.000,00</a:t>
                      </a:r>
                      <a:r>
                        <a:rPr lang="tr-TR" sz="18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62141204"/>
                  </a:ext>
                </a:extLst>
              </a:tr>
              <a:tr h="619950">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TOPLAM</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171</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63</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234</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55</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kumimoji="0" lang="tr-TR" sz="1800" b="1" kern="1200" dirty="0" smtClean="0">
                          <a:solidFill>
                            <a:schemeClr val="lt1"/>
                          </a:solidFill>
                          <a:effectLst/>
                          <a:latin typeface="+mn-lt"/>
                          <a:ea typeface="+mn-ea"/>
                          <a:cs typeface="+mn-cs"/>
                        </a:rPr>
                        <a:t>30.314.350,06TL  +166.875 Euro</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7"/>
                  </a:ext>
                </a:extLst>
              </a:tr>
            </a:tbl>
          </a:graphicData>
        </a:graphic>
      </p:graphicFrame>
      <p:sp>
        <p:nvSpPr>
          <p:cNvPr id="5" name="4 Dikdörtgen"/>
          <p:cNvSpPr/>
          <p:nvPr/>
        </p:nvSpPr>
        <p:spPr>
          <a:xfrm>
            <a:off x="836341" y="6198984"/>
            <a:ext cx="10872439" cy="369332"/>
          </a:xfrm>
          <a:prstGeom prst="rect">
            <a:avLst/>
          </a:prstGeom>
        </p:spPr>
        <p:txBody>
          <a:bodyPr wrap="square">
            <a:spAutoFit/>
          </a:bodyPr>
          <a:lstStyle/>
          <a:p>
            <a:r>
              <a:rPr lang="tr-TR" b="1" dirty="0" smtClean="0">
                <a:solidFill>
                  <a:srgbClr val="7030A0"/>
                </a:solidFill>
                <a:latin typeface="Arial" pitchFamily="34" charset="0"/>
                <a:cs typeface="Arial" pitchFamily="34" charset="0"/>
              </a:rPr>
              <a:t>                                    </a:t>
            </a:r>
            <a:endParaRPr lang="tr-TR" b="1" dirty="0">
              <a:solidFill>
                <a:srgbClr val="7030A0"/>
              </a:solidFill>
              <a:latin typeface="Arial" pitchFamily="34" charset="0"/>
              <a:cs typeface="Arial" pitchFamily="34" charset="0"/>
            </a:endParaRPr>
          </a:p>
        </p:txBody>
      </p:sp>
      <p:sp>
        <p:nvSpPr>
          <p:cNvPr id="3" name="Dikdörtgen 2"/>
          <p:cNvSpPr/>
          <p:nvPr/>
        </p:nvSpPr>
        <p:spPr>
          <a:xfrm>
            <a:off x="1532965" y="6568316"/>
            <a:ext cx="8417858" cy="369332"/>
          </a:xfrm>
          <a:prstGeom prst="rect">
            <a:avLst/>
          </a:prstGeom>
        </p:spPr>
        <p:txBody>
          <a:bodyPr wrap="square">
            <a:spAutoFit/>
          </a:bodyPr>
          <a:lstStyle/>
          <a:p>
            <a:r>
              <a:rPr lang="tr-TR" b="1" dirty="0">
                <a:solidFill>
                  <a:srgbClr val="7030A0"/>
                </a:solidFill>
                <a:latin typeface="Arial" pitchFamily="34" charset="0"/>
                <a:cs typeface="Arial" pitchFamily="34" charset="0"/>
              </a:rPr>
              <a:t>BİRİM HAKKINDA KISA TANITIM BİTTİ, </a:t>
            </a:r>
            <a:r>
              <a:rPr lang="tr-TR" b="1" dirty="0" smtClean="0">
                <a:solidFill>
                  <a:srgbClr val="7030A0"/>
                </a:solidFill>
                <a:latin typeface="Arial" pitchFamily="34" charset="0"/>
                <a:cs typeface="Arial" pitchFamily="34" charset="0"/>
              </a:rPr>
              <a:t>TEŞEKKÜRLER…</a:t>
            </a:r>
            <a:endParaRPr lang="tr-TR" dirty="0"/>
          </a:p>
        </p:txBody>
      </p:sp>
    </p:spTree>
    <p:extLst>
      <p:ext uri="{BB962C8B-B14F-4D97-AF65-F5344CB8AC3E}">
        <p14:creationId xmlns:p14="http://schemas.microsoft.com/office/powerpoint/2010/main" xmlns="" val="240623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711200" y="1583473"/>
            <a:ext cx="10472928" cy="4404732"/>
          </a:xfrm>
        </p:spPr>
        <p:txBody>
          <a:bodyPr>
            <a:normAutofit/>
          </a:bodyPr>
          <a:lstStyle/>
          <a:p>
            <a:pPr algn="just"/>
            <a:r>
              <a:rPr lang="it-IT" b="1" dirty="0" smtClean="0">
                <a:latin typeface="Times New Roman" panose="02020603050405020304" pitchFamily="18" charset="0"/>
                <a:cs typeface="Times New Roman" panose="02020603050405020304" pitchFamily="18" charset="0"/>
              </a:rPr>
              <a:t>Üniversitemizin </a:t>
            </a:r>
            <a:r>
              <a:rPr lang="it-IT" b="1" dirty="0">
                <a:latin typeface="Times New Roman" panose="02020603050405020304" pitchFamily="18" charset="0"/>
                <a:cs typeface="Times New Roman" panose="02020603050405020304" pitchFamily="18" charset="0"/>
              </a:rPr>
              <a:t>Özel Kalem ödeneği altında yer alan Bilimsel Araştırma Projeleri Koordinasyon Birimi, Üniversitemizde araştırma yapan öğretim üyelerimiz tarafından yürütülen Bilimsel Araştırma Projelerinin,  Kalkınma Bakanlığınca desteklenen projelerin,  Türkiye Bilimsel ve Teknolojik Araştırma Kurumu tarafından desteklenen TÜBİTAK, </a:t>
            </a:r>
            <a:r>
              <a:rPr lang="it-IT" b="1" dirty="0" smtClean="0">
                <a:latin typeface="Times New Roman" panose="02020603050405020304" pitchFamily="18" charset="0"/>
                <a:cs typeface="Times New Roman" panose="02020603050405020304" pitchFamily="18" charset="0"/>
              </a:rPr>
              <a:t>Avrupa Birliği</a:t>
            </a:r>
            <a:r>
              <a:rPr lang="tr-TR" b="1" dirty="0" smtClean="0">
                <a:latin typeface="Times New Roman" panose="02020603050405020304" pitchFamily="18" charset="0"/>
                <a:cs typeface="Times New Roman" panose="02020603050405020304" pitchFamily="18" charset="0"/>
              </a:rPr>
              <a:t> kapsamında</a:t>
            </a:r>
            <a:r>
              <a:rPr lang="it-IT" b="1" dirty="0" smtClean="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desteklenen  </a:t>
            </a:r>
            <a:r>
              <a:rPr lang="tr-TR" b="1" dirty="0" smtClean="0">
                <a:latin typeface="Times New Roman" panose="02020603050405020304" pitchFamily="18" charset="0"/>
                <a:cs typeface="Times New Roman" panose="02020603050405020304" pitchFamily="18" charset="0"/>
              </a:rPr>
              <a:t>projelerin, </a:t>
            </a:r>
            <a:r>
              <a:rPr lang="it-IT" b="1" dirty="0" smtClean="0">
                <a:latin typeface="Times New Roman" panose="02020603050405020304" pitchFamily="18" charset="0"/>
                <a:cs typeface="Times New Roman" panose="02020603050405020304" pitchFamily="18" charset="0"/>
              </a:rPr>
              <a:t>Gıda </a:t>
            </a:r>
            <a:r>
              <a:rPr lang="it-IT" b="1" dirty="0">
                <a:latin typeface="Times New Roman" panose="02020603050405020304" pitchFamily="18" charset="0"/>
                <a:cs typeface="Times New Roman" panose="02020603050405020304" pitchFamily="18" charset="0"/>
              </a:rPr>
              <a:t>Tarım ve Hayvancılık Bakanlığının desteklediği TAGEM </a:t>
            </a:r>
            <a:r>
              <a:rPr lang="it-IT" b="1" dirty="0" smtClean="0">
                <a:latin typeface="Times New Roman" panose="02020603050405020304" pitchFamily="18" charset="0"/>
                <a:cs typeface="Times New Roman" panose="02020603050405020304" pitchFamily="18" charset="0"/>
              </a:rPr>
              <a:t>projelerinin</a:t>
            </a:r>
            <a:r>
              <a:rPr lang="tr-TR" b="1" dirty="0" smtClean="0">
                <a:latin typeface="Times New Roman" panose="02020603050405020304" pitchFamily="18" charset="0"/>
                <a:cs typeface="Times New Roman" panose="02020603050405020304" pitchFamily="18" charset="0"/>
              </a:rPr>
              <a:t>, Doğuş TARGE Projelerinin </a:t>
            </a:r>
            <a:r>
              <a:rPr lang="it-IT" b="1" dirty="0" smtClean="0">
                <a:latin typeface="Times New Roman" panose="02020603050405020304" pitchFamily="18" charset="0"/>
                <a:cs typeface="Times New Roman" panose="02020603050405020304" pitchFamily="18" charset="0"/>
              </a:rPr>
              <a:t>ve </a:t>
            </a:r>
            <a:r>
              <a:rPr lang="it-IT" b="1" dirty="0">
                <a:latin typeface="Times New Roman" panose="02020603050405020304" pitchFamily="18" charset="0"/>
                <a:cs typeface="Times New Roman" panose="02020603050405020304" pitchFamily="18" charset="0"/>
              </a:rPr>
              <a:t>Kalkınma Bakanlığı Konya Ovası Projesi Bölge Kalkınma İdaresi Başkanlığının desteklediği KOP projelerinin  yürütülmesine ilişkin işlemleri gerçekleştirmektedir. </a:t>
            </a:r>
            <a:endParaRPr lang="tr-TR" b="1" dirty="0">
              <a:latin typeface="Times New Roman" panose="02020603050405020304" pitchFamily="18" charset="0"/>
              <a:cs typeface="Times New Roman" panose="02020603050405020304" pitchFamily="18" charset="0"/>
            </a:endParaRPr>
          </a:p>
        </p:txBody>
      </p:sp>
      <p:sp>
        <p:nvSpPr>
          <p:cNvPr id="4" name="3 Dikdörtgen"/>
          <p:cNvSpPr/>
          <p:nvPr/>
        </p:nvSpPr>
        <p:spPr>
          <a:xfrm>
            <a:off x="1706137" y="936700"/>
            <a:ext cx="9300117" cy="584775"/>
          </a:xfrm>
          <a:prstGeom prst="rect">
            <a:avLst/>
          </a:prstGeom>
        </p:spPr>
        <p:txBody>
          <a:bodyPr wrap="square">
            <a:spAutoFit/>
          </a:bodyPr>
          <a:lstStyle/>
          <a:p>
            <a:r>
              <a:rPr lang="tr-TR" b="1" dirty="0" smtClean="0">
                <a:solidFill>
                  <a:srgbClr val="7030A0"/>
                </a:solidFill>
                <a:latin typeface="Times New Roman" panose="02020603050405020304" pitchFamily="18" charset="0"/>
                <a:cs typeface="Times New Roman" panose="02020603050405020304" pitchFamily="18" charset="0"/>
              </a:rPr>
              <a:t>                                 </a:t>
            </a:r>
            <a:r>
              <a:rPr lang="tr-TR" sz="3200" b="1" dirty="0" smtClean="0">
                <a:solidFill>
                  <a:srgbClr val="7030A0"/>
                </a:solidFill>
                <a:latin typeface="Times New Roman" panose="02020603050405020304" pitchFamily="18" charset="0"/>
                <a:cs typeface="Times New Roman" panose="02020603050405020304" pitchFamily="18" charset="0"/>
              </a:rPr>
              <a:t>Birim Yöneticisinin Sunuşu</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08681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869576"/>
            <a:ext cx="10363200" cy="1667436"/>
          </a:xfrm>
        </p:spPr>
        <p:txBody>
          <a:bodyPr>
            <a:normAutofit fontScale="90000"/>
          </a:bodyPr>
          <a:lstStyle/>
          <a:p>
            <a:pPr algn="ctr"/>
            <a:r>
              <a:rPr lang="tr-TR" b="1" dirty="0" smtClean="0">
                <a:solidFill>
                  <a:srgbClr val="7030A0"/>
                </a:solidFill>
                <a:latin typeface="Times New Roman" panose="02020603050405020304" pitchFamily="18" charset="0"/>
                <a:cs typeface="Times New Roman" panose="02020603050405020304" pitchFamily="18" charset="0"/>
              </a:rPr>
              <a:t/>
            </a:r>
            <a:br>
              <a:rPr lang="tr-TR" b="1" dirty="0" smtClean="0">
                <a:solidFill>
                  <a:srgbClr val="7030A0"/>
                </a:solidFill>
                <a:latin typeface="Times New Roman" panose="02020603050405020304" pitchFamily="18" charset="0"/>
                <a:cs typeface="Times New Roman" panose="02020603050405020304" pitchFamily="18" charset="0"/>
              </a:rPr>
            </a:br>
            <a:r>
              <a:rPr lang="tr-TR" dirty="0">
                <a:solidFill>
                  <a:srgbClr val="7030A0"/>
                </a:solidFill>
                <a:latin typeface="Times New Roman" panose="02020603050405020304" pitchFamily="18" charset="0"/>
                <a:cs typeface="Times New Roman" panose="02020603050405020304" pitchFamily="18" charset="0"/>
              </a:rPr>
              <a:t/>
            </a:r>
            <a:br>
              <a:rPr lang="tr-TR" dirty="0">
                <a:solidFill>
                  <a:srgbClr val="7030A0"/>
                </a:solidFill>
                <a:latin typeface="Times New Roman" panose="02020603050405020304" pitchFamily="18" charset="0"/>
                <a:cs typeface="Times New Roman" panose="02020603050405020304" pitchFamily="18" charset="0"/>
              </a:rPr>
            </a:br>
            <a:r>
              <a:rPr lang="tr-TR" b="1" dirty="0" smtClean="0">
                <a:solidFill>
                  <a:srgbClr val="7030A0"/>
                </a:solidFill>
                <a:latin typeface="Times New Roman" panose="02020603050405020304" pitchFamily="18" charset="0"/>
                <a:cs typeface="Times New Roman" panose="02020603050405020304" pitchFamily="18" charset="0"/>
              </a:rPr>
              <a:t>MİSYON</a:t>
            </a:r>
            <a:r>
              <a:rPr lang="tr-TR" b="1" dirty="0" smtClean="0">
                <a:solidFill>
                  <a:srgbClr val="7030A0"/>
                </a:solidFill>
              </a:rPr>
              <a:t/>
            </a:r>
            <a:br>
              <a:rPr lang="tr-TR" b="1" dirty="0" smtClean="0">
                <a:solidFill>
                  <a:srgbClr val="7030A0"/>
                </a:solidFill>
              </a:rPr>
            </a:br>
            <a:endParaRPr lang="tr-TR" b="1" dirty="0">
              <a:solidFill>
                <a:srgbClr val="7030A0"/>
              </a:solidFill>
            </a:endParaRPr>
          </a:p>
        </p:txBody>
      </p:sp>
      <p:sp>
        <p:nvSpPr>
          <p:cNvPr id="3" name="İçerik Yer Tutucusu 2"/>
          <p:cNvSpPr>
            <a:spLocks noGrp="1"/>
          </p:cNvSpPr>
          <p:nvPr>
            <p:ph type="body" idx="1"/>
          </p:nvPr>
        </p:nvSpPr>
        <p:spPr/>
        <p:txBody>
          <a:bodyPr>
            <a:normAutofit lnSpcReduction="10000"/>
          </a:bodyPr>
          <a:lstStyle/>
          <a:p>
            <a:pPr algn="just"/>
            <a:r>
              <a:rPr lang="it-IT" sz="3200" b="1" dirty="0" smtClean="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i</a:t>
            </a:r>
            <a:r>
              <a:rPr lang="it-IT" sz="3200" b="1" dirty="0" smtClean="0">
                <a:latin typeface="Times New Roman" panose="02020603050405020304" pitchFamily="18" charset="0"/>
                <a:cs typeface="Times New Roman" panose="02020603050405020304" pitchFamily="18" charset="0"/>
              </a:rPr>
              <a:t>limsel </a:t>
            </a:r>
            <a:r>
              <a:rPr lang="it-IT" sz="3200" b="1" dirty="0">
                <a:latin typeface="Times New Roman" panose="02020603050405020304" pitchFamily="18" charset="0"/>
                <a:cs typeface="Times New Roman" panose="02020603050405020304" pitchFamily="18" charset="0"/>
              </a:rPr>
              <a:t>çalışmalara destek vererek, Bilim ve teknolojinin gelişmesine yardımcı olmak, ilin, bölgenin ve ülkenin kalkınmasına katkıda bulunm</a:t>
            </a:r>
            <a:r>
              <a:rPr lang="it-IT" sz="3600" b="1" dirty="0">
                <a:latin typeface="Times New Roman" panose="02020603050405020304" pitchFamily="18" charset="0"/>
                <a:cs typeface="Times New Roman" panose="02020603050405020304" pitchFamily="18" charset="0"/>
              </a:rPr>
              <a:t>ak.</a:t>
            </a:r>
            <a:endParaRPr lang="tr-TR" sz="3600" b="1" dirty="0">
              <a:latin typeface="Times New Roman" panose="02020603050405020304" pitchFamily="18" charset="0"/>
              <a:cs typeface="Times New Roman" panose="02020603050405020304" pitchFamily="18" charset="0"/>
            </a:endParaRPr>
          </a:p>
          <a:p>
            <a:endParaRPr lang="tr-TR" dirty="0"/>
          </a:p>
        </p:txBody>
      </p:sp>
      <p:sp>
        <p:nvSpPr>
          <p:cNvPr id="5" name="Unvan 1"/>
          <p:cNvSpPr txBox="1">
            <a:spLocks/>
          </p:cNvSpPr>
          <p:nvPr/>
        </p:nvSpPr>
        <p:spPr>
          <a:xfrm>
            <a:off x="838200" y="3111190"/>
            <a:ext cx="10515600" cy="102591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 val="3079729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20537" y="1182045"/>
            <a:ext cx="7616283" cy="861774"/>
          </a:xfrm>
          <a:prstGeom prst="rect">
            <a:avLst/>
          </a:prstGeom>
        </p:spPr>
        <p:txBody>
          <a:bodyPr wrap="square">
            <a:spAutoFit/>
          </a:bodyPr>
          <a:lstStyle/>
          <a:p>
            <a:r>
              <a:rPr lang="tr-TR" b="1" dirty="0" smtClean="0">
                <a:latin typeface="Times New Roman" panose="02020603050405020304" pitchFamily="18" charset="0"/>
                <a:cs typeface="Times New Roman" panose="02020603050405020304" pitchFamily="18" charset="0"/>
              </a:rPr>
              <a:t>                                         </a:t>
            </a:r>
            <a:r>
              <a:rPr lang="tr-TR" sz="5000" b="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VİZYON</a:t>
            </a:r>
            <a:endParaRPr lang="tr-TR" sz="5000"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2 Dikdörtgen"/>
          <p:cNvSpPr/>
          <p:nvPr/>
        </p:nvSpPr>
        <p:spPr>
          <a:xfrm>
            <a:off x="1460809" y="2341756"/>
            <a:ext cx="9790771" cy="1077218"/>
          </a:xfrm>
          <a:prstGeom prst="rect">
            <a:avLst/>
          </a:prstGeom>
        </p:spPr>
        <p:txBody>
          <a:bodyPr wrap="square">
            <a:spAutoFit/>
          </a:bodyPr>
          <a:lstStyle/>
          <a:p>
            <a:r>
              <a:rPr lang="en-GB" sz="3200" b="1" dirty="0" err="1" smtClean="0">
                <a:latin typeface="Times New Roman" panose="02020603050405020304" pitchFamily="18" charset="0"/>
                <a:cs typeface="Times New Roman" panose="02020603050405020304" pitchFamily="18" charset="0"/>
              </a:rPr>
              <a:t>Bilimsel</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ve</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Teknolojik</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alanlarda</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ulusal</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rekabet</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gücüne</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sahip</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bir</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birim</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olmak</a:t>
            </a:r>
            <a:r>
              <a:rPr lang="en-GB" sz="3200" b="1" dirty="0" smtClean="0">
                <a:latin typeface="Times New Roman" panose="02020603050405020304" pitchFamily="18" charset="0"/>
                <a:cs typeface="Times New Roman" panose="02020603050405020304" pitchFamily="18" charset="0"/>
              </a:rPr>
              <a:t>.      </a:t>
            </a:r>
            <a:endParaRPr lang="tr-TR" sz="3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892099"/>
            <a:ext cx="10468864" cy="769434"/>
          </a:xfrm>
        </p:spPr>
        <p:txBody>
          <a:bodyPr>
            <a:normAutofit/>
          </a:bodyPr>
          <a:lstStyle/>
          <a:p>
            <a:pPr algn="ctr"/>
            <a:r>
              <a:rPr lang="tr-TR" sz="4000" b="1" dirty="0">
                <a:solidFill>
                  <a:srgbClr val="7030A0"/>
                </a:solidFill>
                <a:latin typeface="Times New Roman" panose="02020603050405020304" pitchFamily="18" charset="0"/>
                <a:cs typeface="Times New Roman" panose="02020603050405020304" pitchFamily="18" charset="0"/>
              </a:rPr>
              <a:t>Birimin Kuruluşu</a:t>
            </a:r>
          </a:p>
        </p:txBody>
      </p:sp>
      <p:sp>
        <p:nvSpPr>
          <p:cNvPr id="3" name="İçerik Yer Tutucusu 2"/>
          <p:cNvSpPr>
            <a:spLocks noGrp="1"/>
          </p:cNvSpPr>
          <p:nvPr>
            <p:ph type="subTitle" idx="1"/>
          </p:nvPr>
        </p:nvSpPr>
        <p:spPr>
          <a:xfrm>
            <a:off x="711200" y="2074127"/>
            <a:ext cx="10663044" cy="3858321"/>
          </a:xfrm>
        </p:spPr>
        <p:txBody>
          <a:bodyPr>
            <a:normAutofit fontScale="92500" lnSpcReduction="20000"/>
          </a:bodyPr>
          <a:lstStyle/>
          <a:p>
            <a:pPr algn="just"/>
            <a:r>
              <a:rPr lang="tr-TR" sz="2200" b="1" dirty="0">
                <a:latin typeface="Times New Roman" panose="02020603050405020304" pitchFamily="18" charset="0"/>
                <a:cs typeface="Times New Roman" panose="02020603050405020304" pitchFamily="18" charset="0"/>
              </a:rPr>
              <a:t>20 Mayıs 1984 tarih ve 18406 sayılı Resmi Gazetede yayımlanarak yürürlüğe giren 2547 sayılı Yükseköğretim Kanunun değişik 58. maddesi gereğince, Niğde Üniversitesi’nin 26.08.1993 tarih ve 93/10 Yönetim Kurulu Kararıyla Niğde Üniversitesi Araştırma Fon’u kurulmuş ve 2002 yılına kadar Araştırma Fon Saymanlığı adı altında her yıl artan proje desteği ve çalışmaları ile faaliyetine devam etmiştir</a:t>
            </a:r>
            <a:r>
              <a:rPr lang="tr-TR" sz="2200" b="1" dirty="0" smtClean="0">
                <a:latin typeface="Times New Roman" panose="02020603050405020304" pitchFamily="18" charset="0"/>
                <a:cs typeface="Times New Roman" panose="02020603050405020304" pitchFamily="18" charset="0"/>
              </a:rPr>
              <a:t>.</a:t>
            </a:r>
          </a:p>
          <a:p>
            <a:pPr algn="just"/>
            <a:r>
              <a:rPr lang="tr-TR" sz="2200" b="1" dirty="0" smtClean="0">
                <a:latin typeface="Times New Roman" panose="02020603050405020304" pitchFamily="18" charset="0"/>
                <a:cs typeface="Times New Roman" panose="02020603050405020304" pitchFamily="18" charset="0"/>
              </a:rPr>
              <a:t>2002 yılı başından itibaren Araştırma Fon Saymanlığı faaliyetleri kanun gereği durdurulmuş, ancak 10.04.2002 tarihli ve 24722 sayılı Resmi Gazetede yayımlanan, 2547 sayılı Yükseköğretim Kanunun 4684 Sayılı kanunla değişik 58.maddesine dayanarak düzenlenen “Yükseköğretim Kurumları Bilimsel Araştırma Projeleri Hakkında Yönetmelik” hükümlerine dayanılarak, Araştırma Fon Saymanlığı adı altındaki görevlerini, “Bilimsel Araştırma Projeleri Birimi” şeklinde yeniden adlandırılarak faaliyetlerine devam etmekte iken Yükseköğretim Kurulunun 01.01.2009 tarihinde yayınladığı “Yükseköğretim Kurumları Bütçelerinde Bilimsel Araştırma Projeleri İçin Tefrik Edilen Ödeneklerin Özel Hesaba Aktarılarak Kullanımı, Muhasebeleştirilmesi ile Özel Hesabın İşleyişine İlişkin Esas ve Usuller” kapsamında birimin adı Bilimsel Araştırma Projeleri Koordinasyon Birimine dönüştürülmüştür. </a:t>
            </a:r>
          </a:p>
          <a:p>
            <a:pPr algn="just"/>
            <a:endParaRPr lang="tr-TR" sz="1800" b="1" dirty="0"/>
          </a:p>
        </p:txBody>
      </p:sp>
    </p:spTree>
    <p:extLst>
      <p:ext uri="{BB962C8B-B14F-4D97-AF65-F5344CB8AC3E}">
        <p14:creationId xmlns:p14="http://schemas.microsoft.com/office/powerpoint/2010/main" xmlns="" val="278192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1371600"/>
            <a:ext cx="10468864" cy="1338146"/>
          </a:xfrm>
        </p:spPr>
        <p:txBody>
          <a:bodyPr>
            <a:noAutofit/>
          </a:bodyPr>
          <a:lstStyle/>
          <a:p>
            <a:pPr algn="ctr"/>
            <a:r>
              <a:rPr lang="tr-TR" dirty="0" smtClean="0">
                <a:solidFill>
                  <a:srgbClr val="7030A0"/>
                </a:solidFill>
                <a:latin typeface="Times New Roman" panose="02020603050405020304" pitchFamily="18" charset="0"/>
                <a:cs typeface="Times New Roman" panose="02020603050405020304" pitchFamily="18" charset="0"/>
              </a:rPr>
              <a:t>YETKİ</a:t>
            </a:r>
            <a:endParaRPr lang="tr-TR"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subTitle" idx="1"/>
          </p:nvPr>
        </p:nvSpPr>
        <p:spPr>
          <a:xfrm>
            <a:off x="711199" y="2865863"/>
            <a:ext cx="10874917" cy="3055435"/>
          </a:xfrm>
        </p:spPr>
        <p:txBody>
          <a:bodyPr>
            <a:normAutofit/>
          </a:bodyPr>
          <a:lstStyle/>
          <a:p>
            <a:pPr algn="just"/>
            <a:r>
              <a:rPr lang="tr-TR" sz="2400" b="1" dirty="0">
                <a:latin typeface="Times New Roman" panose="02020603050405020304" pitchFamily="18" charset="0"/>
                <a:cs typeface="Times New Roman" panose="02020603050405020304" pitchFamily="18" charset="0"/>
              </a:rPr>
              <a:t>Üniversitemiz öğretim üyeleri ile </a:t>
            </a:r>
            <a:r>
              <a:rPr lang="tr-TR" sz="2400" b="1" dirty="0" smtClean="0">
                <a:latin typeface="Times New Roman" panose="02020603050405020304" pitchFamily="18" charset="0"/>
                <a:cs typeface="Times New Roman" panose="02020603050405020304" pitchFamily="18" charset="0"/>
              </a:rPr>
              <a:t>doktora, tıpta uzmanlık  ya da </a:t>
            </a:r>
            <a:r>
              <a:rPr lang="tr-TR" sz="2400" b="1" dirty="0">
                <a:latin typeface="Times New Roman" panose="02020603050405020304" pitchFamily="18" charset="0"/>
                <a:cs typeface="Times New Roman" panose="02020603050405020304" pitchFamily="18" charset="0"/>
              </a:rPr>
              <a:t>sanatta yeterlilik eğitimini tamamlamış araştırmacılar tarafından önerilen bilimsel araştırma proje  tekliflerinin değerlendirilmesi, kabulü ve desteklenmesi ile bunlara ilişkin hizmetlerin, yürütülmesi, izlenmesi ve sonuçlandırılması faaliyetlerini Yükseköğretim Kurulu Başkanlığı tarafından çıkarılan “Yükseköğretim Kurumları Bilimsel Araştırma Projeleri Hakkındaki Yönetmelik” çerçevesinde yürütmek. </a:t>
            </a:r>
          </a:p>
        </p:txBody>
      </p:sp>
      <p:sp>
        <p:nvSpPr>
          <p:cNvPr id="4" name="3 Dikdörtgen"/>
          <p:cNvSpPr/>
          <p:nvPr/>
        </p:nvSpPr>
        <p:spPr>
          <a:xfrm>
            <a:off x="858644" y="680232"/>
            <a:ext cx="10582507" cy="646331"/>
          </a:xfrm>
          <a:prstGeom prst="rect">
            <a:avLst/>
          </a:prstGeom>
        </p:spPr>
        <p:txBody>
          <a:bodyPr wrap="square">
            <a:spAutoFit/>
          </a:bodyPr>
          <a:lstStyle/>
          <a:p>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Times New Roman" panose="02020603050405020304" pitchFamily="18" charset="0"/>
                <a:cs typeface="Times New Roman" panose="02020603050405020304" pitchFamily="18" charset="0"/>
              </a:rPr>
              <a:t>Birimin Yetki, Görev ve Sorumlulukları</a:t>
            </a:r>
            <a:endParaRPr lang="tr-TR" sz="36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95031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423746"/>
            <a:ext cx="10468864" cy="880947"/>
          </a:xfrm>
        </p:spPr>
        <p:txBody>
          <a:bodyPr>
            <a:normAutofit fontScale="90000"/>
          </a:bodyPr>
          <a:lstStyle/>
          <a:p>
            <a:pPr algn="ctr"/>
            <a:r>
              <a:rPr lang="tr-TR" b="1" dirty="0" smtClean="0"/>
              <a:t> </a:t>
            </a: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900" b="1" dirty="0" smtClean="0">
                <a:solidFill>
                  <a:srgbClr val="7030A0"/>
                </a:solidFill>
              </a:rPr>
              <a:t/>
            </a:r>
            <a:br>
              <a:rPr lang="tr-TR" sz="4900" b="1" dirty="0" smtClean="0">
                <a:solidFill>
                  <a:srgbClr val="7030A0"/>
                </a:solidFill>
              </a:rPr>
            </a:br>
            <a:r>
              <a:rPr lang="tr-TR" sz="4900" b="1" dirty="0" smtClean="0">
                <a:solidFill>
                  <a:srgbClr val="7030A0"/>
                </a:solidFill>
                <a:latin typeface="Times New Roman" panose="02020603050405020304" pitchFamily="18" charset="0"/>
                <a:cs typeface="Times New Roman" panose="02020603050405020304" pitchFamily="18" charset="0"/>
              </a:rPr>
              <a:t>Görev ve Sorumluluklar</a:t>
            </a:r>
            <a:endParaRPr lang="tr-TR" sz="4900"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subTitle" idx="1"/>
          </p:nvPr>
        </p:nvSpPr>
        <p:spPr>
          <a:xfrm>
            <a:off x="711199" y="1616927"/>
            <a:ext cx="10596137" cy="4795024"/>
          </a:xfrm>
        </p:spPr>
        <p:txBody>
          <a:bodyPr>
            <a:noAutofit/>
          </a:bodyPr>
          <a:lstStyle/>
          <a:p>
            <a:pPr algn="just"/>
            <a:r>
              <a:rPr lang="tr-TR" sz="2000" b="1" dirty="0" smtClean="0">
                <a:latin typeface="Times New Roman" panose="02020603050405020304" pitchFamily="18" charset="0"/>
                <a:cs typeface="Times New Roman" panose="02020603050405020304" pitchFamily="18" charset="0"/>
              </a:rPr>
              <a:t>Birimimiz</a:t>
            </a:r>
            <a:r>
              <a:rPr lang="tr-TR" sz="2000" b="1" dirty="0">
                <a:latin typeface="Times New Roman" panose="02020603050405020304" pitchFamily="18" charset="0"/>
                <a:cs typeface="Times New Roman" panose="02020603050405020304" pitchFamily="18" charset="0"/>
              </a:rPr>
              <a:t>, Üniversitemiz Öğretim Üyeleri ile </a:t>
            </a:r>
            <a:r>
              <a:rPr lang="tr-TR" sz="2000" b="1" dirty="0" smtClean="0">
                <a:latin typeface="Times New Roman" panose="02020603050405020304" pitchFamily="18" charset="0"/>
                <a:cs typeface="Times New Roman" panose="02020603050405020304" pitchFamily="18" charset="0"/>
              </a:rPr>
              <a:t>doktora, tıpta uzmanlık  </a:t>
            </a:r>
            <a:r>
              <a:rPr lang="tr-TR" sz="2000" b="1" dirty="0">
                <a:latin typeface="Times New Roman" panose="02020603050405020304" pitchFamily="18" charset="0"/>
                <a:cs typeface="Times New Roman" panose="02020603050405020304" pitchFamily="18" charset="0"/>
              </a:rPr>
              <a:t>ya da sanatta yeterlilik eğitimini tamamlamış araştırmacılar tarafından </a:t>
            </a:r>
            <a:r>
              <a:rPr lang="tr-TR" sz="2000" b="1" dirty="0" smtClean="0">
                <a:latin typeface="Times New Roman" panose="02020603050405020304" pitchFamily="18" charset="0"/>
                <a:cs typeface="Times New Roman" panose="02020603050405020304" pitchFamily="18" charset="0"/>
              </a:rPr>
              <a:t>önerilen </a:t>
            </a:r>
            <a:r>
              <a:rPr lang="tr-TR" sz="2000" b="1" dirty="0">
                <a:latin typeface="Times New Roman" panose="02020603050405020304" pitchFamily="18" charset="0"/>
                <a:cs typeface="Times New Roman" panose="02020603050405020304" pitchFamily="18" charset="0"/>
              </a:rPr>
              <a:t>proje tekliflerini alanlarıyla ilgili Temel Alan Komisyon Üyelerine gönderir. </a:t>
            </a:r>
            <a:endParaRPr lang="tr-TR" sz="2000" b="1" dirty="0" smtClean="0">
              <a:latin typeface="Times New Roman" panose="02020603050405020304" pitchFamily="18" charset="0"/>
              <a:cs typeface="Times New Roman" panose="02020603050405020304" pitchFamily="18" charset="0"/>
            </a:endParaRPr>
          </a:p>
          <a:p>
            <a:pPr algn="just"/>
            <a:r>
              <a:rPr lang="tr-TR" sz="2000" b="1" dirty="0" smtClean="0">
                <a:latin typeface="Times New Roman" panose="02020603050405020304" pitchFamily="18" charset="0"/>
                <a:cs typeface="Times New Roman" panose="02020603050405020304" pitchFamily="18" charset="0"/>
              </a:rPr>
              <a:t>Temel </a:t>
            </a:r>
            <a:r>
              <a:rPr lang="tr-TR" sz="2000" b="1" dirty="0">
                <a:latin typeface="Times New Roman" panose="02020603050405020304" pitchFamily="18" charset="0"/>
                <a:cs typeface="Times New Roman" panose="02020603050405020304" pitchFamily="18" charset="0"/>
              </a:rPr>
              <a:t>Alan Komisyonundan gelen proje değerlendirmeleri BAP Komisyonuna sunulur ve kabulü uygun görülen projelerin ödenek dağılımı yapılır ve proje yürütücüsüne bildirilir. </a:t>
            </a:r>
            <a:endParaRPr lang="tr-TR" sz="2000" b="1" dirty="0" smtClean="0">
              <a:latin typeface="Times New Roman" panose="02020603050405020304" pitchFamily="18" charset="0"/>
              <a:cs typeface="Times New Roman" panose="02020603050405020304" pitchFamily="18" charset="0"/>
            </a:endParaRPr>
          </a:p>
          <a:p>
            <a:pPr algn="just"/>
            <a:r>
              <a:rPr lang="tr-TR" sz="2000" b="1" dirty="0" smtClean="0">
                <a:latin typeface="Times New Roman" panose="02020603050405020304" pitchFamily="18" charset="0"/>
                <a:cs typeface="Times New Roman" panose="02020603050405020304" pitchFamily="18" charset="0"/>
              </a:rPr>
              <a:t>Projenin </a:t>
            </a:r>
            <a:r>
              <a:rPr lang="tr-TR" sz="2000" b="1" dirty="0">
                <a:latin typeface="Times New Roman" panose="02020603050405020304" pitchFamily="18" charset="0"/>
                <a:cs typeface="Times New Roman" panose="02020603050405020304" pitchFamily="18" charset="0"/>
              </a:rPr>
              <a:t>izlenmesini, ödeneğinin kontrolü, taleplerin incelenerek uygun olup olmadığını, </a:t>
            </a:r>
            <a:r>
              <a:rPr lang="tr-TR" sz="2000" b="1" dirty="0" smtClean="0">
                <a:latin typeface="Times New Roman" panose="02020603050405020304" pitchFamily="18" charset="0"/>
                <a:cs typeface="Times New Roman" panose="02020603050405020304" pitchFamily="18" charset="0"/>
              </a:rPr>
              <a:t>muhasebe </a:t>
            </a:r>
            <a:r>
              <a:rPr lang="tr-TR" sz="2000" b="1" dirty="0">
                <a:latin typeface="Times New Roman" panose="02020603050405020304" pitchFamily="18" charset="0"/>
                <a:cs typeface="Times New Roman" panose="02020603050405020304" pitchFamily="18" charset="0"/>
              </a:rPr>
              <a:t>kayıtları ve </a:t>
            </a:r>
            <a:r>
              <a:rPr lang="tr-TR" sz="2000" b="1" dirty="0" smtClean="0">
                <a:latin typeface="Times New Roman" panose="02020603050405020304" pitchFamily="18" charset="0"/>
                <a:cs typeface="Times New Roman" panose="02020603050405020304" pitchFamily="18" charset="0"/>
              </a:rPr>
              <a:t>sonuçlarının </a:t>
            </a:r>
            <a:r>
              <a:rPr lang="tr-TR" sz="2000" b="1" dirty="0">
                <a:latin typeface="Times New Roman" panose="02020603050405020304" pitchFamily="18" charset="0"/>
                <a:cs typeface="Times New Roman" panose="02020603050405020304" pitchFamily="18" charset="0"/>
              </a:rPr>
              <a:t>değerlendirilmesi, sonuçlanan projelerin muhafazası, kütüphaneye teslimi  işlemlerini yürütür</a:t>
            </a:r>
            <a:r>
              <a:rPr lang="tr-TR" sz="2000" b="1" dirty="0" smtClean="0">
                <a:latin typeface="Times New Roman" panose="02020603050405020304" pitchFamily="18" charset="0"/>
                <a:cs typeface="Times New Roman" panose="02020603050405020304" pitchFamily="18" charset="0"/>
              </a:rPr>
              <a:t>.</a:t>
            </a:r>
          </a:p>
          <a:p>
            <a:pPr algn="just"/>
            <a:r>
              <a:rPr lang="tr-TR" sz="2000" b="1" dirty="0" smtClean="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Ayrıca Komisyonu toplantıya çağırmak, toplantı gündemini hazırlamak, Bilimsel Araştırma Projeleri Programını, çalışmalarını komisyon kararları doğrultusunda düzenlemek ve yürütmek, Bilimsel Araştırma Projeleri ile ilgili duyuruları,  projeler ile ilgili yazışmaları ve  her yıl bütçe çalışmalarını yapmak  görevlerindendir</a:t>
            </a:r>
            <a:r>
              <a:rPr lang="tr-TR" sz="2000" b="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1043034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type="body" idx="1"/>
          </p:nvPr>
        </p:nvSpPr>
        <p:spPr>
          <a:xfrm>
            <a:off x="707136" y="758283"/>
            <a:ext cx="10867830" cy="5419493"/>
          </a:xfrm>
        </p:spPr>
        <p:txBody>
          <a:bodyPr>
            <a:normAutofit/>
          </a:bodyPr>
          <a:lstStyle/>
          <a:p>
            <a:pPr algn="just"/>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Bunların yanında Bilimsel Araştırma Projeleri Koordinasyon Biriminin, </a:t>
            </a:r>
          </a:p>
          <a:p>
            <a:pPr algn="just"/>
            <a:r>
              <a:rPr lang="tr-TR" b="1" dirty="0" smtClean="0">
                <a:latin typeface="Times New Roman" panose="02020603050405020304" pitchFamily="18" charset="0"/>
                <a:cs typeface="Times New Roman" panose="02020603050405020304" pitchFamily="18" charset="0"/>
              </a:rPr>
              <a:t>Kalkınma Bakanlığının, </a:t>
            </a:r>
          </a:p>
          <a:p>
            <a:pPr algn="just"/>
            <a:r>
              <a:rPr lang="tr-TR" b="1" dirty="0" smtClean="0">
                <a:latin typeface="Times New Roman" panose="02020603050405020304" pitchFamily="18" charset="0"/>
                <a:cs typeface="Times New Roman" panose="02020603050405020304" pitchFamily="18" charset="0"/>
              </a:rPr>
              <a:t>Türkiye Bilimsel ve Teknolojik Araştırma Kurumu’nun  (TÜBİTAK),</a:t>
            </a:r>
          </a:p>
          <a:p>
            <a:pPr algn="just"/>
            <a:r>
              <a:rPr lang="tr-TR" b="1" dirty="0" smtClean="0">
                <a:latin typeface="Times New Roman" panose="02020603050405020304" pitchFamily="18" charset="0"/>
                <a:cs typeface="Times New Roman" panose="02020603050405020304" pitchFamily="18" charset="0"/>
              </a:rPr>
              <a:t>Avrupa Birliğinin, </a:t>
            </a:r>
          </a:p>
          <a:p>
            <a:pPr algn="just"/>
            <a:r>
              <a:rPr lang="tr-TR" b="1" dirty="0" smtClean="0">
                <a:latin typeface="Times New Roman" panose="02020603050405020304" pitchFamily="18" charset="0"/>
                <a:cs typeface="Times New Roman" panose="02020603050405020304" pitchFamily="18" charset="0"/>
              </a:rPr>
              <a:t>Kalkınma Bakanlığı Konya Ovası Projesi Bölge Kalkınma İdaresi Başkanlığının desteklediği KOP  </a:t>
            </a:r>
          </a:p>
          <a:p>
            <a:pPr algn="just"/>
            <a:r>
              <a:rPr lang="it-IT" b="1" dirty="0" smtClean="0">
                <a:latin typeface="Times New Roman" panose="02020603050405020304" pitchFamily="18" charset="0"/>
                <a:cs typeface="Times New Roman" panose="02020603050405020304" pitchFamily="18" charset="0"/>
              </a:rPr>
              <a:t>Gıda Tarım ve Hayvancılık Bakanlığının desteklediği TAGEM </a:t>
            </a:r>
            <a:r>
              <a:rPr lang="tr-TR" b="1" dirty="0" smtClean="0">
                <a:latin typeface="Times New Roman" panose="02020603050405020304" pitchFamily="18" charset="0"/>
                <a:cs typeface="Times New Roman" panose="02020603050405020304" pitchFamily="18" charset="0"/>
              </a:rPr>
              <a:t>ve Doğuş </a:t>
            </a:r>
            <a:r>
              <a:rPr lang="tr-TR" b="1" dirty="0">
                <a:latin typeface="Times New Roman" panose="02020603050405020304" pitchFamily="18" charset="0"/>
                <a:cs typeface="Times New Roman" panose="02020603050405020304" pitchFamily="18" charset="0"/>
              </a:rPr>
              <a:t>Grubunun destek verdiği Doğuş TARGE </a:t>
            </a:r>
            <a:r>
              <a:rPr lang="tr-TR" b="1" dirty="0" smtClean="0">
                <a:latin typeface="Times New Roman" panose="02020603050405020304" pitchFamily="18" charset="0"/>
                <a:cs typeface="Times New Roman" panose="02020603050405020304" pitchFamily="18" charset="0"/>
              </a:rPr>
              <a:t>projelerinin izlenmesi, ödenek ve harcama durumlarının takibi, yazışmaları, denetim ve tahakkuk işlemlerini de  yürütür.</a:t>
            </a:r>
          </a:p>
          <a:p>
            <a:endParaRPr lang="tr-T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Birime İlişkin Bilgiler</a:t>
            </a:r>
          </a:p>
        </p:txBody>
      </p:sp>
      <p:sp>
        <p:nvSpPr>
          <p:cNvPr id="3" name="İçerik Yer Tutucusu 2"/>
          <p:cNvSpPr>
            <a:spLocks noGrp="1"/>
          </p:cNvSpPr>
          <p:nvPr>
            <p:ph type="body" idx="1"/>
          </p:nvPr>
        </p:nvSpPr>
        <p:spPr/>
        <p:txBody>
          <a:bodyPr>
            <a:normAutofit lnSpcReduction="10000"/>
          </a:bodyPr>
          <a:lstStyle/>
          <a:p>
            <a:r>
              <a:rPr lang="tr-TR" b="1" dirty="0">
                <a:latin typeface="Times New Roman" panose="02020603050405020304" pitchFamily="18" charset="0"/>
                <a:cs typeface="Times New Roman" panose="02020603050405020304" pitchFamily="18" charset="0"/>
              </a:rPr>
              <a:t>Bilimsel Araştırma Projeleri Koordinasyon Birimi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Koordinatör</a:t>
            </a:r>
          </a:p>
          <a:p>
            <a:r>
              <a:rPr lang="tr-TR" b="1" dirty="0" smtClean="0">
                <a:latin typeface="Times New Roman" panose="02020603050405020304" pitchFamily="18" charset="0"/>
                <a:cs typeface="Times New Roman" panose="02020603050405020304" pitchFamily="18" charset="0"/>
              </a:rPr>
              <a:t>Şube </a:t>
            </a:r>
            <a:r>
              <a:rPr lang="tr-TR" b="1" dirty="0">
                <a:latin typeface="Times New Roman" panose="02020603050405020304" pitchFamily="18" charset="0"/>
                <a:cs typeface="Times New Roman" panose="02020603050405020304" pitchFamily="18" charset="0"/>
              </a:rPr>
              <a:t>Müdürü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Araştırmacı  ve 3 </a:t>
            </a:r>
            <a:r>
              <a:rPr lang="tr-TR" b="1" dirty="0">
                <a:latin typeface="Times New Roman" panose="02020603050405020304" pitchFamily="18" charset="0"/>
                <a:cs typeface="Times New Roman" panose="02020603050405020304" pitchFamily="18" charset="0"/>
              </a:rPr>
              <a:t>Memur olmak üzere  toplam </a:t>
            </a:r>
            <a:r>
              <a:rPr lang="tr-TR" b="1" dirty="0" smtClean="0">
                <a:latin typeface="Times New Roman" panose="02020603050405020304" pitchFamily="18" charset="0"/>
                <a:cs typeface="Times New Roman" panose="02020603050405020304" pitchFamily="18" charset="0"/>
              </a:rPr>
              <a:t>6 personel </a:t>
            </a:r>
            <a:r>
              <a:rPr lang="tr-TR" b="1" dirty="0">
                <a:latin typeface="Times New Roman" panose="02020603050405020304" pitchFamily="18" charset="0"/>
                <a:cs typeface="Times New Roman" panose="02020603050405020304" pitchFamily="18" charset="0"/>
              </a:rPr>
              <a:t>ile hizmet vermektedir.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89431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1901</TotalTime>
  <Words>1127</Words>
  <Application>Microsoft Office PowerPoint</Application>
  <PresentationFormat>Özel</PresentationFormat>
  <Paragraphs>143</Paragraphs>
  <Slides>15</Slides>
  <Notes>1</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Akış</vt:lpstr>
      <vt:lpstr>     NİĞDE ÖMER HALİSDEMİR ÜNİVERSİTESİ          BİLİMSEL ARAŞTIRMA PROJELERİ       KOORDİNASYON BİRİMİ’NE HOŞ GELDİNİZ </vt:lpstr>
      <vt:lpstr>Slayt 2</vt:lpstr>
      <vt:lpstr>  MİSYON </vt:lpstr>
      <vt:lpstr>Slayt 4</vt:lpstr>
      <vt:lpstr>Birimin Kuruluşu</vt:lpstr>
      <vt:lpstr>YETKİ</vt:lpstr>
      <vt:lpstr>        Görev ve Sorumluluklar</vt:lpstr>
      <vt:lpstr>Slayt 8</vt:lpstr>
      <vt:lpstr>Birime İlişkin Bilgiler</vt:lpstr>
      <vt:lpstr>Örgüt Yapısı</vt:lpstr>
      <vt:lpstr>      BAP KOMİSYONU </vt:lpstr>
      <vt:lpstr>   BİLİMSEL ARAŞTIRMA PROJELERİ  KOORDİNASYON BİRİMİ  </vt:lpstr>
      <vt:lpstr>Sunulan Hizmetler</vt:lpstr>
      <vt:lpstr>              Desteklenen Projeler</vt:lpstr>
      <vt:lpstr>Bilimsel Araştırma Projeleri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SAHIN</cp:lastModifiedBy>
  <cp:revision>202</cp:revision>
  <dcterms:created xsi:type="dcterms:W3CDTF">2016-12-01T12:59:14Z</dcterms:created>
  <dcterms:modified xsi:type="dcterms:W3CDTF">2018-10-23T07:16:47Z</dcterms:modified>
</cp:coreProperties>
</file>