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0" r:id="rId1"/>
  </p:sldMasterIdLst>
  <p:notesMasterIdLst>
    <p:notesMasterId r:id="rId17"/>
  </p:notesMasterIdLst>
  <p:sldIdLst>
    <p:sldId id="256" r:id="rId2"/>
    <p:sldId id="258" r:id="rId3"/>
    <p:sldId id="260" r:id="rId4"/>
    <p:sldId id="318" r:id="rId5"/>
    <p:sldId id="263" r:id="rId6"/>
    <p:sldId id="266" r:id="rId7"/>
    <p:sldId id="267" r:id="rId8"/>
    <p:sldId id="319" r:id="rId9"/>
    <p:sldId id="269" r:id="rId10"/>
    <p:sldId id="273" r:id="rId11"/>
    <p:sldId id="275" r:id="rId12"/>
    <p:sldId id="276" r:id="rId13"/>
    <p:sldId id="287" r:id="rId14"/>
    <p:sldId id="288" r:id="rId15"/>
    <p:sldId id="28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3188" autoAdjust="0"/>
  </p:normalViewPr>
  <p:slideViewPr>
    <p:cSldViewPr snapToGrid="0">
      <p:cViewPr varScale="1">
        <p:scale>
          <a:sx n="85" d="100"/>
          <a:sy n="85" d="100"/>
        </p:scale>
        <p:origin x="-70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6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0E852-DD3B-4502-81A3-D0ED3689048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8BC9C330-B002-4FE8-982A-1DCFC4225F4F}">
      <dgm:prSet/>
      <dgm:spPr/>
      <dgm:t>
        <a:bodyPr/>
        <a:lstStyle/>
        <a:p>
          <a:pPr marR="0" algn="ctr" rtl="0"/>
          <a:r>
            <a:rPr lang="tr-TR" b="1" baseline="0" dirty="0" smtClean="0">
              <a:latin typeface="Calibri"/>
            </a:rPr>
            <a:t>Derya OKAY</a:t>
          </a:r>
        </a:p>
        <a:p>
          <a:pPr marR="0" algn="ctr" rtl="0"/>
          <a:r>
            <a:rPr lang="tr-TR" b="1" baseline="0" dirty="0" smtClean="0">
              <a:latin typeface="Calibri"/>
            </a:rPr>
            <a:t>BAP Koordinatörü/</a:t>
          </a:r>
          <a:endParaRPr lang="tr-TR" b="1" baseline="0" dirty="0" smtClean="0">
            <a:latin typeface="Times New Roman"/>
          </a:endParaRPr>
        </a:p>
        <a:p>
          <a:pPr marR="0" algn="ctr" rtl="0"/>
          <a:r>
            <a:rPr lang="tr-TR" b="1" baseline="0" dirty="0" smtClean="0">
              <a:latin typeface="Calibri"/>
            </a:rPr>
            <a:t>Harcama Yetkilisi</a:t>
          </a:r>
          <a:endParaRPr lang="tr-TR" b="1" dirty="0" smtClean="0"/>
        </a:p>
      </dgm:t>
    </dgm:pt>
    <dgm:pt modelId="{D19C8B70-DA13-413C-9F65-4FEC950AF740}" type="parTrans" cxnId="{9EAA6E2A-0A96-46F2-A622-3147EBCE1FAD}">
      <dgm:prSet/>
      <dgm:spPr/>
      <dgm:t>
        <a:bodyPr/>
        <a:lstStyle/>
        <a:p>
          <a:endParaRPr lang="tr-TR"/>
        </a:p>
      </dgm:t>
    </dgm:pt>
    <dgm:pt modelId="{5594DBC9-CAB0-43DA-BCB0-2CAD3A8BB070}" type="sibTrans" cxnId="{9EAA6E2A-0A96-46F2-A622-3147EBCE1FAD}">
      <dgm:prSet/>
      <dgm:spPr/>
      <dgm:t>
        <a:bodyPr/>
        <a:lstStyle/>
        <a:p>
          <a:endParaRPr lang="tr-TR"/>
        </a:p>
      </dgm:t>
    </dgm:pt>
    <dgm:pt modelId="{AE65D3BF-FAF8-4CA7-B692-0086B30075BE}">
      <dgm:prSet/>
      <dgm:spPr/>
      <dgm:t>
        <a:bodyPr/>
        <a:lstStyle/>
        <a:p>
          <a:pPr marR="0" algn="ctr" rtl="0"/>
          <a:r>
            <a:rPr lang="tr-TR" b="1" baseline="0" dirty="0" smtClean="0">
              <a:latin typeface="Calibri"/>
            </a:rPr>
            <a:t>Hüseyin ŞAHİN</a:t>
          </a:r>
        </a:p>
        <a:p>
          <a:pPr marR="0" algn="ctr" rtl="0"/>
          <a:r>
            <a:rPr lang="tr-TR" b="1" baseline="0" dirty="0" smtClean="0">
              <a:latin typeface="Calibri"/>
            </a:rPr>
            <a:t>Araştırmacı/Gerçekleştirme Görevlisi</a:t>
          </a:r>
          <a:endParaRPr lang="tr-TR" b="1" dirty="0" smtClean="0"/>
        </a:p>
      </dgm:t>
    </dgm:pt>
    <dgm:pt modelId="{E85B55C1-0069-4252-B432-1EEE31894D17}" type="parTrans" cxnId="{9147A276-ECEC-4B7A-BA0B-7171C8318075}">
      <dgm:prSet/>
      <dgm:spPr/>
      <dgm:t>
        <a:bodyPr/>
        <a:lstStyle/>
        <a:p>
          <a:endParaRPr lang="tr-TR"/>
        </a:p>
      </dgm:t>
    </dgm:pt>
    <dgm:pt modelId="{401A4D3D-3168-4E01-AB77-57E4A9295C2E}" type="sibTrans" cxnId="{9147A276-ECEC-4B7A-BA0B-7171C8318075}">
      <dgm:prSet/>
      <dgm:spPr/>
      <dgm:t>
        <a:bodyPr/>
        <a:lstStyle/>
        <a:p>
          <a:endParaRPr lang="tr-TR"/>
        </a:p>
      </dgm:t>
    </dgm:pt>
    <dgm:pt modelId="{577AF393-7BC9-475D-A34B-3566302152AA}" type="asst">
      <dgm:prSet/>
      <dgm:spPr/>
      <dgm:t>
        <a:bodyPr/>
        <a:lstStyle/>
        <a:p>
          <a:pPr marR="0" algn="ctr" rtl="0"/>
          <a:r>
            <a:rPr lang="tr-TR" b="1" baseline="0" dirty="0" smtClean="0">
              <a:latin typeface="Calibri"/>
            </a:rPr>
            <a:t>Nilay ERKAN </a:t>
          </a:r>
        </a:p>
        <a:p>
          <a:pPr marR="0" algn="ctr" rtl="0"/>
          <a:r>
            <a:rPr lang="tr-TR" b="1" baseline="0" dirty="0" smtClean="0">
              <a:latin typeface="Calibri"/>
            </a:rPr>
            <a:t>Memur</a:t>
          </a:r>
          <a:endParaRPr lang="tr-TR" b="1" dirty="0" smtClean="0"/>
        </a:p>
      </dgm:t>
    </dgm:pt>
    <dgm:pt modelId="{1AB45A7E-78D0-4B20-AEC8-BE0389FA0B78}" type="parTrans" cxnId="{62FBB34A-7A2F-4F1F-B05D-1A38545BE10D}">
      <dgm:prSet/>
      <dgm:spPr/>
      <dgm:t>
        <a:bodyPr/>
        <a:lstStyle/>
        <a:p>
          <a:endParaRPr lang="tr-TR"/>
        </a:p>
      </dgm:t>
    </dgm:pt>
    <dgm:pt modelId="{B0BB8B8D-386B-4FDD-BB49-3E98A381BE0F}" type="sibTrans" cxnId="{62FBB34A-7A2F-4F1F-B05D-1A38545BE10D}">
      <dgm:prSet/>
      <dgm:spPr/>
      <dgm:t>
        <a:bodyPr/>
        <a:lstStyle/>
        <a:p>
          <a:endParaRPr lang="tr-TR"/>
        </a:p>
      </dgm:t>
    </dgm:pt>
    <dgm:pt modelId="{A03ED169-AEAA-4D8E-B78A-D888007168D7}" type="asst">
      <dgm:prSet/>
      <dgm:spPr/>
      <dgm:t>
        <a:bodyPr/>
        <a:lstStyle/>
        <a:p>
          <a:pPr marR="0" algn="ctr" rtl="0"/>
          <a:r>
            <a:rPr lang="tr-TR" b="1" baseline="0" dirty="0" smtClean="0">
              <a:latin typeface="Calibri"/>
            </a:rPr>
            <a:t>Derya YILMAZ</a:t>
          </a:r>
        </a:p>
        <a:p>
          <a:pPr marR="0" algn="ctr" rtl="0"/>
          <a:r>
            <a:rPr lang="tr-TR" b="1" baseline="0" dirty="0" smtClean="0">
              <a:latin typeface="Calibri"/>
            </a:rPr>
            <a:t>Sekreter</a:t>
          </a:r>
          <a:endParaRPr lang="tr-TR" b="1" dirty="0" smtClean="0"/>
        </a:p>
      </dgm:t>
    </dgm:pt>
    <dgm:pt modelId="{8B750B87-2FFF-42D4-BF56-97D08D92BC7A}" type="parTrans" cxnId="{FED0B061-9627-43BB-949E-E2B6B44EC709}">
      <dgm:prSet/>
      <dgm:spPr/>
      <dgm:t>
        <a:bodyPr/>
        <a:lstStyle/>
        <a:p>
          <a:endParaRPr lang="tr-TR"/>
        </a:p>
      </dgm:t>
    </dgm:pt>
    <dgm:pt modelId="{B85B75BF-977E-4EF0-A1E3-FB48A7EF4AC6}" type="sibTrans" cxnId="{FED0B061-9627-43BB-949E-E2B6B44EC709}">
      <dgm:prSet/>
      <dgm:spPr/>
      <dgm:t>
        <a:bodyPr/>
        <a:lstStyle/>
        <a:p>
          <a:endParaRPr lang="tr-TR"/>
        </a:p>
      </dgm:t>
    </dgm:pt>
    <dgm:pt modelId="{2E4A1A4B-A306-4CC8-B781-C765D1023DA0}" type="asst">
      <dgm:prSet/>
      <dgm:spPr/>
      <dgm:t>
        <a:bodyPr/>
        <a:lstStyle/>
        <a:p>
          <a:pPr marR="0" rtl="0"/>
          <a:r>
            <a:rPr lang="tr-TR" b="1" baseline="0" dirty="0" smtClean="0">
              <a:latin typeface="Calibri"/>
            </a:rPr>
            <a:t>Hanife İSAOĞLU</a:t>
          </a:r>
        </a:p>
        <a:p>
          <a:pPr marR="0" rtl="0"/>
          <a:r>
            <a:rPr lang="tr-TR" b="1" dirty="0" smtClean="0"/>
            <a:t>Bilgisayar İşletmeni</a:t>
          </a:r>
        </a:p>
      </dgm:t>
    </dgm:pt>
    <dgm:pt modelId="{390B5A5D-0C01-466E-B837-62799C1AE65A}" type="parTrans" cxnId="{ED585BDB-796F-48B4-A89F-917B849AA067}">
      <dgm:prSet/>
      <dgm:spPr/>
      <dgm:t>
        <a:bodyPr/>
        <a:lstStyle/>
        <a:p>
          <a:endParaRPr lang="tr-TR"/>
        </a:p>
      </dgm:t>
    </dgm:pt>
    <dgm:pt modelId="{EF9684C7-A088-472B-A134-18123EC4B2A1}" type="sibTrans" cxnId="{ED585BDB-796F-48B4-A89F-917B849AA067}">
      <dgm:prSet/>
      <dgm:spPr/>
      <dgm:t>
        <a:bodyPr/>
        <a:lstStyle/>
        <a:p>
          <a:endParaRPr lang="tr-TR"/>
        </a:p>
      </dgm:t>
    </dgm:pt>
    <dgm:pt modelId="{A154CF6F-C8DB-4D37-8DF6-B458B800FDC2}" type="pres">
      <dgm:prSet presAssocID="{4C10E852-DD3B-4502-81A3-D0ED3689048D}" presName="hierChild1" presStyleCnt="0">
        <dgm:presLayoutVars>
          <dgm:orgChart val="1"/>
          <dgm:chPref val="1"/>
          <dgm:dir/>
          <dgm:animOne val="branch"/>
          <dgm:animLvl val="lvl"/>
          <dgm:resizeHandles/>
        </dgm:presLayoutVars>
      </dgm:prSet>
      <dgm:spPr/>
      <dgm:t>
        <a:bodyPr/>
        <a:lstStyle/>
        <a:p>
          <a:endParaRPr lang="tr-TR"/>
        </a:p>
      </dgm:t>
    </dgm:pt>
    <dgm:pt modelId="{6DDFAB11-01B6-4182-B0D5-AF40EE03E06D}" type="pres">
      <dgm:prSet presAssocID="{8BC9C330-B002-4FE8-982A-1DCFC4225F4F}" presName="hierRoot1" presStyleCnt="0">
        <dgm:presLayoutVars>
          <dgm:hierBranch/>
        </dgm:presLayoutVars>
      </dgm:prSet>
      <dgm:spPr/>
    </dgm:pt>
    <dgm:pt modelId="{9286A48D-3810-47B7-99ED-1C1650B495D0}" type="pres">
      <dgm:prSet presAssocID="{8BC9C330-B002-4FE8-982A-1DCFC4225F4F}" presName="rootComposite1" presStyleCnt="0"/>
      <dgm:spPr/>
    </dgm:pt>
    <dgm:pt modelId="{56FE1B83-A6D1-4751-B3EF-C96863DA961E}" type="pres">
      <dgm:prSet presAssocID="{8BC9C330-B002-4FE8-982A-1DCFC4225F4F}" presName="rootText1" presStyleLbl="node0" presStyleIdx="0" presStyleCnt="2" custScaleX="101500" custLinFactNeighborX="12615" custLinFactNeighborY="2103">
        <dgm:presLayoutVars>
          <dgm:chPref val="3"/>
        </dgm:presLayoutVars>
      </dgm:prSet>
      <dgm:spPr/>
      <dgm:t>
        <a:bodyPr/>
        <a:lstStyle/>
        <a:p>
          <a:endParaRPr lang="tr-TR"/>
        </a:p>
      </dgm:t>
    </dgm:pt>
    <dgm:pt modelId="{C195D505-2B07-4C99-97BE-07BB32BE34F6}" type="pres">
      <dgm:prSet presAssocID="{8BC9C330-B002-4FE8-982A-1DCFC4225F4F}" presName="rootConnector1" presStyleLbl="node1" presStyleIdx="0" presStyleCnt="0"/>
      <dgm:spPr/>
      <dgm:t>
        <a:bodyPr/>
        <a:lstStyle/>
        <a:p>
          <a:endParaRPr lang="tr-TR"/>
        </a:p>
      </dgm:t>
    </dgm:pt>
    <dgm:pt modelId="{EB3B8535-3914-48FE-858D-FB0E1AAB2086}" type="pres">
      <dgm:prSet presAssocID="{8BC9C330-B002-4FE8-982A-1DCFC4225F4F}" presName="hierChild2" presStyleCnt="0"/>
      <dgm:spPr/>
    </dgm:pt>
    <dgm:pt modelId="{0A24CD8B-D4DB-46FB-94D4-3B3A0D62F5A9}" type="pres">
      <dgm:prSet presAssocID="{E85B55C1-0069-4252-B432-1EEE31894D17}" presName="Name35" presStyleLbl="parChTrans1D2" presStyleIdx="0" presStyleCnt="1"/>
      <dgm:spPr/>
      <dgm:t>
        <a:bodyPr/>
        <a:lstStyle/>
        <a:p>
          <a:endParaRPr lang="tr-TR"/>
        </a:p>
      </dgm:t>
    </dgm:pt>
    <dgm:pt modelId="{14A96FBB-30B9-40AC-85F6-0A118C0FF31F}" type="pres">
      <dgm:prSet presAssocID="{AE65D3BF-FAF8-4CA7-B692-0086B30075BE}" presName="hierRoot2" presStyleCnt="0">
        <dgm:presLayoutVars>
          <dgm:hierBranch/>
        </dgm:presLayoutVars>
      </dgm:prSet>
      <dgm:spPr/>
    </dgm:pt>
    <dgm:pt modelId="{4B9C8CD9-53B7-4D02-A9FA-9E2ADF6B0334}" type="pres">
      <dgm:prSet presAssocID="{AE65D3BF-FAF8-4CA7-B692-0086B30075BE}" presName="rootComposite" presStyleCnt="0"/>
      <dgm:spPr/>
    </dgm:pt>
    <dgm:pt modelId="{6EA06E48-9826-459D-AFF3-D9DADFD4EF98}" type="pres">
      <dgm:prSet presAssocID="{AE65D3BF-FAF8-4CA7-B692-0086B30075BE}" presName="rootText" presStyleLbl="node2" presStyleIdx="0" presStyleCnt="1" custScaleX="99450" custScaleY="101518" custLinFactNeighborX="12615">
        <dgm:presLayoutVars>
          <dgm:chPref val="3"/>
        </dgm:presLayoutVars>
      </dgm:prSet>
      <dgm:spPr/>
      <dgm:t>
        <a:bodyPr/>
        <a:lstStyle/>
        <a:p>
          <a:endParaRPr lang="tr-TR"/>
        </a:p>
      </dgm:t>
    </dgm:pt>
    <dgm:pt modelId="{99AE997F-544E-4F09-B8D6-FAA831B45733}" type="pres">
      <dgm:prSet presAssocID="{AE65D3BF-FAF8-4CA7-B692-0086B30075BE}" presName="rootConnector" presStyleLbl="node2" presStyleIdx="0" presStyleCnt="1"/>
      <dgm:spPr/>
      <dgm:t>
        <a:bodyPr/>
        <a:lstStyle/>
        <a:p>
          <a:endParaRPr lang="tr-TR"/>
        </a:p>
      </dgm:t>
    </dgm:pt>
    <dgm:pt modelId="{303B12FB-87E6-4C3C-A69E-D56A7D7107BC}" type="pres">
      <dgm:prSet presAssocID="{AE65D3BF-FAF8-4CA7-B692-0086B30075BE}" presName="hierChild4" presStyleCnt="0"/>
      <dgm:spPr/>
    </dgm:pt>
    <dgm:pt modelId="{CABBAAAA-4B61-45A2-8C06-5F94B7038FE7}" type="pres">
      <dgm:prSet presAssocID="{AE65D3BF-FAF8-4CA7-B692-0086B30075BE}" presName="hierChild5" presStyleCnt="0"/>
      <dgm:spPr/>
    </dgm:pt>
    <dgm:pt modelId="{F87EA0C1-979C-4073-881A-9B4B4D4EFB3B}" type="pres">
      <dgm:prSet presAssocID="{1AB45A7E-78D0-4B20-AEC8-BE0389FA0B78}" presName="Name111" presStyleLbl="parChTrans1D3" presStyleIdx="0" presStyleCnt="2"/>
      <dgm:spPr/>
      <dgm:t>
        <a:bodyPr/>
        <a:lstStyle/>
        <a:p>
          <a:endParaRPr lang="tr-TR"/>
        </a:p>
      </dgm:t>
    </dgm:pt>
    <dgm:pt modelId="{0BCC0020-E314-43F2-A0D5-565AC7BACE3A}" type="pres">
      <dgm:prSet presAssocID="{577AF393-7BC9-475D-A34B-3566302152AA}" presName="hierRoot3" presStyleCnt="0">
        <dgm:presLayoutVars>
          <dgm:hierBranch/>
        </dgm:presLayoutVars>
      </dgm:prSet>
      <dgm:spPr/>
    </dgm:pt>
    <dgm:pt modelId="{7CE64D9C-9A22-4793-BE77-861742F4C49A}" type="pres">
      <dgm:prSet presAssocID="{577AF393-7BC9-475D-A34B-3566302152AA}" presName="rootComposite3" presStyleCnt="0"/>
      <dgm:spPr/>
    </dgm:pt>
    <dgm:pt modelId="{D2ADDCF3-4675-4E93-A1D6-0A03393DA6B8}" type="pres">
      <dgm:prSet presAssocID="{577AF393-7BC9-475D-A34B-3566302152AA}" presName="rootText3" presStyleLbl="asst2" presStyleIdx="0" presStyleCnt="2" custLinFactNeighborX="-67201" custLinFactNeighborY="-18535">
        <dgm:presLayoutVars>
          <dgm:chPref val="3"/>
        </dgm:presLayoutVars>
      </dgm:prSet>
      <dgm:spPr/>
      <dgm:t>
        <a:bodyPr/>
        <a:lstStyle/>
        <a:p>
          <a:endParaRPr lang="tr-TR"/>
        </a:p>
      </dgm:t>
    </dgm:pt>
    <dgm:pt modelId="{3A7FF820-5873-41EE-921C-E7FEBA2C84B3}" type="pres">
      <dgm:prSet presAssocID="{577AF393-7BC9-475D-A34B-3566302152AA}" presName="rootConnector3" presStyleLbl="asst2" presStyleIdx="0" presStyleCnt="2"/>
      <dgm:spPr/>
      <dgm:t>
        <a:bodyPr/>
        <a:lstStyle/>
        <a:p>
          <a:endParaRPr lang="tr-TR"/>
        </a:p>
      </dgm:t>
    </dgm:pt>
    <dgm:pt modelId="{99CE4020-4744-476D-926D-956F925E783F}" type="pres">
      <dgm:prSet presAssocID="{577AF393-7BC9-475D-A34B-3566302152AA}" presName="hierChild6" presStyleCnt="0"/>
      <dgm:spPr/>
    </dgm:pt>
    <dgm:pt modelId="{A5F82360-2DEA-4757-B7C5-DD47B5F42532}" type="pres">
      <dgm:prSet presAssocID="{577AF393-7BC9-475D-A34B-3566302152AA}" presName="hierChild7" presStyleCnt="0"/>
      <dgm:spPr/>
    </dgm:pt>
    <dgm:pt modelId="{320D4F48-374E-4F3B-AC36-D159362F5C82}" type="pres">
      <dgm:prSet presAssocID="{8B750B87-2FFF-42D4-BF56-97D08D92BC7A}" presName="Name111" presStyleLbl="parChTrans1D3" presStyleIdx="1" presStyleCnt="2"/>
      <dgm:spPr/>
      <dgm:t>
        <a:bodyPr/>
        <a:lstStyle/>
        <a:p>
          <a:endParaRPr lang="tr-TR"/>
        </a:p>
      </dgm:t>
    </dgm:pt>
    <dgm:pt modelId="{BBFA9B33-C10F-4637-AC34-76DC4B76C18B}" type="pres">
      <dgm:prSet presAssocID="{A03ED169-AEAA-4D8E-B78A-D888007168D7}" presName="hierRoot3" presStyleCnt="0">
        <dgm:presLayoutVars>
          <dgm:hierBranch/>
        </dgm:presLayoutVars>
      </dgm:prSet>
      <dgm:spPr/>
    </dgm:pt>
    <dgm:pt modelId="{60ED0360-8005-45D2-A3DD-7E66CFFEF5F8}" type="pres">
      <dgm:prSet presAssocID="{A03ED169-AEAA-4D8E-B78A-D888007168D7}" presName="rootComposite3" presStyleCnt="0"/>
      <dgm:spPr/>
    </dgm:pt>
    <dgm:pt modelId="{517D91A1-9A02-41FB-96BA-1930A5621B1F}" type="pres">
      <dgm:prSet presAssocID="{A03ED169-AEAA-4D8E-B78A-D888007168D7}" presName="rootText3" presStyleLbl="asst2" presStyleIdx="1" presStyleCnt="2" custLinFactNeighborX="71493" custLinFactNeighborY="-18775">
        <dgm:presLayoutVars>
          <dgm:chPref val="3"/>
        </dgm:presLayoutVars>
      </dgm:prSet>
      <dgm:spPr/>
      <dgm:t>
        <a:bodyPr/>
        <a:lstStyle/>
        <a:p>
          <a:endParaRPr lang="tr-TR"/>
        </a:p>
      </dgm:t>
    </dgm:pt>
    <dgm:pt modelId="{6D6ECA07-139D-4F6E-A8C2-7FA4E18D4633}" type="pres">
      <dgm:prSet presAssocID="{A03ED169-AEAA-4D8E-B78A-D888007168D7}" presName="rootConnector3" presStyleLbl="asst2" presStyleIdx="1" presStyleCnt="2"/>
      <dgm:spPr/>
      <dgm:t>
        <a:bodyPr/>
        <a:lstStyle/>
        <a:p>
          <a:endParaRPr lang="tr-TR"/>
        </a:p>
      </dgm:t>
    </dgm:pt>
    <dgm:pt modelId="{799B1AB9-E0F3-422B-A771-7EC70FC2F250}" type="pres">
      <dgm:prSet presAssocID="{A03ED169-AEAA-4D8E-B78A-D888007168D7}" presName="hierChild6" presStyleCnt="0"/>
      <dgm:spPr/>
    </dgm:pt>
    <dgm:pt modelId="{6AE3535E-BB4A-44FA-BF23-F50BFBF01228}" type="pres">
      <dgm:prSet presAssocID="{A03ED169-AEAA-4D8E-B78A-D888007168D7}" presName="hierChild7" presStyleCnt="0"/>
      <dgm:spPr/>
    </dgm:pt>
    <dgm:pt modelId="{8F945619-2C3D-4E8E-9EC4-2ED102F6573F}" type="pres">
      <dgm:prSet presAssocID="{8BC9C330-B002-4FE8-982A-1DCFC4225F4F}" presName="hierChild3" presStyleCnt="0"/>
      <dgm:spPr/>
    </dgm:pt>
    <dgm:pt modelId="{9DDB8CD4-8081-4BD4-B1DA-C866382B6F83}" type="pres">
      <dgm:prSet presAssocID="{2E4A1A4B-A306-4CC8-B781-C765D1023DA0}" presName="hierRoot1" presStyleCnt="0">
        <dgm:presLayoutVars>
          <dgm:hierBranch val="init"/>
        </dgm:presLayoutVars>
      </dgm:prSet>
      <dgm:spPr/>
    </dgm:pt>
    <dgm:pt modelId="{D89766D5-685C-49E0-BB6E-E260DC48CD0C}" type="pres">
      <dgm:prSet presAssocID="{2E4A1A4B-A306-4CC8-B781-C765D1023DA0}" presName="rootComposite1" presStyleCnt="0"/>
      <dgm:spPr/>
    </dgm:pt>
    <dgm:pt modelId="{BA79C35C-F7A9-40D1-AB7A-1C2A9362B1FB}" type="pres">
      <dgm:prSet presAssocID="{2E4A1A4B-A306-4CC8-B781-C765D1023DA0}" presName="rootText1" presStyleLbl="node0" presStyleIdx="1" presStyleCnt="2" custScaleX="90792" custLinFactX="-2000" custLinFactY="100000" custLinFactNeighborX="-100000" custLinFactNeighborY="166303">
        <dgm:presLayoutVars>
          <dgm:chPref val="3"/>
        </dgm:presLayoutVars>
      </dgm:prSet>
      <dgm:spPr/>
      <dgm:t>
        <a:bodyPr/>
        <a:lstStyle/>
        <a:p>
          <a:endParaRPr lang="tr-TR"/>
        </a:p>
      </dgm:t>
    </dgm:pt>
    <dgm:pt modelId="{B968A86B-8E53-4561-8ABC-1F7050C62CE6}" type="pres">
      <dgm:prSet presAssocID="{2E4A1A4B-A306-4CC8-B781-C765D1023DA0}" presName="rootConnector1" presStyleLbl="asst0" presStyleIdx="0" presStyleCnt="0"/>
      <dgm:spPr/>
      <dgm:t>
        <a:bodyPr/>
        <a:lstStyle/>
        <a:p>
          <a:endParaRPr lang="tr-TR"/>
        </a:p>
      </dgm:t>
    </dgm:pt>
    <dgm:pt modelId="{B9F51AAA-08B3-4239-97E7-E79E6C5DCA2D}" type="pres">
      <dgm:prSet presAssocID="{2E4A1A4B-A306-4CC8-B781-C765D1023DA0}" presName="hierChild2" presStyleCnt="0"/>
      <dgm:spPr/>
    </dgm:pt>
    <dgm:pt modelId="{B9CB1F0B-444E-47B7-9332-AE22F5C88383}" type="pres">
      <dgm:prSet presAssocID="{2E4A1A4B-A306-4CC8-B781-C765D1023DA0}" presName="hierChild3" presStyleCnt="0"/>
      <dgm:spPr/>
    </dgm:pt>
  </dgm:ptLst>
  <dgm:cxnLst>
    <dgm:cxn modelId="{DE8186FE-F78D-4EF3-9745-338D8BCDC97D}" type="presOf" srcId="{2E4A1A4B-A306-4CC8-B781-C765D1023DA0}" destId="{BA79C35C-F7A9-40D1-AB7A-1C2A9362B1FB}" srcOrd="0" destOrd="0" presId="urn:microsoft.com/office/officeart/2005/8/layout/orgChart1"/>
    <dgm:cxn modelId="{9289160B-0961-4466-9053-FA2788F122E9}" type="presOf" srcId="{AE65D3BF-FAF8-4CA7-B692-0086B30075BE}" destId="{6EA06E48-9826-459D-AFF3-D9DADFD4EF98}" srcOrd="0" destOrd="0" presId="urn:microsoft.com/office/officeart/2005/8/layout/orgChart1"/>
    <dgm:cxn modelId="{FED0B061-9627-43BB-949E-E2B6B44EC709}" srcId="{AE65D3BF-FAF8-4CA7-B692-0086B30075BE}" destId="{A03ED169-AEAA-4D8E-B78A-D888007168D7}" srcOrd="1" destOrd="0" parTransId="{8B750B87-2FFF-42D4-BF56-97D08D92BC7A}" sibTransId="{B85B75BF-977E-4EF0-A1E3-FB48A7EF4AC6}"/>
    <dgm:cxn modelId="{5EE38428-990E-4CA2-BB23-7C6F5668487A}" type="presOf" srcId="{AE65D3BF-FAF8-4CA7-B692-0086B30075BE}" destId="{99AE997F-544E-4F09-B8D6-FAA831B45733}" srcOrd="1" destOrd="0" presId="urn:microsoft.com/office/officeart/2005/8/layout/orgChart1"/>
    <dgm:cxn modelId="{E95701DF-2F34-4E08-AE99-6407CE680E93}" type="presOf" srcId="{8BC9C330-B002-4FE8-982A-1DCFC4225F4F}" destId="{C195D505-2B07-4C99-97BE-07BB32BE34F6}" srcOrd="1" destOrd="0" presId="urn:microsoft.com/office/officeart/2005/8/layout/orgChart1"/>
    <dgm:cxn modelId="{9EAA6E2A-0A96-46F2-A622-3147EBCE1FAD}" srcId="{4C10E852-DD3B-4502-81A3-D0ED3689048D}" destId="{8BC9C330-B002-4FE8-982A-1DCFC4225F4F}" srcOrd="0" destOrd="0" parTransId="{D19C8B70-DA13-413C-9F65-4FEC950AF740}" sibTransId="{5594DBC9-CAB0-43DA-BCB0-2CAD3A8BB070}"/>
    <dgm:cxn modelId="{9147A276-ECEC-4B7A-BA0B-7171C8318075}" srcId="{8BC9C330-B002-4FE8-982A-1DCFC4225F4F}" destId="{AE65D3BF-FAF8-4CA7-B692-0086B30075BE}" srcOrd="0" destOrd="0" parTransId="{E85B55C1-0069-4252-B432-1EEE31894D17}" sibTransId="{401A4D3D-3168-4E01-AB77-57E4A9295C2E}"/>
    <dgm:cxn modelId="{1BEBA159-5E4E-4B31-BEF0-BFC18A2629AD}" type="presOf" srcId="{577AF393-7BC9-475D-A34B-3566302152AA}" destId="{3A7FF820-5873-41EE-921C-E7FEBA2C84B3}" srcOrd="1" destOrd="0" presId="urn:microsoft.com/office/officeart/2005/8/layout/orgChart1"/>
    <dgm:cxn modelId="{3E71F64B-CF65-4D53-8776-7AD3E5FCCB54}" type="presOf" srcId="{1AB45A7E-78D0-4B20-AEC8-BE0389FA0B78}" destId="{F87EA0C1-979C-4073-881A-9B4B4D4EFB3B}" srcOrd="0" destOrd="0" presId="urn:microsoft.com/office/officeart/2005/8/layout/orgChart1"/>
    <dgm:cxn modelId="{80AAFA89-A849-48D1-A679-8FBABD097415}" type="presOf" srcId="{4C10E852-DD3B-4502-81A3-D0ED3689048D}" destId="{A154CF6F-C8DB-4D37-8DF6-B458B800FDC2}" srcOrd="0" destOrd="0" presId="urn:microsoft.com/office/officeart/2005/8/layout/orgChart1"/>
    <dgm:cxn modelId="{C309ABAB-4EBA-49A7-AE9C-5AAC25C0B116}" type="presOf" srcId="{A03ED169-AEAA-4D8E-B78A-D888007168D7}" destId="{6D6ECA07-139D-4F6E-A8C2-7FA4E18D4633}" srcOrd="1" destOrd="0" presId="urn:microsoft.com/office/officeart/2005/8/layout/orgChart1"/>
    <dgm:cxn modelId="{59CC1ED2-F28D-4D23-BCA4-D0183B3D60D0}" type="presOf" srcId="{577AF393-7BC9-475D-A34B-3566302152AA}" destId="{D2ADDCF3-4675-4E93-A1D6-0A03393DA6B8}" srcOrd="0" destOrd="0" presId="urn:microsoft.com/office/officeart/2005/8/layout/orgChart1"/>
    <dgm:cxn modelId="{438233BD-EFC7-4D28-952B-9ECF967B4E90}" type="presOf" srcId="{E85B55C1-0069-4252-B432-1EEE31894D17}" destId="{0A24CD8B-D4DB-46FB-94D4-3B3A0D62F5A9}" srcOrd="0" destOrd="0" presId="urn:microsoft.com/office/officeart/2005/8/layout/orgChart1"/>
    <dgm:cxn modelId="{D1BFF22A-AF99-4373-B505-C31EE2826A56}" type="presOf" srcId="{2E4A1A4B-A306-4CC8-B781-C765D1023DA0}" destId="{B968A86B-8E53-4561-8ABC-1F7050C62CE6}" srcOrd="1" destOrd="0" presId="urn:microsoft.com/office/officeart/2005/8/layout/orgChart1"/>
    <dgm:cxn modelId="{57D4DB97-703E-46E9-A9C5-3AE22E5C2945}" type="presOf" srcId="{A03ED169-AEAA-4D8E-B78A-D888007168D7}" destId="{517D91A1-9A02-41FB-96BA-1930A5621B1F}" srcOrd="0" destOrd="0" presId="urn:microsoft.com/office/officeart/2005/8/layout/orgChart1"/>
    <dgm:cxn modelId="{BCFB3DA6-6A74-47A2-8956-F807CDF16F5F}" type="presOf" srcId="{8BC9C330-B002-4FE8-982A-1DCFC4225F4F}" destId="{56FE1B83-A6D1-4751-B3EF-C96863DA961E}" srcOrd="0" destOrd="0" presId="urn:microsoft.com/office/officeart/2005/8/layout/orgChart1"/>
    <dgm:cxn modelId="{ED585BDB-796F-48B4-A89F-917B849AA067}" srcId="{4C10E852-DD3B-4502-81A3-D0ED3689048D}" destId="{2E4A1A4B-A306-4CC8-B781-C765D1023DA0}" srcOrd="1" destOrd="0" parTransId="{390B5A5D-0C01-466E-B837-62799C1AE65A}" sibTransId="{EF9684C7-A088-472B-A134-18123EC4B2A1}"/>
    <dgm:cxn modelId="{62FBB34A-7A2F-4F1F-B05D-1A38545BE10D}" srcId="{AE65D3BF-FAF8-4CA7-B692-0086B30075BE}" destId="{577AF393-7BC9-475D-A34B-3566302152AA}" srcOrd="0" destOrd="0" parTransId="{1AB45A7E-78D0-4B20-AEC8-BE0389FA0B78}" sibTransId="{B0BB8B8D-386B-4FDD-BB49-3E98A381BE0F}"/>
    <dgm:cxn modelId="{D985B27E-A832-4058-B144-E6D45B3C9057}" type="presOf" srcId="{8B750B87-2FFF-42D4-BF56-97D08D92BC7A}" destId="{320D4F48-374E-4F3B-AC36-D159362F5C82}" srcOrd="0" destOrd="0" presId="urn:microsoft.com/office/officeart/2005/8/layout/orgChart1"/>
    <dgm:cxn modelId="{EC2C2C5F-5147-4481-9EEC-976F544FA4FA}" type="presParOf" srcId="{A154CF6F-C8DB-4D37-8DF6-B458B800FDC2}" destId="{6DDFAB11-01B6-4182-B0D5-AF40EE03E06D}" srcOrd="0" destOrd="0" presId="urn:microsoft.com/office/officeart/2005/8/layout/orgChart1"/>
    <dgm:cxn modelId="{96F9A90B-CDFA-4DF1-AA1A-7C5E8ADE6CD3}" type="presParOf" srcId="{6DDFAB11-01B6-4182-B0D5-AF40EE03E06D}" destId="{9286A48D-3810-47B7-99ED-1C1650B495D0}" srcOrd="0" destOrd="0" presId="urn:microsoft.com/office/officeart/2005/8/layout/orgChart1"/>
    <dgm:cxn modelId="{A244F852-F3D4-450D-9524-B84B2D014E20}" type="presParOf" srcId="{9286A48D-3810-47B7-99ED-1C1650B495D0}" destId="{56FE1B83-A6D1-4751-B3EF-C96863DA961E}" srcOrd="0" destOrd="0" presId="urn:microsoft.com/office/officeart/2005/8/layout/orgChart1"/>
    <dgm:cxn modelId="{B750FDEA-E7EC-4F75-99C3-1D0FB49FE2E0}" type="presParOf" srcId="{9286A48D-3810-47B7-99ED-1C1650B495D0}" destId="{C195D505-2B07-4C99-97BE-07BB32BE34F6}" srcOrd="1" destOrd="0" presId="urn:microsoft.com/office/officeart/2005/8/layout/orgChart1"/>
    <dgm:cxn modelId="{04878345-BBD6-40C8-B7E5-89E0599D3D3D}" type="presParOf" srcId="{6DDFAB11-01B6-4182-B0D5-AF40EE03E06D}" destId="{EB3B8535-3914-48FE-858D-FB0E1AAB2086}" srcOrd="1" destOrd="0" presId="urn:microsoft.com/office/officeart/2005/8/layout/orgChart1"/>
    <dgm:cxn modelId="{5FF1AAEF-BA5E-4E65-ABE9-626601D97383}" type="presParOf" srcId="{EB3B8535-3914-48FE-858D-FB0E1AAB2086}" destId="{0A24CD8B-D4DB-46FB-94D4-3B3A0D62F5A9}" srcOrd="0" destOrd="0" presId="urn:microsoft.com/office/officeart/2005/8/layout/orgChart1"/>
    <dgm:cxn modelId="{369C7F78-4AF9-4E99-A7F0-A224291CF030}" type="presParOf" srcId="{EB3B8535-3914-48FE-858D-FB0E1AAB2086}" destId="{14A96FBB-30B9-40AC-85F6-0A118C0FF31F}" srcOrd="1" destOrd="0" presId="urn:microsoft.com/office/officeart/2005/8/layout/orgChart1"/>
    <dgm:cxn modelId="{8F953810-B26B-4C4F-87F0-02D23C390C06}" type="presParOf" srcId="{14A96FBB-30B9-40AC-85F6-0A118C0FF31F}" destId="{4B9C8CD9-53B7-4D02-A9FA-9E2ADF6B0334}" srcOrd="0" destOrd="0" presId="urn:microsoft.com/office/officeart/2005/8/layout/orgChart1"/>
    <dgm:cxn modelId="{041862A7-1904-4614-85C2-0550310727A9}" type="presParOf" srcId="{4B9C8CD9-53B7-4D02-A9FA-9E2ADF6B0334}" destId="{6EA06E48-9826-459D-AFF3-D9DADFD4EF98}" srcOrd="0" destOrd="0" presId="urn:microsoft.com/office/officeart/2005/8/layout/orgChart1"/>
    <dgm:cxn modelId="{748433C8-C1DD-42C5-B6EE-FBE35A4AB2ED}" type="presParOf" srcId="{4B9C8CD9-53B7-4D02-A9FA-9E2ADF6B0334}" destId="{99AE997F-544E-4F09-B8D6-FAA831B45733}" srcOrd="1" destOrd="0" presId="urn:microsoft.com/office/officeart/2005/8/layout/orgChart1"/>
    <dgm:cxn modelId="{7F26ADB8-3826-473E-96F0-483EBD4E0FE9}" type="presParOf" srcId="{14A96FBB-30B9-40AC-85F6-0A118C0FF31F}" destId="{303B12FB-87E6-4C3C-A69E-D56A7D7107BC}" srcOrd="1" destOrd="0" presId="urn:microsoft.com/office/officeart/2005/8/layout/orgChart1"/>
    <dgm:cxn modelId="{A4CB4843-6BD9-4E7C-A083-7B8D65ECBF04}" type="presParOf" srcId="{14A96FBB-30B9-40AC-85F6-0A118C0FF31F}" destId="{CABBAAAA-4B61-45A2-8C06-5F94B7038FE7}" srcOrd="2" destOrd="0" presId="urn:microsoft.com/office/officeart/2005/8/layout/orgChart1"/>
    <dgm:cxn modelId="{A9454EFD-ECC7-4CAB-B5CC-22257D3381C1}" type="presParOf" srcId="{CABBAAAA-4B61-45A2-8C06-5F94B7038FE7}" destId="{F87EA0C1-979C-4073-881A-9B4B4D4EFB3B}" srcOrd="0" destOrd="0" presId="urn:microsoft.com/office/officeart/2005/8/layout/orgChart1"/>
    <dgm:cxn modelId="{9B31EAF6-2962-465E-8495-85F1A8B396F4}" type="presParOf" srcId="{CABBAAAA-4B61-45A2-8C06-5F94B7038FE7}" destId="{0BCC0020-E314-43F2-A0D5-565AC7BACE3A}" srcOrd="1" destOrd="0" presId="urn:microsoft.com/office/officeart/2005/8/layout/orgChart1"/>
    <dgm:cxn modelId="{C9ED5399-32EE-4BB2-BAF1-772BC97C32CA}" type="presParOf" srcId="{0BCC0020-E314-43F2-A0D5-565AC7BACE3A}" destId="{7CE64D9C-9A22-4793-BE77-861742F4C49A}" srcOrd="0" destOrd="0" presId="urn:microsoft.com/office/officeart/2005/8/layout/orgChart1"/>
    <dgm:cxn modelId="{57C305DD-A35D-4785-AC97-C1C94BD3F78B}" type="presParOf" srcId="{7CE64D9C-9A22-4793-BE77-861742F4C49A}" destId="{D2ADDCF3-4675-4E93-A1D6-0A03393DA6B8}" srcOrd="0" destOrd="0" presId="urn:microsoft.com/office/officeart/2005/8/layout/orgChart1"/>
    <dgm:cxn modelId="{A77A099F-9EF0-46EA-916E-8E52642DDFA2}" type="presParOf" srcId="{7CE64D9C-9A22-4793-BE77-861742F4C49A}" destId="{3A7FF820-5873-41EE-921C-E7FEBA2C84B3}" srcOrd="1" destOrd="0" presId="urn:microsoft.com/office/officeart/2005/8/layout/orgChart1"/>
    <dgm:cxn modelId="{0BF19B85-F226-4B52-BF9E-79774C090B94}" type="presParOf" srcId="{0BCC0020-E314-43F2-A0D5-565AC7BACE3A}" destId="{99CE4020-4744-476D-926D-956F925E783F}" srcOrd="1" destOrd="0" presId="urn:microsoft.com/office/officeart/2005/8/layout/orgChart1"/>
    <dgm:cxn modelId="{3889889E-C005-4F21-AA5C-915505CAC2EE}" type="presParOf" srcId="{0BCC0020-E314-43F2-A0D5-565AC7BACE3A}" destId="{A5F82360-2DEA-4757-B7C5-DD47B5F42532}" srcOrd="2" destOrd="0" presId="urn:microsoft.com/office/officeart/2005/8/layout/orgChart1"/>
    <dgm:cxn modelId="{E1F4A9EA-1AA2-455E-A74F-4F6A407E02EA}" type="presParOf" srcId="{CABBAAAA-4B61-45A2-8C06-5F94B7038FE7}" destId="{320D4F48-374E-4F3B-AC36-D159362F5C82}" srcOrd="2" destOrd="0" presId="urn:microsoft.com/office/officeart/2005/8/layout/orgChart1"/>
    <dgm:cxn modelId="{2CFC7247-6892-47F6-9420-0201EA0EC0CF}" type="presParOf" srcId="{CABBAAAA-4B61-45A2-8C06-5F94B7038FE7}" destId="{BBFA9B33-C10F-4637-AC34-76DC4B76C18B}" srcOrd="3" destOrd="0" presId="urn:microsoft.com/office/officeart/2005/8/layout/orgChart1"/>
    <dgm:cxn modelId="{0D8D3A0A-347C-4287-A967-FF7DB9CEC422}" type="presParOf" srcId="{BBFA9B33-C10F-4637-AC34-76DC4B76C18B}" destId="{60ED0360-8005-45D2-A3DD-7E66CFFEF5F8}" srcOrd="0" destOrd="0" presId="urn:microsoft.com/office/officeart/2005/8/layout/orgChart1"/>
    <dgm:cxn modelId="{7B4FE627-3123-4ECB-B13F-AAD46C3280A5}" type="presParOf" srcId="{60ED0360-8005-45D2-A3DD-7E66CFFEF5F8}" destId="{517D91A1-9A02-41FB-96BA-1930A5621B1F}" srcOrd="0" destOrd="0" presId="urn:microsoft.com/office/officeart/2005/8/layout/orgChart1"/>
    <dgm:cxn modelId="{9072443F-8FF7-46C2-8150-F731DDFAB331}" type="presParOf" srcId="{60ED0360-8005-45D2-A3DD-7E66CFFEF5F8}" destId="{6D6ECA07-139D-4F6E-A8C2-7FA4E18D4633}" srcOrd="1" destOrd="0" presId="urn:microsoft.com/office/officeart/2005/8/layout/orgChart1"/>
    <dgm:cxn modelId="{07DA3423-117E-4A2E-A09F-8D10A90CF47F}" type="presParOf" srcId="{BBFA9B33-C10F-4637-AC34-76DC4B76C18B}" destId="{799B1AB9-E0F3-422B-A771-7EC70FC2F250}" srcOrd="1" destOrd="0" presId="urn:microsoft.com/office/officeart/2005/8/layout/orgChart1"/>
    <dgm:cxn modelId="{19ECA1F4-EA48-4062-A888-25D7A48D8E45}" type="presParOf" srcId="{BBFA9B33-C10F-4637-AC34-76DC4B76C18B}" destId="{6AE3535E-BB4A-44FA-BF23-F50BFBF01228}" srcOrd="2" destOrd="0" presId="urn:microsoft.com/office/officeart/2005/8/layout/orgChart1"/>
    <dgm:cxn modelId="{BBAE709D-19E6-4914-98DC-36E825F8A010}" type="presParOf" srcId="{6DDFAB11-01B6-4182-B0D5-AF40EE03E06D}" destId="{8F945619-2C3D-4E8E-9EC4-2ED102F6573F}" srcOrd="2" destOrd="0" presId="urn:microsoft.com/office/officeart/2005/8/layout/orgChart1"/>
    <dgm:cxn modelId="{8B02A050-7BD0-4A04-B18E-1933145038A2}" type="presParOf" srcId="{A154CF6F-C8DB-4D37-8DF6-B458B800FDC2}" destId="{9DDB8CD4-8081-4BD4-B1DA-C866382B6F83}" srcOrd="1" destOrd="0" presId="urn:microsoft.com/office/officeart/2005/8/layout/orgChart1"/>
    <dgm:cxn modelId="{809901FF-3CA1-4668-99DF-47AC4529A6B8}" type="presParOf" srcId="{9DDB8CD4-8081-4BD4-B1DA-C866382B6F83}" destId="{D89766D5-685C-49E0-BB6E-E260DC48CD0C}" srcOrd="0" destOrd="0" presId="urn:microsoft.com/office/officeart/2005/8/layout/orgChart1"/>
    <dgm:cxn modelId="{0C5D1AE5-2664-4F45-A3E2-8B3DFA3429FB}" type="presParOf" srcId="{D89766D5-685C-49E0-BB6E-E260DC48CD0C}" destId="{BA79C35C-F7A9-40D1-AB7A-1C2A9362B1FB}" srcOrd="0" destOrd="0" presId="urn:microsoft.com/office/officeart/2005/8/layout/orgChart1"/>
    <dgm:cxn modelId="{F973FFF5-C4E9-474A-949E-3DA99CD28B11}" type="presParOf" srcId="{D89766D5-685C-49E0-BB6E-E260DC48CD0C}" destId="{B968A86B-8E53-4561-8ABC-1F7050C62CE6}" srcOrd="1" destOrd="0" presId="urn:microsoft.com/office/officeart/2005/8/layout/orgChart1"/>
    <dgm:cxn modelId="{0D7E1649-831A-42B0-A606-D740171255DD}" type="presParOf" srcId="{9DDB8CD4-8081-4BD4-B1DA-C866382B6F83}" destId="{B9F51AAA-08B3-4239-97E7-E79E6C5DCA2D}" srcOrd="1" destOrd="0" presId="urn:microsoft.com/office/officeart/2005/8/layout/orgChart1"/>
    <dgm:cxn modelId="{BAF25065-A068-401A-834C-4A38E29E6BF6}" type="presParOf" srcId="{9DDB8CD4-8081-4BD4-B1DA-C866382B6F83}" destId="{B9CB1F0B-444E-47B7-9332-AE22F5C8838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0D4F48-374E-4F3B-AC36-D159362F5C82}">
      <dsp:nvSpPr>
        <dsp:cNvPr id="0" name=""/>
        <dsp:cNvSpPr/>
      </dsp:nvSpPr>
      <dsp:spPr>
        <a:xfrm>
          <a:off x="4849760" y="2742076"/>
          <a:ext cx="1571848" cy="829503"/>
        </a:xfrm>
        <a:custGeom>
          <a:avLst/>
          <a:gdLst/>
          <a:ahLst/>
          <a:cxnLst/>
          <a:rect l="0" t="0" r="0" b="0"/>
          <a:pathLst>
            <a:path>
              <a:moveTo>
                <a:pt x="0" y="0"/>
              </a:moveTo>
              <a:lnTo>
                <a:pt x="0" y="829503"/>
              </a:lnTo>
              <a:lnTo>
                <a:pt x="1571848" y="82950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7EA0C1-979C-4073-881A-9B4B4D4EFB3B}">
      <dsp:nvSpPr>
        <dsp:cNvPr id="0" name=""/>
        <dsp:cNvSpPr/>
      </dsp:nvSpPr>
      <dsp:spPr>
        <a:xfrm>
          <a:off x="2803534" y="2742076"/>
          <a:ext cx="2046225" cy="832222"/>
        </a:xfrm>
        <a:custGeom>
          <a:avLst/>
          <a:gdLst/>
          <a:ahLst/>
          <a:cxnLst/>
          <a:rect l="0" t="0" r="0" b="0"/>
          <a:pathLst>
            <a:path>
              <a:moveTo>
                <a:pt x="2046225" y="0"/>
              </a:moveTo>
              <a:lnTo>
                <a:pt x="2046225" y="832222"/>
              </a:lnTo>
              <a:lnTo>
                <a:pt x="0" y="83222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24CD8B-D4DB-46FB-94D4-3B3A0D62F5A9}">
      <dsp:nvSpPr>
        <dsp:cNvPr id="0" name=""/>
        <dsp:cNvSpPr/>
      </dsp:nvSpPr>
      <dsp:spPr>
        <a:xfrm>
          <a:off x="4804040" y="1157302"/>
          <a:ext cx="91440" cy="451959"/>
        </a:xfrm>
        <a:custGeom>
          <a:avLst/>
          <a:gdLst/>
          <a:ahLst/>
          <a:cxnLst/>
          <a:rect l="0" t="0" r="0" b="0"/>
          <a:pathLst>
            <a:path>
              <a:moveTo>
                <a:pt x="45720" y="0"/>
              </a:moveTo>
              <a:lnTo>
                <a:pt x="45720" y="4519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FE1B83-A6D1-4751-B3EF-C96863DA961E}">
      <dsp:nvSpPr>
        <dsp:cNvPr id="0" name=""/>
        <dsp:cNvSpPr/>
      </dsp:nvSpPr>
      <dsp:spPr>
        <a:xfrm>
          <a:off x="3699953" y="24488"/>
          <a:ext cx="2299613" cy="11328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tr-TR" sz="1500" kern="1200" baseline="0" smtClean="0">
              <a:latin typeface="Calibri"/>
            </a:rPr>
            <a:t>Derya OKAY</a:t>
          </a:r>
        </a:p>
        <a:p>
          <a:pPr marR="0" lvl="0" algn="ctr" defTabSz="666750" rtl="0">
            <a:lnSpc>
              <a:spcPct val="90000"/>
            </a:lnSpc>
            <a:spcBef>
              <a:spcPct val="0"/>
            </a:spcBef>
            <a:spcAft>
              <a:spcPct val="35000"/>
            </a:spcAft>
          </a:pPr>
          <a:r>
            <a:rPr lang="tr-TR" sz="1500" kern="1200" baseline="0" smtClean="0">
              <a:latin typeface="Calibri"/>
            </a:rPr>
            <a:t>BAP Koordinatörü/</a:t>
          </a:r>
          <a:endParaRPr lang="tr-TR" sz="1500" kern="1200" baseline="0" smtClean="0">
            <a:latin typeface="Times New Roman"/>
          </a:endParaRPr>
        </a:p>
        <a:p>
          <a:pPr marR="0" lvl="0" algn="ctr" defTabSz="666750" rtl="0">
            <a:lnSpc>
              <a:spcPct val="90000"/>
            </a:lnSpc>
            <a:spcBef>
              <a:spcPct val="0"/>
            </a:spcBef>
            <a:spcAft>
              <a:spcPct val="35000"/>
            </a:spcAft>
          </a:pPr>
          <a:r>
            <a:rPr lang="tr-TR" sz="1500" kern="1200" baseline="0" smtClean="0">
              <a:latin typeface="Calibri"/>
            </a:rPr>
            <a:t>Harcama Yetkilisi</a:t>
          </a:r>
          <a:endParaRPr lang="tr-TR" sz="1500" kern="1200" smtClean="0"/>
        </a:p>
      </dsp:txBody>
      <dsp:txXfrm>
        <a:off x="3699953" y="24488"/>
        <a:ext cx="2299613" cy="1132814"/>
      </dsp:txXfrm>
    </dsp:sp>
    <dsp:sp modelId="{6EA06E48-9826-459D-AFF3-D9DADFD4EF98}">
      <dsp:nvSpPr>
        <dsp:cNvPr id="0" name=""/>
        <dsp:cNvSpPr/>
      </dsp:nvSpPr>
      <dsp:spPr>
        <a:xfrm>
          <a:off x="3716945" y="1609261"/>
          <a:ext cx="2265629" cy="11328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tr-TR" sz="1500" kern="1200" baseline="0" smtClean="0">
              <a:latin typeface="Calibri"/>
            </a:rPr>
            <a:t>Hüseyin ŞAHİN</a:t>
          </a:r>
        </a:p>
        <a:p>
          <a:pPr marR="0" lvl="0" algn="ctr" defTabSz="666750" rtl="0">
            <a:lnSpc>
              <a:spcPct val="90000"/>
            </a:lnSpc>
            <a:spcBef>
              <a:spcPct val="0"/>
            </a:spcBef>
            <a:spcAft>
              <a:spcPct val="35000"/>
            </a:spcAft>
          </a:pPr>
          <a:r>
            <a:rPr lang="tr-TR" sz="1500" kern="1200" baseline="0" smtClean="0">
              <a:latin typeface="Calibri"/>
            </a:rPr>
            <a:t>Araştırmacı/Gerçekleştirme Görevlisi</a:t>
          </a:r>
          <a:endParaRPr lang="tr-TR" sz="1500" kern="1200" smtClean="0"/>
        </a:p>
      </dsp:txBody>
      <dsp:txXfrm>
        <a:off x="3716945" y="1609261"/>
        <a:ext cx="2265629" cy="1132814"/>
      </dsp:txXfrm>
    </dsp:sp>
    <dsp:sp modelId="{D2ADDCF3-4675-4E93-A1D6-0A03393DA6B8}">
      <dsp:nvSpPr>
        <dsp:cNvPr id="0" name=""/>
        <dsp:cNvSpPr/>
      </dsp:nvSpPr>
      <dsp:spPr>
        <a:xfrm>
          <a:off x="537905" y="3007891"/>
          <a:ext cx="2265629" cy="11328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tr-TR" sz="1500" kern="1200" baseline="0" smtClean="0">
              <a:latin typeface="Calibri"/>
            </a:rPr>
            <a:t>Nilay ERKAN </a:t>
          </a:r>
        </a:p>
        <a:p>
          <a:pPr marR="0" lvl="0" algn="ctr" defTabSz="666750" rtl="0">
            <a:lnSpc>
              <a:spcPct val="90000"/>
            </a:lnSpc>
            <a:spcBef>
              <a:spcPct val="0"/>
            </a:spcBef>
            <a:spcAft>
              <a:spcPct val="35000"/>
            </a:spcAft>
          </a:pPr>
          <a:r>
            <a:rPr lang="tr-TR" sz="1500" kern="1200" baseline="0" smtClean="0">
              <a:latin typeface="Calibri"/>
            </a:rPr>
            <a:t>Memur</a:t>
          </a:r>
          <a:endParaRPr lang="tr-TR" sz="1500" kern="1200" smtClean="0"/>
        </a:p>
      </dsp:txBody>
      <dsp:txXfrm>
        <a:off x="537905" y="3007891"/>
        <a:ext cx="2265629" cy="1132814"/>
      </dsp:txXfrm>
    </dsp:sp>
    <dsp:sp modelId="{517D91A1-9A02-41FB-96BA-1930A5621B1F}">
      <dsp:nvSpPr>
        <dsp:cNvPr id="0" name=""/>
        <dsp:cNvSpPr/>
      </dsp:nvSpPr>
      <dsp:spPr>
        <a:xfrm>
          <a:off x="6421608" y="3005172"/>
          <a:ext cx="2265629" cy="11328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tr-TR" sz="1500" kern="1200" baseline="0" smtClean="0">
              <a:latin typeface="Calibri"/>
            </a:rPr>
            <a:t>Derya YILMAZ</a:t>
          </a:r>
        </a:p>
        <a:p>
          <a:pPr marR="0" lvl="0" algn="ctr" defTabSz="666750" rtl="0">
            <a:lnSpc>
              <a:spcPct val="90000"/>
            </a:lnSpc>
            <a:spcBef>
              <a:spcPct val="0"/>
            </a:spcBef>
            <a:spcAft>
              <a:spcPct val="35000"/>
            </a:spcAft>
          </a:pPr>
          <a:r>
            <a:rPr lang="tr-TR" sz="1500" kern="1200" baseline="0" smtClean="0">
              <a:latin typeface="Calibri"/>
            </a:rPr>
            <a:t>Sekreter</a:t>
          </a:r>
          <a:endParaRPr lang="tr-TR" sz="1500" kern="1200" smtClean="0"/>
        </a:p>
      </dsp:txBody>
      <dsp:txXfrm>
        <a:off x="6421608" y="3005172"/>
        <a:ext cx="2265629" cy="1132814"/>
      </dsp:txXfrm>
    </dsp:sp>
    <dsp:sp modelId="{BA79C35C-F7A9-40D1-AB7A-1C2A9362B1FB}">
      <dsp:nvSpPr>
        <dsp:cNvPr id="0" name=""/>
        <dsp:cNvSpPr/>
      </dsp:nvSpPr>
      <dsp:spPr>
        <a:xfrm>
          <a:off x="3878598" y="3017384"/>
          <a:ext cx="2265629" cy="11328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tr-TR" sz="1500" kern="1200" baseline="0" dirty="0" smtClean="0">
              <a:latin typeface="Calibri"/>
            </a:rPr>
            <a:t>Hanife İSAOĞLU</a:t>
          </a:r>
        </a:p>
        <a:p>
          <a:pPr marR="0" lvl="0" algn="ctr" defTabSz="666750" rtl="0">
            <a:lnSpc>
              <a:spcPct val="90000"/>
            </a:lnSpc>
            <a:spcBef>
              <a:spcPct val="0"/>
            </a:spcBef>
            <a:spcAft>
              <a:spcPct val="35000"/>
            </a:spcAft>
          </a:pPr>
          <a:r>
            <a:rPr lang="tr-TR" sz="1500" kern="1200" dirty="0" smtClean="0"/>
            <a:t>Bilgisayar İşletmeni</a:t>
          </a:r>
        </a:p>
      </dsp:txBody>
      <dsp:txXfrm>
        <a:off x="3878598" y="3017384"/>
        <a:ext cx="2265629" cy="11328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960C4-361D-42EF-9E7F-CA504C28FCD3}" type="datetimeFigureOut">
              <a:rPr lang="tr-TR" smtClean="0"/>
              <a:pPr/>
              <a:t>23.12.2016</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8BA86-5294-4A9B-8FA5-C3ED82690EE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mtClean="0"/>
              <a:t>                                                                                 </a:t>
            </a:r>
            <a:endParaRPr lang="tr-TR" dirty="0"/>
          </a:p>
        </p:txBody>
      </p:sp>
      <p:sp>
        <p:nvSpPr>
          <p:cNvPr id="4" name="3 Slayt Numarası Yer Tutucusu"/>
          <p:cNvSpPr>
            <a:spLocks noGrp="1"/>
          </p:cNvSpPr>
          <p:nvPr>
            <p:ph type="sldNum" sz="quarter" idx="10"/>
          </p:nvPr>
        </p:nvSpPr>
        <p:spPr/>
        <p:txBody>
          <a:bodyPr/>
          <a:lstStyle/>
          <a:p>
            <a:fld id="{B5A8BA86-5294-4A9B-8FA5-C3ED82690EEE}" type="slidenum">
              <a:rPr lang="tr-TR" smtClean="0"/>
              <a:pPr/>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028AF22-BD48-4648-A4D6-93CCB853FEED}" type="datetimeFigureOut">
              <a:rPr lang="tr-TR" smtClean="0"/>
              <a:pPr/>
              <a:t>23.12.2016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C7ECAD35-34E3-4ACA-8F1E-EFAB2E9A4F1B}"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28AF22-BD48-4648-A4D6-93CCB853FEED}" type="datetimeFigureOut">
              <a:rPr lang="tr-TR" smtClean="0"/>
              <a:pPr/>
              <a:t>23.12.2016</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ECAD35-34E3-4ACA-8F1E-EFAB2E9A4F1B}"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2200" y="334538"/>
            <a:ext cx="10234669" cy="4942558"/>
          </a:xfrm>
        </p:spPr>
        <p:txBody>
          <a:bodyPr>
            <a:normAutofit/>
          </a:bodyPr>
          <a:lstStyle/>
          <a:p>
            <a:pPr algn="ctr"/>
            <a:r>
              <a:rPr lang="tr-TR" sz="4800" b="1" dirty="0" smtClean="0">
                <a:solidFill>
                  <a:srgbClr val="7030A0"/>
                </a:solidFill>
              </a:rPr>
              <a:t>     </a:t>
            </a:r>
            <a:r>
              <a:rPr lang="tr-TR" sz="4400" b="1" dirty="0" smtClean="0">
                <a:solidFill>
                  <a:srgbClr val="7030A0"/>
                </a:solidFill>
                <a:latin typeface="+mn-lt"/>
              </a:rPr>
              <a:t>ÖMER HALİSDEMİR ÜNİVERSİTESİ </a:t>
            </a:r>
            <a:br>
              <a:rPr lang="tr-TR" sz="4400" b="1" dirty="0" smtClean="0">
                <a:solidFill>
                  <a:srgbClr val="7030A0"/>
                </a:solidFill>
                <a:latin typeface="+mn-lt"/>
              </a:rPr>
            </a:br>
            <a:r>
              <a:rPr lang="tr-TR" sz="4400" b="1" dirty="0" smtClean="0">
                <a:solidFill>
                  <a:srgbClr val="7030A0"/>
                </a:solidFill>
                <a:latin typeface="+mn-lt"/>
              </a:rPr>
              <a:t>        BİLİMSEL ARAŞTIRMA PROJELERİ </a:t>
            </a:r>
            <a:br>
              <a:rPr lang="tr-TR" sz="4400" b="1" dirty="0" smtClean="0">
                <a:solidFill>
                  <a:srgbClr val="7030A0"/>
                </a:solidFill>
                <a:latin typeface="+mn-lt"/>
              </a:rPr>
            </a:br>
            <a:r>
              <a:rPr lang="tr-TR" sz="4400" b="1" dirty="0" smtClean="0">
                <a:solidFill>
                  <a:srgbClr val="7030A0"/>
                </a:solidFill>
                <a:latin typeface="+mn-lt"/>
              </a:rPr>
              <a:t>     KOORDİNASYON BİRİMİ’NE</a:t>
            </a:r>
            <a:br>
              <a:rPr lang="tr-TR" sz="4400" b="1" dirty="0" smtClean="0">
                <a:solidFill>
                  <a:srgbClr val="7030A0"/>
                </a:solidFill>
                <a:latin typeface="+mn-lt"/>
              </a:rPr>
            </a:br>
            <a:r>
              <a:rPr lang="tr-TR" sz="4400" dirty="0" smtClean="0">
                <a:solidFill>
                  <a:srgbClr val="7030A0"/>
                </a:solidFill>
                <a:latin typeface="+mn-lt"/>
              </a:rPr>
              <a:t>HOŞ GELDİNİZ</a:t>
            </a:r>
            <a:r>
              <a:rPr lang="tr-TR" sz="4400" dirty="0" smtClean="0">
                <a:solidFill>
                  <a:srgbClr val="7030A0"/>
                </a:solidFill>
              </a:rPr>
              <a:t/>
            </a:r>
            <a:br>
              <a:rPr lang="tr-TR" sz="4400" dirty="0" smtClean="0">
                <a:solidFill>
                  <a:srgbClr val="7030A0"/>
                </a:solidFill>
              </a:rPr>
            </a:br>
            <a:endParaRPr lang="tr-TR" sz="4400" dirty="0">
              <a:solidFill>
                <a:srgbClr val="7030A0"/>
              </a:solidFill>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rcRect l="12903" t="4856" r="-4516" b="-3601"/>
          <a:stretch>
            <a:fillRect/>
          </a:stretch>
        </p:blipFill>
        <p:spPr>
          <a:xfrm>
            <a:off x="1103970" y="490654"/>
            <a:ext cx="1182029" cy="1092819"/>
          </a:xfrm>
          <a:prstGeom prst="rect">
            <a:avLst/>
          </a:prstGeom>
        </p:spPr>
      </p:pic>
    </p:spTree>
    <p:extLst>
      <p:ext uri="{BB962C8B-B14F-4D97-AF65-F5344CB8AC3E}">
        <p14:creationId xmlns:p14="http://schemas.microsoft.com/office/powerpoint/2010/main" xmlns="" val="1881199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rPr>
              <a:t>Örgüt Yapısı</a:t>
            </a:r>
          </a:p>
        </p:txBody>
      </p:sp>
      <p:sp>
        <p:nvSpPr>
          <p:cNvPr id="3" name="İçerik Yer Tutucusu 2"/>
          <p:cNvSpPr>
            <a:spLocks noGrp="1"/>
          </p:cNvSpPr>
          <p:nvPr>
            <p:ph type="body" idx="1"/>
          </p:nvPr>
        </p:nvSpPr>
        <p:spPr/>
        <p:txBody>
          <a:bodyPr>
            <a:normAutofit/>
          </a:bodyPr>
          <a:lstStyle/>
          <a:p>
            <a:pPr marL="0" indent="0">
              <a:buNone/>
            </a:pPr>
            <a:r>
              <a:rPr lang="tr-TR" b="1" dirty="0">
                <a:latin typeface="Arial" pitchFamily="34" charset="0"/>
                <a:cs typeface="Arial" pitchFamily="34" charset="0"/>
              </a:rPr>
              <a:t>Bilimsel Araştırma Projeleri Koordinasyon Biriminin yapısı, hiyerarşi yönüyle doğrudan Rektör Yardımcısına bağlı olarak hizmet veren bir birimdir. </a:t>
            </a:r>
          </a:p>
          <a:p>
            <a:endParaRPr lang="tr-TR" dirty="0"/>
          </a:p>
        </p:txBody>
      </p:sp>
    </p:spTree>
    <p:extLst>
      <p:ext uri="{BB962C8B-B14F-4D97-AF65-F5344CB8AC3E}">
        <p14:creationId xmlns:p14="http://schemas.microsoft.com/office/powerpoint/2010/main" xmlns="" val="3534042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34537"/>
            <a:ext cx="10363200" cy="869795"/>
          </a:xfrm>
        </p:spPr>
        <p:txBody>
          <a:bodyPr/>
          <a:lstStyle/>
          <a:p>
            <a:r>
              <a:rPr lang="tr-TR" dirty="0" smtClean="0"/>
              <a:t> </a:t>
            </a:r>
            <a:r>
              <a:rPr lang="tr-TR" b="1" dirty="0" smtClean="0">
                <a:solidFill>
                  <a:srgbClr val="7030A0"/>
                </a:solidFill>
              </a:rPr>
              <a:t>Bap Komisyonu </a:t>
            </a:r>
            <a:endParaRPr lang="tr-TR" b="1" dirty="0">
              <a:solidFill>
                <a:srgbClr val="7030A0"/>
              </a:solidFill>
            </a:endParaRPr>
          </a:p>
        </p:txBody>
      </p:sp>
      <p:pic>
        <p:nvPicPr>
          <p:cNvPr id="4" name="İçerik Yer Tutucusu 3"/>
          <p:cNvPicPr>
            <a:picLocks noGrp="1" noChangeAspect="1"/>
          </p:cNvPicPr>
          <p:nvPr>
            <p:ph idx="4294967295"/>
          </p:nvPr>
        </p:nvPicPr>
        <p:blipFill>
          <a:blip r:embed="rId2" cstate="print">
            <a:extLst>
              <a:ext uri="{28A0092B-C50C-407E-A947-70E740481C1C}">
                <a14:useLocalDpi xmlns:a14="http://schemas.microsoft.com/office/drawing/2010/main" xmlns="" val="0"/>
              </a:ext>
            </a:extLst>
          </a:blip>
          <a:stretch>
            <a:fillRect/>
          </a:stretch>
        </p:blipFill>
        <p:spPr>
          <a:xfrm>
            <a:off x="3612996" y="1146175"/>
            <a:ext cx="6634976" cy="5464175"/>
          </a:xfrm>
        </p:spPr>
      </p:pic>
    </p:spTree>
    <p:extLst>
      <p:ext uri="{BB962C8B-B14F-4D97-AF65-F5344CB8AC3E}">
        <p14:creationId xmlns:p14="http://schemas.microsoft.com/office/powerpoint/2010/main" xmlns="" val="391744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 </a:t>
            </a:r>
            <a:r>
              <a:rPr lang="tr-TR" dirty="0"/>
              <a:t/>
            </a:r>
            <a:br>
              <a:rPr lang="tr-TR" dirty="0"/>
            </a:br>
            <a:r>
              <a:rPr lang="tr-TR" dirty="0"/>
              <a:t/>
            </a:r>
            <a:br>
              <a:rPr lang="tr-TR" dirty="0"/>
            </a:br>
            <a:r>
              <a:rPr lang="tr-TR" sz="4900" b="1" dirty="0">
                <a:solidFill>
                  <a:srgbClr val="7030A0"/>
                </a:solidFill>
              </a:rPr>
              <a:t>BİLİMSEL ARAŞTIRMA </a:t>
            </a:r>
            <a:r>
              <a:rPr lang="tr-TR" sz="4900" b="1" dirty="0" smtClean="0">
                <a:solidFill>
                  <a:srgbClr val="7030A0"/>
                </a:solidFill>
              </a:rPr>
              <a:t>PROJELERİ</a:t>
            </a:r>
            <a:br>
              <a:rPr lang="tr-TR" sz="4900" b="1" dirty="0" smtClean="0">
                <a:solidFill>
                  <a:srgbClr val="7030A0"/>
                </a:solidFill>
              </a:rPr>
            </a:br>
            <a:r>
              <a:rPr lang="tr-TR" sz="4900" b="1" dirty="0" smtClean="0">
                <a:solidFill>
                  <a:srgbClr val="7030A0"/>
                </a:solidFill>
              </a:rPr>
              <a:t> KOORDİNASYON BİRİMİ</a:t>
            </a:r>
            <a:r>
              <a:rPr lang="tr-TR" dirty="0"/>
              <a:t/>
            </a:r>
            <a:br>
              <a:rPr lang="tr-TR" dirty="0"/>
            </a:br>
            <a:r>
              <a:rPr lang="tr-TR" dirty="0"/>
              <a:t/>
            </a:r>
            <a:br>
              <a:rPr lang="tr-TR" dirty="0"/>
            </a:br>
            <a:endParaRPr lang="tr-TR" dirty="0"/>
          </a:p>
        </p:txBody>
      </p:sp>
      <p:graphicFrame>
        <p:nvGraphicFramePr>
          <p:cNvPr id="4" name="Kuruluş Şeması 13"/>
          <p:cNvGraphicFramePr>
            <a:graphicFrameLocks noGrp="1"/>
          </p:cNvGraphicFramePr>
          <p:nvPr>
            <p:ph idx="4294967295"/>
            <p:extLst>
              <p:ext uri="{D42A27DB-BD31-4B8C-83A1-F6EECF244321}">
                <p14:modId xmlns:p14="http://schemas.microsoft.com/office/powerpoint/2010/main" xmlns="" val="719229025"/>
              </p:ext>
            </p:extLst>
          </p:nvPr>
        </p:nvGraphicFramePr>
        <p:xfrm>
          <a:off x="892098" y="1237784"/>
          <a:ext cx="9813073" cy="4718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4884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267629"/>
            <a:ext cx="10363200" cy="747132"/>
          </a:xfrm>
        </p:spPr>
        <p:txBody>
          <a:bodyPr/>
          <a:lstStyle/>
          <a:p>
            <a:pPr algn="ctr"/>
            <a:r>
              <a:rPr lang="tr-TR" b="1" dirty="0">
                <a:solidFill>
                  <a:srgbClr val="7030A0"/>
                </a:solidFill>
              </a:rPr>
              <a:t>Sunulan Hizmetler</a:t>
            </a:r>
          </a:p>
        </p:txBody>
      </p:sp>
      <p:sp>
        <p:nvSpPr>
          <p:cNvPr id="3" name="İçerik Yer Tutucusu 2"/>
          <p:cNvSpPr>
            <a:spLocks noGrp="1"/>
          </p:cNvSpPr>
          <p:nvPr>
            <p:ph type="body" idx="1"/>
          </p:nvPr>
        </p:nvSpPr>
        <p:spPr>
          <a:xfrm>
            <a:off x="707135" y="1048215"/>
            <a:ext cx="10912435" cy="5408341"/>
          </a:xfrm>
        </p:spPr>
        <p:txBody>
          <a:bodyPr>
            <a:noAutofit/>
          </a:bodyPr>
          <a:lstStyle/>
          <a:p>
            <a:pPr algn="just"/>
            <a:r>
              <a:rPr lang="tr-TR" sz="1600" b="1" dirty="0">
                <a:latin typeface="Arial" pitchFamily="34" charset="0"/>
                <a:cs typeface="Arial" pitchFamily="34" charset="0"/>
              </a:rPr>
              <a:t>1996  Yılında  üç   proje  ile  faaliyetlerine  başlayan   </a:t>
            </a:r>
            <a:r>
              <a:rPr lang="tr-TR" sz="1600" b="1" dirty="0" smtClean="0">
                <a:latin typeface="Arial" pitchFamily="34" charset="0"/>
                <a:cs typeface="Arial" pitchFamily="34" charset="0"/>
              </a:rPr>
              <a:t>birimimiz, </a:t>
            </a:r>
          </a:p>
          <a:p>
            <a:pPr algn="just"/>
            <a:r>
              <a:rPr lang="tr-TR" sz="1600" b="1" dirty="0" smtClean="0">
                <a:latin typeface="Arial" pitchFamily="34" charset="0"/>
                <a:cs typeface="Arial" pitchFamily="34" charset="0"/>
              </a:rPr>
              <a:t>bugüne   </a:t>
            </a:r>
            <a:r>
              <a:rPr lang="tr-TR" sz="1600" b="1" dirty="0">
                <a:latin typeface="Arial" pitchFamily="34" charset="0"/>
                <a:cs typeface="Arial" pitchFamily="34" charset="0"/>
              </a:rPr>
              <a:t>kadar  </a:t>
            </a:r>
            <a:r>
              <a:rPr lang="tr-TR" sz="1600" b="1" dirty="0" smtClean="0">
                <a:latin typeface="Arial" pitchFamily="34" charset="0"/>
                <a:cs typeface="Arial" pitchFamily="34" charset="0"/>
              </a:rPr>
              <a:t>563 </a:t>
            </a:r>
            <a:r>
              <a:rPr lang="tr-TR" sz="1600" b="1" dirty="0">
                <a:latin typeface="Arial" pitchFamily="34" charset="0"/>
                <a:cs typeface="Arial" pitchFamily="34" charset="0"/>
              </a:rPr>
              <a:t>(</a:t>
            </a:r>
            <a:r>
              <a:rPr lang="tr-TR" sz="1600" b="1" dirty="0" smtClean="0">
                <a:latin typeface="Arial" pitchFamily="34" charset="0"/>
                <a:cs typeface="Arial" pitchFamily="34" charset="0"/>
              </a:rPr>
              <a:t>beşyüzaltmışüç) adet </a:t>
            </a:r>
            <a:r>
              <a:rPr lang="tr-TR" sz="1600" b="1" dirty="0">
                <a:latin typeface="Arial" pitchFamily="34" charset="0"/>
                <a:cs typeface="Arial" pitchFamily="34" charset="0"/>
              </a:rPr>
              <a:t>Bilimsel Araştırma Projelerine destek </a:t>
            </a:r>
            <a:r>
              <a:rPr lang="tr-TR" sz="1600" b="1" dirty="0" smtClean="0">
                <a:latin typeface="Arial" pitchFamily="34" charset="0"/>
                <a:cs typeface="Arial" pitchFamily="34" charset="0"/>
              </a:rPr>
              <a:t>vermiştir,</a:t>
            </a:r>
          </a:p>
          <a:p>
            <a:pPr algn="just"/>
            <a:r>
              <a:rPr lang="tr-TR" sz="1600" b="1" dirty="0" smtClean="0">
                <a:latin typeface="Arial" pitchFamily="34" charset="0"/>
                <a:cs typeface="Arial" pitchFamily="34" charset="0"/>
              </a:rPr>
              <a:t>Bunlardan 424(</a:t>
            </a:r>
            <a:r>
              <a:rPr lang="tr-TR" sz="1600" b="1" dirty="0" err="1" smtClean="0">
                <a:latin typeface="Arial" pitchFamily="34" charset="0"/>
                <a:cs typeface="Arial" pitchFamily="34" charset="0"/>
              </a:rPr>
              <a:t>dörtyüzyirmidört</a:t>
            </a:r>
            <a:r>
              <a:rPr lang="tr-TR" sz="1600" b="1" dirty="0" smtClean="0">
                <a:latin typeface="Arial" pitchFamily="34" charset="0"/>
                <a:cs typeface="Arial" pitchFamily="34" charset="0"/>
              </a:rPr>
              <a:t>) </a:t>
            </a:r>
            <a:r>
              <a:rPr lang="tr-TR" sz="1600" b="1" dirty="0">
                <a:latin typeface="Arial" pitchFamily="34" charset="0"/>
                <a:cs typeface="Arial" pitchFamily="34" charset="0"/>
              </a:rPr>
              <a:t>adet Bilimsel Araştırma  Projesi  tamamlanarak sonuca ulaşmıştır.  </a:t>
            </a:r>
            <a:endParaRPr lang="tr-TR" sz="1600" b="1" dirty="0" smtClean="0">
              <a:latin typeface="Arial" pitchFamily="34" charset="0"/>
              <a:cs typeface="Arial" pitchFamily="34" charset="0"/>
            </a:endParaRPr>
          </a:p>
          <a:p>
            <a:pPr algn="just"/>
            <a:r>
              <a:rPr lang="tr-TR" sz="1600" b="1" dirty="0" smtClean="0">
                <a:latin typeface="Arial" pitchFamily="34" charset="0"/>
                <a:cs typeface="Arial" pitchFamily="34" charset="0"/>
              </a:rPr>
              <a:t>139(</a:t>
            </a:r>
            <a:r>
              <a:rPr lang="tr-TR" sz="1600" b="1" dirty="0" err="1" smtClean="0">
                <a:latin typeface="Arial" pitchFamily="34" charset="0"/>
                <a:cs typeface="Arial" pitchFamily="34" charset="0"/>
              </a:rPr>
              <a:t>yüzotuzdokuz</a:t>
            </a:r>
            <a:r>
              <a:rPr lang="tr-TR" sz="1600" b="1" dirty="0" smtClean="0">
                <a:latin typeface="Arial" pitchFamily="34" charset="0"/>
                <a:cs typeface="Arial" pitchFamily="34" charset="0"/>
              </a:rPr>
              <a:t>) </a:t>
            </a:r>
            <a:r>
              <a:rPr lang="tr-TR" sz="1600" b="1" dirty="0">
                <a:latin typeface="Arial" pitchFamily="34" charset="0"/>
                <a:cs typeface="Arial" pitchFamily="34" charset="0"/>
              </a:rPr>
              <a:t>adet Bilimsel Araştırma Projesi ise halen devam etmektedir. </a:t>
            </a:r>
            <a:endParaRPr lang="tr-TR" sz="1600" b="1" dirty="0" smtClean="0">
              <a:latin typeface="Arial" pitchFamily="34" charset="0"/>
              <a:cs typeface="Arial" pitchFamily="34" charset="0"/>
            </a:endParaRPr>
          </a:p>
          <a:p>
            <a:pPr algn="just"/>
            <a:r>
              <a:rPr lang="tr-TR" sz="1600" b="1" dirty="0" smtClean="0">
                <a:latin typeface="Arial" pitchFamily="34" charset="0"/>
                <a:cs typeface="Arial" pitchFamily="34" charset="0"/>
              </a:rPr>
              <a:t>Bugüne </a:t>
            </a:r>
            <a:r>
              <a:rPr lang="tr-TR" sz="1600" b="1" dirty="0">
                <a:latin typeface="Arial" pitchFamily="34" charset="0"/>
                <a:cs typeface="Arial" pitchFamily="34" charset="0"/>
              </a:rPr>
              <a:t>kadar Kalkınma Bakanlığı 13 (onüç) adet projeye   destek vermiş, bunlardan 12 (oniki) adedi tamamlanmış, 1 (bir)adet </a:t>
            </a:r>
            <a:r>
              <a:rPr lang="tr-TR" sz="1600" b="1" dirty="0" smtClean="0">
                <a:latin typeface="Arial" pitchFamily="34" charset="0"/>
                <a:cs typeface="Arial" pitchFamily="34" charset="0"/>
              </a:rPr>
              <a:t>Ömer Halisdemir </a:t>
            </a:r>
            <a:r>
              <a:rPr lang="tr-TR" sz="1600" b="1" dirty="0">
                <a:latin typeface="Arial" pitchFamily="34" charset="0"/>
                <a:cs typeface="Arial" pitchFamily="34" charset="0"/>
              </a:rPr>
              <a:t>Üniversitesi Merkezi Araştırma Laboratuvarı Kurulumu projesi halen devam etmektedir</a:t>
            </a:r>
            <a:r>
              <a:rPr lang="tr-TR" sz="1600" b="1" dirty="0" smtClean="0">
                <a:latin typeface="Arial" pitchFamily="34" charset="0"/>
                <a:cs typeface="Arial" pitchFamily="34" charset="0"/>
              </a:rPr>
              <a:t>.</a:t>
            </a:r>
          </a:p>
          <a:p>
            <a:pPr algn="just"/>
            <a:r>
              <a:rPr lang="tr-TR" sz="1600" b="1" dirty="0" smtClean="0">
                <a:latin typeface="Arial" pitchFamily="34" charset="0"/>
                <a:cs typeface="Arial" pitchFamily="34" charset="0"/>
              </a:rPr>
              <a:t> </a:t>
            </a:r>
            <a:r>
              <a:rPr lang="tr-TR" sz="1600" b="1" dirty="0">
                <a:latin typeface="Arial" pitchFamily="34" charset="0"/>
                <a:cs typeface="Arial" pitchFamily="34" charset="0"/>
              </a:rPr>
              <a:t>Türkiye Bilimsel ve Teknolojik Araştırma Kurumunca  desteklenen  </a:t>
            </a:r>
            <a:r>
              <a:rPr lang="tr-TR" sz="1600" b="1" dirty="0" smtClean="0">
                <a:latin typeface="Arial" pitchFamily="34" charset="0"/>
                <a:cs typeface="Arial" pitchFamily="34" charset="0"/>
              </a:rPr>
              <a:t>95(</a:t>
            </a:r>
            <a:r>
              <a:rPr lang="tr-TR" sz="1600" b="1" dirty="0" err="1" smtClean="0">
                <a:latin typeface="Arial" pitchFamily="34" charset="0"/>
                <a:cs typeface="Arial" pitchFamily="34" charset="0"/>
              </a:rPr>
              <a:t>doksanbeş</a:t>
            </a:r>
            <a:r>
              <a:rPr lang="tr-TR" sz="1600" b="1" dirty="0" smtClean="0">
                <a:latin typeface="Arial" pitchFamily="34" charset="0"/>
                <a:cs typeface="Arial" pitchFamily="34" charset="0"/>
              </a:rPr>
              <a:t>) </a:t>
            </a:r>
            <a:r>
              <a:rPr lang="tr-TR" sz="1600" b="1" dirty="0">
                <a:latin typeface="Arial" pitchFamily="34" charset="0"/>
                <a:cs typeface="Arial" pitchFamily="34" charset="0"/>
              </a:rPr>
              <a:t>adet TÜBİTAK projesinden bu güne kadar </a:t>
            </a:r>
            <a:r>
              <a:rPr lang="tr-TR" sz="1600" b="1" dirty="0" smtClean="0">
                <a:latin typeface="Arial" pitchFamily="34" charset="0"/>
                <a:cs typeface="Arial" pitchFamily="34" charset="0"/>
              </a:rPr>
              <a:t>62 (</a:t>
            </a:r>
            <a:r>
              <a:rPr lang="tr-TR" sz="1600" b="1" dirty="0" err="1" smtClean="0">
                <a:latin typeface="Arial" pitchFamily="34" charset="0"/>
                <a:cs typeface="Arial" pitchFamily="34" charset="0"/>
              </a:rPr>
              <a:t>altmışiki</a:t>
            </a:r>
            <a:r>
              <a:rPr lang="tr-TR" sz="1600" b="1" dirty="0" smtClean="0">
                <a:latin typeface="Arial" pitchFamily="34" charset="0"/>
                <a:cs typeface="Arial" pitchFamily="34" charset="0"/>
              </a:rPr>
              <a:t>) </a:t>
            </a:r>
            <a:r>
              <a:rPr lang="tr-TR" sz="1600" b="1" dirty="0">
                <a:latin typeface="Arial" pitchFamily="34" charset="0"/>
                <a:cs typeface="Arial" pitchFamily="34" charset="0"/>
              </a:rPr>
              <a:t>adet TÜBİTAK projesi tamamlanmış ve halen devam eden  TÜBİTAK destekli 33 (</a:t>
            </a:r>
            <a:r>
              <a:rPr lang="tr-TR" sz="1600" b="1" dirty="0" err="1">
                <a:latin typeface="Arial" pitchFamily="34" charset="0"/>
                <a:cs typeface="Arial" pitchFamily="34" charset="0"/>
              </a:rPr>
              <a:t>otuzüç</a:t>
            </a:r>
            <a:r>
              <a:rPr lang="tr-TR" sz="1600" b="1" dirty="0">
                <a:latin typeface="Arial" pitchFamily="34" charset="0"/>
                <a:cs typeface="Arial" pitchFamily="34" charset="0"/>
              </a:rPr>
              <a:t>)  adet projemiz bulunmaktadır. </a:t>
            </a:r>
            <a:endParaRPr lang="tr-TR" sz="1600" b="1" dirty="0" smtClean="0">
              <a:latin typeface="Arial" pitchFamily="34" charset="0"/>
              <a:cs typeface="Arial" pitchFamily="34" charset="0"/>
            </a:endParaRPr>
          </a:p>
          <a:p>
            <a:pPr algn="just"/>
            <a:r>
              <a:rPr lang="tr-TR" sz="1600" b="1" dirty="0" smtClean="0">
                <a:latin typeface="Arial" pitchFamily="34" charset="0"/>
                <a:cs typeface="Arial" pitchFamily="34" charset="0"/>
              </a:rPr>
              <a:t>Avrupa Birliği </a:t>
            </a:r>
            <a:r>
              <a:rPr lang="tr-TR" sz="1600" b="1" dirty="0">
                <a:latin typeface="Arial" pitchFamily="34" charset="0"/>
                <a:cs typeface="Arial" pitchFamily="34" charset="0"/>
              </a:rPr>
              <a:t>kapsamında Desteklenen </a:t>
            </a:r>
            <a:r>
              <a:rPr lang="tr-TR" sz="1600" b="1" dirty="0" smtClean="0">
                <a:latin typeface="Arial" pitchFamily="34" charset="0"/>
                <a:cs typeface="Arial" pitchFamily="34" charset="0"/>
              </a:rPr>
              <a:t>2 (İKİ) </a:t>
            </a:r>
            <a:r>
              <a:rPr lang="tr-TR" sz="1600" b="1" dirty="0">
                <a:latin typeface="Arial" pitchFamily="34" charset="0"/>
                <a:cs typeface="Arial" pitchFamily="34" charset="0"/>
              </a:rPr>
              <a:t>adet </a:t>
            </a:r>
            <a:r>
              <a:rPr lang="tr-TR" sz="1600" b="1" dirty="0" smtClean="0">
                <a:latin typeface="Arial" pitchFamily="34" charset="0"/>
                <a:cs typeface="Arial" pitchFamily="34" charset="0"/>
              </a:rPr>
              <a:t>AB </a:t>
            </a:r>
            <a:r>
              <a:rPr lang="tr-TR" sz="1600" b="1" dirty="0">
                <a:latin typeface="Arial" pitchFamily="34" charset="0"/>
                <a:cs typeface="Arial" pitchFamily="34" charset="0"/>
              </a:rPr>
              <a:t>Projesi, </a:t>
            </a:r>
            <a:endParaRPr lang="tr-TR" sz="1600" b="1" dirty="0" smtClean="0">
              <a:latin typeface="Arial" pitchFamily="34" charset="0"/>
              <a:cs typeface="Arial" pitchFamily="34" charset="0"/>
            </a:endParaRPr>
          </a:p>
          <a:p>
            <a:pPr algn="just"/>
            <a:r>
              <a:rPr lang="tr-TR" sz="1600" b="1" dirty="0" smtClean="0">
                <a:latin typeface="Arial" pitchFamily="34" charset="0"/>
                <a:cs typeface="Arial" pitchFamily="34" charset="0"/>
              </a:rPr>
              <a:t>1 </a:t>
            </a:r>
            <a:r>
              <a:rPr lang="tr-TR" sz="1600" b="1" dirty="0">
                <a:latin typeface="Arial" pitchFamily="34" charset="0"/>
                <a:cs typeface="Arial" pitchFamily="34" charset="0"/>
              </a:rPr>
              <a:t>(bir) adet Uluslar arası Atom Enerjisi Ajansı (IAEA) Destekli Uluslar arası projemiz</a:t>
            </a:r>
            <a:r>
              <a:rPr lang="tr-TR" sz="1600" b="1" dirty="0" smtClean="0">
                <a:latin typeface="Arial" pitchFamily="34" charset="0"/>
                <a:cs typeface="Arial" pitchFamily="34" charset="0"/>
              </a:rPr>
              <a:t>,</a:t>
            </a:r>
          </a:p>
          <a:p>
            <a:pPr algn="just"/>
            <a:r>
              <a:rPr lang="tr-TR" sz="1600" b="1" dirty="0" smtClean="0">
                <a:latin typeface="Arial" pitchFamily="34" charset="0"/>
                <a:cs typeface="Arial" pitchFamily="34" charset="0"/>
              </a:rPr>
              <a:t> </a:t>
            </a:r>
            <a:r>
              <a:rPr lang="tr-TR" sz="1600" b="1" dirty="0">
                <a:latin typeface="Arial" pitchFamily="34" charset="0"/>
                <a:cs typeface="Arial" pitchFamily="34" charset="0"/>
              </a:rPr>
              <a:t>Birleşmiş Milletler Topluluğuna (BM) bağlı UNIDO  </a:t>
            </a:r>
            <a:endParaRPr lang="tr-TR" sz="1600" b="1" dirty="0" smtClean="0">
              <a:latin typeface="Arial" pitchFamily="34" charset="0"/>
              <a:cs typeface="Arial" pitchFamily="34" charset="0"/>
            </a:endParaRPr>
          </a:p>
          <a:p>
            <a:pPr algn="just"/>
            <a:r>
              <a:rPr lang="it-IT" sz="1600" b="1" dirty="0" smtClean="0">
                <a:latin typeface="Arial" pitchFamily="34" charset="0"/>
                <a:cs typeface="Arial" pitchFamily="34" charset="0"/>
              </a:rPr>
              <a:t>Gıda </a:t>
            </a:r>
            <a:r>
              <a:rPr lang="it-IT" sz="1600" b="1" dirty="0">
                <a:latin typeface="Arial" pitchFamily="34" charset="0"/>
                <a:cs typeface="Arial" pitchFamily="34" charset="0"/>
              </a:rPr>
              <a:t>Tarım ve Hayvancılık Bakanlığının desteklediği 3 (üç) adet  TAGEM </a:t>
            </a:r>
            <a:r>
              <a:rPr lang="tr-TR" sz="1600" b="1" dirty="0">
                <a:latin typeface="Arial" pitchFamily="34" charset="0"/>
                <a:cs typeface="Arial" pitchFamily="34" charset="0"/>
              </a:rPr>
              <a:t>projelerimiz </a:t>
            </a:r>
            <a:endParaRPr lang="tr-TR" sz="1600" b="1" dirty="0" smtClean="0">
              <a:latin typeface="Arial" pitchFamily="34" charset="0"/>
              <a:cs typeface="Arial" pitchFamily="34" charset="0"/>
            </a:endParaRPr>
          </a:p>
          <a:p>
            <a:pPr algn="just"/>
            <a:r>
              <a:rPr lang="it-IT" sz="1600" b="1" dirty="0" smtClean="0">
                <a:latin typeface="Arial" pitchFamily="34" charset="0"/>
                <a:cs typeface="Arial" pitchFamily="34" charset="0"/>
              </a:rPr>
              <a:t>Kalkınma </a:t>
            </a:r>
            <a:r>
              <a:rPr lang="it-IT" sz="1600" b="1" dirty="0">
                <a:latin typeface="Arial" pitchFamily="34" charset="0"/>
                <a:cs typeface="Arial" pitchFamily="34" charset="0"/>
              </a:rPr>
              <a:t>Bakanlığı Konya Ovası Projesi Bölge Kalkınma İdaresi Başkanlığının desteklediği 1 (bir) adet KOP projemiz </a:t>
            </a:r>
            <a:endParaRPr lang="tr-TR" sz="1600" b="1" dirty="0" smtClean="0">
              <a:latin typeface="Arial" pitchFamily="34" charset="0"/>
              <a:cs typeface="Arial" pitchFamily="34" charset="0"/>
            </a:endParaRPr>
          </a:p>
          <a:p>
            <a:pPr algn="just"/>
            <a:r>
              <a:rPr lang="it-IT" sz="1600" b="1" dirty="0" smtClean="0">
                <a:latin typeface="Arial" pitchFamily="34" charset="0"/>
                <a:cs typeface="Arial" pitchFamily="34" charset="0"/>
              </a:rPr>
              <a:t> </a:t>
            </a:r>
            <a:r>
              <a:rPr lang="tr-TR" sz="1600" b="1" dirty="0" smtClean="0">
                <a:latin typeface="Arial" pitchFamily="34" charset="0"/>
                <a:cs typeface="Arial" pitchFamily="34" charset="0"/>
              </a:rPr>
              <a:t>Gençlik </a:t>
            </a:r>
            <a:r>
              <a:rPr lang="tr-TR" sz="1600" b="1" dirty="0">
                <a:latin typeface="Arial" pitchFamily="34" charset="0"/>
                <a:cs typeface="Arial" pitchFamily="34" charset="0"/>
              </a:rPr>
              <a:t>Spor Bakanlığınca desteklenen “Gençler El Ele </a:t>
            </a:r>
            <a:r>
              <a:rPr lang="tr-TR" sz="1600" b="1" dirty="0" smtClean="0">
                <a:latin typeface="Arial" pitchFamily="34" charset="0"/>
                <a:cs typeface="Arial" pitchFamily="34" charset="0"/>
              </a:rPr>
              <a:t>Projesi</a:t>
            </a:r>
          </a:p>
          <a:p>
            <a:pPr algn="just">
              <a:buNone/>
            </a:pPr>
            <a:r>
              <a:rPr lang="tr-TR" sz="1600" b="1" dirty="0" smtClean="0">
                <a:latin typeface="Arial" pitchFamily="34" charset="0"/>
                <a:cs typeface="Arial" pitchFamily="34" charset="0"/>
              </a:rPr>
              <a:t>izlenmesi</a:t>
            </a:r>
            <a:r>
              <a:rPr lang="tr-TR" sz="1600" b="1" dirty="0">
                <a:latin typeface="Arial" pitchFamily="34" charset="0"/>
                <a:cs typeface="Arial" pitchFamily="34" charset="0"/>
              </a:rPr>
              <a:t>, harcamaları, denetim ve muhasebeleştirilmesi işlemi birimimiz tarafından </a:t>
            </a:r>
            <a:r>
              <a:rPr lang="tr-TR" sz="1600" b="1" dirty="0" smtClean="0">
                <a:latin typeface="Arial" pitchFamily="34" charset="0"/>
                <a:cs typeface="Arial" pitchFamily="34" charset="0"/>
              </a:rPr>
              <a:t>yürütülmektedir.</a:t>
            </a:r>
            <a:endParaRPr lang="tr-TR" sz="1600" b="1" dirty="0">
              <a:latin typeface="Arial" pitchFamily="34" charset="0"/>
              <a:cs typeface="Arial" pitchFamily="34" charset="0"/>
            </a:endParaRPr>
          </a:p>
        </p:txBody>
      </p:sp>
    </p:spTree>
    <p:extLst>
      <p:ext uri="{BB962C8B-B14F-4D97-AF65-F5344CB8AC3E}">
        <p14:creationId xmlns:p14="http://schemas.microsoft.com/office/powerpoint/2010/main" xmlns="" val="207094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12234"/>
            <a:ext cx="10363200" cy="735981"/>
          </a:xfrm>
        </p:spPr>
        <p:txBody>
          <a:bodyPr/>
          <a:lstStyle/>
          <a:p>
            <a:r>
              <a:rPr lang="tr-TR" dirty="0" smtClean="0"/>
              <a:t>              </a:t>
            </a:r>
            <a:r>
              <a:rPr lang="tr-TR" b="1" dirty="0" smtClean="0">
                <a:solidFill>
                  <a:srgbClr val="7030A0"/>
                </a:solidFill>
              </a:rPr>
              <a:t>Desteklenen Projeler</a:t>
            </a:r>
            <a:endParaRPr lang="tr-TR" b="1" dirty="0">
              <a:solidFill>
                <a:srgbClr val="7030A0"/>
              </a:solidFill>
            </a:endParaRPr>
          </a:p>
        </p:txBody>
      </p:sp>
      <p:sp>
        <p:nvSpPr>
          <p:cNvPr id="3" name="İçerik Yer Tutucusu 2"/>
          <p:cNvSpPr>
            <a:spLocks noGrp="1"/>
          </p:cNvSpPr>
          <p:nvPr>
            <p:ph type="body" idx="1"/>
          </p:nvPr>
        </p:nvSpPr>
        <p:spPr>
          <a:xfrm>
            <a:off x="707135" y="1182029"/>
            <a:ext cx="10878981" cy="4795025"/>
          </a:xfrm>
        </p:spPr>
        <p:txBody>
          <a:bodyPr>
            <a:normAutofit fontScale="92500" lnSpcReduction="20000"/>
          </a:bodyPr>
          <a:lstStyle/>
          <a:p>
            <a:pPr algn="just"/>
            <a:r>
              <a:rPr lang="tr-TR" sz="3000" b="1" dirty="0">
                <a:latin typeface="Arial" pitchFamily="34" charset="0"/>
                <a:cs typeface="Arial" pitchFamily="34" charset="0"/>
              </a:rPr>
              <a:t>Bilimsel Araştırma Projeleri Koordinasyon Birimine proje önerileri HIDEP hariç olmak üzere her yıl </a:t>
            </a:r>
            <a:r>
              <a:rPr lang="tr-TR" sz="3000" b="1" dirty="0" smtClean="0">
                <a:latin typeface="Arial" pitchFamily="34" charset="0"/>
                <a:cs typeface="Arial" pitchFamily="34" charset="0"/>
              </a:rPr>
              <a:t>Şubat, Haziran </a:t>
            </a:r>
            <a:r>
              <a:rPr lang="tr-TR" sz="3000" b="1" dirty="0">
                <a:latin typeface="Arial" pitchFamily="34" charset="0"/>
                <a:cs typeface="Arial" pitchFamily="34" charset="0"/>
              </a:rPr>
              <a:t>ve </a:t>
            </a:r>
            <a:r>
              <a:rPr lang="tr-TR" sz="3000" b="1" dirty="0" smtClean="0">
                <a:latin typeface="Arial" pitchFamily="34" charset="0"/>
                <a:cs typeface="Arial" pitchFamily="34" charset="0"/>
              </a:rPr>
              <a:t>Ekim aylarında </a:t>
            </a:r>
            <a:r>
              <a:rPr lang="tr-TR" sz="3000" b="1" dirty="0">
                <a:latin typeface="Arial" pitchFamily="34" charset="0"/>
                <a:cs typeface="Arial" pitchFamily="34" charset="0"/>
              </a:rPr>
              <a:t>yapılır. HIDEP’lerin   ise her yıl Şubat, Nisan, Haziran, Ağustos ve Ekim aylarının ilk yarısında başvurusu </a:t>
            </a:r>
            <a:r>
              <a:rPr lang="tr-TR" sz="3000" b="1" dirty="0" smtClean="0">
                <a:latin typeface="Arial" pitchFamily="34" charset="0"/>
                <a:cs typeface="Arial" pitchFamily="34" charset="0"/>
              </a:rPr>
              <a:t>yapılır. Bilimsel </a:t>
            </a:r>
            <a:r>
              <a:rPr lang="tr-TR" sz="3000" b="1" dirty="0">
                <a:latin typeface="Arial" pitchFamily="34" charset="0"/>
                <a:cs typeface="Arial" pitchFamily="34" charset="0"/>
              </a:rPr>
              <a:t>Araştırma Projeleri Koordinasyon Birimince desteklenen projeler;</a:t>
            </a:r>
          </a:p>
          <a:p>
            <a:r>
              <a:rPr lang="tr-TR" sz="3000" b="1" dirty="0">
                <a:latin typeface="Arial" pitchFamily="34" charset="0"/>
                <a:cs typeface="Arial" pitchFamily="34" charset="0"/>
              </a:rPr>
              <a:t>a)	AGAP: Araştırma ve Geliştirme Alt Yapı Projelerini,</a:t>
            </a:r>
          </a:p>
          <a:p>
            <a:r>
              <a:rPr lang="tr-TR" sz="3000" b="1" dirty="0">
                <a:latin typeface="Arial" pitchFamily="34" charset="0"/>
                <a:cs typeface="Arial" pitchFamily="34" charset="0"/>
              </a:rPr>
              <a:t>b)	BAGEP: Bilimsel Araştırma ve Geliştirme Projelerini,</a:t>
            </a:r>
          </a:p>
          <a:p>
            <a:r>
              <a:rPr lang="tr-TR" sz="3000" b="1" dirty="0">
                <a:latin typeface="Arial" pitchFamily="34" charset="0"/>
                <a:cs typeface="Arial" pitchFamily="34" charset="0"/>
              </a:rPr>
              <a:t>c)	DOKTEP: Doktora Tez Projelerini,</a:t>
            </a:r>
          </a:p>
          <a:p>
            <a:r>
              <a:rPr lang="tr-TR" sz="3000" b="1" dirty="0">
                <a:latin typeface="Arial" pitchFamily="34" charset="0"/>
                <a:cs typeface="Arial" pitchFamily="34" charset="0"/>
              </a:rPr>
              <a:t>d)	GÜP: Güdümlü Projeleri,                        </a:t>
            </a:r>
          </a:p>
          <a:p>
            <a:r>
              <a:rPr lang="tr-TR" sz="3000" b="1" dirty="0">
                <a:latin typeface="Arial" pitchFamily="34" charset="0"/>
                <a:cs typeface="Arial" pitchFamily="34" charset="0"/>
              </a:rPr>
              <a:t>e)	HIDEP: Hızlı Destek Projelerini,</a:t>
            </a:r>
          </a:p>
          <a:p>
            <a:r>
              <a:rPr lang="tr-TR" sz="3000" b="1" dirty="0">
                <a:latin typeface="Arial" pitchFamily="34" charset="0"/>
                <a:cs typeface="Arial" pitchFamily="34" charset="0"/>
              </a:rPr>
              <a:t>f)    </a:t>
            </a:r>
            <a:r>
              <a:rPr lang="tr-TR" sz="3000" b="1" dirty="0" smtClean="0">
                <a:latin typeface="Arial" pitchFamily="34" charset="0"/>
                <a:cs typeface="Arial" pitchFamily="34" charset="0"/>
              </a:rPr>
              <a:t>   YÜLTEP</a:t>
            </a:r>
            <a:r>
              <a:rPr lang="tr-TR" sz="3000" b="1" dirty="0">
                <a:latin typeface="Arial" pitchFamily="34" charset="0"/>
                <a:cs typeface="Arial" pitchFamily="34" charset="0"/>
              </a:rPr>
              <a:t>: Yüksek Lisans Tez Projelerini, ifade eder.          </a:t>
            </a:r>
          </a:p>
          <a:p>
            <a:endParaRPr lang="tr-TR" dirty="0"/>
          </a:p>
        </p:txBody>
      </p:sp>
    </p:spTree>
    <p:extLst>
      <p:ext uri="{BB962C8B-B14F-4D97-AF65-F5344CB8AC3E}">
        <p14:creationId xmlns:p14="http://schemas.microsoft.com/office/powerpoint/2010/main" xmlns="" val="4239020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9551" y="0"/>
            <a:ext cx="10468864" cy="992459"/>
          </a:xfrm>
        </p:spPr>
        <p:txBody>
          <a:bodyPr/>
          <a:lstStyle/>
          <a:p>
            <a:pPr algn="ctr"/>
            <a:r>
              <a:rPr lang="tr-TR" b="1" dirty="0">
                <a:solidFill>
                  <a:srgbClr val="7030A0"/>
                </a:solidFill>
              </a:rPr>
              <a:t>Bilimsel Araştırma Projeleri</a:t>
            </a:r>
          </a:p>
        </p:txBody>
      </p:sp>
      <p:graphicFrame>
        <p:nvGraphicFramePr>
          <p:cNvPr id="4" name="İçerik Yer Tutucusu 3"/>
          <p:cNvGraphicFramePr>
            <a:graphicFrameLocks noGrp="1"/>
          </p:cNvGraphicFramePr>
          <p:nvPr>
            <p:ph idx="4294967295"/>
          </p:nvPr>
        </p:nvGraphicFramePr>
        <p:xfrm>
          <a:off x="925550" y="1237788"/>
          <a:ext cx="10838987" cy="4819599"/>
        </p:xfrm>
        <a:graphic>
          <a:graphicData uri="http://schemas.openxmlformats.org/drawingml/2006/table">
            <a:tbl>
              <a:tblPr firstRow="1" firstCol="1" lastRow="1" lastCol="1" bandRow="1" bandCol="1">
                <a:tableStyleId>{5C22544A-7EE6-4342-B048-85BDC9FD1C3A}</a:tableStyleId>
              </a:tblPr>
              <a:tblGrid>
                <a:gridCol w="1892272"/>
                <a:gridCol w="1773025"/>
                <a:gridCol w="1415457"/>
                <a:gridCol w="1267259"/>
                <a:gridCol w="2452378"/>
                <a:gridCol w="2038596"/>
              </a:tblGrid>
              <a:tr h="896938">
                <a:tc>
                  <a:txBody>
                    <a:bodyPr/>
                    <a:lstStyle/>
                    <a:p>
                      <a:pPr>
                        <a:lnSpc>
                          <a:spcPct val="115000"/>
                        </a:lnSpc>
                        <a:spcAft>
                          <a:spcPts val="0"/>
                        </a:spcAft>
                      </a:pPr>
                      <a:r>
                        <a:rPr lang="tr-TR" sz="1800" b="1" dirty="0">
                          <a:effectLst/>
                          <a:latin typeface="Arial" pitchFamily="34" charset="0"/>
                          <a:cs typeface="Arial" pitchFamily="34" charset="0"/>
                        </a:rPr>
                        <a:t>PROJELER</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Önceki Yıldan</a:t>
                      </a:r>
                    </a:p>
                    <a:p>
                      <a:pPr algn="ctr">
                        <a:lnSpc>
                          <a:spcPct val="115000"/>
                        </a:lnSpc>
                        <a:spcAft>
                          <a:spcPts val="0"/>
                        </a:spcAft>
                      </a:pPr>
                      <a:r>
                        <a:rPr lang="tr-TR" sz="1800" b="1" dirty="0">
                          <a:effectLst/>
                          <a:latin typeface="Arial" pitchFamily="34" charset="0"/>
                          <a:cs typeface="Arial" pitchFamily="34" charset="0"/>
                        </a:rPr>
                        <a:t>Devreden</a:t>
                      </a:r>
                      <a:br>
                        <a:rPr lang="tr-TR" sz="1800" b="1" dirty="0">
                          <a:effectLst/>
                          <a:latin typeface="Arial" pitchFamily="34" charset="0"/>
                          <a:cs typeface="Arial" pitchFamily="34" charset="0"/>
                        </a:rPr>
                      </a:br>
                      <a:r>
                        <a:rPr lang="tr-TR" sz="1800" b="1" dirty="0">
                          <a:effectLst/>
                          <a:latin typeface="Arial" pitchFamily="34" charset="0"/>
                          <a:cs typeface="Arial" pitchFamily="34" charset="0"/>
                        </a:rPr>
                        <a:t>Proje</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Yıl İçinde Eklenen Proje</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TOPLAM</a:t>
                      </a:r>
                    </a:p>
                    <a:p>
                      <a:pPr algn="ctr">
                        <a:lnSpc>
                          <a:spcPct val="115000"/>
                        </a:lnSpc>
                        <a:spcAft>
                          <a:spcPts val="0"/>
                        </a:spcAft>
                      </a:pPr>
                      <a:r>
                        <a:rPr lang="tr-TR" sz="1800" b="1" dirty="0">
                          <a:effectLst/>
                          <a:latin typeface="Arial" pitchFamily="34" charset="0"/>
                          <a:cs typeface="Arial" pitchFamily="34" charset="0"/>
                        </a:rPr>
                        <a:t>PROJE</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a:effectLst/>
                          <a:latin typeface="Arial" pitchFamily="34" charset="0"/>
                          <a:cs typeface="Arial" pitchFamily="34" charset="0"/>
                        </a:rPr>
                        <a:t>Yıl İçinde Tamamlanan Proje</a:t>
                      </a:r>
                      <a:endParaRPr lang="tr-TR" sz="1800" b="1">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TOPLAM ÖDENEK</a:t>
                      </a:r>
                    </a:p>
                    <a:p>
                      <a:pPr algn="ctr">
                        <a:lnSpc>
                          <a:spcPct val="115000"/>
                        </a:lnSpc>
                        <a:spcAft>
                          <a:spcPts val="0"/>
                        </a:spcAft>
                      </a:pPr>
                      <a:r>
                        <a:rPr lang="tr-TR" sz="1800" b="1" dirty="0">
                          <a:effectLst/>
                          <a:latin typeface="Arial" pitchFamily="34" charset="0"/>
                          <a:cs typeface="Arial" pitchFamily="34" charset="0"/>
                        </a:rPr>
                        <a:t>(TL)</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r h="281555">
                <a:tc>
                  <a:txBody>
                    <a:bodyPr/>
                    <a:lstStyle/>
                    <a:p>
                      <a:pPr>
                        <a:lnSpc>
                          <a:spcPct val="115000"/>
                        </a:lnSpc>
                        <a:spcAft>
                          <a:spcPts val="0"/>
                        </a:spcAft>
                      </a:pPr>
                      <a:r>
                        <a:rPr lang="tr-TR" sz="1800" b="1" dirty="0">
                          <a:effectLst/>
                          <a:latin typeface="Arial" pitchFamily="34" charset="0"/>
                          <a:cs typeface="Arial" pitchFamily="34" charset="0"/>
                        </a:rPr>
                        <a:t>DPT</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1</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a:effectLst/>
                          <a:latin typeface="Arial" pitchFamily="34" charset="0"/>
                          <a:cs typeface="Arial" pitchFamily="34" charset="0"/>
                        </a:rPr>
                        <a:t>1</a:t>
                      </a:r>
                      <a:endParaRPr lang="tr-TR" sz="1800" b="1">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a:effectLst/>
                          <a:latin typeface="Arial" pitchFamily="34" charset="0"/>
                          <a:cs typeface="Arial" pitchFamily="34" charset="0"/>
                        </a:rPr>
                        <a:t>-</a:t>
                      </a:r>
                      <a:endParaRPr lang="tr-TR" sz="1800" b="1">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r">
                        <a:lnSpc>
                          <a:spcPct val="115000"/>
                        </a:lnSpc>
                        <a:spcAft>
                          <a:spcPts val="0"/>
                        </a:spcAft>
                      </a:pPr>
                      <a:r>
                        <a:rPr lang="tr-TR" sz="1800" b="1" dirty="0" smtClean="0">
                          <a:effectLst/>
                          <a:latin typeface="Arial" pitchFamily="34" charset="0"/>
                          <a:cs typeface="Arial" pitchFamily="34" charset="0"/>
                        </a:rPr>
                        <a:t>12.541.000 </a:t>
                      </a:r>
                      <a:r>
                        <a:rPr lang="tr-TR" sz="1800" b="1" dirty="0">
                          <a:effectLst/>
                          <a:latin typeface="Arial" pitchFamily="34" charset="0"/>
                          <a:cs typeface="Arial" pitchFamily="34" charset="0"/>
                        </a:rPr>
                        <a:t>TL</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r h="896938">
                <a:tc>
                  <a:txBody>
                    <a:bodyPr/>
                    <a:lstStyle/>
                    <a:p>
                      <a:pPr>
                        <a:lnSpc>
                          <a:spcPct val="115000"/>
                        </a:lnSpc>
                        <a:spcAft>
                          <a:spcPts val="0"/>
                        </a:spcAft>
                      </a:pPr>
                      <a:r>
                        <a:rPr lang="tr-TR" sz="1800" b="1" dirty="0">
                          <a:effectLst/>
                          <a:latin typeface="Arial" pitchFamily="34" charset="0"/>
                          <a:cs typeface="Arial" pitchFamily="34" charset="0"/>
                        </a:rPr>
                        <a:t>TÜBİTAK</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ea typeface="Times New Roman" panose="02020603050405020304" pitchFamily="18" charset="0"/>
                          <a:cs typeface="Arial" pitchFamily="34" charset="0"/>
                        </a:rPr>
                        <a:t>32</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ea typeface="Times New Roman" panose="02020603050405020304" pitchFamily="18" charset="0"/>
                          <a:cs typeface="Arial" pitchFamily="34" charset="0"/>
                        </a:rPr>
                        <a:t>7</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ea typeface="Times New Roman" panose="02020603050405020304" pitchFamily="18" charset="0"/>
                          <a:cs typeface="Arial" pitchFamily="34" charset="0"/>
                        </a:rPr>
                        <a:t>39</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4</a:t>
                      </a:r>
                      <a:r>
                        <a:rPr lang="tr-TR" sz="1800" b="1" baseline="0" dirty="0" smtClean="0">
                          <a:effectLst/>
                          <a:latin typeface="Arial" pitchFamily="34" charset="0"/>
                          <a:cs typeface="Arial" pitchFamily="34" charset="0"/>
                        </a:rPr>
                        <a:t> </a:t>
                      </a:r>
                      <a:r>
                        <a:rPr lang="tr-TR" sz="1800" b="1" dirty="0" smtClean="0">
                          <a:effectLst/>
                          <a:latin typeface="Arial" pitchFamily="34" charset="0"/>
                          <a:cs typeface="Arial" pitchFamily="34" charset="0"/>
                        </a:rPr>
                        <a:t>Biten +</a:t>
                      </a:r>
                    </a:p>
                    <a:p>
                      <a:pPr algn="ctr">
                        <a:lnSpc>
                          <a:spcPct val="115000"/>
                        </a:lnSpc>
                        <a:spcAft>
                          <a:spcPts val="0"/>
                        </a:spcAft>
                      </a:pPr>
                      <a:r>
                        <a:rPr lang="tr-TR" sz="1800" b="1" dirty="0" smtClean="0">
                          <a:effectLst/>
                          <a:latin typeface="Arial" pitchFamily="34" charset="0"/>
                          <a:cs typeface="Arial" pitchFamily="34" charset="0"/>
                        </a:rPr>
                        <a:t>2</a:t>
                      </a:r>
                      <a:r>
                        <a:rPr lang="tr-TR" sz="1800" b="1" baseline="0" dirty="0" smtClean="0">
                          <a:effectLst/>
                          <a:latin typeface="Arial" pitchFamily="34" charset="0"/>
                          <a:cs typeface="Arial" pitchFamily="34" charset="0"/>
                        </a:rPr>
                        <a:t> </a:t>
                      </a:r>
                      <a:r>
                        <a:rPr lang="tr-TR" sz="1800" b="1" dirty="0" smtClean="0">
                          <a:effectLst/>
                          <a:latin typeface="Arial" pitchFamily="34" charset="0"/>
                          <a:cs typeface="Arial" pitchFamily="34" charset="0"/>
                        </a:rPr>
                        <a:t>Sonlandırılan</a:t>
                      </a:r>
                      <a:endParaRPr lang="tr-TR" sz="1800" b="1" dirty="0">
                        <a:effectLst/>
                        <a:latin typeface="Arial" pitchFamily="34" charset="0"/>
                        <a:cs typeface="Arial" pitchFamily="34" charset="0"/>
                      </a:endParaRPr>
                    </a:p>
                    <a:p>
                      <a:pPr algn="ctr">
                        <a:lnSpc>
                          <a:spcPct val="115000"/>
                        </a:lnSpc>
                        <a:spcAft>
                          <a:spcPts val="0"/>
                        </a:spcAft>
                      </a:pPr>
                      <a:r>
                        <a:rPr lang="tr-TR" sz="1800" b="1" dirty="0">
                          <a:effectLst/>
                          <a:latin typeface="Arial" pitchFamily="34" charset="0"/>
                          <a:cs typeface="Arial" pitchFamily="34" charset="0"/>
                        </a:rPr>
                        <a:t>(Devam eden 33)</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nSpc>
                          <a:spcPct val="115000"/>
                        </a:lnSpc>
                        <a:spcAft>
                          <a:spcPts val="0"/>
                        </a:spcAft>
                      </a:pPr>
                      <a:r>
                        <a:rPr lang="tr-TR" sz="1800" b="1" dirty="0">
                          <a:effectLst/>
                          <a:latin typeface="Arial" pitchFamily="34" charset="0"/>
                          <a:cs typeface="Arial" pitchFamily="34" charset="0"/>
                        </a:rPr>
                        <a:t> </a:t>
                      </a:r>
                      <a:r>
                        <a:rPr lang="tr-TR" sz="1800" b="1" dirty="0" smtClean="0">
                          <a:effectLst/>
                          <a:latin typeface="Arial" pitchFamily="34" charset="0"/>
                          <a:cs typeface="Arial" pitchFamily="34" charset="0"/>
                        </a:rPr>
                        <a:t>7.599.086,00TL </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r h="403047">
                <a:tc>
                  <a:txBody>
                    <a:bodyPr/>
                    <a:lstStyle/>
                    <a:p>
                      <a:pPr>
                        <a:lnSpc>
                          <a:spcPct val="115000"/>
                        </a:lnSpc>
                        <a:spcAft>
                          <a:spcPts val="0"/>
                        </a:spcAft>
                      </a:pPr>
                      <a:r>
                        <a:rPr lang="tr-TR" sz="1800" b="1" dirty="0">
                          <a:effectLst/>
                          <a:latin typeface="Arial" pitchFamily="34" charset="0"/>
                          <a:cs typeface="Arial" pitchFamily="34" charset="0"/>
                        </a:rPr>
                        <a:t>A.B.</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0" dirty="0">
                          <a:effectLst/>
                          <a:latin typeface="Arial" pitchFamily="34" charset="0"/>
                          <a:ea typeface="Times New Roman" panose="02020603050405020304" pitchFamily="18" charset="0"/>
                          <a:cs typeface="Arial" pitchFamily="34" charset="0"/>
                        </a:rPr>
                        <a:t>-</a:t>
                      </a:r>
                    </a:p>
                  </a:txBody>
                  <a:tcPr marL="68580" marR="68580" marT="0" marB="0" anchor="ctr"/>
                </a:tc>
                <a:tc>
                  <a:txBody>
                    <a:bodyPr/>
                    <a:lstStyle/>
                    <a:p>
                      <a:pPr algn="ctr">
                        <a:lnSpc>
                          <a:spcPct val="115000"/>
                        </a:lnSpc>
                        <a:spcAft>
                          <a:spcPts val="0"/>
                        </a:spcAft>
                      </a:pPr>
                      <a:r>
                        <a:rPr lang="tr-TR" sz="1800" b="1" dirty="0">
                          <a:effectLst/>
                          <a:latin typeface="Arial" pitchFamily="34" charset="0"/>
                          <a:ea typeface="Times New Roman" panose="02020603050405020304" pitchFamily="18" charset="0"/>
                          <a:cs typeface="Arial" pitchFamily="34" charset="0"/>
                        </a:rPr>
                        <a:t>1</a:t>
                      </a:r>
                    </a:p>
                  </a:txBody>
                  <a:tcPr marL="68580" marR="68580" marT="0" marB="0" anchor="ctr"/>
                </a:tc>
                <a:tc>
                  <a:txBody>
                    <a:bodyPr/>
                    <a:lstStyle/>
                    <a:p>
                      <a:pPr algn="ctr">
                        <a:lnSpc>
                          <a:spcPct val="115000"/>
                        </a:lnSpc>
                        <a:spcAft>
                          <a:spcPts val="0"/>
                        </a:spcAft>
                      </a:pPr>
                      <a:r>
                        <a:rPr lang="tr-TR" sz="1800" b="1" dirty="0">
                          <a:effectLst/>
                          <a:latin typeface="Arial" pitchFamily="34" charset="0"/>
                          <a:ea typeface="Times New Roman" panose="02020603050405020304" pitchFamily="18" charset="0"/>
                          <a:cs typeface="Arial" pitchFamily="34" charset="0"/>
                        </a:rPr>
                        <a:t>1</a:t>
                      </a: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 (Devam </a:t>
                      </a:r>
                      <a:r>
                        <a:rPr lang="tr-TR" sz="1800" b="1" dirty="0">
                          <a:effectLst/>
                          <a:latin typeface="Arial" pitchFamily="34" charset="0"/>
                          <a:cs typeface="Arial" pitchFamily="34" charset="0"/>
                        </a:rPr>
                        <a:t>eden 1)</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r">
                        <a:lnSpc>
                          <a:spcPct val="115000"/>
                        </a:lnSpc>
                        <a:spcAft>
                          <a:spcPts val="0"/>
                        </a:spcAft>
                      </a:pPr>
                      <a:r>
                        <a:rPr lang="tr-TR" sz="1800" b="1" dirty="0" smtClean="0">
                          <a:effectLst/>
                          <a:latin typeface="Arial" pitchFamily="34" charset="0"/>
                          <a:cs typeface="Arial" pitchFamily="34" charset="0"/>
                        </a:rPr>
                        <a:t>119.875 Euro</a:t>
                      </a:r>
                      <a:endParaRPr lang="tr-TR" sz="1800" b="1" dirty="0">
                        <a:effectLst/>
                        <a:latin typeface="Arial" pitchFamily="34" charset="0"/>
                        <a:cs typeface="Arial" pitchFamily="34" charset="0"/>
                      </a:endParaRPr>
                    </a:p>
                  </a:txBody>
                  <a:tcPr marL="68580" marR="68580" marT="0" marB="0" anchor="ctr"/>
                </a:tc>
              </a:tr>
              <a:tr h="896938">
                <a:tc>
                  <a:txBody>
                    <a:bodyPr/>
                    <a:lstStyle/>
                    <a:p>
                      <a:pPr>
                        <a:lnSpc>
                          <a:spcPct val="115000"/>
                        </a:lnSpc>
                        <a:spcAft>
                          <a:spcPts val="0"/>
                        </a:spcAft>
                      </a:pPr>
                      <a:r>
                        <a:rPr lang="tr-TR" sz="1800" b="1" dirty="0">
                          <a:effectLst/>
                          <a:latin typeface="Arial" pitchFamily="34" charset="0"/>
                          <a:cs typeface="Arial" pitchFamily="34" charset="0"/>
                        </a:rPr>
                        <a:t>BAP</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141</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4</a:t>
                      </a:r>
                      <a:r>
                        <a:rPr lang="tr-TR" sz="1800" b="1" dirty="0" smtClean="0">
                          <a:effectLst/>
                          <a:latin typeface="Arial" pitchFamily="34" charset="0"/>
                          <a:cs typeface="Arial" pitchFamily="34" charset="0"/>
                        </a:rPr>
                        <a:t>7</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188</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34 </a:t>
                      </a:r>
                      <a:r>
                        <a:rPr lang="tr-TR" sz="1800" b="1" dirty="0">
                          <a:effectLst/>
                          <a:latin typeface="Arial" pitchFamily="34" charset="0"/>
                          <a:cs typeface="Arial" pitchFamily="34" charset="0"/>
                        </a:rPr>
                        <a:t>Biten+ </a:t>
                      </a:r>
                      <a:r>
                        <a:rPr lang="tr-TR" sz="1800" b="1" dirty="0" smtClean="0">
                          <a:effectLst/>
                          <a:latin typeface="Arial" pitchFamily="34" charset="0"/>
                          <a:cs typeface="Arial" pitchFamily="34" charset="0"/>
                        </a:rPr>
                        <a:t>2 </a:t>
                      </a:r>
                      <a:r>
                        <a:rPr lang="tr-TR" sz="1800" b="1" dirty="0">
                          <a:effectLst/>
                          <a:latin typeface="Arial" pitchFamily="34" charset="0"/>
                          <a:cs typeface="Arial" pitchFamily="34" charset="0"/>
                        </a:rPr>
                        <a:t>İptal </a:t>
                      </a:r>
                      <a:r>
                        <a:rPr lang="tr-TR" sz="1800" b="1" dirty="0" smtClean="0">
                          <a:effectLst/>
                          <a:latin typeface="Arial" pitchFamily="34" charset="0"/>
                          <a:cs typeface="Arial" pitchFamily="34" charset="0"/>
                        </a:rPr>
                        <a:t>+13 Sonlandırılan</a:t>
                      </a:r>
                      <a:endParaRPr lang="tr-TR" sz="1800" b="1" dirty="0">
                        <a:effectLst/>
                        <a:latin typeface="Arial" pitchFamily="34" charset="0"/>
                        <a:cs typeface="Arial" pitchFamily="34" charset="0"/>
                      </a:endParaRPr>
                    </a:p>
                    <a:p>
                      <a:pPr algn="ctr">
                        <a:lnSpc>
                          <a:spcPct val="115000"/>
                        </a:lnSpc>
                        <a:spcAft>
                          <a:spcPts val="0"/>
                        </a:spcAft>
                      </a:pPr>
                      <a:r>
                        <a:rPr lang="tr-TR" sz="1800" b="1" dirty="0" smtClean="0">
                          <a:effectLst/>
                          <a:latin typeface="Arial" pitchFamily="34" charset="0"/>
                          <a:cs typeface="Arial" pitchFamily="34" charset="0"/>
                        </a:rPr>
                        <a:t>(devam eden 139)</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r">
                        <a:lnSpc>
                          <a:spcPct val="115000"/>
                        </a:lnSpc>
                        <a:spcAft>
                          <a:spcPts val="0"/>
                        </a:spcAft>
                      </a:pPr>
                      <a:r>
                        <a:rPr lang="tr-TR" sz="1800" b="1" dirty="0">
                          <a:effectLst/>
                          <a:latin typeface="Arial" pitchFamily="34" charset="0"/>
                          <a:cs typeface="Arial" pitchFamily="34" charset="0"/>
                        </a:rPr>
                        <a:t>1.351.533,88 TL</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r h="281555">
                <a:tc>
                  <a:txBody>
                    <a:bodyPr/>
                    <a:lstStyle/>
                    <a:p>
                      <a:pPr>
                        <a:lnSpc>
                          <a:spcPct val="115000"/>
                        </a:lnSpc>
                        <a:spcAft>
                          <a:spcPts val="0"/>
                        </a:spcAft>
                      </a:pPr>
                      <a:r>
                        <a:rPr lang="tr-TR" sz="1800" b="1" dirty="0">
                          <a:effectLst/>
                          <a:latin typeface="Arial" pitchFamily="34" charset="0"/>
                          <a:cs typeface="Arial" pitchFamily="34" charset="0"/>
                        </a:rPr>
                        <a:t>TAGEM</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ea typeface="Times New Roman" panose="02020603050405020304" pitchFamily="18" charset="0"/>
                          <a:cs typeface="Arial" pitchFamily="34" charset="0"/>
                        </a:rPr>
                        <a:t>3</a:t>
                      </a:r>
                    </a:p>
                  </a:txBody>
                  <a:tcPr marL="68580" marR="68580" marT="0" marB="0" anchor="ctr"/>
                </a:tc>
                <a:tc>
                  <a:txBody>
                    <a:bodyPr/>
                    <a:lstStyle/>
                    <a:p>
                      <a:pPr algn="ctr">
                        <a:lnSpc>
                          <a:spcPct val="115000"/>
                        </a:lnSpc>
                        <a:spcAft>
                          <a:spcPts val="0"/>
                        </a:spcAft>
                      </a:pPr>
                      <a:r>
                        <a:rPr lang="tr-TR" sz="1800" b="0" dirty="0">
                          <a:effectLst/>
                          <a:latin typeface="Arial" pitchFamily="34" charset="0"/>
                          <a:ea typeface="Times New Roman" panose="02020603050405020304" pitchFamily="18" charset="0"/>
                          <a:cs typeface="Arial" pitchFamily="34" charset="0"/>
                        </a:rPr>
                        <a:t>-</a:t>
                      </a:r>
                    </a:p>
                  </a:txBody>
                  <a:tcPr marL="68580" marR="68580" marT="0" marB="0" anchor="ctr"/>
                </a:tc>
                <a:tc>
                  <a:txBody>
                    <a:bodyPr/>
                    <a:lstStyle/>
                    <a:p>
                      <a:pPr algn="ctr">
                        <a:lnSpc>
                          <a:spcPct val="115000"/>
                        </a:lnSpc>
                        <a:spcAft>
                          <a:spcPts val="0"/>
                        </a:spcAft>
                      </a:pPr>
                      <a:r>
                        <a:rPr lang="tr-TR" sz="1800" b="1">
                          <a:effectLst/>
                          <a:latin typeface="Arial" pitchFamily="34" charset="0"/>
                          <a:cs typeface="Arial" pitchFamily="34" charset="0"/>
                        </a:rPr>
                        <a:t>3</a:t>
                      </a:r>
                      <a:endParaRPr lang="tr-TR" sz="1800" b="1">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a:effectLst/>
                          <a:latin typeface="Arial" pitchFamily="34" charset="0"/>
                          <a:cs typeface="Arial" pitchFamily="34" charset="0"/>
                        </a:rPr>
                        <a:t>-</a:t>
                      </a:r>
                      <a:endParaRPr lang="tr-TR" sz="1800" b="1">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    381.629,86 TL </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r h="281555">
                <a:tc>
                  <a:txBody>
                    <a:bodyPr/>
                    <a:lstStyle/>
                    <a:p>
                      <a:pPr>
                        <a:lnSpc>
                          <a:spcPct val="115000"/>
                        </a:lnSpc>
                        <a:spcAft>
                          <a:spcPts val="0"/>
                        </a:spcAft>
                      </a:pPr>
                      <a:r>
                        <a:rPr lang="tr-TR" sz="1800" b="1" dirty="0">
                          <a:effectLst/>
                          <a:latin typeface="Arial" pitchFamily="34" charset="0"/>
                          <a:cs typeface="Arial" pitchFamily="34" charset="0"/>
                        </a:rPr>
                        <a:t>KOP</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a:effectLst/>
                          <a:latin typeface="Arial" pitchFamily="34" charset="0"/>
                          <a:ea typeface="Times New Roman" panose="02020603050405020304" pitchFamily="18" charset="0"/>
                          <a:cs typeface="Arial" pitchFamily="34" charset="0"/>
                        </a:rPr>
                        <a:t>1</a:t>
                      </a:r>
                    </a:p>
                  </a:txBody>
                  <a:tcPr marL="68580" marR="68580" marT="0" marB="0" anchor="ctr"/>
                </a:tc>
                <a:tc>
                  <a:txBody>
                    <a:bodyPr/>
                    <a:lstStyle/>
                    <a:p>
                      <a:pPr algn="ctr">
                        <a:lnSpc>
                          <a:spcPct val="115000"/>
                        </a:lnSpc>
                        <a:spcAft>
                          <a:spcPts val="0"/>
                        </a:spcAft>
                      </a:pPr>
                      <a:r>
                        <a:rPr lang="tr-TR" sz="1800" b="0" dirty="0">
                          <a:effectLst/>
                          <a:latin typeface="Arial" pitchFamily="34" charset="0"/>
                          <a:ea typeface="Times New Roman" panose="02020603050405020304" pitchFamily="18" charset="0"/>
                          <a:cs typeface="Arial" pitchFamily="34" charset="0"/>
                        </a:rPr>
                        <a:t>-</a:t>
                      </a:r>
                    </a:p>
                  </a:txBody>
                  <a:tcPr marL="68580" marR="68580" marT="0" marB="0" anchor="ctr"/>
                </a:tc>
                <a:tc>
                  <a:txBody>
                    <a:bodyPr/>
                    <a:lstStyle/>
                    <a:p>
                      <a:pPr algn="ctr">
                        <a:lnSpc>
                          <a:spcPct val="115000"/>
                        </a:lnSpc>
                        <a:spcAft>
                          <a:spcPts val="0"/>
                        </a:spcAft>
                      </a:pPr>
                      <a:r>
                        <a:rPr lang="tr-TR" sz="1800" b="1" dirty="0">
                          <a:effectLst/>
                          <a:latin typeface="Arial" pitchFamily="34" charset="0"/>
                          <a:cs typeface="Arial" pitchFamily="34" charset="0"/>
                        </a:rPr>
                        <a:t>1</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a:effectLst/>
                          <a:latin typeface="Arial" pitchFamily="34" charset="0"/>
                          <a:cs typeface="Arial" pitchFamily="34" charset="0"/>
                        </a:rPr>
                        <a:t>-</a:t>
                      </a:r>
                      <a:endParaRPr lang="tr-TR" sz="1800" b="1">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3.350.000 </a:t>
                      </a:r>
                      <a:r>
                        <a:rPr lang="tr-TR" sz="1800" b="1" dirty="0">
                          <a:effectLst/>
                          <a:latin typeface="Arial" pitchFamily="34" charset="0"/>
                          <a:cs typeface="Arial" pitchFamily="34" charset="0"/>
                        </a:rPr>
                        <a:t>TL </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r h="611168">
                <a:tc>
                  <a:txBody>
                    <a:bodyPr/>
                    <a:lstStyle/>
                    <a:p>
                      <a:pPr>
                        <a:lnSpc>
                          <a:spcPct val="115000"/>
                        </a:lnSpc>
                        <a:spcAft>
                          <a:spcPts val="0"/>
                        </a:spcAft>
                      </a:pPr>
                      <a:r>
                        <a:rPr lang="tr-TR" sz="1800" b="1" dirty="0">
                          <a:effectLst/>
                          <a:latin typeface="Arial" pitchFamily="34" charset="0"/>
                          <a:cs typeface="Arial" pitchFamily="34" charset="0"/>
                        </a:rPr>
                        <a:t>TOPLAM</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178</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ea typeface="Times New Roman" panose="02020603050405020304" pitchFamily="18" charset="0"/>
                          <a:cs typeface="Arial" pitchFamily="34" charset="0"/>
                        </a:rPr>
                        <a:t>55</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ea typeface="Times New Roman" panose="02020603050405020304" pitchFamily="18" charset="0"/>
                          <a:cs typeface="Arial" pitchFamily="34" charset="0"/>
                        </a:rPr>
                        <a:t>233</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ctr">
                        <a:lnSpc>
                          <a:spcPct val="115000"/>
                        </a:lnSpc>
                        <a:spcAft>
                          <a:spcPts val="0"/>
                        </a:spcAft>
                      </a:pPr>
                      <a:r>
                        <a:rPr lang="tr-TR" sz="1800" b="1" dirty="0" smtClean="0">
                          <a:effectLst/>
                          <a:latin typeface="Arial" pitchFamily="34" charset="0"/>
                          <a:cs typeface="Arial" pitchFamily="34" charset="0"/>
                        </a:rPr>
                        <a:t>55</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c>
                  <a:txBody>
                    <a:bodyPr/>
                    <a:lstStyle/>
                    <a:p>
                      <a:pPr algn="r">
                        <a:lnSpc>
                          <a:spcPct val="115000"/>
                        </a:lnSpc>
                        <a:spcAft>
                          <a:spcPts val="0"/>
                        </a:spcAft>
                      </a:pPr>
                      <a:r>
                        <a:rPr lang="tr-TR" sz="1800" b="1" dirty="0" smtClean="0">
                          <a:effectLst/>
                          <a:latin typeface="Arial" pitchFamily="34" charset="0"/>
                          <a:cs typeface="Arial" pitchFamily="34" charset="0"/>
                        </a:rPr>
                        <a:t>25.223.249,74TL  + 119.875 </a:t>
                      </a:r>
                      <a:r>
                        <a:rPr lang="tr-TR" sz="1800" b="1" dirty="0">
                          <a:effectLst/>
                          <a:latin typeface="Arial" pitchFamily="34" charset="0"/>
                          <a:cs typeface="Arial" pitchFamily="34" charset="0"/>
                        </a:rPr>
                        <a:t>Euro</a:t>
                      </a:r>
                      <a:endParaRPr lang="tr-TR" sz="1800" b="1" dirty="0">
                        <a:effectLst/>
                        <a:latin typeface="Arial" pitchFamily="34" charset="0"/>
                        <a:ea typeface="Times New Roman" panose="02020603050405020304" pitchFamily="18" charset="0"/>
                        <a:cs typeface="Arial" pitchFamily="34" charset="0"/>
                      </a:endParaRPr>
                    </a:p>
                  </a:txBody>
                  <a:tcPr marL="68580" marR="68580" marT="0" marB="0" anchor="ctr"/>
                </a:tc>
              </a:tr>
            </a:tbl>
          </a:graphicData>
        </a:graphic>
      </p:graphicFrame>
      <p:sp>
        <p:nvSpPr>
          <p:cNvPr id="5" name="4 Dikdörtgen"/>
          <p:cNvSpPr/>
          <p:nvPr/>
        </p:nvSpPr>
        <p:spPr>
          <a:xfrm>
            <a:off x="836341" y="6198984"/>
            <a:ext cx="10872439" cy="369332"/>
          </a:xfrm>
          <a:prstGeom prst="rect">
            <a:avLst/>
          </a:prstGeom>
        </p:spPr>
        <p:txBody>
          <a:bodyPr wrap="square">
            <a:spAutoFit/>
          </a:bodyPr>
          <a:lstStyle/>
          <a:p>
            <a:r>
              <a:rPr lang="tr-TR" b="1" smtClean="0">
                <a:solidFill>
                  <a:srgbClr val="7030A0"/>
                </a:solidFill>
                <a:latin typeface="Arial" pitchFamily="34" charset="0"/>
                <a:cs typeface="Arial" pitchFamily="34" charset="0"/>
              </a:rPr>
              <a:t>                                  </a:t>
            </a:r>
            <a:r>
              <a:rPr lang="tr-TR" b="1" smtClean="0">
                <a:solidFill>
                  <a:srgbClr val="7030A0"/>
                </a:solidFill>
                <a:latin typeface="Arial" pitchFamily="34" charset="0"/>
                <a:cs typeface="Arial" pitchFamily="34" charset="0"/>
              </a:rPr>
              <a:t>   </a:t>
            </a:r>
            <a:r>
              <a:rPr lang="tr-TR" b="1" smtClean="0">
                <a:solidFill>
                  <a:srgbClr val="7030A0"/>
                </a:solidFill>
                <a:latin typeface="Arial" pitchFamily="34" charset="0"/>
                <a:cs typeface="Arial" pitchFamily="34" charset="0"/>
              </a:rPr>
              <a:t>B</a:t>
            </a:r>
            <a:r>
              <a:rPr lang="tr-TR" b="1" smtClean="0">
                <a:solidFill>
                  <a:srgbClr val="7030A0"/>
                </a:solidFill>
                <a:latin typeface="Arial" pitchFamily="34" charset="0"/>
                <a:cs typeface="Arial" pitchFamily="34" charset="0"/>
              </a:rPr>
              <a:t>İRİM HAKKINDA KISA </a:t>
            </a:r>
            <a:r>
              <a:rPr lang="tr-TR" b="1" dirty="0" smtClean="0">
                <a:solidFill>
                  <a:srgbClr val="7030A0"/>
                </a:solidFill>
                <a:latin typeface="Arial" pitchFamily="34" charset="0"/>
                <a:cs typeface="Arial" pitchFamily="34" charset="0"/>
              </a:rPr>
              <a:t>TANITIM BİTTİ, TEŞEKKÜRLER…</a:t>
            </a:r>
            <a:endParaRPr lang="tr-TR" b="1" dirty="0">
              <a:solidFill>
                <a:srgbClr val="7030A0"/>
              </a:solidFill>
              <a:latin typeface="Arial" pitchFamily="34" charset="0"/>
              <a:cs typeface="Arial" pitchFamily="34" charset="0"/>
            </a:endParaRPr>
          </a:p>
        </p:txBody>
      </p:sp>
    </p:spTree>
    <p:extLst>
      <p:ext uri="{BB962C8B-B14F-4D97-AF65-F5344CB8AC3E}">
        <p14:creationId xmlns:p14="http://schemas.microsoft.com/office/powerpoint/2010/main" xmlns="" val="240623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11200" y="1583473"/>
            <a:ext cx="10472928" cy="4404732"/>
          </a:xfrm>
        </p:spPr>
        <p:txBody>
          <a:bodyPr>
            <a:normAutofit fontScale="77500" lnSpcReduction="20000"/>
          </a:bodyPr>
          <a:lstStyle/>
          <a:p>
            <a:pPr algn="just"/>
            <a:r>
              <a:rPr lang="it-IT" dirty="0"/>
              <a:t> </a:t>
            </a:r>
            <a:r>
              <a:rPr lang="it-IT" b="1" dirty="0">
                <a:latin typeface="Arial" pitchFamily="34" charset="0"/>
                <a:cs typeface="Arial" pitchFamily="34" charset="0"/>
              </a:rPr>
              <a:t>Üniversitemizin Özel Kalem ödeneği altında yer alan Bilimsel Araştırma Projeleri Koordinasyon Birimi, Üniversitemizde araştırma yapan öğretim üyelerimiz tarafından yürütülen Bilimsel Araştırma Projelerinin,  Kalkınma Bakanlığınca desteklenen projelerin,  Türkiye Bilimsel ve Teknolojik Araştırma Kurumu tarafından desteklenen TÜBİTAK, Sanayi ve Ticaret Bakanlığınca desteklenen SAN-TEZ, Avrupa Birliğince desteklenen  AB  projesinin,  Birleşmiş Milletler Topluluğuna (BM) bağlı UNIDO projesinin, Gıda Tarım ve Hayvancılık Bakanlığının desteklediği TAGEM projelerinin ve Kalkınma Bakanlığı Konya Ovası Projesi Bölge Kalkınma İdaresi Başkanlığının desteklediği KOP projelerinin  yürütülmesine ilişkin işlemleri gerçekleştirmektedir. Akademisyenlerimiz projelerden aldıkları mali desteklerle yurtiçinde ve yurtdışında gerçekleştirilen çeşitli sempozyumlara, konferanslara katılarak hazırlamış oldukları ve projelerden elde ettikleri sonuçları konfranslarda sunarak, bilgilerin paylaştırılması açısından bilime katkıda bulunmalarına, ayrıca  bilimsel çalışmaları neticesinde  ortaya çıkan makalelerin, ülkenin teknolojik, ekonomik, sosyal ve kültürel yönden kalkınmasına katkı sağlamaktadır. </a:t>
            </a:r>
            <a:endParaRPr lang="tr-TR" b="1" dirty="0">
              <a:latin typeface="Arial" pitchFamily="34" charset="0"/>
              <a:cs typeface="Arial" pitchFamily="34" charset="0"/>
            </a:endParaRPr>
          </a:p>
        </p:txBody>
      </p:sp>
      <p:sp>
        <p:nvSpPr>
          <p:cNvPr id="4" name="3 Dikdörtgen"/>
          <p:cNvSpPr/>
          <p:nvPr/>
        </p:nvSpPr>
        <p:spPr>
          <a:xfrm>
            <a:off x="1706137" y="936700"/>
            <a:ext cx="9300117" cy="584775"/>
          </a:xfrm>
          <a:prstGeom prst="rect">
            <a:avLst/>
          </a:prstGeom>
        </p:spPr>
        <p:txBody>
          <a:bodyPr wrap="square">
            <a:spAutoFit/>
          </a:bodyPr>
          <a:lstStyle/>
          <a:p>
            <a:r>
              <a:rPr lang="tr-TR" b="1" dirty="0" smtClean="0">
                <a:solidFill>
                  <a:srgbClr val="7030A0"/>
                </a:solidFill>
              </a:rPr>
              <a:t>                                 </a:t>
            </a:r>
            <a:r>
              <a:rPr lang="tr-TR" sz="3200" b="1" dirty="0" smtClean="0">
                <a:solidFill>
                  <a:srgbClr val="7030A0"/>
                </a:solidFill>
                <a:latin typeface="Arial" pitchFamily="34" charset="0"/>
                <a:cs typeface="Arial" pitchFamily="34" charset="0"/>
              </a:rPr>
              <a:t>Birim Yöneticisinin Sunuşu</a:t>
            </a:r>
            <a:endParaRPr lang="tr-TR" sz="3200" dirty="0">
              <a:latin typeface="Arial" pitchFamily="34" charset="0"/>
              <a:cs typeface="Arial" pitchFamily="34" charset="0"/>
            </a:endParaRPr>
          </a:p>
        </p:txBody>
      </p:sp>
    </p:spTree>
    <p:extLst>
      <p:ext uri="{BB962C8B-B14F-4D97-AF65-F5344CB8AC3E}">
        <p14:creationId xmlns:p14="http://schemas.microsoft.com/office/powerpoint/2010/main" xmlns="" val="270868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solidFill>
                  <a:srgbClr val="7030A0"/>
                </a:solidFill>
              </a:rPr>
              <a:t>MİSYON</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type="body" idx="1"/>
          </p:nvPr>
        </p:nvSpPr>
        <p:spPr/>
        <p:txBody>
          <a:bodyPr>
            <a:normAutofit lnSpcReduction="10000"/>
          </a:bodyPr>
          <a:lstStyle/>
          <a:p>
            <a:pPr algn="just"/>
            <a:r>
              <a:rPr lang="it-IT" sz="3200" b="1" dirty="0">
                <a:latin typeface="Arial" pitchFamily="34" charset="0"/>
                <a:cs typeface="Arial" pitchFamily="34" charset="0"/>
              </a:rPr>
              <a:t>Blimsel çalışmalara destek vererek, Bilim ve teknolojinin gelişmesine yardımcı olmak, ilin, bölgenin ve ülkenin kalkınmasına katkıda bulunm</a:t>
            </a:r>
            <a:r>
              <a:rPr lang="it-IT" sz="3600" b="1" dirty="0">
                <a:latin typeface="Arial" pitchFamily="34" charset="0"/>
                <a:cs typeface="Arial" pitchFamily="34" charset="0"/>
              </a:rPr>
              <a:t>ak.</a:t>
            </a:r>
            <a:endParaRPr lang="tr-TR" sz="3600" b="1" dirty="0">
              <a:latin typeface="Arial" pitchFamily="34" charset="0"/>
              <a:cs typeface="Arial" pitchFamily="34" charset="0"/>
            </a:endParaRPr>
          </a:p>
          <a:p>
            <a:endParaRPr lang="tr-TR" dirty="0"/>
          </a:p>
        </p:txBody>
      </p:sp>
      <p:sp>
        <p:nvSpPr>
          <p:cNvPr id="5" name="Unvan 1"/>
          <p:cNvSpPr txBox="1">
            <a:spLocks/>
          </p:cNvSpPr>
          <p:nvPr/>
        </p:nvSpPr>
        <p:spPr>
          <a:xfrm>
            <a:off x="838200" y="3111190"/>
            <a:ext cx="10515600" cy="10259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3079729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20537" y="1182045"/>
            <a:ext cx="7616283" cy="769441"/>
          </a:xfrm>
          <a:prstGeom prst="rect">
            <a:avLst/>
          </a:prstGeom>
        </p:spPr>
        <p:txBody>
          <a:bodyPr wrap="square">
            <a:spAutoFit/>
          </a:bodyPr>
          <a:lstStyle/>
          <a:p>
            <a:r>
              <a:rPr lang="tr-TR" b="1" dirty="0" smtClean="0"/>
              <a:t>                                               </a:t>
            </a:r>
            <a:r>
              <a:rPr lang="tr-TR" sz="4400" b="1" dirty="0" smtClean="0">
                <a:solidFill>
                  <a:srgbClr val="7030A0"/>
                </a:solidFill>
              </a:rPr>
              <a:t>Vizyon</a:t>
            </a:r>
            <a:endParaRPr lang="tr-TR" sz="4400" dirty="0">
              <a:solidFill>
                <a:srgbClr val="7030A0"/>
              </a:solidFill>
            </a:endParaRPr>
          </a:p>
        </p:txBody>
      </p:sp>
      <p:sp>
        <p:nvSpPr>
          <p:cNvPr id="3" name="2 Dikdörtgen"/>
          <p:cNvSpPr/>
          <p:nvPr/>
        </p:nvSpPr>
        <p:spPr>
          <a:xfrm>
            <a:off x="1460809" y="2341756"/>
            <a:ext cx="9790771" cy="1077218"/>
          </a:xfrm>
          <a:prstGeom prst="rect">
            <a:avLst/>
          </a:prstGeom>
        </p:spPr>
        <p:txBody>
          <a:bodyPr wrap="square">
            <a:spAutoFit/>
          </a:bodyPr>
          <a:lstStyle/>
          <a:p>
            <a:r>
              <a:rPr lang="en-GB" sz="3200" b="1" dirty="0" err="1" smtClean="0"/>
              <a:t>Bilimsel</a:t>
            </a:r>
            <a:r>
              <a:rPr lang="en-GB" sz="3200" b="1" dirty="0" smtClean="0"/>
              <a:t> </a:t>
            </a:r>
            <a:r>
              <a:rPr lang="en-GB" sz="3200" b="1" dirty="0" err="1" smtClean="0"/>
              <a:t>ve</a:t>
            </a:r>
            <a:r>
              <a:rPr lang="en-GB" sz="3200" b="1" dirty="0" smtClean="0"/>
              <a:t> </a:t>
            </a:r>
            <a:r>
              <a:rPr lang="en-GB" sz="3200" b="1" dirty="0" err="1" smtClean="0"/>
              <a:t>Teknolojik</a:t>
            </a:r>
            <a:r>
              <a:rPr lang="en-GB" sz="3200" b="1" dirty="0" smtClean="0"/>
              <a:t> </a:t>
            </a:r>
            <a:r>
              <a:rPr lang="en-GB" sz="3200" b="1" dirty="0" err="1" smtClean="0"/>
              <a:t>alanlarda</a:t>
            </a:r>
            <a:r>
              <a:rPr lang="en-GB" sz="3200" b="1" dirty="0" smtClean="0"/>
              <a:t> </a:t>
            </a:r>
            <a:r>
              <a:rPr lang="en-GB" sz="3200" b="1" dirty="0" err="1" smtClean="0"/>
              <a:t>ulusal</a:t>
            </a:r>
            <a:r>
              <a:rPr lang="en-GB" sz="3200" b="1" dirty="0" smtClean="0"/>
              <a:t> </a:t>
            </a:r>
            <a:r>
              <a:rPr lang="en-GB" sz="3200" b="1" dirty="0" err="1" smtClean="0"/>
              <a:t>rekabet</a:t>
            </a:r>
            <a:r>
              <a:rPr lang="en-GB" sz="3200" b="1" dirty="0" smtClean="0"/>
              <a:t> </a:t>
            </a:r>
            <a:r>
              <a:rPr lang="en-GB" sz="3200" b="1" dirty="0" err="1" smtClean="0"/>
              <a:t>gücüne</a:t>
            </a:r>
            <a:r>
              <a:rPr lang="en-GB" sz="3200" b="1" dirty="0" smtClean="0"/>
              <a:t> </a:t>
            </a:r>
            <a:r>
              <a:rPr lang="en-GB" sz="3200" b="1" dirty="0" err="1" smtClean="0"/>
              <a:t>sahip</a:t>
            </a:r>
            <a:r>
              <a:rPr lang="en-GB" sz="3200" b="1" dirty="0" smtClean="0"/>
              <a:t> </a:t>
            </a:r>
            <a:r>
              <a:rPr lang="en-GB" sz="3200" b="1" dirty="0" err="1" smtClean="0"/>
              <a:t>bir</a:t>
            </a:r>
            <a:r>
              <a:rPr lang="en-GB" sz="3200" b="1" dirty="0" smtClean="0"/>
              <a:t> </a:t>
            </a:r>
            <a:r>
              <a:rPr lang="en-GB" sz="3200" b="1" dirty="0" err="1" smtClean="0"/>
              <a:t>birim</a:t>
            </a:r>
            <a:r>
              <a:rPr lang="en-GB" sz="3200" b="1" dirty="0" smtClean="0"/>
              <a:t> </a:t>
            </a:r>
            <a:r>
              <a:rPr lang="en-GB" sz="3200" b="1" dirty="0" err="1" smtClean="0"/>
              <a:t>olmak</a:t>
            </a:r>
            <a:r>
              <a:rPr lang="en-GB" sz="3200" b="1" dirty="0" smtClean="0"/>
              <a:t>.      </a:t>
            </a:r>
            <a:endParaRPr lang="tr-TR"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892099"/>
            <a:ext cx="10468864" cy="769434"/>
          </a:xfrm>
        </p:spPr>
        <p:txBody>
          <a:bodyPr>
            <a:normAutofit/>
          </a:bodyPr>
          <a:lstStyle/>
          <a:p>
            <a:pPr algn="ctr"/>
            <a:r>
              <a:rPr lang="tr-TR" sz="4000" b="1" dirty="0">
                <a:solidFill>
                  <a:srgbClr val="7030A0"/>
                </a:solidFill>
                <a:latin typeface="Arial" pitchFamily="34" charset="0"/>
                <a:cs typeface="Arial" pitchFamily="34" charset="0"/>
              </a:rPr>
              <a:t>Birimin Kuruluşu</a:t>
            </a:r>
          </a:p>
        </p:txBody>
      </p:sp>
      <p:sp>
        <p:nvSpPr>
          <p:cNvPr id="3" name="İçerik Yer Tutucusu 2"/>
          <p:cNvSpPr>
            <a:spLocks noGrp="1"/>
          </p:cNvSpPr>
          <p:nvPr>
            <p:ph type="subTitle" idx="1"/>
          </p:nvPr>
        </p:nvSpPr>
        <p:spPr>
          <a:xfrm>
            <a:off x="711200" y="2074127"/>
            <a:ext cx="10663044" cy="3858321"/>
          </a:xfrm>
        </p:spPr>
        <p:txBody>
          <a:bodyPr>
            <a:normAutofit fontScale="92500" lnSpcReduction="20000"/>
          </a:bodyPr>
          <a:lstStyle/>
          <a:p>
            <a:pPr algn="just"/>
            <a:r>
              <a:rPr lang="tr-TR" sz="2000" b="1" dirty="0">
                <a:latin typeface="Arial" pitchFamily="34" charset="0"/>
                <a:cs typeface="Arial" pitchFamily="34" charset="0"/>
              </a:rPr>
              <a:t>20 Mayıs 1984 tarih ve 18406 sayılı Resmi Gazetede yayımlanarak yürürlüğe giren 2547 sayılı Yükseköğretim Kanunun değişik 58. maddesi gereğince, Niğde Üniversitesi’nin 26.08.1993 tarih ve 93/10 Yönetim Kurulu Kararıyla Niğde Üniversitesi Araştırma Fon’u kurulmuş ve 2002 yılına kadar Araştırma Fon Saymanlığı adı altında her yıl artan proje desteği ve çalışmaları ile faaliyetine devam etmiştir</a:t>
            </a:r>
            <a:r>
              <a:rPr lang="tr-TR" sz="2000" b="1" dirty="0" smtClean="0">
                <a:latin typeface="Arial" pitchFamily="34" charset="0"/>
                <a:cs typeface="Arial" pitchFamily="34" charset="0"/>
              </a:rPr>
              <a:t>.</a:t>
            </a:r>
          </a:p>
          <a:p>
            <a:pPr algn="just"/>
            <a:r>
              <a:rPr lang="tr-TR" sz="2000" b="1" dirty="0" smtClean="0">
                <a:latin typeface="Arial" pitchFamily="34" charset="0"/>
                <a:cs typeface="Arial" pitchFamily="34" charset="0"/>
              </a:rPr>
              <a:t>2002 yılı başından itibaren Araştırma Fon Saymanlığı faaliyetleri kanun gereği durdurulmuş, ancak 10.04.2002 tarihli ve 24722 sayılı Resmi Gazetede yayımlanan, 2547 sayılı Yükseköğretim Kanunun 4684 Sayılı kanunla değişik 58.maddesine dayanarak düzenlenen “Yükseköğretim Kurumları Bilimsel Araştırma Projeleri Hakkında Yönetmelik” hükümlerine dayanılarak, Araştırma Fon Saymanlığı adı altındaki görevlerini, “Bilimsel Araştırma Projeleri Birimi” şeklinde yeniden adlandırılarak faaliyetlerine devam etmekte iken Yükseköğretim Kurulunun 01.01.2009 tarihinde yayınladığı “Yükseköğretim Kurumları Bütçelerinde Bilimsel Araştırma Projeleri İçin Tefrik Edilen Ödeneklerin Özel Hesaba Aktarılarak Kullanımı, Muhasebeleştirilmesi ile Özel Hesabın İşleyişine İlişkin Esas ve Usuller” kapsamında birimin adı Bilimsel Araştırma Projeleri Koordinasyon Birimine dönüştürülmüştür. </a:t>
            </a:r>
          </a:p>
          <a:p>
            <a:pPr algn="just"/>
            <a:endParaRPr lang="tr-TR" sz="1800" b="1" dirty="0"/>
          </a:p>
        </p:txBody>
      </p:sp>
    </p:spTree>
    <p:extLst>
      <p:ext uri="{BB962C8B-B14F-4D97-AF65-F5344CB8AC3E}">
        <p14:creationId xmlns:p14="http://schemas.microsoft.com/office/powerpoint/2010/main" xmlns="" val="278192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1371600"/>
            <a:ext cx="10468864" cy="1338146"/>
          </a:xfrm>
        </p:spPr>
        <p:txBody>
          <a:bodyPr>
            <a:noAutofit/>
          </a:bodyPr>
          <a:lstStyle/>
          <a:p>
            <a:pPr algn="ctr"/>
            <a:r>
              <a:rPr lang="tr-TR" b="1" dirty="0" smtClean="0">
                <a:solidFill>
                  <a:srgbClr val="7030A0"/>
                </a:solidFill>
              </a:rPr>
              <a:t>Yetki </a:t>
            </a:r>
            <a:endParaRPr lang="tr-TR" b="1" dirty="0">
              <a:solidFill>
                <a:srgbClr val="7030A0"/>
              </a:solidFill>
            </a:endParaRPr>
          </a:p>
        </p:txBody>
      </p:sp>
      <p:sp>
        <p:nvSpPr>
          <p:cNvPr id="3" name="İçerik Yer Tutucusu 2"/>
          <p:cNvSpPr>
            <a:spLocks noGrp="1"/>
          </p:cNvSpPr>
          <p:nvPr>
            <p:ph type="subTitle" idx="1"/>
          </p:nvPr>
        </p:nvSpPr>
        <p:spPr>
          <a:xfrm>
            <a:off x="711199" y="2865863"/>
            <a:ext cx="10874917" cy="3055435"/>
          </a:xfrm>
        </p:spPr>
        <p:txBody>
          <a:bodyPr>
            <a:normAutofit/>
          </a:bodyPr>
          <a:lstStyle/>
          <a:p>
            <a:pPr algn="just"/>
            <a:r>
              <a:rPr lang="tr-TR" sz="2400" b="1" dirty="0">
                <a:latin typeface="Arial" pitchFamily="34" charset="0"/>
                <a:cs typeface="Arial" pitchFamily="34" charset="0"/>
              </a:rPr>
              <a:t>Üniversitemiz öğretim üyeleri ile doktora yada sanatta yeterlilik eğitimini tamamlamış araştırmacılar tarafından önerilen bilimsel araştırma proje  tekliflerinin değerlendirilmesi, kabulü ve desteklenmesi ile bunlara ilişkin hizmetlerin, yürütülmesi, izlenmesi ve sonuçlandırılması faaliyetlerini Yükseköğretim Kurulu Başkanlığı tarafından çıkarılan “Yükseköğretim Kurumları Bilimsel Araştırma Projeleri Hakkındaki Yönetmelik” çerçevesinde yürütmek. </a:t>
            </a:r>
          </a:p>
        </p:txBody>
      </p:sp>
      <p:sp>
        <p:nvSpPr>
          <p:cNvPr id="4" name="3 Dikdörtgen"/>
          <p:cNvSpPr/>
          <p:nvPr/>
        </p:nvSpPr>
        <p:spPr>
          <a:xfrm>
            <a:off x="858644" y="680232"/>
            <a:ext cx="10582507" cy="646331"/>
          </a:xfrm>
          <a:prstGeom prst="rect">
            <a:avLst/>
          </a:prstGeom>
        </p:spPr>
        <p:txBody>
          <a:bodyPr wrap="square">
            <a:spAutoFit/>
          </a:bodyPr>
          <a:lstStyle/>
          <a:p>
            <a:r>
              <a:rPr lang="tr-TR" sz="3600" b="1" dirty="0" smtClean="0">
                <a:solidFill>
                  <a:srgbClr val="7030A0"/>
                </a:solidFill>
                <a:latin typeface="Arial" pitchFamily="34" charset="0"/>
                <a:cs typeface="Arial" pitchFamily="34" charset="0"/>
              </a:rPr>
              <a:t>        Birimin Yetki, Görev ve Sorumlulukları</a:t>
            </a:r>
            <a:endParaRPr lang="tr-TR" sz="3600" b="1" dirty="0">
              <a:solidFill>
                <a:srgbClr val="7030A0"/>
              </a:solidFill>
              <a:latin typeface="Arial" pitchFamily="34" charset="0"/>
              <a:cs typeface="Arial" pitchFamily="34" charset="0"/>
            </a:endParaRPr>
          </a:p>
        </p:txBody>
      </p:sp>
    </p:spTree>
    <p:extLst>
      <p:ext uri="{BB962C8B-B14F-4D97-AF65-F5344CB8AC3E}">
        <p14:creationId xmlns:p14="http://schemas.microsoft.com/office/powerpoint/2010/main" xmlns="" val="1495031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423746"/>
            <a:ext cx="10468864" cy="880947"/>
          </a:xfrm>
        </p:spPr>
        <p:txBody>
          <a:bodyPr>
            <a:normAutofit fontScale="90000"/>
          </a:bodyPr>
          <a:lstStyle/>
          <a:p>
            <a:pPr algn="ctr"/>
            <a:r>
              <a:rPr lang="tr-TR" b="1" dirty="0" smtClean="0"/>
              <a:t>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900" b="1" dirty="0" smtClean="0">
                <a:solidFill>
                  <a:srgbClr val="7030A0"/>
                </a:solidFill>
              </a:rPr>
              <a:t/>
            </a:r>
            <a:br>
              <a:rPr lang="tr-TR" sz="4900" b="1" dirty="0" smtClean="0">
                <a:solidFill>
                  <a:srgbClr val="7030A0"/>
                </a:solidFill>
              </a:rPr>
            </a:br>
            <a:r>
              <a:rPr lang="tr-TR" sz="4900" b="1" dirty="0" smtClean="0">
                <a:solidFill>
                  <a:srgbClr val="7030A0"/>
                </a:solidFill>
              </a:rPr>
              <a:t>Görev ve Sorumluluklar</a:t>
            </a:r>
            <a:endParaRPr lang="tr-TR" sz="4900" b="1" dirty="0">
              <a:solidFill>
                <a:srgbClr val="7030A0"/>
              </a:solidFill>
            </a:endParaRPr>
          </a:p>
        </p:txBody>
      </p:sp>
      <p:sp>
        <p:nvSpPr>
          <p:cNvPr id="3" name="İçerik Yer Tutucusu 2"/>
          <p:cNvSpPr>
            <a:spLocks noGrp="1"/>
          </p:cNvSpPr>
          <p:nvPr>
            <p:ph type="subTitle" idx="1"/>
          </p:nvPr>
        </p:nvSpPr>
        <p:spPr>
          <a:xfrm>
            <a:off x="711199" y="1616927"/>
            <a:ext cx="10596137" cy="4795024"/>
          </a:xfrm>
        </p:spPr>
        <p:txBody>
          <a:bodyPr>
            <a:noAutofit/>
          </a:bodyPr>
          <a:lstStyle/>
          <a:p>
            <a:pPr algn="just"/>
            <a:r>
              <a:rPr lang="tr-TR" sz="2000" b="1" dirty="0" smtClean="0">
                <a:latin typeface="Arial" pitchFamily="34" charset="0"/>
                <a:cs typeface="Arial" pitchFamily="34" charset="0"/>
              </a:rPr>
              <a:t>Birimimiz</a:t>
            </a:r>
            <a:r>
              <a:rPr lang="tr-TR" sz="2000" b="1" dirty="0">
                <a:latin typeface="Arial" pitchFamily="34" charset="0"/>
                <a:cs typeface="Arial" pitchFamily="34" charset="0"/>
              </a:rPr>
              <a:t>, Üniversitemiz Öğretim Üyeleri ile doktora ya da sanatta yeterlilik eğitimini tamamlamış araştırmacılar tarafından </a:t>
            </a:r>
            <a:r>
              <a:rPr lang="tr-TR" sz="2000" b="1" dirty="0" smtClean="0">
                <a:latin typeface="Arial" pitchFamily="34" charset="0"/>
                <a:cs typeface="Arial" pitchFamily="34" charset="0"/>
              </a:rPr>
              <a:t>önerilen </a:t>
            </a:r>
            <a:r>
              <a:rPr lang="tr-TR" sz="2000" b="1" dirty="0">
                <a:latin typeface="Arial" pitchFamily="34" charset="0"/>
                <a:cs typeface="Arial" pitchFamily="34" charset="0"/>
              </a:rPr>
              <a:t>proje tekliflerini alanlarıyla ilgili Temel Alan Komisyon Üyelerine gönderir. </a:t>
            </a:r>
            <a:endParaRPr lang="tr-TR" sz="2000" b="1" dirty="0" smtClean="0">
              <a:latin typeface="Arial" pitchFamily="34" charset="0"/>
              <a:cs typeface="Arial" pitchFamily="34" charset="0"/>
            </a:endParaRPr>
          </a:p>
          <a:p>
            <a:pPr algn="just"/>
            <a:r>
              <a:rPr lang="tr-TR" sz="2000" b="1" dirty="0" smtClean="0">
                <a:latin typeface="Arial" pitchFamily="34" charset="0"/>
                <a:cs typeface="Arial" pitchFamily="34" charset="0"/>
              </a:rPr>
              <a:t>Temel </a:t>
            </a:r>
            <a:r>
              <a:rPr lang="tr-TR" sz="2000" b="1" dirty="0">
                <a:latin typeface="Arial" pitchFamily="34" charset="0"/>
                <a:cs typeface="Arial" pitchFamily="34" charset="0"/>
              </a:rPr>
              <a:t>Alan Komisyonundan gelen proje değerlendirmeleri BAP Komisyonuna sunulur ve kabulü uygun görülen projelerin ödenek dağılımı yapılır ve proje yürütücüsüne bildirilir. </a:t>
            </a:r>
            <a:endParaRPr lang="tr-TR" sz="2000" b="1" dirty="0" smtClean="0">
              <a:latin typeface="Arial" pitchFamily="34" charset="0"/>
              <a:cs typeface="Arial" pitchFamily="34" charset="0"/>
            </a:endParaRPr>
          </a:p>
          <a:p>
            <a:pPr algn="just"/>
            <a:r>
              <a:rPr lang="tr-TR" sz="2000" b="1" dirty="0" smtClean="0">
                <a:latin typeface="Arial" pitchFamily="34" charset="0"/>
                <a:cs typeface="Arial" pitchFamily="34" charset="0"/>
              </a:rPr>
              <a:t>Projenin </a:t>
            </a:r>
            <a:r>
              <a:rPr lang="tr-TR" sz="2000" b="1" dirty="0">
                <a:latin typeface="Arial" pitchFamily="34" charset="0"/>
                <a:cs typeface="Arial" pitchFamily="34" charset="0"/>
              </a:rPr>
              <a:t>izlenmesini, ödeneğinin kontrolü, taleplerin incelenerek uygun olup olmadığını, </a:t>
            </a:r>
            <a:r>
              <a:rPr lang="tr-TR" sz="2000" b="1" dirty="0" smtClean="0">
                <a:latin typeface="Arial" pitchFamily="34" charset="0"/>
                <a:cs typeface="Arial" pitchFamily="34" charset="0"/>
              </a:rPr>
              <a:t>muhasebe </a:t>
            </a:r>
            <a:r>
              <a:rPr lang="tr-TR" sz="2000" b="1" dirty="0">
                <a:latin typeface="Arial" pitchFamily="34" charset="0"/>
                <a:cs typeface="Arial" pitchFamily="34" charset="0"/>
              </a:rPr>
              <a:t>kayıtları ve </a:t>
            </a:r>
            <a:r>
              <a:rPr lang="tr-TR" sz="2000" b="1" dirty="0" smtClean="0">
                <a:latin typeface="Arial" pitchFamily="34" charset="0"/>
                <a:cs typeface="Arial" pitchFamily="34" charset="0"/>
              </a:rPr>
              <a:t>sonuçlarının </a:t>
            </a:r>
            <a:r>
              <a:rPr lang="tr-TR" sz="2000" b="1" dirty="0">
                <a:latin typeface="Arial" pitchFamily="34" charset="0"/>
                <a:cs typeface="Arial" pitchFamily="34" charset="0"/>
              </a:rPr>
              <a:t>değerlendirilmesi, sonuçlanan projelerin muhafazası, kütüphaneye teslimi  işlemlerini yürütür</a:t>
            </a:r>
            <a:r>
              <a:rPr lang="tr-TR" sz="2000" b="1" dirty="0" smtClean="0">
                <a:latin typeface="Arial" pitchFamily="34" charset="0"/>
                <a:cs typeface="Arial" pitchFamily="34" charset="0"/>
              </a:rPr>
              <a:t>.</a:t>
            </a:r>
          </a:p>
          <a:p>
            <a:pPr algn="just"/>
            <a:r>
              <a:rPr lang="tr-TR" sz="2000" b="1" dirty="0" smtClean="0">
                <a:latin typeface="Arial" pitchFamily="34" charset="0"/>
                <a:cs typeface="Arial" pitchFamily="34" charset="0"/>
              </a:rPr>
              <a:t> </a:t>
            </a:r>
            <a:r>
              <a:rPr lang="tr-TR" sz="2000" b="1" dirty="0">
                <a:latin typeface="Arial" pitchFamily="34" charset="0"/>
                <a:cs typeface="Arial" pitchFamily="34" charset="0"/>
              </a:rPr>
              <a:t>Ayrıca Komisyonu toplantıya çağırmak, toplantı gündemini hazırlamak, Bilimsel Araştırma Projeleri Programını, çalışmalarını komisyon kararları doğrultusunda düzenlemek ve yürütmek, Bilimsel Araştırma Projeleri ile ilgili duyuruları,  projeler ile ilgili yazışmaları ve  her yıl bütçe çalışmalarını yapmak  görevlerindendir</a:t>
            </a:r>
            <a:r>
              <a:rPr lang="tr-TR" sz="2000" b="1" dirty="0" smtClean="0">
                <a:latin typeface="Arial" pitchFamily="34" charset="0"/>
                <a:cs typeface="Arial" pitchFamily="34" charset="0"/>
              </a:rPr>
              <a:t>.</a:t>
            </a:r>
          </a:p>
        </p:txBody>
      </p:sp>
    </p:spTree>
    <p:extLst>
      <p:ext uri="{BB962C8B-B14F-4D97-AF65-F5344CB8AC3E}">
        <p14:creationId xmlns:p14="http://schemas.microsoft.com/office/powerpoint/2010/main" xmlns="" val="1043034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type="body" idx="1"/>
          </p:nvPr>
        </p:nvSpPr>
        <p:spPr>
          <a:xfrm>
            <a:off x="707136" y="758283"/>
            <a:ext cx="10867830" cy="5419493"/>
          </a:xfrm>
        </p:spPr>
        <p:txBody>
          <a:bodyPr>
            <a:normAutofit/>
          </a:bodyPr>
          <a:lstStyle/>
          <a:p>
            <a:pPr algn="just"/>
            <a:r>
              <a:rPr lang="tr-TR" b="1" dirty="0" smtClean="0">
                <a:latin typeface="Arial" pitchFamily="34" charset="0"/>
                <a:cs typeface="Arial" pitchFamily="34" charset="0"/>
              </a:rPr>
              <a:t>Bunların yanında Bilimsel Araştırma Projeleri Koordinasyon Biriminin, Kalkınma Bakanlığının, </a:t>
            </a:r>
          </a:p>
          <a:p>
            <a:pPr algn="just"/>
            <a:r>
              <a:rPr lang="tr-TR" b="1" dirty="0" smtClean="0">
                <a:latin typeface="Arial" pitchFamily="34" charset="0"/>
                <a:cs typeface="Arial" pitchFamily="34" charset="0"/>
              </a:rPr>
              <a:t>Türkiye Bilimsel ve Teknolojik Araştırma Kurumu’nun  (TÜBİTAK),</a:t>
            </a:r>
          </a:p>
          <a:p>
            <a:pPr algn="just"/>
            <a:r>
              <a:rPr lang="tr-TR" b="1" dirty="0" smtClean="0">
                <a:latin typeface="Arial" pitchFamily="34" charset="0"/>
                <a:cs typeface="Arial" pitchFamily="34" charset="0"/>
              </a:rPr>
              <a:t> Sanayi ve Ticaret Bakanlığı Sanayi Araştırma Geliştirme Genel Müdürlüğünün desteklediği  (SAN-TEZ), </a:t>
            </a:r>
          </a:p>
          <a:p>
            <a:pPr algn="just"/>
            <a:r>
              <a:rPr lang="tr-TR" b="1" dirty="0" smtClean="0">
                <a:latin typeface="Arial" pitchFamily="34" charset="0"/>
                <a:cs typeface="Arial" pitchFamily="34" charset="0"/>
              </a:rPr>
              <a:t> Avrupa Birliğinin desteklediği (AB), </a:t>
            </a:r>
          </a:p>
          <a:p>
            <a:pPr algn="just"/>
            <a:r>
              <a:rPr lang="tr-TR" b="1" dirty="0" smtClean="0">
                <a:latin typeface="Arial" pitchFamily="34" charset="0"/>
                <a:cs typeface="Arial" pitchFamily="34" charset="0"/>
              </a:rPr>
              <a:t>Birleşmiş Milletler Topluluğuna (BM) bağlı UNIDO, </a:t>
            </a:r>
          </a:p>
          <a:p>
            <a:pPr algn="just"/>
            <a:r>
              <a:rPr lang="tr-TR" b="1" dirty="0" smtClean="0">
                <a:latin typeface="Arial" pitchFamily="34" charset="0"/>
                <a:cs typeface="Arial" pitchFamily="34" charset="0"/>
              </a:rPr>
              <a:t>Kalkınma Bakanlığı Konya Ovası Projesi Bölge Kalkınma İdaresi Başkanlığının desteklediği KOP  </a:t>
            </a:r>
          </a:p>
          <a:p>
            <a:pPr algn="just"/>
            <a:r>
              <a:rPr lang="it-IT" b="1" dirty="0" smtClean="0">
                <a:latin typeface="Arial" pitchFamily="34" charset="0"/>
                <a:cs typeface="Arial" pitchFamily="34" charset="0"/>
              </a:rPr>
              <a:t>Gıda Tarım ve Hayvancılık Bakanlığının desteklediği TAGEM projelerinin</a:t>
            </a:r>
            <a:r>
              <a:rPr lang="tr-TR" b="1" dirty="0" smtClean="0">
                <a:latin typeface="Arial" pitchFamily="34" charset="0"/>
                <a:cs typeface="Arial" pitchFamily="34" charset="0"/>
              </a:rPr>
              <a:t> izlenmesi, ödenek ve harcama durumlarının takibi, yazışmaları, denetim ve tahakkuk işlemlerini de  yürütür.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rPr>
              <a:t>Birime İlişkin Bilgiler</a:t>
            </a:r>
          </a:p>
        </p:txBody>
      </p:sp>
      <p:sp>
        <p:nvSpPr>
          <p:cNvPr id="3" name="İçerik Yer Tutucusu 2"/>
          <p:cNvSpPr>
            <a:spLocks noGrp="1"/>
          </p:cNvSpPr>
          <p:nvPr>
            <p:ph type="body" idx="1"/>
          </p:nvPr>
        </p:nvSpPr>
        <p:spPr/>
        <p:txBody>
          <a:bodyPr>
            <a:normAutofit lnSpcReduction="10000"/>
          </a:bodyPr>
          <a:lstStyle/>
          <a:p>
            <a:r>
              <a:rPr lang="tr-TR" b="1" dirty="0">
                <a:latin typeface="Arial" pitchFamily="34" charset="0"/>
                <a:cs typeface="Arial" pitchFamily="34" charset="0"/>
              </a:rPr>
              <a:t>Bilimsel Araştırma Projeleri Koordinasyon Birimi </a:t>
            </a:r>
            <a:endParaRPr lang="tr-TR" b="1" dirty="0" smtClean="0">
              <a:latin typeface="Arial" pitchFamily="34" charset="0"/>
              <a:cs typeface="Arial" pitchFamily="34" charset="0"/>
            </a:endParaRPr>
          </a:p>
          <a:p>
            <a:r>
              <a:rPr lang="tr-TR" b="1" dirty="0" smtClean="0">
                <a:latin typeface="Arial" pitchFamily="34" charset="0"/>
                <a:cs typeface="Arial" pitchFamily="34" charset="0"/>
              </a:rPr>
              <a:t>1 </a:t>
            </a:r>
            <a:r>
              <a:rPr lang="tr-TR" b="1" dirty="0">
                <a:latin typeface="Arial" pitchFamily="34" charset="0"/>
                <a:cs typeface="Arial" pitchFamily="34" charset="0"/>
              </a:rPr>
              <a:t>Şube Müdürü (Harcama Yetkilisi-Koordinatör) </a:t>
            </a:r>
            <a:endParaRPr lang="tr-TR" b="1" dirty="0" smtClean="0">
              <a:latin typeface="Arial" pitchFamily="34" charset="0"/>
              <a:cs typeface="Arial" pitchFamily="34" charset="0"/>
            </a:endParaRPr>
          </a:p>
          <a:p>
            <a:r>
              <a:rPr lang="tr-TR" b="1" dirty="0" smtClean="0">
                <a:latin typeface="Arial" pitchFamily="34" charset="0"/>
                <a:cs typeface="Arial" pitchFamily="34" charset="0"/>
              </a:rPr>
              <a:t>1 </a:t>
            </a:r>
            <a:r>
              <a:rPr lang="tr-TR" b="1" dirty="0">
                <a:latin typeface="Arial" pitchFamily="34" charset="0"/>
                <a:cs typeface="Arial" pitchFamily="34" charset="0"/>
              </a:rPr>
              <a:t>Araştırmacı (Gerçekleştirme Görevlisi</a:t>
            </a:r>
            <a:r>
              <a:rPr lang="tr-TR" b="1" dirty="0" smtClean="0">
                <a:latin typeface="Arial" pitchFamily="34" charset="0"/>
                <a:cs typeface="Arial" pitchFamily="34" charset="0"/>
              </a:rPr>
              <a:t>)</a:t>
            </a:r>
          </a:p>
          <a:p>
            <a:r>
              <a:rPr lang="tr-TR" b="1" dirty="0" smtClean="0">
                <a:latin typeface="Arial" pitchFamily="34" charset="0"/>
                <a:cs typeface="Arial" pitchFamily="34" charset="0"/>
              </a:rPr>
              <a:t>3 </a:t>
            </a:r>
            <a:r>
              <a:rPr lang="tr-TR" b="1" dirty="0">
                <a:latin typeface="Arial" pitchFamily="34" charset="0"/>
                <a:cs typeface="Arial" pitchFamily="34" charset="0"/>
              </a:rPr>
              <a:t>Memur olmak üzere  toplam 5 personel ile hizmet vermektedir. </a:t>
            </a:r>
          </a:p>
          <a:p>
            <a:endParaRPr lang="tr-TR" dirty="0">
              <a:latin typeface="Arial" pitchFamily="34" charset="0"/>
              <a:cs typeface="Arial" pitchFamily="34" charset="0"/>
            </a:endParaRPr>
          </a:p>
        </p:txBody>
      </p:sp>
    </p:spTree>
    <p:extLst>
      <p:ext uri="{BB962C8B-B14F-4D97-AF65-F5344CB8AC3E}">
        <p14:creationId xmlns:p14="http://schemas.microsoft.com/office/powerpoint/2010/main" xmlns="" val="3489431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1671</TotalTime>
  <Words>1065</Words>
  <Application>Microsoft Office PowerPoint</Application>
  <PresentationFormat>Özel</PresentationFormat>
  <Paragraphs>126</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Akış</vt:lpstr>
      <vt:lpstr>     ÖMER HALİSDEMİR ÜNİVERSİTESİ          BİLİMSEL ARAŞTIRMA PROJELERİ       KOORDİNASYON BİRİMİ’NE HOŞ GELDİNİZ </vt:lpstr>
      <vt:lpstr>Slayt 2</vt:lpstr>
      <vt:lpstr>MİSYON </vt:lpstr>
      <vt:lpstr>Slayt 4</vt:lpstr>
      <vt:lpstr>Birimin Kuruluşu</vt:lpstr>
      <vt:lpstr>Yetki </vt:lpstr>
      <vt:lpstr>        Görev ve Sorumluluklar</vt:lpstr>
      <vt:lpstr>Slayt 8</vt:lpstr>
      <vt:lpstr>Birime İlişkin Bilgiler</vt:lpstr>
      <vt:lpstr>Örgüt Yapısı</vt:lpstr>
      <vt:lpstr> Bap Komisyonu </vt:lpstr>
      <vt:lpstr>   BİLİMSEL ARAŞTIRMA PROJELERİ  KOORDİNASYON BİRİMİ  </vt:lpstr>
      <vt:lpstr>Sunulan Hizmetler</vt:lpstr>
      <vt:lpstr>              Desteklenen Projeler</vt:lpstr>
      <vt:lpstr>Bilimsel Araştırma Projeleri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SAHIN</cp:lastModifiedBy>
  <cp:revision>157</cp:revision>
  <dcterms:created xsi:type="dcterms:W3CDTF">2016-12-01T12:59:14Z</dcterms:created>
  <dcterms:modified xsi:type="dcterms:W3CDTF">2016-12-23T18:00:28Z</dcterms:modified>
</cp:coreProperties>
</file>