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2A4AC-07CA-4806-8757-29C2D8FBF279}" v="15" dt="2026-06-08T09:17:38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f Gökçe İnbaşı" userId="67de57426a6b1ae6" providerId="LiveId" clId="{F652C8F3-B12D-418E-9BDB-1AEA6328B700}"/>
    <pc:docChg chg="custSel addSld modSld">
      <pc:chgData name="Elif Gökçe İnbaşı" userId="67de57426a6b1ae6" providerId="LiveId" clId="{F652C8F3-B12D-418E-9BDB-1AEA6328B700}" dt="2026-06-08T09:17:57.793" v="572" actId="26606"/>
      <pc:docMkLst>
        <pc:docMk/>
      </pc:docMkLst>
      <pc:sldChg chg="addSp delSp modSp mod setBg">
        <pc:chgData name="Elif Gökçe İnbaşı" userId="67de57426a6b1ae6" providerId="LiveId" clId="{F652C8F3-B12D-418E-9BDB-1AEA6328B700}" dt="2026-06-08T09:17:57.793" v="572" actId="26606"/>
        <pc:sldMkLst>
          <pc:docMk/>
          <pc:sldMk cId="1612397273" sldId="256"/>
        </pc:sldMkLst>
        <pc:spChg chg="mod">
          <ac:chgData name="Elif Gökçe İnbaşı" userId="67de57426a6b1ae6" providerId="LiveId" clId="{F652C8F3-B12D-418E-9BDB-1AEA6328B700}" dt="2026-06-08T09:17:57.793" v="572" actId="26606"/>
          <ac:spMkLst>
            <pc:docMk/>
            <pc:sldMk cId="1612397273" sldId="256"/>
            <ac:spMk id="2" creationId="{5196F40D-79B4-BDC2-6614-5C238FC797BF}"/>
          </ac:spMkLst>
        </pc:spChg>
        <pc:spChg chg="del">
          <ac:chgData name="Elif Gökçe İnbaşı" userId="67de57426a6b1ae6" providerId="LiveId" clId="{F652C8F3-B12D-418E-9BDB-1AEA6328B700}" dt="2026-06-08T09:02:46.995" v="10" actId="478"/>
          <ac:spMkLst>
            <pc:docMk/>
            <pc:sldMk cId="1612397273" sldId="256"/>
            <ac:spMk id="3" creationId="{5F895B43-074D-EB54-11F3-947409862C62}"/>
          </ac:spMkLst>
        </pc:spChg>
        <pc:spChg chg="add">
          <ac:chgData name="Elif Gökçe İnbaşı" userId="67de57426a6b1ae6" providerId="LiveId" clId="{F652C8F3-B12D-418E-9BDB-1AEA6328B700}" dt="2026-06-08T09:17:57.793" v="572" actId="26606"/>
          <ac:spMkLst>
            <pc:docMk/>
            <pc:sldMk cId="1612397273" sldId="256"/>
            <ac:spMk id="7" creationId="{4522B21E-B2B9-4C72-9A71-C87EFD137480}"/>
          </ac:spMkLst>
        </pc:spChg>
        <pc:spChg chg="add">
          <ac:chgData name="Elif Gökçe İnbaşı" userId="67de57426a6b1ae6" providerId="LiveId" clId="{F652C8F3-B12D-418E-9BDB-1AEA6328B700}" dt="2026-06-08T09:17:57.793" v="572" actId="26606"/>
          <ac:spMkLst>
            <pc:docMk/>
            <pc:sldMk cId="1612397273" sldId="256"/>
            <ac:spMk id="9" creationId="{5EB7D2A2-F448-44D4-938C-DC84CBCB3B1E}"/>
          </ac:spMkLst>
        </pc:spChg>
        <pc:spChg chg="add">
          <ac:chgData name="Elif Gökçe İnbaşı" userId="67de57426a6b1ae6" providerId="LiveId" clId="{F652C8F3-B12D-418E-9BDB-1AEA6328B700}" dt="2026-06-08T09:17:57.793" v="572" actId="26606"/>
          <ac:spMkLst>
            <pc:docMk/>
            <pc:sldMk cId="1612397273" sldId="256"/>
            <ac:spMk id="11" creationId="{871AEA07-1E14-44B4-8E55-64EF049CD66F}"/>
          </ac:spMkLst>
        </pc:spChg>
        <pc:cxnChg chg="add">
          <ac:chgData name="Elif Gökçe İnbaşı" userId="67de57426a6b1ae6" providerId="LiveId" clId="{F652C8F3-B12D-418E-9BDB-1AEA6328B700}" dt="2026-06-08T09:17:57.793" v="572" actId="26606"/>
          <ac:cxnSpMkLst>
            <pc:docMk/>
            <pc:sldMk cId="1612397273" sldId="256"/>
            <ac:cxnSpMk id="13" creationId="{F7C8EA93-3210-4C62-99E9-153C275E3A87}"/>
          </ac:cxnSpMkLst>
        </pc:cxnChg>
      </pc:sldChg>
      <pc:sldChg chg="addSp delSp modSp mod">
        <pc:chgData name="Elif Gökçe İnbaşı" userId="67de57426a6b1ae6" providerId="LiveId" clId="{F652C8F3-B12D-418E-9BDB-1AEA6328B700}" dt="2026-06-08T09:12:36.521" v="252" actId="14100"/>
        <pc:sldMkLst>
          <pc:docMk/>
          <pc:sldMk cId="2359504592" sldId="268"/>
        </pc:sldMkLst>
        <pc:spChg chg="del">
          <ac:chgData name="Elif Gökçe İnbaşı" userId="67de57426a6b1ae6" providerId="LiveId" clId="{F652C8F3-B12D-418E-9BDB-1AEA6328B700}" dt="2026-06-08T09:12:20.564" v="250" actId="12084"/>
          <ac:spMkLst>
            <pc:docMk/>
            <pc:sldMk cId="2359504592" sldId="268"/>
            <ac:spMk id="3" creationId="{AE78C494-E789-2F79-977A-C433A3961D16}"/>
          </ac:spMkLst>
        </pc:spChg>
        <pc:graphicFrameChg chg="add mod">
          <ac:chgData name="Elif Gökçe İnbaşı" userId="67de57426a6b1ae6" providerId="LiveId" clId="{F652C8F3-B12D-418E-9BDB-1AEA6328B700}" dt="2026-06-08T09:12:36.521" v="252" actId="14100"/>
          <ac:graphicFrameMkLst>
            <pc:docMk/>
            <pc:sldMk cId="2359504592" sldId="268"/>
            <ac:graphicFrameMk id="4" creationId="{C21A0678-5142-5117-3D42-0DC78EDDB3A9}"/>
          </ac:graphicFrameMkLst>
        </pc:graphicFrameChg>
      </pc:sldChg>
      <pc:sldChg chg="addSp delSp modSp mod">
        <pc:chgData name="Elif Gökçe İnbaşı" userId="67de57426a6b1ae6" providerId="LiveId" clId="{F652C8F3-B12D-418E-9BDB-1AEA6328B700}" dt="2026-06-08T09:17:45.687" v="571" actId="14100"/>
        <pc:sldMkLst>
          <pc:docMk/>
          <pc:sldMk cId="241656674" sldId="269"/>
        </pc:sldMkLst>
        <pc:spChg chg="del mod">
          <ac:chgData name="Elif Gökçe İnbaşı" userId="67de57426a6b1ae6" providerId="LiveId" clId="{F652C8F3-B12D-418E-9BDB-1AEA6328B700}" dt="2026-06-08T09:17:23.306" v="566" actId="12084"/>
          <ac:spMkLst>
            <pc:docMk/>
            <pc:sldMk cId="241656674" sldId="269"/>
            <ac:spMk id="3" creationId="{31CC9A83-E045-0AF1-82E6-8B82BD307478}"/>
          </ac:spMkLst>
        </pc:spChg>
        <pc:graphicFrameChg chg="add mod">
          <ac:chgData name="Elif Gökçe İnbaşı" userId="67de57426a6b1ae6" providerId="LiveId" clId="{F652C8F3-B12D-418E-9BDB-1AEA6328B700}" dt="2026-06-08T09:17:45.687" v="571" actId="14100"/>
          <ac:graphicFrameMkLst>
            <pc:docMk/>
            <pc:sldMk cId="241656674" sldId="269"/>
            <ac:graphicFrameMk id="4" creationId="{C1A7EE2B-2157-753F-88C9-03CA3F693926}"/>
          </ac:graphicFrameMkLst>
        </pc:graphicFrameChg>
      </pc:sldChg>
      <pc:sldChg chg="addSp delSp modSp new mod">
        <pc:chgData name="Elif Gökçe İnbaşı" userId="67de57426a6b1ae6" providerId="LiveId" clId="{F652C8F3-B12D-418E-9BDB-1AEA6328B700}" dt="2026-06-08T09:10:23.937" v="249" actId="14100"/>
        <pc:sldMkLst>
          <pc:docMk/>
          <pc:sldMk cId="3539737175" sldId="270"/>
        </pc:sldMkLst>
        <pc:spChg chg="del">
          <ac:chgData name="Elif Gökçe İnbaşı" userId="67de57426a6b1ae6" providerId="LiveId" clId="{F652C8F3-B12D-418E-9BDB-1AEA6328B700}" dt="2026-06-08T09:06:26.450" v="144" actId="478"/>
          <ac:spMkLst>
            <pc:docMk/>
            <pc:sldMk cId="3539737175" sldId="270"/>
            <ac:spMk id="2" creationId="{F7CF48E7-5E96-B45D-2608-A9515A6DE99E}"/>
          </ac:spMkLst>
        </pc:spChg>
        <pc:spChg chg="mod">
          <ac:chgData name="Elif Gökçe İnbaşı" userId="67de57426a6b1ae6" providerId="LiveId" clId="{F652C8F3-B12D-418E-9BDB-1AEA6328B700}" dt="2026-06-08T09:10:16.141" v="247" actId="27636"/>
          <ac:spMkLst>
            <pc:docMk/>
            <pc:sldMk cId="3539737175" sldId="270"/>
            <ac:spMk id="3" creationId="{E3C9B6DD-DFDD-5480-C3B9-A4DB41F4E985}"/>
          </ac:spMkLst>
        </pc:spChg>
        <pc:graphicFrameChg chg="add del mod">
          <ac:chgData name="Elif Gökçe İnbaşı" userId="67de57426a6b1ae6" providerId="LiveId" clId="{F652C8F3-B12D-418E-9BDB-1AEA6328B700}" dt="2026-06-08T09:05:10.074" v="114" actId="478"/>
          <ac:graphicFrameMkLst>
            <pc:docMk/>
            <pc:sldMk cId="3539737175" sldId="270"/>
            <ac:graphicFrameMk id="4" creationId="{032445A8-26DC-A39D-9E87-D51FF6E42F94}"/>
          </ac:graphicFrameMkLst>
        </pc:graphicFrameChg>
        <pc:graphicFrameChg chg="add mod">
          <ac:chgData name="Elif Gökçe İnbaşı" userId="67de57426a6b1ae6" providerId="LiveId" clId="{F652C8F3-B12D-418E-9BDB-1AEA6328B700}" dt="2026-06-08T09:05:12.440" v="115"/>
          <ac:graphicFrameMkLst>
            <pc:docMk/>
            <pc:sldMk cId="3539737175" sldId="270"/>
            <ac:graphicFrameMk id="5" creationId="{742D9DA0-9D6A-B464-AB51-9D01F2179EE5}"/>
          </ac:graphicFrameMkLst>
        </pc:graphicFrameChg>
        <pc:graphicFrameChg chg="add mod modGraphic">
          <ac:chgData name="Elif Gökçe İnbaşı" userId="67de57426a6b1ae6" providerId="LiveId" clId="{F652C8F3-B12D-418E-9BDB-1AEA6328B700}" dt="2026-06-08T09:10:23.937" v="249" actId="14100"/>
          <ac:graphicFrameMkLst>
            <pc:docMk/>
            <pc:sldMk cId="3539737175" sldId="270"/>
            <ac:graphicFrameMk id="6" creationId="{50470D33-1908-46AC-2974-AAF2F03B0B40}"/>
          </ac:graphicFrameMkLst>
        </pc:graphicFrameChg>
        <pc:graphicFrameChg chg="add mod modGraphic">
          <ac:chgData name="Elif Gökçe İnbaşı" userId="67de57426a6b1ae6" providerId="LiveId" clId="{F652C8F3-B12D-418E-9BDB-1AEA6328B700}" dt="2026-06-08T09:10:20.879" v="248" actId="1076"/>
          <ac:graphicFrameMkLst>
            <pc:docMk/>
            <pc:sldMk cId="3539737175" sldId="270"/>
            <ac:graphicFrameMk id="7" creationId="{1610207B-FF3F-C1BD-EF20-422A4806A8E3}"/>
          </ac:graphicFrameMkLst>
        </pc:graphicFrameChg>
        <pc:graphicFrameChg chg="add mod modGraphic">
          <ac:chgData name="Elif Gökçe İnbaşı" userId="67de57426a6b1ae6" providerId="LiveId" clId="{F652C8F3-B12D-418E-9BDB-1AEA6328B700}" dt="2026-06-08T09:10:02.402" v="243" actId="1076"/>
          <ac:graphicFrameMkLst>
            <pc:docMk/>
            <pc:sldMk cId="3539737175" sldId="270"/>
            <ac:graphicFrameMk id="8" creationId="{93212506-625D-9905-C1F6-54D7B639CE9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A57D4-7787-457C-9B96-6B25C41D39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B2C5BA15-2E2D-4266-81E4-03E1245B9801}">
      <dgm:prSet/>
      <dgm:spPr/>
      <dgm:t>
        <a:bodyPr/>
        <a:lstStyle/>
        <a:p>
          <a:r>
            <a:rPr lang="tr-TR"/>
            <a:t>Öğrencilerin %42’si herhangi bir güçlük yaşamadığını ifade ederken,</a:t>
          </a:r>
        </a:p>
      </dgm:t>
    </dgm:pt>
    <dgm:pt modelId="{A1617A82-233C-4EAE-8532-AD61BA3E850F}" type="parTrans" cxnId="{124034DF-90FD-4FEB-A5B9-733A5E224D2A}">
      <dgm:prSet/>
      <dgm:spPr/>
      <dgm:t>
        <a:bodyPr/>
        <a:lstStyle/>
        <a:p>
          <a:endParaRPr lang="tr-TR"/>
        </a:p>
      </dgm:t>
    </dgm:pt>
    <dgm:pt modelId="{BEF9A6A1-7BEC-4638-9FB4-BC43F84FB3E2}" type="sibTrans" cxnId="{124034DF-90FD-4FEB-A5B9-733A5E224D2A}">
      <dgm:prSet/>
      <dgm:spPr/>
      <dgm:t>
        <a:bodyPr/>
        <a:lstStyle/>
        <a:p>
          <a:endParaRPr lang="tr-TR"/>
        </a:p>
      </dgm:t>
    </dgm:pt>
    <dgm:pt modelId="{6928DBC7-1C81-41BC-9B23-489043C660EF}">
      <dgm:prSet/>
      <dgm:spPr/>
      <dgm:t>
        <a:bodyPr/>
        <a:lstStyle/>
        <a:p>
          <a:r>
            <a:rPr lang="tr-TR"/>
            <a:t>Öğrencilerin %58’i ilk sırada ulaşım, ikinci sırada otobüs ücretlerinden ve son olarak kurumlarda öğrencilere ayrılan alanın kısıtlı olmasından dolayı güçlük yaşadıklarını ifade etmişlerdir.</a:t>
          </a:r>
        </a:p>
      </dgm:t>
    </dgm:pt>
    <dgm:pt modelId="{E3725D0F-B6B2-48E9-A94A-9D00C332A883}" type="parTrans" cxnId="{8743B2D0-B459-4B13-AB94-54F9CECAE496}">
      <dgm:prSet/>
      <dgm:spPr/>
      <dgm:t>
        <a:bodyPr/>
        <a:lstStyle/>
        <a:p>
          <a:endParaRPr lang="tr-TR"/>
        </a:p>
      </dgm:t>
    </dgm:pt>
    <dgm:pt modelId="{361B4C3A-4345-46CB-939F-7EF61D7D3DA5}" type="sibTrans" cxnId="{8743B2D0-B459-4B13-AB94-54F9CECAE496}">
      <dgm:prSet/>
      <dgm:spPr/>
      <dgm:t>
        <a:bodyPr/>
        <a:lstStyle/>
        <a:p>
          <a:endParaRPr lang="tr-TR"/>
        </a:p>
      </dgm:t>
    </dgm:pt>
    <dgm:pt modelId="{2C4BA277-154D-420C-A490-E47CC293E88A}" type="pres">
      <dgm:prSet presAssocID="{B37A57D4-7787-457C-9B96-6B25C41D3990}" presName="linear" presStyleCnt="0">
        <dgm:presLayoutVars>
          <dgm:animLvl val="lvl"/>
          <dgm:resizeHandles val="exact"/>
        </dgm:presLayoutVars>
      </dgm:prSet>
      <dgm:spPr/>
    </dgm:pt>
    <dgm:pt modelId="{00989503-A1EB-4ADA-AFB7-34D609E0F5C1}" type="pres">
      <dgm:prSet presAssocID="{B2C5BA15-2E2D-4266-81E4-03E1245B98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84F00B-317B-4B34-93DB-3EB94EB7B70B}" type="pres">
      <dgm:prSet presAssocID="{BEF9A6A1-7BEC-4638-9FB4-BC43F84FB3E2}" presName="spacer" presStyleCnt="0"/>
      <dgm:spPr/>
    </dgm:pt>
    <dgm:pt modelId="{231B5EA9-E5D7-4730-8E09-098B90697988}" type="pres">
      <dgm:prSet presAssocID="{6928DBC7-1C81-41BC-9B23-489043C660E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521F22-05CF-4CFB-AE68-2C5E9BCBCE14}" type="presOf" srcId="{B37A57D4-7787-457C-9B96-6B25C41D3990}" destId="{2C4BA277-154D-420C-A490-E47CC293E88A}" srcOrd="0" destOrd="0" presId="urn:microsoft.com/office/officeart/2005/8/layout/vList2"/>
    <dgm:cxn modelId="{257E155B-5D91-49D5-BAD3-6604549B9D6B}" type="presOf" srcId="{B2C5BA15-2E2D-4266-81E4-03E1245B9801}" destId="{00989503-A1EB-4ADA-AFB7-34D609E0F5C1}" srcOrd="0" destOrd="0" presId="urn:microsoft.com/office/officeart/2005/8/layout/vList2"/>
    <dgm:cxn modelId="{8743B2D0-B459-4B13-AB94-54F9CECAE496}" srcId="{B37A57D4-7787-457C-9B96-6B25C41D3990}" destId="{6928DBC7-1C81-41BC-9B23-489043C660EF}" srcOrd="1" destOrd="0" parTransId="{E3725D0F-B6B2-48E9-A94A-9D00C332A883}" sibTransId="{361B4C3A-4345-46CB-939F-7EF61D7D3DA5}"/>
    <dgm:cxn modelId="{124034DF-90FD-4FEB-A5B9-733A5E224D2A}" srcId="{B37A57D4-7787-457C-9B96-6B25C41D3990}" destId="{B2C5BA15-2E2D-4266-81E4-03E1245B9801}" srcOrd="0" destOrd="0" parTransId="{A1617A82-233C-4EAE-8532-AD61BA3E850F}" sibTransId="{BEF9A6A1-7BEC-4638-9FB4-BC43F84FB3E2}"/>
    <dgm:cxn modelId="{60A0A8FA-7605-4059-99AA-45DAD7A04EDF}" type="presOf" srcId="{6928DBC7-1C81-41BC-9B23-489043C660EF}" destId="{231B5EA9-E5D7-4730-8E09-098B90697988}" srcOrd="0" destOrd="0" presId="urn:microsoft.com/office/officeart/2005/8/layout/vList2"/>
    <dgm:cxn modelId="{D15BA580-345F-4B9C-B068-E695A9915454}" type="presParOf" srcId="{2C4BA277-154D-420C-A490-E47CC293E88A}" destId="{00989503-A1EB-4ADA-AFB7-34D609E0F5C1}" srcOrd="0" destOrd="0" presId="urn:microsoft.com/office/officeart/2005/8/layout/vList2"/>
    <dgm:cxn modelId="{FB0E02B2-8EEF-427F-A666-339C1FBD1B2F}" type="presParOf" srcId="{2C4BA277-154D-420C-A490-E47CC293E88A}" destId="{D384F00B-317B-4B34-93DB-3EB94EB7B70B}" srcOrd="1" destOrd="0" presId="urn:microsoft.com/office/officeart/2005/8/layout/vList2"/>
    <dgm:cxn modelId="{4F6D6DB7-B3CC-46AA-A809-9260C00EC8F7}" type="presParOf" srcId="{2C4BA277-154D-420C-A490-E47CC293E88A}" destId="{231B5EA9-E5D7-4730-8E09-098B906979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39232-7328-4AD2-83A2-5D1722589ED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25F4709A-D09F-4B82-A9C7-4E3AE52B374E}">
      <dgm:prSet/>
      <dgm:spPr/>
      <dgm:t>
        <a:bodyPr/>
        <a:lstStyle/>
        <a:p>
          <a:r>
            <a:rPr lang="tr-TR"/>
            <a:t>Öğrencilerin %34’ü staj programının yeterli olduğunu ve herhangi bir önerilerinin olmadığını belirtmişlerdir.</a:t>
          </a:r>
        </a:p>
      </dgm:t>
    </dgm:pt>
    <dgm:pt modelId="{318A5D7C-F442-4AAA-9EE8-C7B0D8390BFF}" type="parTrans" cxnId="{CF47246A-D93B-4417-9563-EBD99CB33573}">
      <dgm:prSet/>
      <dgm:spPr/>
      <dgm:t>
        <a:bodyPr/>
        <a:lstStyle/>
        <a:p>
          <a:endParaRPr lang="tr-TR"/>
        </a:p>
      </dgm:t>
    </dgm:pt>
    <dgm:pt modelId="{FB8EAC9A-5A75-4535-A4DE-E49DCFDFA50A}" type="sibTrans" cxnId="{CF47246A-D93B-4417-9563-EBD99CB33573}">
      <dgm:prSet/>
      <dgm:spPr/>
      <dgm:t>
        <a:bodyPr/>
        <a:lstStyle/>
        <a:p>
          <a:endParaRPr lang="tr-TR"/>
        </a:p>
      </dgm:t>
    </dgm:pt>
    <dgm:pt modelId="{6D1CC4E6-13EE-4A5B-909A-C1BBD8A3994A}">
      <dgm:prSet/>
      <dgm:spPr/>
      <dgm:t>
        <a:bodyPr/>
        <a:lstStyle/>
        <a:p>
          <a:r>
            <a:rPr lang="tr-TR"/>
            <a:t>Öğrencilerin %66’sının ise ilk önerileri ulaşımı kolay kurumların yer alması, ikinci önerileri ise uzak olan yerlere ücretsiz ulaşım hizmetinin verilmesini belirtmişlerdir.</a:t>
          </a:r>
        </a:p>
      </dgm:t>
    </dgm:pt>
    <dgm:pt modelId="{42AAE06E-B8B2-4BB3-814D-FC7B21A5DEA7}" type="parTrans" cxnId="{0335BE8A-34C4-4815-90C4-3B796C85F22D}">
      <dgm:prSet/>
      <dgm:spPr/>
      <dgm:t>
        <a:bodyPr/>
        <a:lstStyle/>
        <a:p>
          <a:endParaRPr lang="tr-TR"/>
        </a:p>
      </dgm:t>
    </dgm:pt>
    <dgm:pt modelId="{0D66008D-4688-4B8E-9E01-D53F4D88EF8C}" type="sibTrans" cxnId="{0335BE8A-34C4-4815-90C4-3B796C85F22D}">
      <dgm:prSet/>
      <dgm:spPr/>
      <dgm:t>
        <a:bodyPr/>
        <a:lstStyle/>
        <a:p>
          <a:endParaRPr lang="tr-TR"/>
        </a:p>
      </dgm:t>
    </dgm:pt>
    <dgm:pt modelId="{BD573554-D72A-443C-9F86-F5F82B6E379A}" type="pres">
      <dgm:prSet presAssocID="{4D639232-7328-4AD2-83A2-5D1722589ED4}" presName="linear" presStyleCnt="0">
        <dgm:presLayoutVars>
          <dgm:animLvl val="lvl"/>
          <dgm:resizeHandles val="exact"/>
        </dgm:presLayoutVars>
      </dgm:prSet>
      <dgm:spPr/>
    </dgm:pt>
    <dgm:pt modelId="{1BD8B5AE-55DA-466E-859C-CA5BF99FA0EF}" type="pres">
      <dgm:prSet presAssocID="{25F4709A-D09F-4B82-A9C7-4E3AE52B37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5D4E5C-DFB1-4D97-9458-7BE5C2401119}" type="pres">
      <dgm:prSet presAssocID="{FB8EAC9A-5A75-4535-A4DE-E49DCFDFA50A}" presName="spacer" presStyleCnt="0"/>
      <dgm:spPr/>
    </dgm:pt>
    <dgm:pt modelId="{BD0ABDC7-6AFF-4986-BDF6-5767B50FA6F4}" type="pres">
      <dgm:prSet presAssocID="{6D1CC4E6-13EE-4A5B-909A-C1BBD8A3994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17ECA2C-8CB0-4DC5-82F0-6493681BA9C6}" type="presOf" srcId="{4D639232-7328-4AD2-83A2-5D1722589ED4}" destId="{BD573554-D72A-443C-9F86-F5F82B6E379A}" srcOrd="0" destOrd="0" presId="urn:microsoft.com/office/officeart/2005/8/layout/vList2"/>
    <dgm:cxn modelId="{CF47246A-D93B-4417-9563-EBD99CB33573}" srcId="{4D639232-7328-4AD2-83A2-5D1722589ED4}" destId="{25F4709A-D09F-4B82-A9C7-4E3AE52B374E}" srcOrd="0" destOrd="0" parTransId="{318A5D7C-F442-4AAA-9EE8-C7B0D8390BFF}" sibTransId="{FB8EAC9A-5A75-4535-A4DE-E49DCFDFA50A}"/>
    <dgm:cxn modelId="{0335BE8A-34C4-4815-90C4-3B796C85F22D}" srcId="{4D639232-7328-4AD2-83A2-5D1722589ED4}" destId="{6D1CC4E6-13EE-4A5B-909A-C1BBD8A3994A}" srcOrd="1" destOrd="0" parTransId="{42AAE06E-B8B2-4BB3-814D-FC7B21A5DEA7}" sibTransId="{0D66008D-4688-4B8E-9E01-D53F4D88EF8C}"/>
    <dgm:cxn modelId="{6E4E8694-E4BD-4F20-914A-07D9CD97B1E2}" type="presOf" srcId="{6D1CC4E6-13EE-4A5B-909A-C1BBD8A3994A}" destId="{BD0ABDC7-6AFF-4986-BDF6-5767B50FA6F4}" srcOrd="0" destOrd="0" presId="urn:microsoft.com/office/officeart/2005/8/layout/vList2"/>
    <dgm:cxn modelId="{05AB91B6-A623-4C13-BFF4-9B635807F2E2}" type="presOf" srcId="{25F4709A-D09F-4B82-A9C7-4E3AE52B374E}" destId="{1BD8B5AE-55DA-466E-859C-CA5BF99FA0EF}" srcOrd="0" destOrd="0" presId="urn:microsoft.com/office/officeart/2005/8/layout/vList2"/>
    <dgm:cxn modelId="{9220C41E-5B7D-4885-B0A5-BC9A5AE9DC48}" type="presParOf" srcId="{BD573554-D72A-443C-9F86-F5F82B6E379A}" destId="{1BD8B5AE-55DA-466E-859C-CA5BF99FA0EF}" srcOrd="0" destOrd="0" presId="urn:microsoft.com/office/officeart/2005/8/layout/vList2"/>
    <dgm:cxn modelId="{4234C63F-DDB1-4229-A301-4F58443FABEB}" type="presParOf" srcId="{BD573554-D72A-443C-9F86-F5F82B6E379A}" destId="{7D5D4E5C-DFB1-4D97-9458-7BE5C2401119}" srcOrd="1" destOrd="0" presId="urn:microsoft.com/office/officeart/2005/8/layout/vList2"/>
    <dgm:cxn modelId="{D7B1A544-5B59-44E1-BA3D-ABFB3CCCB79E}" type="presParOf" srcId="{BD573554-D72A-443C-9F86-F5F82B6E379A}" destId="{BD0ABDC7-6AFF-4986-BDF6-5767B50FA6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9503-A1EB-4ADA-AFB7-34D609E0F5C1}">
      <dsp:nvSpPr>
        <dsp:cNvPr id="0" name=""/>
        <dsp:cNvSpPr/>
      </dsp:nvSpPr>
      <dsp:spPr>
        <a:xfrm>
          <a:off x="0" y="227387"/>
          <a:ext cx="10515600" cy="15663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Öğrencilerin %42’si herhangi bir güçlük yaşamadığını ifade ederken,</a:t>
          </a:r>
        </a:p>
      </dsp:txBody>
      <dsp:txXfrm>
        <a:off x="76462" y="303849"/>
        <a:ext cx="10362676" cy="1413413"/>
      </dsp:txXfrm>
    </dsp:sp>
    <dsp:sp modelId="{231B5EA9-E5D7-4730-8E09-098B90697988}">
      <dsp:nvSpPr>
        <dsp:cNvPr id="0" name=""/>
        <dsp:cNvSpPr/>
      </dsp:nvSpPr>
      <dsp:spPr>
        <a:xfrm>
          <a:off x="0" y="1874364"/>
          <a:ext cx="10515600" cy="15663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Öğrencilerin %58’i ilk sırada ulaşım, ikinci sırada otobüs ücretlerinden ve son olarak kurumlarda öğrencilere ayrılan alanın kısıtlı olmasından dolayı güçlük yaşadıklarını ifade etmişlerdir.</a:t>
          </a:r>
        </a:p>
      </dsp:txBody>
      <dsp:txXfrm>
        <a:off x="76462" y="1950826"/>
        <a:ext cx="10362676" cy="1413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8B5AE-55DA-466E-859C-CA5BF99FA0EF}">
      <dsp:nvSpPr>
        <dsp:cNvPr id="0" name=""/>
        <dsp:cNvSpPr/>
      </dsp:nvSpPr>
      <dsp:spPr>
        <a:xfrm>
          <a:off x="0" y="50000"/>
          <a:ext cx="10515600" cy="17341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Öğrencilerin %34’ü staj programının yeterli olduğunu ve herhangi bir önerilerinin olmadığını belirtmişlerdir.</a:t>
          </a:r>
        </a:p>
      </dsp:txBody>
      <dsp:txXfrm>
        <a:off x="84655" y="134655"/>
        <a:ext cx="10346290" cy="1564849"/>
      </dsp:txXfrm>
    </dsp:sp>
    <dsp:sp modelId="{BD0ABDC7-6AFF-4986-BDF6-5767B50FA6F4}">
      <dsp:nvSpPr>
        <dsp:cNvPr id="0" name=""/>
        <dsp:cNvSpPr/>
      </dsp:nvSpPr>
      <dsp:spPr>
        <a:xfrm>
          <a:off x="0" y="1873439"/>
          <a:ext cx="10515600" cy="1734159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Öğrencilerin %66’sının ise ilk önerileri ulaşımı kolay kurumların yer alması, ikinci önerileri ise uzak olan yerlere ücretsiz ulaşım hizmetinin verilmesini belirtmişlerdir.</a:t>
          </a:r>
        </a:p>
      </dsp:txBody>
      <dsp:txXfrm>
        <a:off x="84655" y="1958094"/>
        <a:ext cx="10346290" cy="156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C21E04-2A1E-6C9C-0013-3A785998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DAAA39F-AC34-3B8D-4CC0-C1CBE6403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82424E-7E61-6171-FBA0-5812F0D8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D16151-7BFF-F895-CA05-3AD757FC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6F3620-7CF4-D585-7C1B-E57B137E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47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67ABB-2794-FF14-43C2-A155F915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D43D3C-8F74-083A-113C-A830DBB19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BFF332-F9D8-48A4-4334-EC4501FA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D4CA29-D285-A9E0-E977-8925B01E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4A4C15-BC35-7EF2-D40A-B996032F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15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753233-67E5-DD3C-AB14-4B3A8D3A7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F5493C7-A4BD-4927-E631-4C7A1CDC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2A45D2-72D5-5992-7BA0-533B3AD8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533F5A-2AF8-AC63-D4AB-D8B1A384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0494C4-BC78-9D26-5A6C-75BE58B4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29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BE6B89-0D2B-D93D-B811-691B531A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2F9597-7F47-BE1C-4A6C-4C030F4B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03FA82-9D26-6325-8688-E7A5C11F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20B738-8FF6-AB29-DE81-D809ACF8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9EFAE0-7A27-2C24-A9E6-B2FD948D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5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E423E8-5057-DAD5-CBA7-AD62BEE0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07B0D7-DB80-4FC0-912C-05DF7419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D5ABB-42FC-46C9-2A2D-29513E0E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02BA07-1A7C-2EE2-E66D-9C864A4B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7B925D-D538-55F5-14A6-1AEE76A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14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7D1979-3F0F-0B8E-0C5A-4196223A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2C5E2C-6A38-EFF9-EB88-43D073D5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6A0BF3-9EAD-46DB-33B8-4F783E8DA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A822BD-6033-59A6-EF45-7D00CADD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68F415-395B-F47D-0F90-F0927FCC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30FC24-0F47-9734-0C79-66E916EE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75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47E3F1-DCAA-F226-C4A2-C6B8DA6B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840CEF-2A4C-1DE5-0AA4-DE6B629E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134F2E-2E1C-DF70-56E6-60027EABD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CCE21AE-3B69-00DE-FB9F-D67A5E0BC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5EE0A1F-94EF-9F13-E1F1-97D02EDF3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4C5B562-0339-BA9C-B753-91B063F2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F4105EA-4C20-4116-D6A7-1CD8A132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57A95E-25A4-DAA3-14A8-314E6122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98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E60A7A-09D8-680E-FEDF-89829BDD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E6C84CF-1560-0DBF-B178-458007C1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E370E50-4B71-43C4-948F-0935AF8E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CD9439-CE5E-EF77-2A27-3DF1BD25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8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4505E88-3642-53CA-F5F8-9BC0123C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D555522-B055-84E0-54C0-C8A965E0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239B93-D032-AEDC-F292-70C8151E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1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FD334C-7032-1A5C-114E-E3E0109B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B9AABC-3731-A3F0-F635-9864BD1D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FC78A62-E8E5-99E4-8BF6-C88D112F1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4C450A-FD09-52E1-E169-5DC18C6C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1A296D-3E04-D2A6-711E-BE1DDA1E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6FA4C1-A3EE-DC54-F08C-D6C145E9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74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C81ADF-3500-B6BA-492F-74D78E95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21F243D-5BC3-D174-32BA-67101F124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7E8CE3-F593-AF6D-F895-8D7853ED9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283C2E-6802-53C2-AD87-AD73D576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9F1AF4-ABEB-6CF0-C0E6-1ACED0FD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F257C31-8D19-59D3-DCC0-8B2FD60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68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A0940F7-55AE-3A82-B1E8-9BD8E9A1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2DF7CB-B88D-D70F-9D1D-1434DAFE9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F4DFA1-53C3-D15A-64F4-A98078B86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580AB-12F8-4439-8147-EA87CEBB4F8A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3C922A-D3D2-434C-DB9E-5533901A7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10D3A7-1B4F-3E5A-20D2-76F25B170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B4188-5390-407F-AC2D-582E56C4FF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8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196F40D-79B4-BDC2-6614-5C238FC7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tr-TR" sz="5600"/>
              <a:t>BESLENME VE DİYETETİK BÖLÜMÜ 4. SINIF STAJ DEĞERLENDİRME ANKETİ  SONUÇLARI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8C7599-CC2D-77FA-1193-B2BD9B83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EFE234-4BF5-3D86-8778-218BDD1B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Formlar yanıt grafiği. Soru başlığı: 7- Mesleğe yönelik iletişim becerileri kazanma. Yanıt sayısı: 40 yanıt.">
            <a:extLst>
              <a:ext uri="{FF2B5EF4-FFF2-40B4-BE49-F238E27FC236}">
                <a16:creationId xmlns:a16="http://schemas.microsoft.com/office/drawing/2014/main" id="{81C81136-4FC8-5370-5F5E-30F0E90FD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2" y="158299"/>
            <a:ext cx="8197597" cy="3842995"/>
          </a:xfrm>
          <a:prstGeom prst="rect">
            <a:avLst/>
          </a:prstGeom>
        </p:spPr>
      </p:pic>
      <p:pic>
        <p:nvPicPr>
          <p:cNvPr id="5" name="Resim 4" descr="Formlar yanıt grafiği. Soru başlığı: 8- Mesleki etik ilkelerini uygulayabilme. Yanıt sayısı: 40 yanıt.">
            <a:extLst>
              <a:ext uri="{FF2B5EF4-FFF2-40B4-BE49-F238E27FC236}">
                <a16:creationId xmlns:a16="http://schemas.microsoft.com/office/drawing/2014/main" id="{F2DFE75B-4232-58FA-BF31-ECE95C6C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38" y="2701710"/>
            <a:ext cx="7839150" cy="38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F42301-B09A-78B0-B7D4-1723CCB3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52918D-ED7A-0333-8077-83A47610C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Formlar yanıt grafiği. Soru başlığı: 9- Malnutrisyon tarama testlerini uygulayabilme. Yanıt sayısı: 40 yanıt.">
            <a:extLst>
              <a:ext uri="{FF2B5EF4-FFF2-40B4-BE49-F238E27FC236}">
                <a16:creationId xmlns:a16="http://schemas.microsoft.com/office/drawing/2014/main" id="{D7227C77-CAB3-E19C-C489-0F77EE952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02" y="1823796"/>
            <a:ext cx="9145829" cy="38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7FA88-A7E9-95A9-099B-4347AD29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3. Genel Memnuniyet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4E70D5-34B8-C5C1-BC29-F0335E58A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Formlar yanıt grafiği. Soru başlığı: 1-Stajınızdan genel memnuniyet düzeyiniz nedir?. Yanıt sayısı: 40 yanıt.">
            <a:extLst>
              <a:ext uri="{FF2B5EF4-FFF2-40B4-BE49-F238E27FC236}">
                <a16:creationId xmlns:a16="http://schemas.microsoft.com/office/drawing/2014/main" id="{24A4298C-97AE-F59F-6EA4-D28DED9F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59" y="1825625"/>
            <a:ext cx="9141781" cy="38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7E71C8-868E-CFAC-15AD-A84BDDED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C9D9A6-8AF2-3445-0FDB-C9FA76FD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 descr="Formlar yanıt grafiği. Soru başlığı: 2-Staj sürecinde en faydalı bulduğunuz birimler hangileridir? (Birden fazla seçenek işaretleyebilirsiniz). Yanıt sayısı: 40 yanıt.">
            <a:extLst>
              <a:ext uri="{FF2B5EF4-FFF2-40B4-BE49-F238E27FC236}">
                <a16:creationId xmlns:a16="http://schemas.microsoft.com/office/drawing/2014/main" id="{6D85DF63-4A2B-7F7E-92A7-547FA52B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187" b="-959"/>
          <a:stretch>
            <a:fillRect/>
          </a:stretch>
        </p:blipFill>
        <p:spPr>
          <a:xfrm>
            <a:off x="838200" y="2490705"/>
            <a:ext cx="10515600" cy="3021178"/>
          </a:xfrm>
          <a:prstGeom prst="rect">
            <a:avLst/>
          </a:prstGeom>
        </p:spPr>
      </p:pic>
      <p:pic>
        <p:nvPicPr>
          <p:cNvPr id="5" name="Resim 4" descr="Formlar yanıt grafiği. Soru başlığı: 2-Staj sürecinde en faydalı bulduğunuz birimler hangileridir? (Birden fazla seçenek işaretleyebilirsiniz). Yanıt sayısı: 40 yanıt.">
            <a:extLst>
              <a:ext uri="{FF2B5EF4-FFF2-40B4-BE49-F238E27FC236}">
                <a16:creationId xmlns:a16="http://schemas.microsoft.com/office/drawing/2014/main" id="{88AE3DB3-BFD0-0CDE-6F53-652E7367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323"/>
          <a:stretch>
            <a:fillRect/>
          </a:stretch>
        </p:blipFill>
        <p:spPr>
          <a:xfrm>
            <a:off x="838199" y="550416"/>
            <a:ext cx="10515600" cy="19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7D257-5CEE-F044-748E-AA6ED153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3- Staj sürecinde karşılaştığınız güçlükler nelerdir?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21A0678-5142-5117-3D42-0DC78EDDB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960211"/>
              </p:ext>
            </p:extLst>
          </p:nvPr>
        </p:nvGraphicFramePr>
        <p:xfrm>
          <a:off x="838200" y="1825625"/>
          <a:ext cx="10515600" cy="366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50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F66956-F912-80DB-3CAC-E7C14DB2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4-Staj programının geliştirilmesi için önerileriniz nelerdir?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1A7EE2B-2157-753F-88C9-03CA3F693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53490"/>
              </p:ext>
            </p:extLst>
          </p:nvPr>
        </p:nvGraphicFramePr>
        <p:xfrm>
          <a:off x="838200" y="2128723"/>
          <a:ext cx="105156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5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C9B6DD-DFDD-5480-C3B9-A4DB41F4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"/>
            <a:ext cx="10515600" cy="5796572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Katılımcı sayısı:40</a:t>
            </a:r>
          </a:p>
          <a:p>
            <a:r>
              <a:rPr lang="tr-TR" sz="2400" dirty="0"/>
              <a:t>Anket 3 bölümden oluşmaktadır.</a:t>
            </a:r>
          </a:p>
          <a:p>
            <a:r>
              <a:rPr lang="tr-TR" sz="2400" dirty="0"/>
              <a:t>1.Bölüm: Staj Sürecinin Değerlendirilmesini ölçen 8 soru: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2.Bölüm: Kazanılan Mesleki Yetkinlikleri ölçen 9 soru: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3.Bölüm: Genel Memnuniyeti ölçen 4 soru:</a:t>
            </a:r>
          </a:p>
          <a:p>
            <a:endParaRPr lang="tr-TR" sz="2400" dirty="0"/>
          </a:p>
          <a:p>
            <a:endParaRPr lang="tr-TR" sz="2400" dirty="0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50470D33-1908-46AC-2974-AAF2F03B0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79189"/>
              </p:ext>
            </p:extLst>
          </p:nvPr>
        </p:nvGraphicFramePr>
        <p:xfrm>
          <a:off x="1122869" y="1338681"/>
          <a:ext cx="6137467" cy="1653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467">
                  <a:extLst>
                    <a:ext uri="{9D8B030D-6E8A-4147-A177-3AD203B41FA5}">
                      <a16:colId xmlns:a16="http://schemas.microsoft.com/office/drawing/2014/main" val="2751900294"/>
                    </a:ext>
                  </a:extLst>
                </a:gridCol>
              </a:tblGrid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Staj öncesinde yeterli bilgilendirme yapıldı.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249331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Staj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süresi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öğrenme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hedeflerine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ulaşmak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için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yeterliydi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289604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Staj yapılan kurumun fiziki koşulları uygundu.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226877"/>
                  </a:ext>
                </a:extLst>
              </a:tr>
              <a:tr h="229785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Staj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sorumluları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öğrencilere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destekleyici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yaklaştı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0181268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Mesleki becerilerimi geliştirme fırsatı buldum.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591607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Teorik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bilgileri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uygulamaya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aktarma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imkânı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buldum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786136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Ekip çalışmasına aktif olarak katıldım.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388316"/>
                  </a:ext>
                </a:extLst>
              </a:tr>
              <a:tr h="20335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Staj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genel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olarak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beklentilerimi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karşıladı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467824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1610207B-FF3F-C1BD-EF20-422A4806A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70516"/>
              </p:ext>
            </p:extLst>
          </p:nvPr>
        </p:nvGraphicFramePr>
        <p:xfrm>
          <a:off x="1122869" y="3379534"/>
          <a:ext cx="6097219" cy="1735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7219">
                  <a:extLst>
                    <a:ext uri="{9D8B030D-6E8A-4147-A177-3AD203B41FA5}">
                      <a16:colId xmlns:a16="http://schemas.microsoft.com/office/drawing/2014/main" val="2248768264"/>
                    </a:ext>
                  </a:extLst>
                </a:gridCol>
              </a:tblGrid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Antropometrik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ölçüm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alabilme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37086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Beslenme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değerlendirmesi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yapabilme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716829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Diyet </a:t>
                      </a:r>
                      <a:r>
                        <a:rPr lang="en-US" sz="1100" dirty="0" err="1">
                          <a:effectLst/>
                        </a:rPr>
                        <a:t>planlayabilme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714680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Hasta ve danışan eğitimi verebilme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591976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Toplu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beslenme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sistemlerini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değerlendirebilme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7730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Besin </a:t>
                      </a:r>
                      <a:r>
                        <a:rPr lang="en-US" sz="1100" dirty="0" err="1">
                          <a:effectLst/>
                        </a:rPr>
                        <a:t>güvenliği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uygulamalarını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değerlendirebilme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244893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Mesleğe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yönelik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iletişim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becerileri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kazanma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708650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Mesleki etik ilkelerini uygulayabilme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894656"/>
                  </a:ext>
                </a:extLst>
              </a:tr>
              <a:tr h="19279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Malnutrisyon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tarama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testlerini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uygulayabilme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87936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93212506-625D-9905-C1F6-54D7B639C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24881"/>
              </p:ext>
            </p:extLst>
          </p:nvPr>
        </p:nvGraphicFramePr>
        <p:xfrm>
          <a:off x="1142992" y="5595949"/>
          <a:ext cx="6137467" cy="1042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467">
                  <a:extLst>
                    <a:ext uri="{9D8B030D-6E8A-4147-A177-3AD203B41FA5}">
                      <a16:colId xmlns:a16="http://schemas.microsoft.com/office/drawing/2014/main" val="992972615"/>
                    </a:ext>
                  </a:extLst>
                </a:gridCol>
              </a:tblGrid>
              <a:tr h="26051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Stajınızdan genel memnuniyet düzeyiniz nedir?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192260"/>
                  </a:ext>
                </a:extLst>
              </a:tr>
              <a:tr h="26051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Staj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sürecinde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faydalı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bulduğunuz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birimler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hangileridir</a:t>
                      </a:r>
                      <a:r>
                        <a:rPr lang="en-US" sz="1100" dirty="0">
                          <a:effectLst/>
                        </a:rPr>
                        <a:t>?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518703"/>
                  </a:ext>
                </a:extLst>
              </a:tr>
              <a:tr h="26051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Staj sürecinde karşılaştığınız güçlükler nelerdir?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529583"/>
                  </a:ext>
                </a:extLst>
              </a:tr>
              <a:tr h="26051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 err="1">
                          <a:effectLst/>
                        </a:rPr>
                        <a:t>Staj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programının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geliştirilmesi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için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önerileriniz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nelerdir</a:t>
                      </a:r>
                      <a:r>
                        <a:rPr lang="en-US" sz="1100" dirty="0">
                          <a:effectLst/>
                        </a:rPr>
                        <a:t>?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098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3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970C6-F3AB-9B02-53FC-FE65CD10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1. Staj Sürecinin Değerlendirilmesi</a:t>
            </a:r>
          </a:p>
        </p:txBody>
      </p:sp>
      <p:pic>
        <p:nvPicPr>
          <p:cNvPr id="4" name="İçerik Yer Tutucusu 3" descr="Formlar yanıt grafiği. Soru başlığı: 1-Staj öncesinde yeterli bilgilendirme yapıldı.. Yanıt sayısı: 40 yanıt.">
            <a:extLst>
              <a:ext uri="{FF2B5EF4-FFF2-40B4-BE49-F238E27FC236}">
                <a16:creationId xmlns:a16="http://schemas.microsoft.com/office/drawing/2014/main" id="{52D14DCC-D866-3170-F2F6-A3F5FCF85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1484"/>
            <a:ext cx="6770025" cy="4220541"/>
          </a:xfrm>
          <a:prstGeom prst="rect">
            <a:avLst/>
          </a:prstGeom>
        </p:spPr>
      </p:pic>
      <p:pic>
        <p:nvPicPr>
          <p:cNvPr id="5" name="Resim 4" descr="Formlar yanıt grafiği. Soru başlığı: 2- Staj süresi öğrenme hedeflerine ulaşmak için yeterliydi.. Yanıt sayısı: 40 yanıt.">
            <a:extLst>
              <a:ext uri="{FF2B5EF4-FFF2-40B4-BE49-F238E27FC236}">
                <a16:creationId xmlns:a16="http://schemas.microsoft.com/office/drawing/2014/main" id="{650BF7F9-F413-FEA6-C977-4BB708085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40" y="2010256"/>
            <a:ext cx="6294537" cy="38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D6773-13BF-CD5D-F8D3-5EB07371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Formlar yanıt grafiği. Soru başlığı: 3- Staj yapılan kurumun fiziki koşulları uygundu.. Yanıt sayısı: 40 yanıt.">
            <a:extLst>
              <a:ext uri="{FF2B5EF4-FFF2-40B4-BE49-F238E27FC236}">
                <a16:creationId xmlns:a16="http://schemas.microsoft.com/office/drawing/2014/main" id="{6C954B77-2974-D651-6712-4D5087187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62" y="347947"/>
            <a:ext cx="7431933" cy="4061332"/>
          </a:xfrm>
          <a:prstGeom prst="rect">
            <a:avLst/>
          </a:prstGeom>
        </p:spPr>
      </p:pic>
      <p:pic>
        <p:nvPicPr>
          <p:cNvPr id="5" name="Resim 4" descr="Formlar yanıt grafiği. Soru başlığı: 4- Staj sorumluları öğrencilere destekleyici yaklaştı.. Yanıt sayısı: 40 yanıt.">
            <a:extLst>
              <a:ext uri="{FF2B5EF4-FFF2-40B4-BE49-F238E27FC236}">
                <a16:creationId xmlns:a16="http://schemas.microsoft.com/office/drawing/2014/main" id="{9393B0CE-2C8E-3817-6A9F-0BA36B27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40" y="2600891"/>
            <a:ext cx="6960093" cy="41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456468-A479-1891-8F65-86EB842A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Formlar yanıt grafiği. Soru başlığı: 5- Mesleki becerilerimi geliştirme fırsatı buldum.. Yanıt sayısı: 40 yanıt.">
            <a:extLst>
              <a:ext uri="{FF2B5EF4-FFF2-40B4-BE49-F238E27FC236}">
                <a16:creationId xmlns:a16="http://schemas.microsoft.com/office/drawing/2014/main" id="{259BAC1D-087D-6832-96F7-B7AE68928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0" y="220890"/>
            <a:ext cx="7140976" cy="4351338"/>
          </a:xfrm>
          <a:prstGeom prst="rect">
            <a:avLst/>
          </a:prstGeom>
        </p:spPr>
      </p:pic>
      <p:pic>
        <p:nvPicPr>
          <p:cNvPr id="5" name="Resim 4" descr="Formlar yanıt grafiği. Soru başlığı: 6- Teorik bilgileri uygulamaya aktarma imkânı buldum.. Yanıt sayısı: 40 yanıt.">
            <a:extLst>
              <a:ext uri="{FF2B5EF4-FFF2-40B4-BE49-F238E27FC236}">
                <a16:creationId xmlns:a16="http://schemas.microsoft.com/office/drawing/2014/main" id="{3EF773BE-5980-13FD-97F1-56D5900A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62" y="2651581"/>
            <a:ext cx="7620371" cy="38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3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BD8EDD-A233-016D-A606-5600B66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Formlar yanıt grafiği. Soru başlığı: 7- Ekip çalışmasına aktif olarak katıldım.. Yanıt sayısı: 40 yanıt.">
            <a:extLst>
              <a:ext uri="{FF2B5EF4-FFF2-40B4-BE49-F238E27FC236}">
                <a16:creationId xmlns:a16="http://schemas.microsoft.com/office/drawing/2014/main" id="{8F2E4464-EAAC-E60C-B7C8-018305C65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7" y="138867"/>
            <a:ext cx="7346921" cy="4351338"/>
          </a:xfrm>
          <a:prstGeom prst="rect">
            <a:avLst/>
          </a:prstGeom>
        </p:spPr>
      </p:pic>
      <p:pic>
        <p:nvPicPr>
          <p:cNvPr id="5" name="Resim 4" descr="Formlar yanıt grafiği. Soru başlığı: 8- Staj genel olarak beklentilerimi karşıladı.. Yanıt sayısı: 40 yanıt.">
            <a:extLst>
              <a:ext uri="{FF2B5EF4-FFF2-40B4-BE49-F238E27FC236}">
                <a16:creationId xmlns:a16="http://schemas.microsoft.com/office/drawing/2014/main" id="{50B8E6D1-C814-0D0A-FB78-7DAC7789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64" y="2651581"/>
            <a:ext cx="7148283" cy="38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644482-CD94-A0F1-9DA7-CBB0B4B1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2. Kazanılan Mesleki Yetkinlikler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F8FC11-EC2F-8F66-22F6-4C103D51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 descr="Formlar yanıt grafiği. Soru başlığı: 1- Antropometrik ölçüm alabilme. Yanıt sayısı: 40 yanıt.">
            <a:extLst>
              <a:ext uri="{FF2B5EF4-FFF2-40B4-BE49-F238E27FC236}">
                <a16:creationId xmlns:a16="http://schemas.microsoft.com/office/drawing/2014/main" id="{626BB53F-3386-27E6-64C7-345D5F0C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6" y="1690687"/>
            <a:ext cx="6768114" cy="4044429"/>
          </a:xfrm>
          <a:prstGeom prst="rect">
            <a:avLst/>
          </a:prstGeom>
        </p:spPr>
      </p:pic>
      <p:pic>
        <p:nvPicPr>
          <p:cNvPr id="6" name="Resim 5" descr="Formlar yanıt grafiği. Soru başlığı: 2- Beslenme değerlendirmesi yapabilme. Yanıt sayısı: 40 yanıt.">
            <a:extLst>
              <a:ext uri="{FF2B5EF4-FFF2-40B4-BE49-F238E27FC236}">
                <a16:creationId xmlns:a16="http://schemas.microsoft.com/office/drawing/2014/main" id="{17A1291B-282B-D64D-B95F-4B9CE586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68" y="1825625"/>
            <a:ext cx="6961632" cy="41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C19AB1-6D7C-E6FD-483C-8B87B1AC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80D3FB-7185-21AC-EB73-DF0571C75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Formlar yanıt grafiği. Soru başlığı: 3- Diyet planlayabilme. Yanıt sayısı: 40 yanıt.">
            <a:extLst>
              <a:ext uri="{FF2B5EF4-FFF2-40B4-BE49-F238E27FC236}">
                <a16:creationId xmlns:a16="http://schemas.microsoft.com/office/drawing/2014/main" id="{3B79443E-025B-61BA-C19D-76EC467E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" y="365125"/>
            <a:ext cx="9145829" cy="3842995"/>
          </a:xfrm>
          <a:prstGeom prst="rect">
            <a:avLst/>
          </a:prstGeom>
        </p:spPr>
      </p:pic>
      <p:pic>
        <p:nvPicPr>
          <p:cNvPr id="5" name="Resim 4" descr="Formlar yanıt grafiği. Soru başlığı: 4- Hasta ve danışan eğitimi verebilme. Yanıt sayısı: 40 yanıt.">
            <a:extLst>
              <a:ext uri="{FF2B5EF4-FFF2-40B4-BE49-F238E27FC236}">
                <a16:creationId xmlns:a16="http://schemas.microsoft.com/office/drawing/2014/main" id="{232E37EB-0AAE-D765-0AD5-F15737BC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54" y="2649880"/>
            <a:ext cx="6912864" cy="38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6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47957C-46D2-0439-50DF-010243D0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A63D92-2F6C-6EAC-826F-4368CE9E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 descr="Formlar yanıt grafiği. Soru başlığı: 5- Toplu beslenme sistemlerini değerlendirebilme. Yanıt sayısı: 40 yanıt.">
            <a:extLst>
              <a:ext uri="{FF2B5EF4-FFF2-40B4-BE49-F238E27FC236}">
                <a16:creationId xmlns:a16="http://schemas.microsoft.com/office/drawing/2014/main" id="{9C58B13A-EE83-7A3B-783A-6C712C51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" y="158299"/>
            <a:ext cx="7605065" cy="3842995"/>
          </a:xfrm>
          <a:prstGeom prst="rect">
            <a:avLst/>
          </a:prstGeom>
        </p:spPr>
      </p:pic>
      <p:pic>
        <p:nvPicPr>
          <p:cNvPr id="5" name="Resim 4" descr="Formlar yanıt grafiği. Soru başlığı: 6-Besin güvenliği uygulamalarını değerlendirebilme. Yanıt sayısı: 40 yanıt.">
            <a:extLst>
              <a:ext uri="{FF2B5EF4-FFF2-40B4-BE49-F238E27FC236}">
                <a16:creationId xmlns:a16="http://schemas.microsoft.com/office/drawing/2014/main" id="{6DC6EB8B-F7BD-A124-5F6A-A4DA204F0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35" y="2468905"/>
            <a:ext cx="8182965" cy="38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1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270</Words>
  <Application>Microsoft Office PowerPoint</Application>
  <PresentationFormat>Geniş ekran</PresentationFormat>
  <Paragraphs>44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Teması</vt:lpstr>
      <vt:lpstr>BESLENME VE DİYETETİK BÖLÜMÜ 4. SINIF STAJ DEĞERLENDİRME ANKETİ  SONUÇLARI</vt:lpstr>
      <vt:lpstr>PowerPoint Sunusu</vt:lpstr>
      <vt:lpstr>Bölüm 1. Staj Sürecinin Değerlendirilmesi</vt:lpstr>
      <vt:lpstr>PowerPoint Sunusu</vt:lpstr>
      <vt:lpstr>PowerPoint Sunusu</vt:lpstr>
      <vt:lpstr>PowerPoint Sunusu</vt:lpstr>
      <vt:lpstr>Bölüm 2. Kazanılan Mesleki Yetkinlikler</vt:lpstr>
      <vt:lpstr>PowerPoint Sunusu</vt:lpstr>
      <vt:lpstr>PowerPoint Sunusu</vt:lpstr>
      <vt:lpstr>PowerPoint Sunusu</vt:lpstr>
      <vt:lpstr>PowerPoint Sunusu</vt:lpstr>
      <vt:lpstr>Bölüm 3. Genel Memnuniyet</vt:lpstr>
      <vt:lpstr>PowerPoint Sunusu</vt:lpstr>
      <vt:lpstr>3- Staj sürecinde karşılaştığınız güçlükler nelerdir?</vt:lpstr>
      <vt:lpstr>4-Staj programının geliştirilmesi için önerileriniz nelerdir?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Elif Gökçe İnbaşı</dc:creator>
  <cp:lastModifiedBy>Elif Gökçe İnbaşı</cp:lastModifiedBy>
  <cp:revision>1</cp:revision>
  <dcterms:created xsi:type="dcterms:W3CDTF">2026-06-05T09:38:44Z</dcterms:created>
  <dcterms:modified xsi:type="dcterms:W3CDTF">2026-06-08T09:17:59Z</dcterms:modified>
</cp:coreProperties>
</file>