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7" r:id="rId1"/>
  </p:sldMasterIdLst>
  <p:sldIdLst>
    <p:sldId id="257" r:id="rId2"/>
    <p:sldId id="260" r:id="rId3"/>
    <p:sldId id="259" r:id="rId4"/>
    <p:sldId id="261" r:id="rId5"/>
    <p:sldId id="262" r:id="rId6"/>
    <p:sldId id="263" r:id="rId7"/>
    <p:sldId id="256" r:id="rId8"/>
    <p:sldId id="264" r:id="rId9"/>
    <p:sldId id="265" r:id="rId10"/>
    <p:sldId id="266"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D9F2"/>
    <a:srgbClr val="C9B3C7"/>
    <a:srgbClr val="972994"/>
    <a:srgbClr val="AF2F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1CD3D4D-F6DA-4DC4-80E1-A2C4CF45A9D8}" type="datetimeFigureOut">
              <a:rPr lang="tr-TR" smtClean="0"/>
              <a:t>21.12.2016</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364039878"/>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1CD3D4D-F6DA-4DC4-80E1-A2C4CF45A9D8}" type="datetimeFigureOut">
              <a:rPr lang="tr-TR" smtClean="0"/>
              <a:t>21.12.2016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1465015587"/>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CD3D4D-F6DA-4DC4-80E1-A2C4CF45A9D8}" type="datetimeFigureOut">
              <a:rPr lang="tr-TR" smtClean="0"/>
              <a:t>21.12.2016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1745655936"/>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CD3D4D-F6DA-4DC4-80E1-A2C4CF45A9D8}" type="datetimeFigureOut">
              <a:rPr lang="tr-TR" smtClean="0"/>
              <a:t>21.12.2016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3316191673"/>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CD3D4D-F6DA-4DC4-80E1-A2C4CF45A9D8}" type="datetimeFigureOut">
              <a:rPr lang="tr-TR" smtClean="0"/>
              <a:t>21.12.2016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3912861691"/>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CD3D4D-F6DA-4DC4-80E1-A2C4CF45A9D8}" type="datetimeFigureOut">
              <a:rPr lang="tr-TR" smtClean="0"/>
              <a:t>21.12.2016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2312922258"/>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CD3D4D-F6DA-4DC4-80E1-A2C4CF45A9D8}" type="datetimeFigureOut">
              <a:rPr lang="tr-TR" smtClean="0"/>
              <a:t>21.12.2016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1974491833"/>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CD3D4D-F6DA-4DC4-80E1-A2C4CF45A9D8}" type="datetimeFigureOut">
              <a:rPr lang="tr-TR" smtClean="0"/>
              <a:t>21.12.2016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2827222270"/>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CD3D4D-F6DA-4DC4-80E1-A2C4CF45A9D8}" type="datetimeFigureOut">
              <a:rPr lang="tr-TR" smtClean="0"/>
              <a:t>21.12.2016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2587415851"/>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CD3D4D-F6DA-4DC4-80E1-A2C4CF45A9D8}" type="datetimeFigureOut">
              <a:rPr lang="tr-TR" smtClean="0"/>
              <a:t>21.12.2016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271161052"/>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CD3D4D-F6DA-4DC4-80E1-A2C4CF45A9D8}" type="datetimeFigureOut">
              <a:rPr lang="tr-TR" smtClean="0"/>
              <a:t>21.12.2016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3505085865"/>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1CD3D4D-F6DA-4DC4-80E1-A2C4CF45A9D8}" type="datetimeFigureOut">
              <a:rPr lang="tr-TR" smtClean="0"/>
              <a:t>21.12.2016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3999409868"/>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1CD3D4D-F6DA-4DC4-80E1-A2C4CF45A9D8}" type="datetimeFigureOut">
              <a:rPr lang="tr-TR" smtClean="0"/>
              <a:t>21.12.2016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1556440215"/>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1CD3D4D-F6DA-4DC4-80E1-A2C4CF45A9D8}" type="datetimeFigureOut">
              <a:rPr lang="tr-TR" smtClean="0"/>
              <a:t>21.12.2016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3684094806"/>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D3D4D-F6DA-4DC4-80E1-A2C4CF45A9D8}" type="datetimeFigureOut">
              <a:rPr lang="tr-TR" smtClean="0"/>
              <a:t>21.12.2016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1325745922"/>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1CD3D4D-F6DA-4DC4-80E1-A2C4CF45A9D8}" type="datetimeFigureOut">
              <a:rPr lang="tr-TR" smtClean="0"/>
              <a:t>21.12.2016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2970318026"/>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1CD3D4D-F6DA-4DC4-80E1-A2C4CF45A9D8}" type="datetimeFigureOut">
              <a:rPr lang="tr-TR" smtClean="0"/>
              <a:t>21.12.2016</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B4500A-4129-4235-933F-7D63ACFB82D4}" type="slidenum">
              <a:rPr lang="tr-TR" smtClean="0"/>
              <a:t>‹#›</a:t>
            </a:fld>
            <a:endParaRPr lang="tr-TR"/>
          </a:p>
        </p:txBody>
      </p:sp>
    </p:spTree>
    <p:extLst>
      <p:ext uri="{BB962C8B-B14F-4D97-AF65-F5344CB8AC3E}">
        <p14:creationId xmlns:p14="http://schemas.microsoft.com/office/powerpoint/2010/main" val="4115754363"/>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1CD3D4D-F6DA-4DC4-80E1-A2C4CF45A9D8}" type="datetimeFigureOut">
              <a:rPr lang="tr-TR" smtClean="0"/>
              <a:t>21.12.2016</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EB4500A-4129-4235-933F-7D63ACFB82D4}" type="slidenum">
              <a:rPr lang="tr-TR" smtClean="0"/>
              <a:t>‹#›</a:t>
            </a:fld>
            <a:endParaRPr lang="tr-TR"/>
          </a:p>
        </p:txBody>
      </p:sp>
    </p:spTree>
    <p:extLst>
      <p:ext uri="{BB962C8B-B14F-4D97-AF65-F5344CB8AC3E}">
        <p14:creationId xmlns:p14="http://schemas.microsoft.com/office/powerpoint/2010/main" val="2316489226"/>
      </p:ext>
    </p:extLst>
  </p:cSld>
  <p:clrMap bg1="lt1" tx1="dk1" bg2="lt2" tx2="dk2" accent1="accent1" accent2="accent2" accent3="accent3" accent4="accent4" accent5="accent5" accent6="accent6" hlink="hlink" folHlink="folHlink"/>
  <p:sldLayoutIdLst>
    <p:sldLayoutId id="2147484158" r:id="rId1"/>
    <p:sldLayoutId id="2147484159" r:id="rId2"/>
    <p:sldLayoutId id="2147484160" r:id="rId3"/>
    <p:sldLayoutId id="2147484161" r:id="rId4"/>
    <p:sldLayoutId id="2147484162" r:id="rId5"/>
    <p:sldLayoutId id="2147484163" r:id="rId6"/>
    <p:sldLayoutId id="2147484164" r:id="rId7"/>
    <p:sldLayoutId id="2147484165" r:id="rId8"/>
    <p:sldLayoutId id="2147484166" r:id="rId9"/>
    <p:sldLayoutId id="2147484167" r:id="rId10"/>
    <p:sldLayoutId id="2147484168" r:id="rId11"/>
    <p:sldLayoutId id="2147484169" r:id="rId12"/>
    <p:sldLayoutId id="2147484170" r:id="rId13"/>
    <p:sldLayoutId id="2147484171" r:id="rId14"/>
    <p:sldLayoutId id="2147484172" r:id="rId15"/>
    <p:sldLayoutId id="2147484173" r:id="rId16"/>
    <p:sldLayoutId id="2147484174" r:id="rId17"/>
  </p:sldLayoutIdLst>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22571" y="1983194"/>
            <a:ext cx="8027720" cy="2066308"/>
          </a:xfrm>
          <a:ln w="9525"/>
          <a:effectLst>
            <a:glow rad="101600">
              <a:schemeClr val="accent5">
                <a:satMod val="175000"/>
                <a:alpha val="40000"/>
              </a:schemeClr>
            </a:glow>
            <a:outerShdw blurRad="50800" dist="38100" dir="16200000" rotWithShape="0">
              <a:prstClr val="black">
                <a:alpha val="40000"/>
              </a:prstClr>
            </a:outerShdw>
          </a:effectLst>
          <a:scene3d>
            <a:camera prst="orthographicFront"/>
            <a:lightRig rig="threePt" dir="t"/>
          </a:scene3d>
          <a:sp3d>
            <a:bevelT prst="slope"/>
          </a:sp3d>
        </p:spPr>
        <p:style>
          <a:lnRef idx="0">
            <a:scrgbClr r="0" g="0" b="0"/>
          </a:lnRef>
          <a:fillRef idx="1002">
            <a:schemeClr val="lt1"/>
          </a:fillRef>
          <a:effectRef idx="0">
            <a:scrgbClr r="0" g="0" b="0"/>
          </a:effectRef>
          <a:fontRef idx="major"/>
        </p:style>
        <p:txBody>
          <a:bodyPr>
            <a:noAutofit/>
          </a:bodyPr>
          <a:lstStyle/>
          <a:p>
            <a:pPr algn="ctr"/>
            <a:r>
              <a:rPr lang="tr-TR" sz="5400" dirty="0" smtClean="0">
                <a:latin typeface="Algerian" panose="04020705040A02060702" pitchFamily="82" charset="0"/>
              </a:rPr>
              <a:t/>
            </a:r>
            <a:br>
              <a:rPr lang="tr-TR" sz="5400" dirty="0" smtClean="0">
                <a:latin typeface="Algerian" panose="04020705040A02060702" pitchFamily="82" charset="0"/>
              </a:rPr>
            </a:br>
            <a:r>
              <a:rPr lang="tr-TR" sz="5400" dirty="0" smtClean="0">
                <a:latin typeface="Algerian" panose="04020705040A02060702" pitchFamily="82" charset="0"/>
              </a:rPr>
              <a:t/>
            </a:r>
            <a:br>
              <a:rPr lang="tr-TR" sz="5400" dirty="0" smtClean="0">
                <a:latin typeface="Algerian" panose="04020705040A02060702" pitchFamily="82" charset="0"/>
              </a:rPr>
            </a:br>
            <a:r>
              <a:rPr lang="tr-TR" sz="5400" b="1" dirty="0" smtClean="0">
                <a:solidFill>
                  <a:schemeClr val="accent6">
                    <a:lumMod val="50000"/>
                  </a:schemeClr>
                </a:solidFill>
                <a:latin typeface="Informal Roman" panose="030604020304060B0204" pitchFamily="66" charset="0"/>
              </a:rPr>
              <a:t>BİLGİ EDİNME BİRİMİNE </a:t>
            </a:r>
            <a:br>
              <a:rPr lang="tr-TR" sz="5400" b="1" dirty="0" smtClean="0">
                <a:solidFill>
                  <a:schemeClr val="accent6">
                    <a:lumMod val="50000"/>
                  </a:schemeClr>
                </a:solidFill>
                <a:latin typeface="Informal Roman" panose="030604020304060B0204" pitchFamily="66" charset="0"/>
              </a:rPr>
            </a:br>
            <a:r>
              <a:rPr lang="tr-TR" sz="5400" b="1" dirty="0" smtClean="0">
                <a:solidFill>
                  <a:schemeClr val="accent6">
                    <a:lumMod val="50000"/>
                  </a:schemeClr>
                </a:solidFill>
                <a:latin typeface="Informal Roman" panose="030604020304060B0204" pitchFamily="66" charset="0"/>
              </a:rPr>
              <a:t>HOŞGELDİNİZ</a:t>
            </a:r>
            <a:endParaRPr lang="tr-TR" sz="5400" b="1" dirty="0">
              <a:solidFill>
                <a:schemeClr val="accent6">
                  <a:lumMod val="50000"/>
                </a:schemeClr>
              </a:solidFill>
              <a:latin typeface="Informal Roman" panose="030604020304060B0204" pitchFamily="66" charset="0"/>
            </a:endParaRPr>
          </a:p>
        </p:txBody>
      </p:sp>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43409" y="-32591"/>
            <a:ext cx="1900049" cy="1900629"/>
          </a:xfrm>
        </p:spPr>
      </p:pic>
      <p:sp>
        <p:nvSpPr>
          <p:cNvPr id="6" name="Dikdörtgen 5"/>
          <p:cNvSpPr/>
          <p:nvPr/>
        </p:nvSpPr>
        <p:spPr>
          <a:xfrm>
            <a:off x="3978239" y="4453254"/>
            <a:ext cx="5047013" cy="1389413"/>
          </a:xfrm>
          <a:prstGeom prst="rect">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path path="circle">
              <a:fillToRect l="100000" t="100000"/>
            </a:path>
            <a:tileRect r="-100000" b="-100000"/>
          </a:gradFill>
          <a:effectLst>
            <a:glow rad="101600">
              <a:schemeClr val="accent5">
                <a:satMod val="175000"/>
                <a:alpha val="40000"/>
              </a:schemeClr>
            </a:glow>
            <a:outerShdw blurRad="50800" dist="38100" dir="16200000" rotWithShape="0">
              <a:prstClr val="black">
                <a:alpha val="40000"/>
              </a:prstClr>
            </a:outerShdw>
          </a:effectLst>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accent6">
                    <a:lumMod val="50000"/>
                  </a:schemeClr>
                </a:solidFill>
                <a:latin typeface="Informal Roman" panose="030604020304060B0204" pitchFamily="66" charset="0"/>
              </a:rPr>
              <a:t>Batuhan TAŞDURMAZ</a:t>
            </a:r>
          </a:p>
          <a:p>
            <a:pPr algn="ctr"/>
            <a:r>
              <a:rPr lang="tr-TR" sz="3200" b="1" dirty="0">
                <a:solidFill>
                  <a:schemeClr val="accent6">
                    <a:lumMod val="50000"/>
                  </a:schemeClr>
                </a:solidFill>
                <a:latin typeface="Informal Roman" panose="030604020304060B0204" pitchFamily="66" charset="0"/>
              </a:rPr>
              <a:t>Genel Sekreter</a:t>
            </a:r>
            <a:endParaRPr lang="tr-TR" sz="3200" b="1" dirty="0">
              <a:solidFill>
                <a:schemeClr val="accent6">
                  <a:lumMod val="50000"/>
                </a:schemeClr>
              </a:solidFill>
              <a:latin typeface="Informal Roman" panose="030604020304060B0204" pitchFamily="66" charset="0"/>
            </a:endParaRPr>
          </a:p>
        </p:txBody>
      </p:sp>
    </p:spTree>
    <p:extLst>
      <p:ext uri="{BB962C8B-B14F-4D97-AF65-F5344CB8AC3E}">
        <p14:creationId xmlns:p14="http://schemas.microsoft.com/office/powerpoint/2010/main" val="3882241217"/>
      </p:ext>
    </p:extLst>
  </p:cSld>
  <p:clrMapOvr>
    <a:masterClrMapping/>
  </p:clrMapOvr>
  <mc:AlternateContent xmlns:mc="http://schemas.openxmlformats.org/markup-compatibility/2006" xmlns:p14="http://schemas.microsoft.com/office/powerpoint/2010/main">
    <mc:Choice Requires="p14">
      <p:transition spd="slow" p14:dur="1300" advClick="0" advTm="4000">
        <p14:prism isContent="1" isInverted="1"/>
      </p:transition>
    </mc:Choice>
    <mc:Fallback xmlns="">
      <p:transition spd="slow" advClick="0" advTm="4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54431" y="277983"/>
            <a:ext cx="8098971" cy="6370975"/>
          </a:xfrm>
          <a:prstGeom prst="rect">
            <a:avLst/>
          </a:prstGeom>
        </p:spPr>
        <p:txBody>
          <a:bodyPr wrap="square">
            <a:spAutoFit/>
          </a:bodyPr>
          <a:lstStyle/>
          <a:p>
            <a:r>
              <a:rPr lang="tr-TR" sz="1200" b="1" dirty="0">
                <a:solidFill>
                  <a:schemeClr val="accent6">
                    <a:lumMod val="50000"/>
                  </a:schemeClr>
                </a:solidFill>
                <a:latin typeface="Times New Roman" panose="02020603050405020304" pitchFamily="18" charset="0"/>
                <a:cs typeface="Times New Roman" panose="02020603050405020304" pitchFamily="18" charset="0"/>
              </a:rPr>
              <a:t>İtiraz usulü Madde </a:t>
            </a:r>
          </a:p>
          <a:p>
            <a:r>
              <a:rPr lang="tr-TR" sz="1200" dirty="0">
                <a:solidFill>
                  <a:schemeClr val="accent6">
                    <a:lumMod val="50000"/>
                  </a:schemeClr>
                </a:solidFill>
                <a:latin typeface="Times New Roman" panose="02020603050405020304" pitchFamily="18" charset="0"/>
                <a:cs typeface="Times New Roman" panose="02020603050405020304" pitchFamily="18" charset="0"/>
              </a:rPr>
              <a:t>13- Bilgi edinme istemi (…)(1)reddedilen başvuru sahibi, yargı yoluna başvurmadan önce kararın tebliğinden itibaren </a:t>
            </a:r>
            <a:r>
              <a:rPr lang="tr-TR" sz="1200" dirty="0" err="1">
                <a:solidFill>
                  <a:schemeClr val="accent6">
                    <a:lumMod val="50000"/>
                  </a:schemeClr>
                </a:solidFill>
                <a:latin typeface="Times New Roman" panose="02020603050405020304" pitchFamily="18" charset="0"/>
                <a:cs typeface="Times New Roman" panose="02020603050405020304" pitchFamily="18" charset="0"/>
              </a:rPr>
              <a:t>onbeş</a:t>
            </a:r>
            <a:r>
              <a:rPr lang="tr-TR" sz="1200" dirty="0">
                <a:solidFill>
                  <a:schemeClr val="accent6">
                    <a:lumMod val="50000"/>
                  </a:schemeClr>
                </a:solidFill>
                <a:latin typeface="Times New Roman" panose="02020603050405020304" pitchFamily="18" charset="0"/>
                <a:cs typeface="Times New Roman" panose="02020603050405020304" pitchFamily="18" charset="0"/>
              </a:rPr>
              <a:t> gün içinde Kurula itiraz edebilir. Kurul, bu konudaki kararını otuz iş günü içinde verir. Kurum ve kuruluşlar, Kurulun istediği her türlü bilgi veya belgeyi </a:t>
            </a:r>
            <a:r>
              <a:rPr lang="tr-TR" sz="1200" dirty="0" err="1">
                <a:solidFill>
                  <a:schemeClr val="accent6">
                    <a:lumMod val="50000"/>
                  </a:schemeClr>
                </a:solidFill>
                <a:latin typeface="Times New Roman" panose="02020603050405020304" pitchFamily="18" charset="0"/>
                <a:cs typeface="Times New Roman" panose="02020603050405020304" pitchFamily="18" charset="0"/>
              </a:rPr>
              <a:t>onbeş</a:t>
            </a:r>
            <a:r>
              <a:rPr lang="tr-TR" sz="1200" dirty="0">
                <a:solidFill>
                  <a:schemeClr val="accent6">
                    <a:lumMod val="50000"/>
                  </a:schemeClr>
                </a:solidFill>
                <a:latin typeface="Times New Roman" panose="02020603050405020304" pitchFamily="18" charset="0"/>
                <a:cs typeface="Times New Roman" panose="02020603050405020304" pitchFamily="18" charset="0"/>
              </a:rPr>
              <a:t> iş günü içinde vermekle yükümlüdürler. Kurula itiraz, başvuru sahibinin idarî yargıya başvurma süresini durdurur. </a:t>
            </a: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Bilgi </a:t>
            </a:r>
            <a:r>
              <a:rPr lang="tr-TR" sz="1200" b="1" dirty="0">
                <a:solidFill>
                  <a:schemeClr val="accent6">
                    <a:lumMod val="50000"/>
                  </a:schemeClr>
                </a:solidFill>
                <a:latin typeface="Times New Roman" panose="02020603050405020304" pitchFamily="18" charset="0"/>
                <a:cs typeface="Times New Roman" panose="02020603050405020304" pitchFamily="18" charset="0"/>
              </a:rPr>
              <a:t>Edinme Değerlendirme Kurulu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14- Bilgi edinme başvurusuyla ilgili yapılacak itirazlar üzerine, (…)(1) verilen kararları incelemek ve kurum ve kuruluşlar için bilgi edinme hakkının kullanılmasına ilişkin olarak kararlar vermek üzere; Bilgi Edinme Değerlendirme Kurulu oluşturulmuştur.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Kurul</a:t>
            </a:r>
            <a:r>
              <a:rPr lang="tr-TR" sz="1200" dirty="0">
                <a:solidFill>
                  <a:schemeClr val="accent6">
                    <a:lumMod val="50000"/>
                  </a:schemeClr>
                </a:solidFill>
                <a:latin typeface="Times New Roman" panose="02020603050405020304" pitchFamily="18" charset="0"/>
                <a:cs typeface="Times New Roman" panose="02020603050405020304" pitchFamily="18" charset="0"/>
              </a:rPr>
              <a:t>; birer üyesi Yargıtay ve Danıştay genel kurullarının kendi kurumları içinden önerecekleri ikişer aday, birer üyesi ceza hukuku, idare hukuku ve anayasa hukuku alanlarında profesör veya doçent unvanına sahip kişiler, bir üyesi Türkiye Barolar Birliğinin baro başkanı seçilme yeterliliğine sahip kişiler içinden göstereceği iki aday, iki üyesi en az genel müdür düzeyinde görev yapmakta olanlar ve bir üyesi de Adalet Bakanının önerisi üzerine bu Bakanlıkta idarî görevlerde çalışan hâkimler arasından Bakanlar Kurulunca seçilecek dokuz üyeden oluşur</a:t>
            </a: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a:t>
            </a: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Kurul </a:t>
            </a:r>
            <a:r>
              <a:rPr lang="tr-TR" sz="1200" dirty="0">
                <a:solidFill>
                  <a:schemeClr val="accent6">
                    <a:lumMod val="50000"/>
                  </a:schemeClr>
                </a:solidFill>
                <a:latin typeface="Times New Roman" panose="02020603050405020304" pitchFamily="18" charset="0"/>
                <a:cs typeface="Times New Roman" panose="02020603050405020304" pitchFamily="18" charset="0"/>
              </a:rPr>
              <a:t>üyeliğine önerilen adayların </a:t>
            </a:r>
            <a:r>
              <a:rPr lang="tr-TR" sz="1200" dirty="0" err="1">
                <a:solidFill>
                  <a:schemeClr val="accent6">
                    <a:lumMod val="50000"/>
                  </a:schemeClr>
                </a:solidFill>
                <a:latin typeface="Times New Roman" panose="02020603050405020304" pitchFamily="18" charset="0"/>
                <a:cs typeface="Times New Roman" panose="02020603050405020304" pitchFamily="18" charset="0"/>
              </a:rPr>
              <a:t>muvafakatları</a:t>
            </a:r>
            <a:r>
              <a:rPr lang="tr-TR" sz="1200" dirty="0">
                <a:solidFill>
                  <a:schemeClr val="accent6">
                    <a:lumMod val="50000"/>
                  </a:schemeClr>
                </a:solidFill>
                <a:latin typeface="Times New Roman" panose="02020603050405020304" pitchFamily="18" charset="0"/>
                <a:cs typeface="Times New Roman" panose="02020603050405020304" pitchFamily="18" charset="0"/>
              </a:rPr>
              <a:t> aranır.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Kurul </a:t>
            </a:r>
            <a:r>
              <a:rPr lang="tr-TR" sz="1200" dirty="0">
                <a:solidFill>
                  <a:schemeClr val="accent6">
                    <a:lumMod val="50000"/>
                  </a:schemeClr>
                </a:solidFill>
                <a:latin typeface="Times New Roman" panose="02020603050405020304" pitchFamily="18" charset="0"/>
                <a:cs typeface="Times New Roman" panose="02020603050405020304" pitchFamily="18" charset="0"/>
              </a:rPr>
              <a:t>Başkanı, kurul üyelerince kendi aralarından seçilir.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Kurul</a:t>
            </a:r>
            <a:r>
              <a:rPr lang="tr-TR" sz="1200" dirty="0">
                <a:solidFill>
                  <a:schemeClr val="accent6">
                    <a:lumMod val="50000"/>
                  </a:schemeClr>
                </a:solidFill>
                <a:latin typeface="Times New Roman" panose="02020603050405020304" pitchFamily="18" charset="0"/>
                <a:cs typeface="Times New Roman" panose="02020603050405020304" pitchFamily="18" charset="0"/>
              </a:rPr>
              <a:t>, en az ayda bir defa veya ihtiyaç duyulduğu her zaman Başkanın çağrısı üzerine toplanır</a:t>
            </a: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a:t>
            </a: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Kurul </a:t>
            </a:r>
            <a:r>
              <a:rPr lang="tr-TR" sz="1200" dirty="0">
                <a:solidFill>
                  <a:schemeClr val="accent6">
                    <a:lumMod val="50000"/>
                  </a:schemeClr>
                </a:solidFill>
                <a:latin typeface="Times New Roman" panose="02020603050405020304" pitchFamily="18" charset="0"/>
                <a:cs typeface="Times New Roman" panose="02020603050405020304" pitchFamily="18" charset="0"/>
              </a:rPr>
              <a:t>üyelerinin görev süreleri dört yıldır. Görev süresi sona erenler yeniden seçilebilirler. Görev süresi dolmadan görevinden ayrılan üyenin yerine aynı usule göre seçilen üye, yerine seçildiği üyenin görev süresini tamamlar. Yeni seçilen Kurul göreve başlayıncaya kadar önceki Kurul görevine devam eder</a:t>
            </a: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a:t>
            </a: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Kurul </a:t>
            </a:r>
            <a:r>
              <a:rPr lang="tr-TR" sz="1200" dirty="0">
                <a:solidFill>
                  <a:schemeClr val="accent6">
                    <a:lumMod val="50000"/>
                  </a:schemeClr>
                </a:solidFill>
                <a:latin typeface="Times New Roman" panose="02020603050405020304" pitchFamily="18" charset="0"/>
                <a:cs typeface="Times New Roman" panose="02020603050405020304" pitchFamily="18" charset="0"/>
              </a:rPr>
              <a:t>üyelerine 10.2.1954 tarihli ve 6245 sayılı Harcırah Kanunu hükümleri saklı kalmak kaydıyla fiilen görev yaptıkları her gün için (3000) gösterge rakamının memur aylık katsayısı ile çarpımı sonucu bulunacak miktarda huzur hakkı ödenir. Bu ödemelerde damga vergisi hariç herhangi bir kesinti yapılmaz. (Ek cümle: 17/11/2005-5432/2 </a:t>
            </a:r>
            <a:r>
              <a:rPr lang="tr-TR" sz="1200" dirty="0" err="1">
                <a:solidFill>
                  <a:schemeClr val="accent6">
                    <a:lumMod val="50000"/>
                  </a:schemeClr>
                </a:solidFill>
                <a:latin typeface="Times New Roman" panose="02020603050405020304" pitchFamily="18" charset="0"/>
                <a:cs typeface="Times New Roman" panose="02020603050405020304" pitchFamily="18" charset="0"/>
              </a:rPr>
              <a:t>md.</a:t>
            </a:r>
            <a:r>
              <a:rPr lang="tr-TR" sz="1200" dirty="0">
                <a:solidFill>
                  <a:schemeClr val="accent6">
                    <a:lumMod val="50000"/>
                  </a:schemeClr>
                </a:solidFill>
                <a:latin typeface="Times New Roman" panose="02020603050405020304" pitchFamily="18" charset="0"/>
                <a:cs typeface="Times New Roman" panose="02020603050405020304" pitchFamily="18" charset="0"/>
              </a:rPr>
              <a:t>) Bir ayda fiilen görev yapılan gün sayısının dördü aşması halinde, aşan günler için huzur hakkı ödenmez.(1</a:t>
            </a: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a:t>
            </a: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Kurul</a:t>
            </a:r>
            <a:r>
              <a:rPr lang="tr-TR" sz="1200" dirty="0">
                <a:solidFill>
                  <a:schemeClr val="accent6">
                    <a:lumMod val="50000"/>
                  </a:schemeClr>
                </a:solidFill>
                <a:latin typeface="Times New Roman" panose="02020603050405020304" pitchFamily="18" charset="0"/>
                <a:cs typeface="Times New Roman" panose="02020603050405020304" pitchFamily="18" charset="0"/>
              </a:rPr>
              <a:t>, belirleyeceği konularda komisyonlar ve çalışma grupları kurabilir; ayrıca gerekli gördüğü takdirde, ilgili bakanlık ile diğer kurum ve kuruluşların ve sivil toplum örgütlerinin temsilcilerini bilgi almak üzere toplantılarına katılmaya davet edebilir</a:t>
            </a: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a:t>
            </a: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Kurulun </a:t>
            </a:r>
            <a:r>
              <a:rPr lang="tr-TR" sz="1200" dirty="0">
                <a:solidFill>
                  <a:schemeClr val="accent6">
                    <a:lumMod val="50000"/>
                  </a:schemeClr>
                </a:solidFill>
                <a:latin typeface="Times New Roman" panose="02020603050405020304" pitchFamily="18" charset="0"/>
                <a:cs typeface="Times New Roman" panose="02020603050405020304" pitchFamily="18" charset="0"/>
              </a:rPr>
              <a:t>sekretarya hizmetleri Başbakanlık tarafından yerine getirilir.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a:solidFill>
                  <a:schemeClr val="accent6">
                    <a:lumMod val="50000"/>
                  </a:schemeClr>
                </a:solidFill>
                <a:latin typeface="Times New Roman" panose="02020603050405020304" pitchFamily="18" charset="0"/>
                <a:cs typeface="Times New Roman" panose="02020603050405020304" pitchFamily="18" charset="0"/>
              </a:rPr>
              <a:t> </a:t>
            </a: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Kurulun </a:t>
            </a:r>
            <a:r>
              <a:rPr lang="tr-TR" sz="1200" dirty="0">
                <a:solidFill>
                  <a:schemeClr val="accent6">
                    <a:lumMod val="50000"/>
                  </a:schemeClr>
                </a:solidFill>
                <a:latin typeface="Times New Roman" panose="02020603050405020304" pitchFamily="18" charset="0"/>
                <a:cs typeface="Times New Roman" panose="02020603050405020304" pitchFamily="18" charset="0"/>
              </a:rPr>
              <a:t>görev ve çalışmalarına ilişkin esas ve usuller Başbakanlıkça hazırlanarak yürürlüğe konulacak bir yönetmelikle düzenlenir.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a:t>
            </a:r>
            <a:r>
              <a:rPr lang="tr-TR" sz="1200" dirty="0">
                <a:solidFill>
                  <a:schemeClr val="accent6">
                    <a:lumMod val="50000"/>
                  </a:schemeClr>
                </a:solidFill>
                <a:latin typeface="Times New Roman" panose="02020603050405020304" pitchFamily="18" charset="0"/>
                <a:cs typeface="Times New Roman" panose="02020603050405020304" pitchFamily="18" charset="0"/>
              </a:rPr>
              <a:t>_____________________ (1) 17/11/2005 tarihli ve 5432 sayılı Kanunun 2 </a:t>
            </a:r>
            <a:r>
              <a:rPr lang="tr-TR" sz="1200" dirty="0" err="1">
                <a:solidFill>
                  <a:schemeClr val="accent6">
                    <a:lumMod val="50000"/>
                  </a:schemeClr>
                </a:solidFill>
                <a:latin typeface="Times New Roman" panose="02020603050405020304" pitchFamily="18" charset="0"/>
                <a:cs typeface="Times New Roman" panose="02020603050405020304" pitchFamily="18" charset="0"/>
              </a:rPr>
              <a:t>nci</a:t>
            </a:r>
            <a:r>
              <a:rPr lang="tr-TR" sz="1200" dirty="0">
                <a:solidFill>
                  <a:schemeClr val="accent6">
                    <a:lumMod val="50000"/>
                  </a:schemeClr>
                </a:solidFill>
                <a:latin typeface="Times New Roman" panose="02020603050405020304" pitchFamily="18" charset="0"/>
                <a:cs typeface="Times New Roman" panose="02020603050405020304" pitchFamily="18" charset="0"/>
              </a:rPr>
              <a:t> maddesiyle, birinci fıkrada yer alan “16 ve 17 </a:t>
            </a:r>
            <a:r>
              <a:rPr lang="tr-TR" sz="1200" dirty="0" err="1">
                <a:solidFill>
                  <a:schemeClr val="accent6">
                    <a:lumMod val="50000"/>
                  </a:schemeClr>
                </a:solidFill>
                <a:latin typeface="Times New Roman" panose="02020603050405020304" pitchFamily="18" charset="0"/>
                <a:cs typeface="Times New Roman" panose="02020603050405020304" pitchFamily="18" charset="0"/>
              </a:rPr>
              <a:t>nci</a:t>
            </a:r>
            <a:r>
              <a:rPr lang="tr-TR" sz="1200" dirty="0">
                <a:solidFill>
                  <a:schemeClr val="accent6">
                    <a:lumMod val="50000"/>
                  </a:schemeClr>
                </a:solidFill>
                <a:latin typeface="Times New Roman" panose="02020603050405020304" pitchFamily="18" charset="0"/>
                <a:cs typeface="Times New Roman" panose="02020603050405020304" pitchFamily="18" charset="0"/>
              </a:rPr>
              <a:t> maddelerde öngörülen sebeplere dayanılarak” ibaresi, madde metninden çıkarılmış; yedinci fıkrada yer alan “uhdesinde kamu görevi bulunanlara (1000), uhdesinde kamu görevi bulunmayanlara ise (2000)" ibaresi, "(3000)" olarak değiştirilmiş ve metne işlenmiştir.</a:t>
            </a: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5907" y="-126314"/>
            <a:ext cx="2002970" cy="1954511"/>
          </a:xfrm>
          <a:prstGeom prst="rect">
            <a:avLst/>
          </a:prstGeom>
        </p:spPr>
      </p:pic>
    </p:spTree>
    <p:extLst>
      <p:ext uri="{BB962C8B-B14F-4D97-AF65-F5344CB8AC3E}">
        <p14:creationId xmlns:p14="http://schemas.microsoft.com/office/powerpoint/2010/main" val="1101667090"/>
      </p:ext>
    </p:extLst>
  </p:cSld>
  <p:clrMapOvr>
    <a:masterClrMapping/>
  </p:clrMapOvr>
  <mc:AlternateContent xmlns:mc="http://schemas.openxmlformats.org/markup-compatibility/2006" xmlns:p14="http://schemas.microsoft.com/office/powerpoint/2010/main">
    <mc:Choice Requires="p14">
      <p:transition spd="slow" p14:dur="3300" advClick="0" advTm="4000">
        <p14:prism isContent="1" isInverted="1"/>
      </p:transition>
    </mc:Choice>
    <mc:Fallback xmlns="">
      <p:transition spd="slow" advClick="0" advTm="4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59429" y="127064"/>
            <a:ext cx="7802088" cy="6370975"/>
          </a:xfrm>
          <a:prstGeom prst="rect">
            <a:avLst/>
          </a:prstGeom>
        </p:spPr>
        <p:txBody>
          <a:bodyPr wrap="square">
            <a:spAutoFit/>
          </a:bodyPr>
          <a:lstStyle/>
          <a:p>
            <a:r>
              <a:rPr lang="tr-TR" sz="1200" b="1" dirty="0">
                <a:solidFill>
                  <a:schemeClr val="accent6">
                    <a:lumMod val="50000"/>
                  </a:schemeClr>
                </a:solidFill>
                <a:latin typeface="Times New Roman" panose="02020603050405020304" pitchFamily="18" charset="0"/>
                <a:cs typeface="Times New Roman" panose="02020603050405020304" pitchFamily="18" charset="0"/>
              </a:rPr>
              <a:t>DÖRDÜNCÜ BÖLÜM</a:t>
            </a:r>
          </a:p>
          <a:p>
            <a:r>
              <a:rPr lang="tr-TR" sz="1200" dirty="0">
                <a:solidFill>
                  <a:schemeClr val="accent6">
                    <a:lumMod val="50000"/>
                  </a:schemeClr>
                </a:solidFill>
                <a:latin typeface="Times New Roman" panose="02020603050405020304" pitchFamily="18" charset="0"/>
                <a:cs typeface="Times New Roman" panose="02020603050405020304" pitchFamily="18" charset="0"/>
              </a:rPr>
              <a:t>Bilgi Edinme Hakkının Sınırları </a:t>
            </a:r>
          </a:p>
          <a:p>
            <a:r>
              <a:rPr lang="tr-TR" sz="1200" b="1" dirty="0">
                <a:solidFill>
                  <a:schemeClr val="accent6">
                    <a:lumMod val="50000"/>
                  </a:schemeClr>
                </a:solidFill>
                <a:latin typeface="Times New Roman" panose="02020603050405020304" pitchFamily="18" charset="0"/>
                <a:cs typeface="Times New Roman" panose="02020603050405020304" pitchFamily="18" charset="0"/>
              </a:rPr>
              <a:t>Yargı denetimi dışında kalan işlemler </a:t>
            </a:r>
          </a:p>
          <a:p>
            <a:r>
              <a:rPr lang="tr-TR" sz="1200" dirty="0">
                <a:solidFill>
                  <a:schemeClr val="accent6">
                    <a:lumMod val="50000"/>
                  </a:schemeClr>
                </a:solidFill>
                <a:latin typeface="Times New Roman" panose="02020603050405020304" pitchFamily="18" charset="0"/>
                <a:cs typeface="Times New Roman" panose="02020603050405020304" pitchFamily="18" charset="0"/>
              </a:rPr>
              <a:t>Madde 15- Yargı denetimi dışında kalan idarî işlemlerden kişinin çalışma hayatını ve mesleki onurunu etkileyecek nitelikte olanlar, bu Kanun kapsamına dahildir. Bu şekilde sağlanan bilgi edinme hakkı işlemin yargı denetimine açılması sonucunu doğurmaz. </a:t>
            </a:r>
          </a:p>
          <a:p>
            <a:r>
              <a:rPr lang="tr-TR" sz="1200" b="1" dirty="0">
                <a:solidFill>
                  <a:schemeClr val="accent6">
                    <a:lumMod val="50000"/>
                  </a:schemeClr>
                </a:solidFill>
                <a:latin typeface="Times New Roman" panose="02020603050405020304" pitchFamily="18" charset="0"/>
                <a:cs typeface="Times New Roman" panose="02020603050405020304" pitchFamily="18" charset="0"/>
              </a:rPr>
              <a:t>Devlet sırrına ilişkin bilgi veya belgeler </a:t>
            </a:r>
          </a:p>
          <a:p>
            <a:r>
              <a:rPr lang="tr-TR" sz="1200" dirty="0">
                <a:solidFill>
                  <a:schemeClr val="accent6">
                    <a:lumMod val="50000"/>
                  </a:schemeClr>
                </a:solidFill>
                <a:latin typeface="Times New Roman" panose="02020603050405020304" pitchFamily="18" charset="0"/>
                <a:cs typeface="Times New Roman" panose="02020603050405020304" pitchFamily="18" charset="0"/>
              </a:rPr>
              <a:t>Madde 16- Açıklanması hâlinde Devletin emniyetine, dış ilişkilerine, millî savunmasına ve millî güvenliğine açıkça zarar verecek ve niteliği itibarıyla Devlet sırrı olan gizlilik dereceli bilgi veya belgeler, bilgi edinme hakkı kapsamı dışındadır.</a:t>
            </a: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Ülkenin </a:t>
            </a:r>
            <a:r>
              <a:rPr lang="tr-TR" sz="1200" b="1" dirty="0">
                <a:solidFill>
                  <a:schemeClr val="accent6">
                    <a:lumMod val="50000"/>
                  </a:schemeClr>
                </a:solidFill>
                <a:latin typeface="Times New Roman" panose="02020603050405020304" pitchFamily="18" charset="0"/>
                <a:cs typeface="Times New Roman" panose="02020603050405020304" pitchFamily="18" charset="0"/>
              </a:rPr>
              <a:t>ekonomik çıkarlarına ilişkin bilgi veya belgeler</a:t>
            </a:r>
            <a:r>
              <a:rPr lang="tr-TR" sz="1200" dirty="0">
                <a:solidFill>
                  <a:schemeClr val="accent6">
                    <a:lumMod val="50000"/>
                  </a:schemeClr>
                </a:solidFill>
                <a:latin typeface="Times New Roman" panose="02020603050405020304" pitchFamily="18" charset="0"/>
                <a:cs typeface="Times New Roman" panose="02020603050405020304" pitchFamily="18" charset="0"/>
              </a:rPr>
              <a:t>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17- Açıklanması ya da zamanından önce açıklanması hâlinde, ülkenin ekonomik çıkarlarına zarar verecek veya haksız rekabet ve kazanca sebep olacak bilgi veya belgeler, bu Kanun kapsamı dışındadır.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İstihbarata </a:t>
            </a:r>
            <a:r>
              <a:rPr lang="tr-TR" sz="1200" b="1" dirty="0">
                <a:solidFill>
                  <a:schemeClr val="accent6">
                    <a:lumMod val="50000"/>
                  </a:schemeClr>
                </a:solidFill>
                <a:latin typeface="Times New Roman" panose="02020603050405020304" pitchFamily="18" charset="0"/>
                <a:cs typeface="Times New Roman" panose="02020603050405020304" pitchFamily="18" charset="0"/>
              </a:rPr>
              <a:t>ilişkin bilgi veya belgeler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18- Sivil ve askerî istihbarat birimlerinin görev ve faaliyetlerine ilişkin bilgi veya belgeler, bu Kanun kapsamı dışındadır. Ancak, bu bilgi ve belgeler kişilerin çalışma hayatını ve meslek onurunu etkileyecek nitelikte ise, istihbarata ilişkin bilgi ve belgeler bilgi edinme hakkı kapsamı içindedir.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İdarî </a:t>
            </a:r>
            <a:r>
              <a:rPr lang="tr-TR" sz="1200" b="1" dirty="0">
                <a:solidFill>
                  <a:schemeClr val="accent6">
                    <a:lumMod val="50000"/>
                  </a:schemeClr>
                </a:solidFill>
                <a:latin typeface="Times New Roman" panose="02020603050405020304" pitchFamily="18" charset="0"/>
                <a:cs typeface="Times New Roman" panose="02020603050405020304" pitchFamily="18" charset="0"/>
              </a:rPr>
              <a:t>soruşturmaya ilişkin bilgi veya belgeler</a:t>
            </a:r>
            <a:r>
              <a:rPr lang="tr-TR" sz="1200" dirty="0">
                <a:solidFill>
                  <a:schemeClr val="accent6">
                    <a:lumMod val="50000"/>
                  </a:schemeClr>
                </a:solidFill>
                <a:latin typeface="Times New Roman" panose="02020603050405020304" pitchFamily="18" charset="0"/>
                <a:cs typeface="Times New Roman" panose="02020603050405020304" pitchFamily="18" charset="0"/>
              </a:rPr>
              <a:t>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19- Kurum ve kuruluşların yetkili birimlerince yürütülen idarî soruşturmalarla ilgili olup, açıklanması veya zamanından önce açıklanması hâlinde;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pPr marL="228600" indent="-228600">
              <a:buAutoNum type="alphaLcParenR"/>
            </a:pP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Kişilerin </a:t>
            </a:r>
            <a:r>
              <a:rPr lang="tr-TR" sz="1200" dirty="0">
                <a:solidFill>
                  <a:schemeClr val="accent6">
                    <a:lumMod val="50000"/>
                  </a:schemeClr>
                </a:solidFill>
                <a:latin typeface="Times New Roman" panose="02020603050405020304" pitchFamily="18" charset="0"/>
                <a:cs typeface="Times New Roman" panose="02020603050405020304" pitchFamily="18" charset="0"/>
              </a:rPr>
              <a:t>özel hayatına açıkça haksız müdahale sonucunu doğuracak,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pPr marL="228600" indent="-228600">
              <a:buAutoNum type="alphaLcParenR"/>
            </a:pP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Kişilerin </a:t>
            </a:r>
            <a:r>
              <a:rPr lang="tr-TR" sz="1200" dirty="0">
                <a:solidFill>
                  <a:schemeClr val="accent6">
                    <a:lumMod val="50000"/>
                  </a:schemeClr>
                </a:solidFill>
                <a:latin typeface="Times New Roman" panose="02020603050405020304" pitchFamily="18" charset="0"/>
                <a:cs typeface="Times New Roman" panose="02020603050405020304" pitchFamily="18" charset="0"/>
              </a:rPr>
              <a:t>veya soruşturmayı yürüten görevlilerin hayatını ya da güvenliğini tehlikeye sokacak,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pPr marL="228600" indent="-228600">
              <a:buAutoNum type="alphaLcParenR"/>
            </a:pP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Soruşturmanın </a:t>
            </a:r>
            <a:r>
              <a:rPr lang="tr-TR" sz="1200" dirty="0">
                <a:solidFill>
                  <a:schemeClr val="accent6">
                    <a:lumMod val="50000"/>
                  </a:schemeClr>
                </a:solidFill>
                <a:latin typeface="Times New Roman" panose="02020603050405020304" pitchFamily="18" charset="0"/>
                <a:cs typeface="Times New Roman" panose="02020603050405020304" pitchFamily="18" charset="0"/>
              </a:rPr>
              <a:t>güvenliğini tehlikeye düşürecek,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pPr marL="228600" indent="-228600">
              <a:buAutoNum type="alphaLcParenR"/>
            </a:pP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Gizli </a:t>
            </a:r>
            <a:r>
              <a:rPr lang="tr-TR" sz="1200" dirty="0">
                <a:solidFill>
                  <a:schemeClr val="accent6">
                    <a:lumMod val="50000"/>
                  </a:schemeClr>
                </a:solidFill>
                <a:latin typeface="Times New Roman" panose="02020603050405020304" pitchFamily="18" charset="0"/>
                <a:cs typeface="Times New Roman" panose="02020603050405020304" pitchFamily="18" charset="0"/>
              </a:rPr>
              <a:t>kalması gereken bilgi kaynağının açığa çıkmasına neden olacak veya soruşturma ile ilgili benzeri bilgi ve bilgi kaynaklarının temin edilmesini güçleştirecek, Bilgi veya belgeler, bu Kanun kapsamı dışındadır. </a:t>
            </a: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Adlî </a:t>
            </a:r>
            <a:r>
              <a:rPr lang="tr-TR" sz="1200" b="1" dirty="0">
                <a:solidFill>
                  <a:schemeClr val="accent6">
                    <a:lumMod val="50000"/>
                  </a:schemeClr>
                </a:solidFill>
                <a:latin typeface="Times New Roman" panose="02020603050405020304" pitchFamily="18" charset="0"/>
                <a:cs typeface="Times New Roman" panose="02020603050405020304" pitchFamily="18" charset="0"/>
              </a:rPr>
              <a:t>soruşturma ve kovuşturmaya ilişkin bilgi veya belgeler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20- Açıklanması veya zamanından önce açıklanması hâlinde;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pPr marL="228600" indent="-228600">
              <a:buAutoNum type="alphaLcParenR"/>
            </a:pP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Suç </a:t>
            </a:r>
            <a:r>
              <a:rPr lang="tr-TR" sz="1200" dirty="0">
                <a:solidFill>
                  <a:schemeClr val="accent6">
                    <a:lumMod val="50000"/>
                  </a:schemeClr>
                </a:solidFill>
                <a:latin typeface="Times New Roman" panose="02020603050405020304" pitchFamily="18" charset="0"/>
                <a:cs typeface="Times New Roman" panose="02020603050405020304" pitchFamily="18" charset="0"/>
              </a:rPr>
              <a:t>işlenmesine yol açacak,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pPr marL="228600" indent="-228600">
              <a:buAutoNum type="alphaLcParenR"/>
            </a:pP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Suçların </a:t>
            </a:r>
            <a:r>
              <a:rPr lang="tr-TR" sz="1200" dirty="0">
                <a:solidFill>
                  <a:schemeClr val="accent6">
                    <a:lumMod val="50000"/>
                  </a:schemeClr>
                </a:solidFill>
                <a:latin typeface="Times New Roman" panose="02020603050405020304" pitchFamily="18" charset="0"/>
                <a:cs typeface="Times New Roman" panose="02020603050405020304" pitchFamily="18" charset="0"/>
              </a:rPr>
              <a:t>önlenmesi ve soruşturulması ya da suçluların kanunî yollarla yakalanıp kovuşturulmasını tehlikeye düşürecek,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pPr marL="228600" indent="-228600">
              <a:buAutoNum type="alphaLcParenR"/>
            </a:pP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Yargılama </a:t>
            </a:r>
            <a:r>
              <a:rPr lang="tr-TR" sz="1200" dirty="0">
                <a:solidFill>
                  <a:schemeClr val="accent6">
                    <a:lumMod val="50000"/>
                  </a:schemeClr>
                </a:solidFill>
                <a:latin typeface="Times New Roman" panose="02020603050405020304" pitchFamily="18" charset="0"/>
                <a:cs typeface="Times New Roman" panose="02020603050405020304" pitchFamily="18" charset="0"/>
              </a:rPr>
              <a:t>görevinin gereğince yerine getirilmesini engelleyecek,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pPr marL="228600" indent="-228600">
              <a:buAutoNum type="alphaLcParenR"/>
            </a:pP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Hakkında </a:t>
            </a:r>
            <a:r>
              <a:rPr lang="tr-TR" sz="1200" dirty="0">
                <a:solidFill>
                  <a:schemeClr val="accent6">
                    <a:lumMod val="50000"/>
                  </a:schemeClr>
                </a:solidFill>
                <a:latin typeface="Times New Roman" panose="02020603050405020304" pitchFamily="18" charset="0"/>
                <a:cs typeface="Times New Roman" panose="02020603050405020304" pitchFamily="18" charset="0"/>
              </a:rPr>
              <a:t>dava açılmış bir kişinin adil yargılanma hakkını ihlâl edecek,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Nitelikteki </a:t>
            </a:r>
            <a:r>
              <a:rPr lang="tr-TR" sz="1200" dirty="0">
                <a:solidFill>
                  <a:schemeClr val="accent6">
                    <a:lumMod val="50000"/>
                  </a:schemeClr>
                </a:solidFill>
                <a:latin typeface="Times New Roman" panose="02020603050405020304" pitchFamily="18" charset="0"/>
                <a:cs typeface="Times New Roman" panose="02020603050405020304" pitchFamily="18" charset="0"/>
              </a:rPr>
              <a:t>bilgi veya belgeler, bu Kanun kapsamı dışındadır.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4.4.1929 </a:t>
            </a:r>
            <a:r>
              <a:rPr lang="tr-TR" sz="1200" dirty="0">
                <a:solidFill>
                  <a:schemeClr val="accent6">
                    <a:lumMod val="50000"/>
                  </a:schemeClr>
                </a:solidFill>
                <a:latin typeface="Times New Roman" panose="02020603050405020304" pitchFamily="18" charset="0"/>
                <a:cs typeface="Times New Roman" panose="02020603050405020304" pitchFamily="18" charset="0"/>
              </a:rPr>
              <a:t>tarihli ve 1412 sayılı Ceza Muhakemeleri Usulü Kanunu, 18.6.1927 tarihli ve 1086 sayılı Hukuk Usulü Muhakemeleri Kanunu, 6.1.1982 tarihli ve 2577 sayılı İdari Yargılama Usulü Kanunu ve diğer özel kanun hükümleri saklıdır.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271" y="-185691"/>
            <a:ext cx="2125285" cy="2073868"/>
          </a:xfrm>
          <a:prstGeom prst="rect">
            <a:avLst/>
          </a:prstGeom>
        </p:spPr>
      </p:pic>
    </p:spTree>
    <p:extLst>
      <p:ext uri="{BB962C8B-B14F-4D97-AF65-F5344CB8AC3E}">
        <p14:creationId xmlns:p14="http://schemas.microsoft.com/office/powerpoint/2010/main" val="2081275494"/>
      </p:ext>
    </p:extLst>
  </p:cSld>
  <p:clrMapOvr>
    <a:masterClrMapping/>
  </p:clrMapOvr>
  <mc:AlternateContent xmlns:mc="http://schemas.openxmlformats.org/markup-compatibility/2006" xmlns:p14="http://schemas.microsoft.com/office/powerpoint/2010/main">
    <mc:Choice Requires="p14">
      <p:transition spd="slow" p14:dur="3300" advClick="0" advTm="4000">
        <p14:prism isContent="1" isInverted="1"/>
      </p:transition>
    </mc:Choice>
    <mc:Fallback xmlns="">
      <p:transition spd="slow" advClick="0" advTm="4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78182" y="261557"/>
            <a:ext cx="7885215" cy="5632311"/>
          </a:xfrm>
          <a:prstGeom prst="rect">
            <a:avLst/>
          </a:prstGeom>
        </p:spPr>
        <p:txBody>
          <a:bodyPr wrap="square">
            <a:spAutoFit/>
          </a:bodyPr>
          <a:lstStyle/>
          <a:p>
            <a:r>
              <a:rPr lang="tr-TR" sz="1200" b="1" dirty="0">
                <a:solidFill>
                  <a:schemeClr val="accent6">
                    <a:lumMod val="50000"/>
                  </a:schemeClr>
                </a:solidFill>
                <a:latin typeface="Times New Roman" panose="02020603050405020304" pitchFamily="18" charset="0"/>
                <a:cs typeface="Times New Roman" panose="02020603050405020304" pitchFamily="18" charset="0"/>
              </a:rPr>
              <a:t>Özel hayatın gizliliği </a:t>
            </a:r>
          </a:p>
          <a:p>
            <a:r>
              <a:rPr lang="tr-TR" sz="1200" dirty="0">
                <a:solidFill>
                  <a:schemeClr val="accent6">
                    <a:lumMod val="50000"/>
                  </a:schemeClr>
                </a:solidFill>
                <a:latin typeface="Times New Roman" panose="02020603050405020304" pitchFamily="18" charset="0"/>
                <a:cs typeface="Times New Roman" panose="02020603050405020304" pitchFamily="18" charset="0"/>
              </a:rPr>
              <a:t>Madde 21- Kişinin izin verdiği hâller saklı kalmak üzere, özel hayatın gizliliği kapsamında, açıklanması hâlinde kişinin sağlık bilgileri ile özel ve aile hayatına, şeref ve haysiyetine, meslekî ve ekonomik değerlerine haksız müdahale oluşturacak bilgi veya belgeler, bilgi edinme hakkı kapsamı dışındadır.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Kamu </a:t>
            </a:r>
            <a:r>
              <a:rPr lang="tr-TR" sz="1200" dirty="0">
                <a:solidFill>
                  <a:schemeClr val="accent6">
                    <a:lumMod val="50000"/>
                  </a:schemeClr>
                </a:solidFill>
                <a:latin typeface="Times New Roman" panose="02020603050405020304" pitchFamily="18" charset="0"/>
                <a:cs typeface="Times New Roman" panose="02020603050405020304" pitchFamily="18" charset="0"/>
              </a:rPr>
              <a:t>yararının gerektirdiği hâllerde, kişisel bilgi veya belgeler, kurum ve kuruluşlar tarafından, ilgili kişiye en az yedi gün önceden haber verilerek yazılı rızası alınmak koşuluyla açıklanabilir. </a:t>
            </a:r>
          </a:p>
          <a:p>
            <a:r>
              <a:rPr lang="tr-TR" sz="1200" b="1" dirty="0">
                <a:solidFill>
                  <a:schemeClr val="accent6">
                    <a:lumMod val="50000"/>
                  </a:schemeClr>
                </a:solidFill>
                <a:latin typeface="Times New Roman" panose="02020603050405020304" pitchFamily="18" charset="0"/>
                <a:cs typeface="Times New Roman" panose="02020603050405020304" pitchFamily="18" charset="0"/>
              </a:rPr>
              <a:t>Haberleşmenin gizliliği</a:t>
            </a:r>
            <a:r>
              <a:rPr lang="tr-TR" sz="1200" dirty="0">
                <a:solidFill>
                  <a:schemeClr val="accent6">
                    <a:lumMod val="50000"/>
                  </a:schemeClr>
                </a:solidFill>
                <a:latin typeface="Times New Roman" panose="02020603050405020304" pitchFamily="18" charset="0"/>
                <a:cs typeface="Times New Roman" panose="02020603050405020304" pitchFamily="18" charset="0"/>
              </a:rPr>
              <a:t> </a:t>
            </a:r>
          </a:p>
          <a:p>
            <a:r>
              <a:rPr lang="tr-TR" sz="1200" dirty="0">
                <a:solidFill>
                  <a:schemeClr val="accent6">
                    <a:lumMod val="50000"/>
                  </a:schemeClr>
                </a:solidFill>
                <a:latin typeface="Times New Roman" panose="02020603050405020304" pitchFamily="18" charset="0"/>
                <a:cs typeface="Times New Roman" panose="02020603050405020304" pitchFamily="18" charset="0"/>
              </a:rPr>
              <a:t>Madde 22- Haberleşmenin gizliliği esasını ihlâl edecek bilgi veya belgeler, bu Kanun kapsamı dışındadır.</a:t>
            </a: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Ticarî </a:t>
            </a:r>
            <a:r>
              <a:rPr lang="tr-TR" sz="1200" b="1" dirty="0">
                <a:solidFill>
                  <a:schemeClr val="accent6">
                    <a:lumMod val="50000"/>
                  </a:schemeClr>
                </a:solidFill>
                <a:latin typeface="Times New Roman" panose="02020603050405020304" pitchFamily="18" charset="0"/>
                <a:cs typeface="Times New Roman" panose="02020603050405020304" pitchFamily="18" charset="0"/>
              </a:rPr>
              <a:t>sır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23- Kanunlarda ticarî sır olarak nitelenen bilgi veya belgeler ile, kurum ve kuruluşlar tarafından gerçek veya tüzel kişilerden gizli kalması kaydıyla sağlanan ticarî ve malî bilgiler, bu Kanun kapsamı dışındadır.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Fikir </a:t>
            </a:r>
            <a:r>
              <a:rPr lang="tr-TR" sz="1200" b="1" dirty="0">
                <a:solidFill>
                  <a:schemeClr val="accent6">
                    <a:lumMod val="50000"/>
                  </a:schemeClr>
                </a:solidFill>
                <a:latin typeface="Times New Roman" panose="02020603050405020304" pitchFamily="18" charset="0"/>
                <a:cs typeface="Times New Roman" panose="02020603050405020304" pitchFamily="18" charset="0"/>
              </a:rPr>
              <a:t>ve sanat eserleri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24- Fikir ve sanat eserlerine ilişkin olarak yapılacak bilgi edinme başvuruları hakkında ilgili kanun hükümleri uygulanır.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Kurum </a:t>
            </a:r>
            <a:r>
              <a:rPr lang="tr-TR" sz="1200" b="1" dirty="0">
                <a:solidFill>
                  <a:schemeClr val="accent6">
                    <a:lumMod val="50000"/>
                  </a:schemeClr>
                </a:solidFill>
                <a:latin typeface="Times New Roman" panose="02020603050405020304" pitchFamily="18" charset="0"/>
                <a:cs typeface="Times New Roman" panose="02020603050405020304" pitchFamily="18" charset="0"/>
              </a:rPr>
              <a:t>içi düzenlemeler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25- Kurum ve kuruluşların, kamuoyunu ilgilendirmeyen ve sadece kendi personeli ile kurum içi uygulamalarına ilişkin düzenlemeler hakkındaki bilgi veya belgeler, bilgi edinme hakkının kapsamı dışındadır. Ancak, söz konusu düzenlemeden etkilenen kurum çalışanlarının bilgi edinme hakları saklıdır.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Kurum </a:t>
            </a:r>
            <a:r>
              <a:rPr lang="tr-TR" sz="1200" b="1" dirty="0">
                <a:solidFill>
                  <a:schemeClr val="accent6">
                    <a:lumMod val="50000"/>
                  </a:schemeClr>
                </a:solidFill>
                <a:latin typeface="Times New Roman" panose="02020603050405020304" pitchFamily="18" charset="0"/>
                <a:cs typeface="Times New Roman" panose="02020603050405020304" pitchFamily="18" charset="0"/>
              </a:rPr>
              <a:t>içi görüş, bilgi notu ve </a:t>
            </a:r>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tavsiyeler</a:t>
            </a: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26- Kurum ve kuruluşların faaliyetlerini yürütmek üzere, elde ettikleri görüş, bilgi notu, teklif ve tavsiye niteliğindeki bilgi veya belgeler, kurum ve kuruluş tarafından aksi kararlaştırılmadıkça bilgi edinme hakkı kapsamındadır.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Bilimsel</a:t>
            </a:r>
            <a:r>
              <a:rPr lang="tr-TR" sz="1200" dirty="0">
                <a:solidFill>
                  <a:schemeClr val="accent6">
                    <a:lumMod val="50000"/>
                  </a:schemeClr>
                </a:solidFill>
                <a:latin typeface="Times New Roman" panose="02020603050405020304" pitchFamily="18" charset="0"/>
                <a:cs typeface="Times New Roman" panose="02020603050405020304" pitchFamily="18" charset="0"/>
              </a:rPr>
              <a:t>, kültürel, istatistik, teknik, tıbbî, malî, hukukî ve benzeri uzmanlık alanlarında yasal olarak görüş verme yükümlülüğü bulunan kişi, birim ya da kurumların görüşleri, kurum ve kuruluşların alacakları kararlara esas teşkil etmesi kaydıyla bilgi edinme istemlerine açıktır.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Tavsiye </a:t>
            </a:r>
            <a:r>
              <a:rPr lang="tr-TR" sz="1200" b="1" dirty="0">
                <a:solidFill>
                  <a:schemeClr val="accent6">
                    <a:lumMod val="50000"/>
                  </a:schemeClr>
                </a:solidFill>
                <a:latin typeface="Times New Roman" panose="02020603050405020304" pitchFamily="18" charset="0"/>
                <a:cs typeface="Times New Roman" panose="02020603050405020304" pitchFamily="18" charset="0"/>
              </a:rPr>
              <a:t>ve mütalaa talepleri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27- Tavsiye ve mütalaa talepleri bu Kanun kapsamı dışındadır</a:t>
            </a: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a:t>
            </a: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Gizliliği </a:t>
            </a:r>
            <a:r>
              <a:rPr lang="tr-TR" sz="1200" b="1" dirty="0">
                <a:solidFill>
                  <a:schemeClr val="accent6">
                    <a:lumMod val="50000"/>
                  </a:schemeClr>
                </a:solidFill>
                <a:latin typeface="Times New Roman" panose="02020603050405020304" pitchFamily="18" charset="0"/>
                <a:cs typeface="Times New Roman" panose="02020603050405020304" pitchFamily="18" charset="0"/>
              </a:rPr>
              <a:t>kaldırılan bilgi veya belgeler</a:t>
            </a:r>
            <a:r>
              <a:rPr lang="tr-TR" sz="1200" dirty="0">
                <a:solidFill>
                  <a:schemeClr val="accent6">
                    <a:lumMod val="50000"/>
                  </a:schemeClr>
                </a:solidFill>
                <a:latin typeface="Times New Roman" panose="02020603050405020304" pitchFamily="18" charset="0"/>
                <a:cs typeface="Times New Roman" panose="02020603050405020304" pitchFamily="18" charset="0"/>
              </a:rPr>
              <a:t>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28- Gizliliği kaldırılmış olan bilgi veya belgeler, bu Kanunda belirtilen diğer istisnalar kapsamına girmiyor ise, bilgi edinme başvurularına açık hâle gelir.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endParaRPr lang="tr-TR" sz="1200" dirty="0">
              <a:solidFill>
                <a:schemeClr val="accent6">
                  <a:lumMod val="50000"/>
                </a:schemeClr>
              </a:solidFill>
              <a:latin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3149" y="-183696"/>
            <a:ext cx="2135413" cy="2083748"/>
          </a:xfrm>
          <a:prstGeom prst="rect">
            <a:avLst/>
          </a:prstGeom>
        </p:spPr>
      </p:pic>
    </p:spTree>
    <p:extLst>
      <p:ext uri="{BB962C8B-B14F-4D97-AF65-F5344CB8AC3E}">
        <p14:creationId xmlns:p14="http://schemas.microsoft.com/office/powerpoint/2010/main" val="1039066256"/>
      </p:ext>
    </p:extLst>
  </p:cSld>
  <p:clrMapOvr>
    <a:masterClrMapping/>
  </p:clrMapOvr>
  <mc:AlternateContent xmlns:mc="http://schemas.openxmlformats.org/markup-compatibility/2006" xmlns:p14="http://schemas.microsoft.com/office/powerpoint/2010/main">
    <mc:Choice Requires="p14">
      <p:transition spd="slow" p14:dur="3300" advClick="0" advTm="4000">
        <p14:prism isContent="1" isInverted="1"/>
      </p:transition>
    </mc:Choice>
    <mc:Fallback xmlns="">
      <p:transition spd="slow" advClick="0" advTm="40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57351" y="343451"/>
            <a:ext cx="7426038" cy="5262979"/>
          </a:xfrm>
          <a:prstGeom prst="rect">
            <a:avLst/>
          </a:prstGeom>
        </p:spPr>
        <p:txBody>
          <a:bodyPr wrap="square">
            <a:spAutoFit/>
          </a:bodyPr>
          <a:lstStyle/>
          <a:p>
            <a:r>
              <a:rPr lang="tr-TR" sz="1200" b="1" dirty="0">
                <a:solidFill>
                  <a:schemeClr val="accent6">
                    <a:lumMod val="50000"/>
                  </a:schemeClr>
                </a:solidFill>
                <a:latin typeface="Times New Roman" panose="02020603050405020304" pitchFamily="18" charset="0"/>
                <a:cs typeface="Times New Roman" panose="02020603050405020304" pitchFamily="18" charset="0"/>
              </a:rPr>
              <a:t>BEŞİNCİ BÖLÜM</a:t>
            </a:r>
          </a:p>
          <a:p>
            <a:r>
              <a:rPr lang="tr-TR" sz="1200" dirty="0">
                <a:solidFill>
                  <a:schemeClr val="accent6">
                    <a:lumMod val="50000"/>
                  </a:schemeClr>
                </a:solidFill>
                <a:latin typeface="Times New Roman" panose="02020603050405020304" pitchFamily="18" charset="0"/>
                <a:cs typeface="Times New Roman" panose="02020603050405020304" pitchFamily="18" charset="0"/>
              </a:rPr>
              <a:t> </a:t>
            </a:r>
          </a:p>
          <a:p>
            <a:r>
              <a:rPr lang="tr-TR" sz="1200" dirty="0">
                <a:solidFill>
                  <a:schemeClr val="accent6">
                    <a:lumMod val="50000"/>
                  </a:schemeClr>
                </a:solidFill>
                <a:latin typeface="Times New Roman" panose="02020603050405020304" pitchFamily="18" charset="0"/>
                <a:cs typeface="Times New Roman" panose="02020603050405020304" pitchFamily="18" charset="0"/>
              </a:rPr>
              <a:t>Çeşitli ve Son Hükümler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Ceza </a:t>
            </a:r>
            <a:r>
              <a:rPr lang="tr-TR" sz="1200" b="1" dirty="0">
                <a:solidFill>
                  <a:schemeClr val="accent6">
                    <a:lumMod val="50000"/>
                  </a:schemeClr>
                </a:solidFill>
                <a:latin typeface="Times New Roman" panose="02020603050405020304" pitchFamily="18" charset="0"/>
                <a:cs typeface="Times New Roman" panose="02020603050405020304" pitchFamily="18" charset="0"/>
              </a:rPr>
              <a:t>hükümleri </a:t>
            </a:r>
          </a:p>
          <a:p>
            <a:r>
              <a:rPr lang="tr-TR" sz="1200" dirty="0">
                <a:solidFill>
                  <a:schemeClr val="accent6">
                    <a:lumMod val="50000"/>
                  </a:schemeClr>
                </a:solidFill>
                <a:latin typeface="Times New Roman" panose="02020603050405020304" pitchFamily="18" charset="0"/>
                <a:cs typeface="Times New Roman" panose="02020603050405020304" pitchFamily="18" charset="0"/>
              </a:rPr>
              <a:t>Madde 29- Bu Kanunun uygulanmasında ihmâli, kusuru veya kastı bulunan memurlar ve diğer kamu görevlileri hakkında, işledikleri fiillerin genel hükümler çerçevesinde ceza kovuşturması gerektirmesi hususu saklı kalmak kaydıyla, tâbi oldukları mevzuatta yer alan disiplin cezaları uygulanır.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Bu </a:t>
            </a:r>
            <a:r>
              <a:rPr lang="tr-TR" sz="1200" dirty="0">
                <a:solidFill>
                  <a:schemeClr val="accent6">
                    <a:lumMod val="50000"/>
                  </a:schemeClr>
                </a:solidFill>
                <a:latin typeface="Times New Roman" panose="02020603050405020304" pitchFamily="18" charset="0"/>
                <a:cs typeface="Times New Roman" panose="02020603050405020304" pitchFamily="18" charset="0"/>
              </a:rPr>
              <a:t>Kanunla erişilen bilgi ve belgeler ticarî amaçla çoğaltılamaz ve kullanılamaz.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Rapor </a:t>
            </a:r>
            <a:r>
              <a:rPr lang="tr-TR" sz="1200" b="1" dirty="0">
                <a:solidFill>
                  <a:schemeClr val="accent6">
                    <a:lumMod val="50000"/>
                  </a:schemeClr>
                </a:solidFill>
                <a:latin typeface="Times New Roman" panose="02020603050405020304" pitchFamily="18" charset="0"/>
                <a:cs typeface="Times New Roman" panose="02020603050405020304" pitchFamily="18" charset="0"/>
              </a:rPr>
              <a:t>düzenlenmesi </a:t>
            </a:r>
          </a:p>
          <a:p>
            <a:r>
              <a:rPr lang="tr-TR" sz="1200" dirty="0">
                <a:solidFill>
                  <a:schemeClr val="accent6">
                    <a:lumMod val="50000"/>
                  </a:schemeClr>
                </a:solidFill>
                <a:latin typeface="Times New Roman" panose="02020603050405020304" pitchFamily="18" charset="0"/>
                <a:cs typeface="Times New Roman" panose="02020603050405020304" pitchFamily="18" charset="0"/>
              </a:rPr>
              <a:t>Madde 30- Kurum ve kuruluşlar, bir önceki yıla ait olmak üzere; </a:t>
            </a:r>
          </a:p>
          <a:p>
            <a:pPr marL="228600" indent="-228600">
              <a:buAutoNum type="alphaLcParenR"/>
            </a:pPr>
            <a:r>
              <a:rPr lang="tr-TR" sz="1200" dirty="0">
                <a:solidFill>
                  <a:schemeClr val="accent6">
                    <a:lumMod val="50000"/>
                  </a:schemeClr>
                </a:solidFill>
                <a:latin typeface="Times New Roman" panose="02020603050405020304" pitchFamily="18" charset="0"/>
                <a:cs typeface="Times New Roman" panose="02020603050405020304" pitchFamily="18" charset="0"/>
              </a:rPr>
              <a:t>Kendilerine yapılan bilgi edinme başvurularının sayısını, </a:t>
            </a:r>
          </a:p>
          <a:p>
            <a:pPr marL="228600" indent="-228600">
              <a:buAutoNum type="alphaLcParenR"/>
            </a:pPr>
            <a:r>
              <a:rPr lang="tr-TR" sz="1200" dirty="0">
                <a:solidFill>
                  <a:schemeClr val="accent6">
                    <a:lumMod val="50000"/>
                  </a:schemeClr>
                </a:solidFill>
                <a:latin typeface="Times New Roman" panose="02020603050405020304" pitchFamily="18" charset="0"/>
                <a:cs typeface="Times New Roman" panose="02020603050405020304" pitchFamily="18" charset="0"/>
              </a:rPr>
              <a:t>Olumlu cevaplanarak bilgi veya belgelere erişim sağlanan başvuru sayısını, </a:t>
            </a:r>
          </a:p>
          <a:p>
            <a:pPr marL="228600" indent="-228600">
              <a:buAutoNum type="alphaLcParenR"/>
            </a:pPr>
            <a:r>
              <a:rPr lang="tr-TR" sz="1200" dirty="0">
                <a:solidFill>
                  <a:schemeClr val="accent6">
                    <a:lumMod val="50000"/>
                  </a:schemeClr>
                </a:solidFill>
                <a:latin typeface="Times New Roman" panose="02020603050405020304" pitchFamily="18" charset="0"/>
                <a:cs typeface="Times New Roman" panose="02020603050405020304" pitchFamily="18" charset="0"/>
              </a:rPr>
              <a:t>Reddedilen başvuru sayısı ve bunların dağılımını gösterir istatistik bilgileri, </a:t>
            </a:r>
          </a:p>
          <a:p>
            <a:pPr marL="228600" indent="-228600">
              <a:buAutoNum type="alphaLcParenR"/>
            </a:pPr>
            <a:r>
              <a:rPr lang="tr-TR" sz="1200" dirty="0">
                <a:solidFill>
                  <a:schemeClr val="accent6">
                    <a:lumMod val="50000"/>
                  </a:schemeClr>
                </a:solidFill>
                <a:latin typeface="Times New Roman" panose="02020603050405020304" pitchFamily="18" charset="0"/>
                <a:cs typeface="Times New Roman" panose="02020603050405020304" pitchFamily="18" charset="0"/>
              </a:rPr>
              <a:t>Gizli ya da sır niteliğindeki bilgiler çıkarılarak ya da bu nitelikteki bilgiler ayrılarak bilgi veya belgelere erişim sağlanan başvuru sayısını, </a:t>
            </a:r>
          </a:p>
          <a:p>
            <a:pPr marL="228600" indent="-228600">
              <a:buAutoNum type="alphaLcParenR"/>
            </a:pPr>
            <a:r>
              <a:rPr lang="tr-TR" sz="1200" dirty="0">
                <a:solidFill>
                  <a:schemeClr val="accent6">
                    <a:lumMod val="50000"/>
                  </a:schemeClr>
                </a:solidFill>
                <a:latin typeface="Times New Roman" panose="02020603050405020304" pitchFamily="18" charset="0"/>
                <a:cs typeface="Times New Roman" panose="02020603050405020304" pitchFamily="18" charset="0"/>
              </a:rPr>
              <a:t>Başvurunun reddedilmesi üzerine itiraz edilen başvuru sayısı ile bunların sonuçlarını,</a:t>
            </a: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Gösterir </a:t>
            </a:r>
            <a:r>
              <a:rPr lang="tr-TR" sz="1200" dirty="0">
                <a:solidFill>
                  <a:schemeClr val="accent6">
                    <a:lumMod val="50000"/>
                  </a:schemeClr>
                </a:solidFill>
                <a:latin typeface="Times New Roman" panose="02020603050405020304" pitchFamily="18" charset="0"/>
                <a:cs typeface="Times New Roman" panose="02020603050405020304" pitchFamily="18" charset="0"/>
              </a:rPr>
              <a:t>bir rapor hazırlayarak, bu raporları her yıl Şubat ayının sonuna kadar Bilgi Edinme Değerlendirme Kuruluna gönderirler. Bağlı, ilgili ve ilişkili kamu kurum ve kuruluşları raporlarını bağlı, ilgili ya da ilişkili oldukları bakanlık vasıtasıyla iletirler. Kurul, hazırlayacağı genel raporu, söz konusu kurum ve kuruluşların raporları ile birlikte her yıl Nisan ayının sonuna kadar Türkiye Büyük Millet Meclisine gönderir. Bu raporlar takip eden iki ay içinde Türkiye Büyük Millet Meclisi Başkanlığınca kamuoyuna açıklanır</a:t>
            </a: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a:t>
            </a: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a:t>
            </a: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Yönetmelik </a:t>
            </a:r>
          </a:p>
          <a:p>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31- Bu Kanunun uygulanması ile ilgili esas ve usullerin belirlenmesine ilişkin yönetmelik, Kanunun yayımını takip eden altı ay içinde Başbakanlık tarafından hazırlanarak Bakanlar Kurulunca yürürlüğe konulur. Yürürlük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32- Bu Kanun yayımı tarihinden itibaren altı ay sonra yürürlüğe girer. Yürütme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33- Bu Kanun hükümlerini Bakanlar Kurulu yürütür</a:t>
            </a:r>
            <a:r>
              <a:rPr lang="tr-TR" sz="1200" dirty="0">
                <a:latin typeface="Times New Roman" panose="02020603050405020304" pitchFamily="18" charset="0"/>
                <a:cs typeface="Times New Roman" panose="02020603050405020304" pitchFamily="18" charset="0"/>
              </a:rPr>
              <a:t>.</a:t>
            </a: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72157" y="-102563"/>
            <a:ext cx="2029822" cy="1980714"/>
          </a:xfrm>
          <a:prstGeom prst="rect">
            <a:avLst/>
          </a:prstGeom>
        </p:spPr>
      </p:pic>
    </p:spTree>
    <p:extLst>
      <p:ext uri="{BB962C8B-B14F-4D97-AF65-F5344CB8AC3E}">
        <p14:creationId xmlns:p14="http://schemas.microsoft.com/office/powerpoint/2010/main" val="1273247042"/>
      </p:ext>
    </p:extLst>
  </p:cSld>
  <p:clrMapOvr>
    <a:masterClrMapping/>
  </p:clrMapOvr>
  <mc:AlternateContent xmlns:mc="http://schemas.openxmlformats.org/markup-compatibility/2006" xmlns:p14="http://schemas.microsoft.com/office/powerpoint/2010/main">
    <mc:Choice Requires="p14">
      <p:transition spd="slow" p14:dur="3300" advClick="0" advTm="4000">
        <p14:prism isContent="1" isInverted="1"/>
      </p:transition>
    </mc:Choice>
    <mc:Fallback xmlns="">
      <p:transition spd="slow" advClick="0" advTm="400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4432" y="863414"/>
            <a:ext cx="8847118" cy="2400218"/>
          </a:xfrm>
          <a:solidFill>
            <a:schemeClr val="accent5">
              <a:lumMod val="40000"/>
              <a:lumOff val="60000"/>
            </a:schemeClr>
          </a:solidFill>
          <a:ln>
            <a:solidFill>
              <a:schemeClr val="accent6">
                <a:lumMod val="75000"/>
              </a:schemeClr>
            </a:solidFill>
          </a:ln>
          <a:effectLst>
            <a:outerShdw blurRad="63500" sx="102000" sy="102000" algn="ctr" rotWithShape="0">
              <a:prstClr val="black">
                <a:alpha val="40000"/>
              </a:prstClr>
            </a:outerShdw>
          </a:effectLst>
        </p:spPr>
      </p:pic>
      <p:sp>
        <p:nvSpPr>
          <p:cNvPr id="8" name="Metin kutusu 7"/>
          <p:cNvSpPr txBox="1"/>
          <p:nvPr/>
        </p:nvSpPr>
        <p:spPr>
          <a:xfrm>
            <a:off x="2006932" y="3789782"/>
            <a:ext cx="8847118" cy="923330"/>
          </a:xfrm>
          <a:prstGeom prst="rect">
            <a:avLst/>
          </a:prstGeom>
          <a:noFill/>
          <a:effectLst>
            <a:outerShdw blurRad="50800" dist="38100" dir="16200000" rotWithShape="0">
              <a:prstClr val="black">
                <a:alpha val="40000"/>
              </a:prstClr>
            </a:outerShdw>
          </a:effectLst>
        </p:spPr>
        <p:txBody>
          <a:bodyPr wrap="square" rtlCol="0">
            <a:spAutoFit/>
          </a:bodyPr>
          <a:lstStyle/>
          <a:p>
            <a:pPr algn="ctr"/>
            <a:r>
              <a:rPr lang="tr-TR" sz="5400" b="1" dirty="0">
                <a:solidFill>
                  <a:schemeClr val="accent6">
                    <a:lumMod val="50000"/>
                  </a:schemeClr>
                </a:solidFill>
                <a:latin typeface="Informal Roman" panose="030604020304060B0204" pitchFamily="66" charset="0"/>
              </a:rPr>
              <a:t>T</a:t>
            </a:r>
            <a:r>
              <a:rPr lang="tr-TR" sz="5400" b="1" dirty="0" smtClean="0">
                <a:solidFill>
                  <a:schemeClr val="accent6">
                    <a:lumMod val="50000"/>
                  </a:schemeClr>
                </a:solidFill>
                <a:latin typeface="Informal Roman" panose="030604020304060B0204" pitchFamily="66" charset="0"/>
              </a:rPr>
              <a:t>EŞEKKÜRLER</a:t>
            </a:r>
            <a:endParaRPr lang="tr-TR" sz="5400" b="1" dirty="0">
              <a:solidFill>
                <a:schemeClr val="accent6">
                  <a:lumMod val="50000"/>
                </a:schemeClr>
              </a:solidFill>
              <a:latin typeface="Informal Roman" panose="030604020304060B0204" pitchFamily="66" charset="0"/>
            </a:endParaRPr>
          </a:p>
        </p:txBody>
      </p:sp>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3175" y="4760614"/>
            <a:ext cx="2131125" cy="2079565"/>
          </a:xfrm>
          <a:prstGeom prst="rect">
            <a:avLst/>
          </a:prstGeom>
        </p:spPr>
      </p:pic>
    </p:spTree>
    <p:extLst>
      <p:ext uri="{BB962C8B-B14F-4D97-AF65-F5344CB8AC3E}">
        <p14:creationId xmlns:p14="http://schemas.microsoft.com/office/powerpoint/2010/main" val="3368420203"/>
      </p:ext>
    </p:extLst>
  </p:cSld>
  <p:clrMapOvr>
    <a:masterClrMapping/>
  </p:clrMapOvr>
  <mc:AlternateContent xmlns:mc="http://schemas.openxmlformats.org/markup-compatibility/2006" xmlns:p14="http://schemas.microsoft.com/office/powerpoint/2010/main">
    <mc:Choice Requires="p14">
      <p:transition spd="slow" p14:dur="3300" advClick="0" advTm="4000">
        <p14:window dir="vert"/>
      </p:transition>
    </mc:Choice>
    <mc:Fallback xmlns="">
      <p:transition spd="slow" advClick="0" advTm="4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26328" y="1341912"/>
            <a:ext cx="7144780" cy="866899"/>
          </a:xfrm>
          <a:effectLst>
            <a:innerShdw blurRad="114300">
              <a:prstClr val="black"/>
            </a:innerShdw>
          </a:effectLst>
        </p:spPr>
        <p:style>
          <a:lnRef idx="1">
            <a:schemeClr val="accent5"/>
          </a:lnRef>
          <a:fillRef idx="2">
            <a:schemeClr val="accent5"/>
          </a:fillRef>
          <a:effectRef idx="1">
            <a:schemeClr val="accent5"/>
          </a:effectRef>
          <a:fontRef idx="minor">
            <a:schemeClr val="dk1"/>
          </a:fontRef>
        </p:style>
        <p:txBody>
          <a:bodyPr/>
          <a:lstStyle/>
          <a:p>
            <a:r>
              <a:rPr lang="tr-TR" b="1" dirty="0" smtClean="0">
                <a:solidFill>
                  <a:schemeClr val="accent6">
                    <a:lumMod val="50000"/>
                  </a:schemeClr>
                </a:solidFill>
                <a:latin typeface="Informal Roman" panose="030604020304060B0204" pitchFamily="66" charset="0"/>
              </a:rPr>
              <a:t>SUNUM BAŞLIKLARI</a:t>
            </a:r>
            <a:endParaRPr lang="tr-TR" b="1" dirty="0">
              <a:solidFill>
                <a:schemeClr val="accent6">
                  <a:lumMod val="50000"/>
                </a:schemeClr>
              </a:solidFill>
              <a:latin typeface="Informal Roman" panose="030604020304060B0204" pitchFamily="66" charset="0"/>
            </a:endParaRPr>
          </a:p>
        </p:txBody>
      </p:sp>
      <p:sp>
        <p:nvSpPr>
          <p:cNvPr id="3" name="İçerik Yer Tutucusu 2"/>
          <p:cNvSpPr>
            <a:spLocks noGrp="1"/>
          </p:cNvSpPr>
          <p:nvPr>
            <p:ph idx="1"/>
          </p:nvPr>
        </p:nvSpPr>
        <p:spPr>
          <a:xfrm>
            <a:off x="4785653" y="2310740"/>
            <a:ext cx="4097092" cy="2760024"/>
          </a:xfrm>
        </p:spPr>
        <p:txBody>
          <a:bodyPr/>
          <a:lstStyle/>
          <a:p>
            <a:r>
              <a:rPr lang="tr-TR" dirty="0" smtClean="0">
                <a:solidFill>
                  <a:schemeClr val="accent6">
                    <a:lumMod val="50000"/>
                  </a:schemeClr>
                </a:solidFill>
              </a:rPr>
              <a:t>Genel Bilgi</a:t>
            </a:r>
          </a:p>
          <a:p>
            <a:r>
              <a:rPr lang="tr-TR" dirty="0" smtClean="0">
                <a:solidFill>
                  <a:schemeClr val="accent6">
                    <a:lumMod val="50000"/>
                  </a:schemeClr>
                </a:solidFill>
              </a:rPr>
              <a:t>Misyon </a:t>
            </a:r>
          </a:p>
          <a:p>
            <a:r>
              <a:rPr lang="tr-TR" dirty="0" smtClean="0">
                <a:solidFill>
                  <a:schemeClr val="accent6">
                    <a:lumMod val="50000"/>
                  </a:schemeClr>
                </a:solidFill>
              </a:rPr>
              <a:t>Vizyon</a:t>
            </a:r>
          </a:p>
          <a:p>
            <a:r>
              <a:rPr lang="tr-TR" dirty="0" smtClean="0">
                <a:solidFill>
                  <a:schemeClr val="accent6">
                    <a:lumMod val="50000"/>
                  </a:schemeClr>
                </a:solidFill>
              </a:rPr>
              <a:t>İdari Yapı</a:t>
            </a:r>
          </a:p>
          <a:p>
            <a:r>
              <a:rPr lang="tr-TR" dirty="0" smtClean="0">
                <a:solidFill>
                  <a:schemeClr val="accent6">
                    <a:lumMod val="50000"/>
                  </a:schemeClr>
                </a:solidFill>
              </a:rPr>
              <a:t>Bilgi Edinme Hakkı Kanunu</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6900" y="-25377"/>
            <a:ext cx="1875807" cy="1830424"/>
          </a:xfrm>
          <a:prstGeom prst="rect">
            <a:avLst/>
          </a:prstGeom>
        </p:spPr>
      </p:pic>
    </p:spTree>
    <p:extLst>
      <p:ext uri="{BB962C8B-B14F-4D97-AF65-F5344CB8AC3E}">
        <p14:creationId xmlns:p14="http://schemas.microsoft.com/office/powerpoint/2010/main" val="3854333752"/>
      </p:ext>
    </p:extLst>
  </p:cSld>
  <p:clrMapOvr>
    <a:masterClrMapping/>
  </p:clrMapOvr>
  <mc:AlternateContent xmlns:mc="http://schemas.openxmlformats.org/markup-compatibility/2006" xmlns:p14="http://schemas.microsoft.com/office/powerpoint/2010/main">
    <mc:Choice Requires="p14">
      <p:transition spd="slow" p14:dur="1300" advClick="0" advTm="4000">
        <p14:prism isContent="1" isInverted="1"/>
      </p:transition>
    </mc:Choice>
    <mc:Fallback xmlns="">
      <p:transition spd="slow" advClick="0" advTm="4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63243" y="2125684"/>
            <a:ext cx="4298867" cy="807522"/>
          </a:xfrm>
          <a:effectLst>
            <a:outerShdw blurRad="50800" dist="38100" dir="16200000" rotWithShape="0">
              <a:prstClr val="black">
                <a:alpha val="40000"/>
              </a:prstClr>
            </a:outerShdw>
          </a:effectLst>
        </p:spPr>
        <p:txBody>
          <a:bodyPr/>
          <a:lstStyle/>
          <a:p>
            <a:r>
              <a:rPr lang="tr-TR" b="1" dirty="0" smtClean="0">
                <a:solidFill>
                  <a:schemeClr val="accent6">
                    <a:lumMod val="50000"/>
                  </a:schemeClr>
                </a:solidFill>
                <a:latin typeface="Informal Roman" panose="030604020304060B0204" pitchFamily="66" charset="0"/>
              </a:rPr>
              <a:t>Genel Bilgi</a:t>
            </a:r>
            <a:endParaRPr lang="tr-TR" b="1" dirty="0">
              <a:solidFill>
                <a:schemeClr val="accent6">
                  <a:lumMod val="50000"/>
                </a:schemeClr>
              </a:solidFill>
              <a:latin typeface="Informal Roman" panose="030604020304060B0204" pitchFamily="66" charset="0"/>
            </a:endParaRPr>
          </a:p>
        </p:txBody>
      </p:sp>
      <p:sp>
        <p:nvSpPr>
          <p:cNvPr id="3" name="İçerik Yer Tutucusu 2"/>
          <p:cNvSpPr>
            <a:spLocks noGrp="1"/>
          </p:cNvSpPr>
          <p:nvPr>
            <p:ph idx="1"/>
          </p:nvPr>
        </p:nvSpPr>
        <p:spPr>
          <a:xfrm>
            <a:off x="1385559" y="2422565"/>
            <a:ext cx="10054234" cy="3158839"/>
          </a:xfrm>
        </p:spPr>
        <p:txBody>
          <a:bodyPr>
            <a:normAutofit/>
          </a:bodyPr>
          <a:lstStyle/>
          <a:p>
            <a:pPr marL="0" indent="0" algn="just">
              <a:buNone/>
            </a:pPr>
            <a:endParaRPr lang="tr-TR" i="1" dirty="0"/>
          </a:p>
          <a:p>
            <a:pPr marL="0" indent="0" algn="ctr">
              <a:buNone/>
            </a:pPr>
            <a:r>
              <a:rPr lang="tr-TR" i="1" dirty="0" smtClean="0"/>
              <a:t>      </a:t>
            </a:r>
            <a:r>
              <a:rPr lang="tr-TR" i="1" dirty="0">
                <a:solidFill>
                  <a:schemeClr val="accent6">
                    <a:lumMod val="50000"/>
                  </a:schemeClr>
                </a:solidFill>
              </a:rPr>
              <a:t> </a:t>
            </a:r>
            <a:r>
              <a:rPr lang="tr-TR" sz="2000" i="1" dirty="0">
                <a:solidFill>
                  <a:schemeClr val="accent6">
                    <a:lumMod val="50000"/>
                  </a:schemeClr>
                </a:solidFill>
              </a:rPr>
              <a:t>Üniversitemiz Bilgi Edinme Birimi; 24.10.2003 tarih ve 25269 sayılı Resmi </a:t>
            </a:r>
            <a:r>
              <a:rPr lang="tr-TR" sz="2000" i="1" dirty="0" err="1">
                <a:solidFill>
                  <a:schemeClr val="accent6">
                    <a:lumMod val="50000"/>
                  </a:schemeClr>
                </a:solidFill>
              </a:rPr>
              <a:t>Gazete’de</a:t>
            </a:r>
            <a:r>
              <a:rPr lang="tr-TR" sz="2000" i="1" dirty="0">
                <a:solidFill>
                  <a:schemeClr val="accent6">
                    <a:lumMod val="50000"/>
                  </a:schemeClr>
                </a:solidFill>
              </a:rPr>
              <a:t> yayımlanan 4982 sayılı “Bilgi Edinme Hakkı Kanunu” gereğince hazırlanıp, 27 Nisan 2004 tarih ve 25445 sayılı Resmi </a:t>
            </a:r>
            <a:r>
              <a:rPr lang="tr-TR" sz="2000" i="1" dirty="0" err="1">
                <a:solidFill>
                  <a:schemeClr val="accent6">
                    <a:lumMod val="50000"/>
                  </a:schemeClr>
                </a:solidFill>
              </a:rPr>
              <a:t>Gazete’de</a:t>
            </a:r>
            <a:r>
              <a:rPr lang="tr-TR" sz="2000" i="1" dirty="0">
                <a:solidFill>
                  <a:schemeClr val="accent6">
                    <a:lumMod val="50000"/>
                  </a:schemeClr>
                </a:solidFill>
              </a:rPr>
              <a:t> yayımlanarak yürürlüğe giren “Bilgi Edinme Hakkı Kanununun Uygulanmasına İlişkin Esas ve Usuller Hakkında Yönetmelik” gereğince 2006 yılında Rektör Yardımcılığı bünyesinde kurulmuş ve 20.06.2013 tarihinde Genel Sekreterlik bünyesine bağlanmıştır. Bu Birim; bilgi edinme hakkı yükümlülüklerini yerine getirmek amacıyla yapılan başvuruların değerlendirilmesi ve sonuçlandırılmasına katkıda bulunmak üzere gerekli tüm idari ve teknik tedbirleri almakla yükümlüdür. </a:t>
            </a:r>
            <a:endParaRPr lang="tr-TR" sz="2000" dirty="0">
              <a:solidFill>
                <a:schemeClr val="accent6">
                  <a:lumMod val="50000"/>
                </a:schemeClr>
              </a:solidFill>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5274" y="-22406"/>
            <a:ext cx="1922788" cy="1876269"/>
          </a:xfrm>
          <a:prstGeom prst="rect">
            <a:avLst/>
          </a:prstGeom>
        </p:spPr>
      </p:pic>
    </p:spTree>
    <p:extLst>
      <p:ext uri="{BB962C8B-B14F-4D97-AF65-F5344CB8AC3E}">
        <p14:creationId xmlns:p14="http://schemas.microsoft.com/office/powerpoint/2010/main" val="643398533"/>
      </p:ext>
    </p:extLst>
  </p:cSld>
  <p:clrMapOvr>
    <a:masterClrMapping/>
  </p:clrMapOvr>
  <mc:AlternateContent xmlns:mc="http://schemas.openxmlformats.org/markup-compatibility/2006" xmlns:p14="http://schemas.microsoft.com/office/powerpoint/2010/main">
    <mc:Choice Requires="p14">
      <p:transition spd="slow" p14:dur="1600" advClick="0" advTm="4000">
        <p14:prism isContent="1" isInverted="1"/>
      </p:transition>
    </mc:Choice>
    <mc:Fallback xmlns="">
      <p:transition spd="slow" advClick="0" advTm="4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63883" y="2149433"/>
            <a:ext cx="2430277" cy="831273"/>
          </a:xfrm>
          <a:effectLst>
            <a:outerShdw blurRad="50800" dist="38100" dir="16200000" rotWithShape="0">
              <a:prstClr val="black">
                <a:alpha val="40000"/>
              </a:prstClr>
            </a:outerShdw>
          </a:effectLst>
        </p:spPr>
        <p:txBody>
          <a:bodyPr>
            <a:normAutofit/>
          </a:bodyPr>
          <a:lstStyle/>
          <a:p>
            <a:r>
              <a:rPr lang="tr-TR" sz="4000" b="1" dirty="0" smtClean="0">
                <a:solidFill>
                  <a:schemeClr val="accent6">
                    <a:lumMod val="50000"/>
                  </a:schemeClr>
                </a:solidFill>
                <a:latin typeface="Informal Roman" panose="030604020304060B0204" pitchFamily="66" charset="0"/>
              </a:rPr>
              <a:t>Misyon</a:t>
            </a:r>
            <a:endParaRPr lang="tr-TR" sz="4000" b="1" dirty="0">
              <a:solidFill>
                <a:schemeClr val="accent6">
                  <a:lumMod val="50000"/>
                </a:schemeClr>
              </a:solidFill>
              <a:latin typeface="Informal Roman" panose="030604020304060B0204" pitchFamily="66" charset="0"/>
            </a:endParaRPr>
          </a:p>
        </p:txBody>
      </p:sp>
      <p:sp>
        <p:nvSpPr>
          <p:cNvPr id="3" name="Metin Yer Tutucusu 2"/>
          <p:cNvSpPr>
            <a:spLocks noGrp="1"/>
          </p:cNvSpPr>
          <p:nvPr>
            <p:ph type="body" idx="1"/>
          </p:nvPr>
        </p:nvSpPr>
        <p:spPr>
          <a:xfrm>
            <a:off x="1187531" y="2980706"/>
            <a:ext cx="9982983" cy="1591294"/>
          </a:xfrm>
        </p:spPr>
        <p:txBody>
          <a:bodyPr/>
          <a:lstStyle/>
          <a:p>
            <a:pPr>
              <a:spcAft>
                <a:spcPts val="0"/>
              </a:spcAft>
            </a:pPr>
            <a:r>
              <a:rPr lang="tr-TR" i="1" dirty="0" smtClean="0"/>
              <a:t>      </a:t>
            </a:r>
            <a:r>
              <a:rPr lang="tr-TR" i="1" dirty="0" smtClean="0">
                <a:solidFill>
                  <a:schemeClr val="accent6">
                    <a:lumMod val="50000"/>
                  </a:schemeClr>
                </a:solidFill>
              </a:rPr>
              <a:t>Bilgi </a:t>
            </a:r>
            <a:r>
              <a:rPr lang="tr-TR" i="1" dirty="0">
                <a:solidFill>
                  <a:schemeClr val="accent6">
                    <a:lumMod val="50000"/>
                  </a:schemeClr>
                </a:solidFill>
              </a:rPr>
              <a:t>edinme işlemlerinde genel koordinasyonu sağlayarak, talep edilen bilgilerin; en doğru ve </a:t>
            </a:r>
            <a:r>
              <a:rPr lang="tr-TR" i="1" dirty="0" smtClean="0">
                <a:solidFill>
                  <a:schemeClr val="accent6">
                    <a:lumMod val="50000"/>
                  </a:schemeClr>
                </a:solidFill>
              </a:rPr>
              <a:t>etkin bir şekilde ve 4982 sayılı Bilgi Edinme Hakkı Kanununda belirtilen hukuki süre içerisinde verilebilmesini sağlamaktır.</a:t>
            </a:r>
            <a:r>
              <a:rPr lang="tr-TR" dirty="0">
                <a:solidFill>
                  <a:schemeClr val="accent6">
                    <a:lumMod val="50000"/>
                  </a:schemeClr>
                </a:solidFill>
              </a:rPr>
              <a:t/>
            </a:r>
            <a:br>
              <a:rPr lang="tr-TR" dirty="0">
                <a:solidFill>
                  <a:schemeClr val="accent6">
                    <a:lumMod val="50000"/>
                  </a:schemeClr>
                </a:solidFill>
              </a:rPr>
            </a:br>
            <a:endParaRPr lang="tr-TR" dirty="0">
              <a:solidFill>
                <a:schemeClr val="accent6">
                  <a:lumMod val="50000"/>
                </a:schemeClr>
              </a:solidFill>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5281" y="-32316"/>
            <a:ext cx="1907969" cy="1861808"/>
          </a:xfrm>
          <a:prstGeom prst="rect">
            <a:avLst/>
          </a:prstGeom>
        </p:spPr>
      </p:pic>
    </p:spTree>
    <p:extLst>
      <p:ext uri="{BB962C8B-B14F-4D97-AF65-F5344CB8AC3E}">
        <p14:creationId xmlns:p14="http://schemas.microsoft.com/office/powerpoint/2010/main" val="3407037786"/>
      </p:ext>
    </p:extLst>
  </p:cSld>
  <p:clrMapOvr>
    <a:masterClrMapping/>
  </p:clrMapOvr>
  <mc:AlternateContent xmlns:mc="http://schemas.openxmlformats.org/markup-compatibility/2006" xmlns:p14="http://schemas.microsoft.com/office/powerpoint/2010/main">
    <mc:Choice Requires="p14">
      <p:transition spd="slow" p14:dur="1300" advClick="0" advTm="4000">
        <p14:prism isContent="1" isInverted="1"/>
      </p:transition>
    </mc:Choice>
    <mc:Fallback xmlns="">
      <p:transition spd="slow" advClick="0" advTm="4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44864" y="2075211"/>
            <a:ext cx="2727579" cy="905494"/>
          </a:xfrm>
          <a:effectLst>
            <a:outerShdw blurRad="50800" dist="38100" dir="16200000" rotWithShape="0">
              <a:prstClr val="black">
                <a:alpha val="40000"/>
              </a:prstClr>
            </a:outerShdw>
          </a:effectLst>
        </p:spPr>
        <p:txBody>
          <a:bodyPr/>
          <a:lstStyle/>
          <a:p>
            <a:r>
              <a:rPr lang="tr-TR" b="1" dirty="0" smtClean="0">
                <a:solidFill>
                  <a:schemeClr val="accent6">
                    <a:lumMod val="50000"/>
                  </a:schemeClr>
                </a:solidFill>
                <a:latin typeface="Informal Roman" panose="030604020304060B0204" pitchFamily="66" charset="0"/>
              </a:rPr>
              <a:t>Vizyon</a:t>
            </a:r>
            <a:endParaRPr lang="tr-TR" b="1" dirty="0">
              <a:solidFill>
                <a:schemeClr val="accent6">
                  <a:lumMod val="50000"/>
                </a:schemeClr>
              </a:solidFill>
              <a:latin typeface="Informal Roman" panose="030604020304060B0204" pitchFamily="66" charset="0"/>
            </a:endParaRPr>
          </a:p>
        </p:txBody>
      </p:sp>
      <p:sp>
        <p:nvSpPr>
          <p:cNvPr id="3" name="İçerik Yer Tutucusu 2"/>
          <p:cNvSpPr>
            <a:spLocks noGrp="1"/>
          </p:cNvSpPr>
          <p:nvPr>
            <p:ph idx="1"/>
          </p:nvPr>
        </p:nvSpPr>
        <p:spPr>
          <a:xfrm>
            <a:off x="1531807" y="2980705"/>
            <a:ext cx="10018713" cy="1056905"/>
          </a:xfrm>
        </p:spPr>
        <p:txBody>
          <a:bodyPr>
            <a:normAutofit/>
          </a:bodyPr>
          <a:lstStyle/>
          <a:p>
            <a:pPr marL="0" indent="0" algn="ctr">
              <a:buNone/>
            </a:pPr>
            <a:r>
              <a:rPr lang="tr-TR" sz="2000" i="1" dirty="0">
                <a:solidFill>
                  <a:schemeClr val="accent6">
                    <a:lumMod val="50000"/>
                  </a:schemeClr>
                </a:solidFill>
              </a:rPr>
              <a:t>Vatandaşların başvurularına karşı duyarlı, eşitlik, tarafsızlık ve açıklık ilkelerine uygun </a:t>
            </a:r>
            <a:endParaRPr lang="tr-TR" sz="2000" i="1" dirty="0" smtClean="0">
              <a:solidFill>
                <a:schemeClr val="accent6">
                  <a:lumMod val="50000"/>
                </a:schemeClr>
              </a:solidFill>
            </a:endParaRPr>
          </a:p>
          <a:p>
            <a:pPr marL="0" indent="0" algn="ctr">
              <a:buNone/>
            </a:pPr>
            <a:r>
              <a:rPr lang="tr-TR" sz="2000" i="1" dirty="0" smtClean="0">
                <a:solidFill>
                  <a:schemeClr val="accent6">
                    <a:lumMod val="50000"/>
                  </a:schemeClr>
                </a:solidFill>
              </a:rPr>
              <a:t>olarak </a:t>
            </a:r>
            <a:r>
              <a:rPr lang="tr-TR" sz="2000" i="1" dirty="0">
                <a:solidFill>
                  <a:schemeClr val="accent6">
                    <a:lumMod val="50000"/>
                  </a:schemeClr>
                </a:solidFill>
              </a:rPr>
              <a:t>talepleri karşılayabilmektir. </a:t>
            </a:r>
            <a:endParaRPr lang="tr-TR" sz="2000" dirty="0">
              <a:solidFill>
                <a:schemeClr val="accent6">
                  <a:lumMod val="50000"/>
                </a:schemeClr>
              </a:solidFill>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3676" y="-142501"/>
            <a:ext cx="1922818" cy="1876299"/>
          </a:xfrm>
          <a:prstGeom prst="rect">
            <a:avLst/>
          </a:prstGeom>
        </p:spPr>
      </p:pic>
    </p:spTree>
    <p:extLst>
      <p:ext uri="{BB962C8B-B14F-4D97-AF65-F5344CB8AC3E}">
        <p14:creationId xmlns:p14="http://schemas.microsoft.com/office/powerpoint/2010/main" val="779316874"/>
      </p:ext>
    </p:extLst>
  </p:cSld>
  <p:clrMapOvr>
    <a:masterClrMapping/>
  </p:clrMapOvr>
  <mc:AlternateContent xmlns:mc="http://schemas.openxmlformats.org/markup-compatibility/2006" xmlns:p14="http://schemas.microsoft.com/office/powerpoint/2010/main">
    <mc:Choice Requires="p14">
      <p:transition spd="slow" p14:dur="1300" advClick="0" advTm="4000">
        <p14:prism isContent="1" isInverted="1"/>
      </p:transition>
    </mc:Choice>
    <mc:Fallback xmlns="">
      <p:transition spd="slow" advClick="0" advTm="4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72882" y="1729073"/>
            <a:ext cx="3285299" cy="1144760"/>
          </a:xfrm>
          <a:effectLst>
            <a:outerShdw blurRad="50800" dist="38100" dir="16200000" rotWithShape="0">
              <a:prstClr val="black">
                <a:alpha val="40000"/>
              </a:prstClr>
            </a:outerShdw>
          </a:effectLst>
        </p:spPr>
        <p:txBody>
          <a:bodyPr/>
          <a:lstStyle/>
          <a:p>
            <a:r>
              <a:rPr lang="tr-TR" b="1" dirty="0" smtClean="0">
                <a:solidFill>
                  <a:schemeClr val="accent6">
                    <a:lumMod val="50000"/>
                  </a:schemeClr>
                </a:solidFill>
                <a:latin typeface="Informal Roman" panose="030604020304060B0204" pitchFamily="66" charset="0"/>
              </a:rPr>
              <a:t>İdari Yapı</a:t>
            </a:r>
            <a:endParaRPr lang="tr-TR" b="1" dirty="0">
              <a:solidFill>
                <a:schemeClr val="accent6">
                  <a:lumMod val="50000"/>
                </a:schemeClr>
              </a:solidFill>
              <a:latin typeface="Informal Roman" panose="030604020304060B0204" pitchFamily="66" charset="0"/>
            </a:endParaRPr>
          </a:p>
        </p:txBody>
      </p:sp>
      <p:graphicFrame>
        <p:nvGraphicFramePr>
          <p:cNvPr id="11" name="Tablo 10"/>
          <p:cNvGraphicFramePr>
            <a:graphicFrameLocks noGrp="1"/>
          </p:cNvGraphicFramePr>
          <p:nvPr>
            <p:extLst>
              <p:ext uri="{D42A27DB-BD31-4B8C-83A1-F6EECF244321}">
                <p14:modId xmlns:p14="http://schemas.microsoft.com/office/powerpoint/2010/main" val="2306200954"/>
              </p:ext>
            </p:extLst>
          </p:nvPr>
        </p:nvGraphicFramePr>
        <p:xfrm>
          <a:off x="2334656" y="2897583"/>
          <a:ext cx="8127999" cy="2413839"/>
        </p:xfrm>
        <a:graphic>
          <a:graphicData uri="http://schemas.openxmlformats.org/drawingml/2006/table">
            <a:tbl>
              <a:tblPr firstRow="1" bandRow="1">
                <a:effectLst>
                  <a:outerShdw blurRad="152400" dist="317500" dir="5400000" sx="90000" sy="-19000" rotWithShape="0">
                    <a:prstClr val="black">
                      <a:alpha val="15000"/>
                    </a:prstClr>
                  </a:outerShdw>
                </a:effectLst>
                <a:tableStyleId>{5C22544A-7EE6-4342-B048-85BDC9FD1C3A}</a:tableStyleId>
              </a:tblPr>
              <a:tblGrid>
                <a:gridCol w="2709333"/>
                <a:gridCol w="2709333"/>
                <a:gridCol w="2709333"/>
              </a:tblGrid>
              <a:tr h="1151906">
                <a:tc gridSpan="3">
                  <a:txBody>
                    <a:bodyPr/>
                    <a:lstStyle/>
                    <a:p>
                      <a:pPr algn="ctr"/>
                      <a:endParaRPr lang="tr-TR" dirty="0" smtClean="0"/>
                    </a:p>
                    <a:p>
                      <a:pPr algn="ctr"/>
                      <a:r>
                        <a:rPr lang="tr-TR" dirty="0" smtClean="0"/>
                        <a:t>Batuhan TAŞDURMAZ</a:t>
                      </a:r>
                    </a:p>
                    <a:p>
                      <a:pPr algn="ctr"/>
                      <a:r>
                        <a:rPr lang="tr-TR" dirty="0" smtClean="0"/>
                        <a:t>Genel Sekreter</a:t>
                      </a:r>
                      <a:endParaRPr lang="tr-TR" dirty="0"/>
                    </a:p>
                  </a:txBody>
                  <a:tcPr>
                    <a:solidFill>
                      <a:schemeClr val="tx2"/>
                    </a:solidFill>
                  </a:tcPr>
                </a:tc>
                <a:tc hMerge="1">
                  <a:txBody>
                    <a:bodyPr/>
                    <a:lstStyle/>
                    <a:p>
                      <a:endParaRPr lang="tr-TR" dirty="0"/>
                    </a:p>
                  </a:txBody>
                  <a:tcPr/>
                </a:tc>
                <a:tc hMerge="1">
                  <a:txBody>
                    <a:bodyPr/>
                    <a:lstStyle/>
                    <a:p>
                      <a:endParaRPr lang="tr-TR" dirty="0"/>
                    </a:p>
                  </a:txBody>
                  <a:tcPr/>
                </a:tc>
              </a:tr>
              <a:tr h="1261933">
                <a:tc>
                  <a:txBody>
                    <a:bodyPr/>
                    <a:lstStyle/>
                    <a:p>
                      <a:pPr algn="ctr"/>
                      <a:endParaRPr lang="tr-TR" dirty="0" smtClean="0"/>
                    </a:p>
                    <a:p>
                      <a:pPr algn="ctr"/>
                      <a:r>
                        <a:rPr lang="tr-TR" dirty="0" smtClean="0">
                          <a:solidFill>
                            <a:schemeClr val="accent6">
                              <a:lumMod val="50000"/>
                            </a:schemeClr>
                          </a:solidFill>
                        </a:rPr>
                        <a:t>Pembe Gül İLHAN</a:t>
                      </a:r>
                    </a:p>
                    <a:p>
                      <a:pPr algn="ctr"/>
                      <a:r>
                        <a:rPr lang="tr-TR" dirty="0" smtClean="0">
                          <a:solidFill>
                            <a:schemeClr val="accent6">
                              <a:lumMod val="50000"/>
                            </a:schemeClr>
                          </a:solidFill>
                        </a:rPr>
                        <a:t>Memur</a:t>
                      </a:r>
                    </a:p>
                    <a:p>
                      <a:pPr algn="ctr"/>
                      <a:endParaRPr lang="tr-TR" dirty="0"/>
                    </a:p>
                  </a:txBody>
                  <a:tcPr>
                    <a:solidFill>
                      <a:schemeClr val="bg2">
                        <a:lumMod val="90000"/>
                      </a:schemeClr>
                    </a:solidFill>
                  </a:tcPr>
                </a:tc>
                <a:tc>
                  <a:txBody>
                    <a:bodyPr/>
                    <a:lstStyle/>
                    <a:p>
                      <a:endParaRPr lang="tr-TR" dirty="0" smtClean="0"/>
                    </a:p>
                    <a:p>
                      <a:pPr algn="ctr"/>
                      <a:r>
                        <a:rPr lang="tr-TR" dirty="0" smtClean="0">
                          <a:solidFill>
                            <a:schemeClr val="accent6">
                              <a:lumMod val="50000"/>
                            </a:schemeClr>
                          </a:solidFill>
                        </a:rPr>
                        <a:t>Esra YILMAZ</a:t>
                      </a:r>
                      <a:r>
                        <a:rPr lang="tr-TR" baseline="0" dirty="0" smtClean="0">
                          <a:solidFill>
                            <a:schemeClr val="accent6">
                              <a:lumMod val="50000"/>
                            </a:schemeClr>
                          </a:solidFill>
                        </a:rPr>
                        <a:t> SİZER</a:t>
                      </a:r>
                    </a:p>
                    <a:p>
                      <a:pPr algn="ctr"/>
                      <a:r>
                        <a:rPr lang="tr-TR" baseline="0" dirty="0" smtClean="0">
                          <a:solidFill>
                            <a:schemeClr val="accent6">
                              <a:lumMod val="50000"/>
                            </a:schemeClr>
                          </a:solidFill>
                        </a:rPr>
                        <a:t>Bilgisayar İşletmeni</a:t>
                      </a:r>
                      <a:endParaRPr lang="tr-TR" dirty="0">
                        <a:solidFill>
                          <a:schemeClr val="accent6">
                            <a:lumMod val="50000"/>
                          </a:schemeClr>
                        </a:solidFill>
                      </a:endParaRPr>
                    </a:p>
                  </a:txBody>
                  <a:tcPr>
                    <a:solidFill>
                      <a:schemeClr val="bg2">
                        <a:lumMod val="90000"/>
                      </a:schemeClr>
                    </a:solidFill>
                  </a:tcPr>
                </a:tc>
                <a:tc>
                  <a:txBody>
                    <a:bodyPr/>
                    <a:lstStyle/>
                    <a:p>
                      <a:endParaRPr lang="tr-TR" dirty="0" smtClean="0"/>
                    </a:p>
                    <a:p>
                      <a:pPr algn="ctr"/>
                      <a:r>
                        <a:rPr lang="tr-TR" dirty="0" smtClean="0">
                          <a:solidFill>
                            <a:schemeClr val="accent6">
                              <a:lumMod val="50000"/>
                            </a:schemeClr>
                          </a:solidFill>
                        </a:rPr>
                        <a:t>Asya YILDIRIM</a:t>
                      </a:r>
                    </a:p>
                    <a:p>
                      <a:pPr algn="ctr"/>
                      <a:r>
                        <a:rPr lang="tr-TR" dirty="0" smtClean="0">
                          <a:solidFill>
                            <a:schemeClr val="accent6">
                              <a:lumMod val="50000"/>
                            </a:schemeClr>
                          </a:solidFill>
                        </a:rPr>
                        <a:t>Memur</a:t>
                      </a:r>
                      <a:endParaRPr lang="tr-TR" dirty="0">
                        <a:solidFill>
                          <a:schemeClr val="accent6">
                            <a:lumMod val="50000"/>
                          </a:schemeClr>
                        </a:solidFill>
                      </a:endParaRPr>
                    </a:p>
                  </a:txBody>
                  <a:tcPr>
                    <a:solidFill>
                      <a:schemeClr val="bg2">
                        <a:lumMod val="90000"/>
                      </a:schemeClr>
                    </a:solidFill>
                  </a:tcPr>
                </a:tc>
              </a:tr>
            </a:tbl>
          </a:graphicData>
        </a:graphic>
      </p:graphicFrame>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9032" y="-114153"/>
            <a:ext cx="1912643" cy="1866370"/>
          </a:xfrm>
          <a:prstGeom prst="rect">
            <a:avLst/>
          </a:prstGeom>
        </p:spPr>
      </p:pic>
    </p:spTree>
    <p:extLst>
      <p:ext uri="{BB962C8B-B14F-4D97-AF65-F5344CB8AC3E}">
        <p14:creationId xmlns:p14="http://schemas.microsoft.com/office/powerpoint/2010/main" val="1301091761"/>
      </p:ext>
    </p:extLst>
  </p:cSld>
  <p:clrMapOvr>
    <a:masterClrMapping/>
  </p:clrMapOvr>
  <mc:AlternateContent xmlns:mc="http://schemas.openxmlformats.org/markup-compatibility/2006" xmlns:p14="http://schemas.microsoft.com/office/powerpoint/2010/main">
    <mc:Choice Requires="p14">
      <p:transition spd="slow" p14:dur="1300" advClick="0" advTm="4000">
        <p14:prism isContent="1" isInverted="1"/>
      </p:transition>
    </mc:Choice>
    <mc:Fallback xmlns="">
      <p:transition spd="slow" advClick="0" advTm="4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208807" y="427946"/>
            <a:ext cx="8645237" cy="6217087"/>
          </a:xfrm>
          <a:prstGeom prst="rect">
            <a:avLst/>
          </a:prstGeom>
          <a:effectLst/>
        </p:spPr>
        <p:txBody>
          <a:bodyPr wrap="square">
            <a:spAutoFit/>
          </a:bodyPr>
          <a:lstStyle/>
          <a:p>
            <a:endParaRPr lang="tr-TR" sz="1400" b="1" dirty="0" smtClean="0">
              <a:latin typeface="Times New Roman" panose="02020603050405020304" pitchFamily="18" charset="0"/>
              <a:cs typeface="Times New Roman" panose="02020603050405020304" pitchFamily="18" charset="0"/>
            </a:endParaRP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Kanun Numarası : 4982</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Kabul Tarihi : 9/10/2003</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Yayımlandığı </a:t>
            </a:r>
            <a:r>
              <a:rPr lang="tr-TR" sz="1200" dirty="0" err="1" smtClean="0">
                <a:solidFill>
                  <a:schemeClr val="accent6">
                    <a:lumMod val="50000"/>
                  </a:schemeClr>
                </a:solidFill>
                <a:latin typeface="Times New Roman" panose="02020603050405020304" pitchFamily="18" charset="0"/>
                <a:cs typeface="Times New Roman" panose="02020603050405020304" pitchFamily="18" charset="0"/>
              </a:rPr>
              <a:t>R.Gazete</a:t>
            </a: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 Tarih : 24/10/2003 Sayı : 25269</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Yayımlandığı Düstur : Tertip : 5 Cilt : 42</a:t>
            </a:r>
          </a:p>
          <a:p>
            <a:pPr algn="just"/>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pPr algn="just"/>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BİRİNCİ BÖLÜM</a:t>
            </a:r>
          </a:p>
          <a:p>
            <a:pPr algn="just"/>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Amaç, Kapsam ve Tanımlar</a:t>
            </a:r>
          </a:p>
          <a:p>
            <a:pPr algn="just"/>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Amaç</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1- Bu Kanunun amacı; demokratik ve şeffaf yönetimin gereği olan eşitlik, tarafsızlık ve açıklık ilkelerine</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uygun olarak kişilerin bilgi edinme hakkını kullanmalarına ilişkin esas ve usulleri düzenlemektir.</a:t>
            </a:r>
          </a:p>
          <a:p>
            <a:pPr algn="just"/>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Kapsam</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2- Bu Kanun; kamu kurum ve kuruluşları ile kamu kurumu niteliğindeki meslek kuruluşlarının faaliyetlerinde</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uygulanır.</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1.11.1984 tarihli ve 3071 sayılı Dilekçe Hakkının Kullanılmasına Dair Kanun hükümleri saklıdır.</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(Ek fıkra: 12/7/2013-6495/33 </a:t>
            </a:r>
            <a:r>
              <a:rPr lang="tr-TR" sz="1200" dirty="0" err="1" smtClean="0">
                <a:solidFill>
                  <a:schemeClr val="accent6">
                    <a:lumMod val="50000"/>
                  </a:schemeClr>
                </a:solidFill>
                <a:latin typeface="Times New Roman" panose="02020603050405020304" pitchFamily="18" charset="0"/>
                <a:cs typeface="Times New Roman" panose="02020603050405020304" pitchFamily="18" charset="0"/>
              </a:rPr>
              <a:t>md.</a:t>
            </a: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İptal fıkra: Anayasa Mahkemesi’nin 4/12/2014 tarihli ve E.:2013/114,</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K.:2014/184 sayılı Kararı ile.)</a:t>
            </a:r>
          </a:p>
          <a:p>
            <a:pPr algn="just"/>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Tanımlar</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3- Bu Kanunda geçen;</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a) Kurum ve kuruluş: Bu Kanunun 2 </a:t>
            </a:r>
            <a:r>
              <a:rPr lang="tr-TR" sz="1200" dirty="0" err="1" smtClean="0">
                <a:solidFill>
                  <a:schemeClr val="accent6">
                    <a:lumMod val="50000"/>
                  </a:schemeClr>
                </a:solidFill>
                <a:latin typeface="Times New Roman" panose="02020603050405020304" pitchFamily="18" charset="0"/>
                <a:cs typeface="Times New Roman" panose="02020603050405020304" pitchFamily="18" charset="0"/>
              </a:rPr>
              <a:t>nci</a:t>
            </a: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 maddesinde geçen ve kapsama dahil olan bilgi edinme başvurusu yapılacak</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bütün makam ve mercileri,</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b) Başvuru sahibi: Bu Kanun kapsamında bilgi edinme hakkını kullanarak kurum ve kuruluşlara başvuran gerçek ve</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tüzel kişileri,</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c) Bilgi: Kurum ve kuruluşların sahip oldukları kayıtlarda yer alan bu Kanun kapsamındaki her türlü veriyi,</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d) Belge: Kurum ve kuruluşların sahip oldukları bu Kanun kapsamındaki yazılı, basılı veya çoğaltılmış dosya, evrak,</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kitap, dergi, broşür, etüt, mektup, program, talimat, kroki, plân, film, fotoğraf, teyp ve video kaseti, harita, elektronik ortamda</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kaydedilen her türlü bilgi, haber ve veri taşıyıcılarını,</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e) Bilgi veya belgeye erişim: İstenen bilgi veya belgenin niteliğine göre, kurum ve kuruluşlarca, başvuru sahibine söz</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konusu bilgi veya belgenin bir kopyasının verilmesini, kopya verilmesinin mümkün olmadığı hâllerde, başvuru sahibinin</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bilgi veya belgenin aslını inceleyerek not almasına veya içeriğini görmesine veya işitmesine izin verilmesini,</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f) Kurul: Bilgi Edinme Değerlendirme Kurulunu,</a:t>
            </a:r>
          </a:p>
          <a:p>
            <a:pPr algn="just"/>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İfade eder.</a:t>
            </a:r>
            <a:endParaRPr lang="tr-TR" sz="1200" dirty="0">
              <a:solidFill>
                <a:schemeClr val="accent6">
                  <a:lumMod val="50000"/>
                </a:schemeClr>
              </a:solidFill>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9034" y="-102564"/>
            <a:ext cx="1912059" cy="1865800"/>
          </a:xfrm>
          <a:prstGeom prst="rect">
            <a:avLst/>
          </a:prstGeom>
        </p:spPr>
      </p:pic>
      <p:sp>
        <p:nvSpPr>
          <p:cNvPr id="3" name="Metin kutusu 2"/>
          <p:cNvSpPr txBox="1"/>
          <p:nvPr/>
        </p:nvSpPr>
        <p:spPr>
          <a:xfrm>
            <a:off x="2185068" y="131064"/>
            <a:ext cx="3740720" cy="400110"/>
          </a:xfrm>
          <a:prstGeom prst="rect">
            <a:avLst/>
          </a:prstGeom>
          <a:noFill/>
          <a:effectLst>
            <a:outerShdw blurRad="50800" dist="38100" dir="16200000" rotWithShape="0">
              <a:prstClr val="black">
                <a:alpha val="40000"/>
              </a:prstClr>
            </a:outerShdw>
          </a:effectLst>
        </p:spPr>
        <p:txBody>
          <a:bodyPr wrap="square" rtlCol="0">
            <a:spAutoFit/>
          </a:bodyPr>
          <a:lstStyle/>
          <a:p>
            <a:r>
              <a:rPr lang="tr-TR" sz="2000" b="1" dirty="0">
                <a:solidFill>
                  <a:schemeClr val="accent6">
                    <a:lumMod val="50000"/>
                  </a:schemeClr>
                </a:solidFill>
                <a:latin typeface="Informal Roman" panose="030604020304060B0204" pitchFamily="66" charset="0"/>
                <a:cs typeface="Times New Roman" panose="02020603050405020304" pitchFamily="18" charset="0"/>
              </a:rPr>
              <a:t>BİLGİ EDİNME HAKKI KANUNU</a:t>
            </a:r>
          </a:p>
        </p:txBody>
      </p:sp>
    </p:spTree>
    <p:extLst>
      <p:ext uri="{BB962C8B-B14F-4D97-AF65-F5344CB8AC3E}">
        <p14:creationId xmlns:p14="http://schemas.microsoft.com/office/powerpoint/2010/main" val="3766344331"/>
      </p:ext>
    </p:extLst>
  </p:cSld>
  <p:clrMapOvr>
    <a:masterClrMapping/>
  </p:clrMapOvr>
  <mc:AlternateContent xmlns:mc="http://schemas.openxmlformats.org/markup-compatibility/2006" xmlns:p14="http://schemas.microsoft.com/office/powerpoint/2010/main">
    <mc:Choice Requires="p14">
      <p:transition spd="slow" p14:dur="3300" advClick="0" advTm="4000">
        <p14:prism isContent="1" isInverted="1"/>
      </p:transition>
    </mc:Choice>
    <mc:Fallback xmlns="">
      <p:transition spd="slow" advClick="0" advTm="4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244435" y="138796"/>
            <a:ext cx="7956467" cy="6555641"/>
          </a:xfrm>
          <a:prstGeom prst="rect">
            <a:avLst/>
          </a:prstGeom>
        </p:spPr>
        <p:txBody>
          <a:bodyPr wrap="square">
            <a:spAutoFit/>
          </a:bodyPr>
          <a:lstStyle/>
          <a:p>
            <a:r>
              <a:rPr lang="tr-TR" sz="1200" b="1" dirty="0">
                <a:solidFill>
                  <a:schemeClr val="accent6">
                    <a:lumMod val="50000"/>
                  </a:schemeClr>
                </a:solidFill>
                <a:latin typeface="Times New Roman" panose="02020603050405020304" pitchFamily="18" charset="0"/>
                <a:cs typeface="Times New Roman" panose="02020603050405020304" pitchFamily="18" charset="0"/>
              </a:rPr>
              <a:t>İKİNCİ BÖLÜM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Bilgi </a:t>
            </a:r>
            <a:r>
              <a:rPr lang="tr-TR" sz="1200" dirty="0">
                <a:solidFill>
                  <a:schemeClr val="accent6">
                    <a:lumMod val="50000"/>
                  </a:schemeClr>
                </a:solidFill>
                <a:latin typeface="Times New Roman" panose="02020603050405020304" pitchFamily="18" charset="0"/>
                <a:cs typeface="Times New Roman" panose="02020603050405020304" pitchFamily="18" charset="0"/>
              </a:rPr>
              <a:t>Edinme Hakkı ve Bilgi Verme Yükümlülüğü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Bilgi </a:t>
            </a:r>
            <a:r>
              <a:rPr lang="tr-TR" sz="1200" b="1" dirty="0">
                <a:solidFill>
                  <a:schemeClr val="accent6">
                    <a:lumMod val="50000"/>
                  </a:schemeClr>
                </a:solidFill>
                <a:latin typeface="Times New Roman" panose="02020603050405020304" pitchFamily="18" charset="0"/>
                <a:cs typeface="Times New Roman" panose="02020603050405020304" pitchFamily="18" charset="0"/>
              </a:rPr>
              <a:t>edinme hakkı</a:t>
            </a:r>
            <a:r>
              <a:rPr lang="tr-TR" sz="1200" dirty="0">
                <a:solidFill>
                  <a:schemeClr val="accent6">
                    <a:lumMod val="50000"/>
                  </a:schemeClr>
                </a:solidFill>
                <a:latin typeface="Times New Roman" panose="02020603050405020304" pitchFamily="18" charset="0"/>
                <a:cs typeface="Times New Roman" panose="02020603050405020304" pitchFamily="18" charset="0"/>
              </a:rPr>
              <a:t>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4- Herkes bilgi edinme hakkına sahiptir.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Türkiye'de </a:t>
            </a:r>
            <a:r>
              <a:rPr lang="tr-TR" sz="1200" dirty="0">
                <a:solidFill>
                  <a:schemeClr val="accent6">
                    <a:lumMod val="50000"/>
                  </a:schemeClr>
                </a:solidFill>
                <a:latin typeface="Times New Roman" panose="02020603050405020304" pitchFamily="18" charset="0"/>
                <a:cs typeface="Times New Roman" panose="02020603050405020304" pitchFamily="18" charset="0"/>
              </a:rPr>
              <a:t>ikamet eden yabancılar ile Türkiye'de faaliyette bulunan yabancı tüzel kişiler, isteyecekleri bilgi kendileriyle veya faaliyet alanlarıyla ilgili olmak kaydıyla ve karşılıklılık ilkesi çerçevesinde, bu Kanun hükümlerinden yararlanırlar.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Türkiye'nin </a:t>
            </a:r>
            <a:r>
              <a:rPr lang="tr-TR" sz="1200" dirty="0">
                <a:solidFill>
                  <a:schemeClr val="accent6">
                    <a:lumMod val="50000"/>
                  </a:schemeClr>
                </a:solidFill>
                <a:latin typeface="Times New Roman" panose="02020603050405020304" pitchFamily="18" charset="0"/>
                <a:cs typeface="Times New Roman" panose="02020603050405020304" pitchFamily="18" charset="0"/>
              </a:rPr>
              <a:t>taraf olduğu uluslararası sözleşmelerden doğan hak ve yükümlülükleri saklıdır.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Bilgi </a:t>
            </a:r>
            <a:r>
              <a:rPr lang="tr-TR" sz="1200" b="1" dirty="0">
                <a:solidFill>
                  <a:schemeClr val="accent6">
                    <a:lumMod val="50000"/>
                  </a:schemeClr>
                </a:solidFill>
                <a:latin typeface="Times New Roman" panose="02020603050405020304" pitchFamily="18" charset="0"/>
                <a:cs typeface="Times New Roman" panose="02020603050405020304" pitchFamily="18" charset="0"/>
              </a:rPr>
              <a:t>verme yükümlülüğü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5- Kurum ve kuruluşlar, bu Kanunda yer alan istisnalar dışındaki her türlü bilgi veya belgeyi başvuranların yararlanmasına sunmak ve bilgi edinme başvurularını etkin, süratli ve doğru sonuçlandırmak üzere, gerekli idarî ve teknik tedbirleri almakla yükümlüdürler.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Bu </a:t>
            </a:r>
            <a:r>
              <a:rPr lang="tr-TR" sz="1200" dirty="0">
                <a:solidFill>
                  <a:schemeClr val="accent6">
                    <a:lumMod val="50000"/>
                  </a:schemeClr>
                </a:solidFill>
                <a:latin typeface="Times New Roman" panose="02020603050405020304" pitchFamily="18" charset="0"/>
                <a:cs typeface="Times New Roman" panose="02020603050405020304" pitchFamily="18" charset="0"/>
              </a:rPr>
              <a:t>Kanun yürürlüğe girdiği tarihten itibaren diğer kanunların bu Kanuna aykırı hükümleri uygulanmaz.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ÜÇÜNCÜ BÖLÜM</a:t>
            </a:r>
          </a:p>
          <a:p>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Bilgi </a:t>
            </a:r>
            <a:r>
              <a:rPr lang="tr-TR" sz="1200" dirty="0">
                <a:solidFill>
                  <a:schemeClr val="accent6">
                    <a:lumMod val="50000"/>
                  </a:schemeClr>
                </a:solidFill>
                <a:latin typeface="Times New Roman" panose="02020603050405020304" pitchFamily="18" charset="0"/>
                <a:cs typeface="Times New Roman" panose="02020603050405020304" pitchFamily="18" charset="0"/>
              </a:rPr>
              <a:t>Edinme Başvurusu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Başvuru </a:t>
            </a:r>
            <a:r>
              <a:rPr lang="tr-TR" sz="1200" b="1" dirty="0">
                <a:solidFill>
                  <a:schemeClr val="accent6">
                    <a:lumMod val="50000"/>
                  </a:schemeClr>
                </a:solidFill>
                <a:latin typeface="Times New Roman" panose="02020603050405020304" pitchFamily="18" charset="0"/>
                <a:cs typeface="Times New Roman" panose="02020603050405020304" pitchFamily="18" charset="0"/>
              </a:rPr>
              <a:t>usulü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6- Bilgi edinme başvurusu, başvuru sahibinin adı ve soyadı, imzası, oturma yeri veya iş adresini, başvuru sahibi tüzel kişi ise tüzel kişinin unvanı ve adresi ile yetkili kişinin imzasını ve yetki belgesini içeren dilekçe ile istenen bilgi veya belgenin bulunduğu kurum veya kuruluşa yapılır. Bu başvuru, kişinin kimliğinin ve imzasının veya yazının kimden neşet ettiğinin tespitine yarayacak başka bilgilerin yasal olarak belirlenebilir olması kaydıyla elektronik ortamda veya diğer iletişim araçlarıyla da yapılabilir.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Dilekçede</a:t>
            </a:r>
            <a:r>
              <a:rPr lang="tr-TR" sz="1200" dirty="0">
                <a:solidFill>
                  <a:schemeClr val="accent6">
                    <a:lumMod val="50000"/>
                  </a:schemeClr>
                </a:solidFill>
                <a:latin typeface="Times New Roman" panose="02020603050405020304" pitchFamily="18" charset="0"/>
                <a:cs typeface="Times New Roman" panose="02020603050405020304" pitchFamily="18" charset="0"/>
              </a:rPr>
              <a:t>, istenen bilgi veya belgeler açıkça belirtilir.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İstenecek </a:t>
            </a:r>
            <a:r>
              <a:rPr lang="tr-TR" sz="1200" b="1" dirty="0">
                <a:solidFill>
                  <a:schemeClr val="accent6">
                    <a:lumMod val="50000"/>
                  </a:schemeClr>
                </a:solidFill>
                <a:latin typeface="Times New Roman" panose="02020603050405020304" pitchFamily="18" charset="0"/>
                <a:cs typeface="Times New Roman" panose="02020603050405020304" pitchFamily="18" charset="0"/>
              </a:rPr>
              <a:t>bilgi veya belgenin niteliği</a:t>
            </a:r>
            <a:r>
              <a:rPr lang="tr-TR" sz="1200" dirty="0">
                <a:solidFill>
                  <a:schemeClr val="accent6">
                    <a:lumMod val="50000"/>
                  </a:schemeClr>
                </a:solidFill>
                <a:latin typeface="Times New Roman" panose="02020603050405020304" pitchFamily="18" charset="0"/>
                <a:cs typeface="Times New Roman" panose="02020603050405020304" pitchFamily="18" charset="0"/>
              </a:rPr>
              <a:t>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7- Bilgi edinme başvurusu, başvurulan kurum ve kuruluşların ellerinde bulunan veya görevleri gereği bulunması gereken bilgi veya belgelere ilişkin olmalıdır.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Kurum </a:t>
            </a:r>
            <a:r>
              <a:rPr lang="tr-TR" sz="1200" dirty="0">
                <a:solidFill>
                  <a:schemeClr val="accent6">
                    <a:lumMod val="50000"/>
                  </a:schemeClr>
                </a:solidFill>
                <a:latin typeface="Times New Roman" panose="02020603050405020304" pitchFamily="18" charset="0"/>
                <a:cs typeface="Times New Roman" panose="02020603050405020304" pitchFamily="18" charset="0"/>
              </a:rPr>
              <a:t>ve kuruluşlar, ayrı veya özel bir çalışma, araştırma, inceleme ya da analiz neticesinde oluşturulabilecek türden bir bilgi veya belge için yapılacak başvurulara olumsuz cevap verebilirler.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İstenen </a:t>
            </a:r>
            <a:r>
              <a:rPr lang="tr-TR" sz="1200" dirty="0">
                <a:solidFill>
                  <a:schemeClr val="accent6">
                    <a:lumMod val="50000"/>
                  </a:schemeClr>
                </a:solidFill>
                <a:latin typeface="Times New Roman" panose="02020603050405020304" pitchFamily="18" charset="0"/>
                <a:cs typeface="Times New Roman" panose="02020603050405020304" pitchFamily="18" charset="0"/>
              </a:rPr>
              <a:t>bilgi veya belge, başvurulan kurum ve kuruluştan başka bir yerde bulunuyorsa, başvuru dilekçesi bu kurum ve kuruluşa gönderilir ve durum ilgiliye yazılı olarak bildirilir.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Yayımlanmış </a:t>
            </a:r>
            <a:r>
              <a:rPr lang="tr-TR" sz="1200" b="1" dirty="0">
                <a:solidFill>
                  <a:schemeClr val="accent6">
                    <a:lumMod val="50000"/>
                  </a:schemeClr>
                </a:solidFill>
                <a:latin typeface="Times New Roman" panose="02020603050405020304" pitchFamily="18" charset="0"/>
                <a:cs typeface="Times New Roman" panose="02020603050405020304" pitchFamily="18" charset="0"/>
              </a:rPr>
              <a:t>veya kamuya açıklanmış bilgi veya belgeler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8- Kurum ve kuruluşlarca yayımlanmış veya yayın, broşür, ilân ve benzeri yollarla kamuya açıklanmış bilgi veya belgeler, bilgi edinme başvurularına konu olamaz. Ancak, yayımlanmış veya kamuya açıklanmış bilgi veya belgelerin ne şekilde, ne zaman ve nerede yayımlandığı veya açıklandığı başvurana bildirilir.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2784" y="-150064"/>
            <a:ext cx="1907969" cy="1861809"/>
          </a:xfrm>
          <a:prstGeom prst="rect">
            <a:avLst/>
          </a:prstGeom>
        </p:spPr>
      </p:pic>
    </p:spTree>
    <p:extLst>
      <p:ext uri="{BB962C8B-B14F-4D97-AF65-F5344CB8AC3E}">
        <p14:creationId xmlns:p14="http://schemas.microsoft.com/office/powerpoint/2010/main" val="830377768"/>
      </p:ext>
    </p:extLst>
  </p:cSld>
  <p:clrMapOvr>
    <a:masterClrMapping/>
  </p:clrMapOvr>
  <mc:AlternateContent xmlns:mc="http://schemas.openxmlformats.org/markup-compatibility/2006" xmlns:p14="http://schemas.microsoft.com/office/powerpoint/2010/main">
    <mc:Choice Requires="p14">
      <p:transition spd="slow" p14:dur="3300" advClick="0" advTm="4000">
        <p14:prism isContent="1" isInverted="1"/>
      </p:transition>
    </mc:Choice>
    <mc:Fallback xmlns="">
      <p:transition spd="slow" advClick="0" advTm="4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25684" y="344385"/>
            <a:ext cx="7754587" cy="6001643"/>
          </a:xfrm>
          <a:prstGeom prst="rect">
            <a:avLst/>
          </a:prstGeom>
        </p:spPr>
        <p:txBody>
          <a:bodyPr wrap="square">
            <a:spAutoFit/>
          </a:bodyPr>
          <a:lstStyle/>
          <a:p>
            <a:r>
              <a:rPr lang="tr-TR" sz="1200" b="1" dirty="0">
                <a:solidFill>
                  <a:schemeClr val="accent6">
                    <a:lumMod val="50000"/>
                  </a:schemeClr>
                </a:solidFill>
                <a:latin typeface="Times New Roman" panose="02020603050405020304" pitchFamily="18" charset="0"/>
                <a:cs typeface="Times New Roman" panose="02020603050405020304" pitchFamily="18" charset="0"/>
              </a:rPr>
              <a:t>Gizli bilgileri ayırarak bilgi veya belge verme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9- İstenen bilgi veya belgelerde, gizlilik dereceli veya açıklanması yasaklanan bilgiler ile açıklanabilir nitelikte olanlar birlikte bulunuyor ve bunlar birbirlerinden ayrılabiliyorsa, söz konusu bilgi veya belge, gizlilik dereceli veya açıklanması yasaklanan bilgiler çıkarıldıktan sonra başvuranın bilgisine sunulur. Ayırma gerekçesi başvurana yazılı olarak bildirilir.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Bilgi </a:t>
            </a:r>
            <a:r>
              <a:rPr lang="tr-TR" sz="1200" b="1" dirty="0">
                <a:solidFill>
                  <a:schemeClr val="accent6">
                    <a:lumMod val="50000"/>
                  </a:schemeClr>
                </a:solidFill>
                <a:latin typeface="Times New Roman" panose="02020603050405020304" pitchFamily="18" charset="0"/>
                <a:cs typeface="Times New Roman" panose="02020603050405020304" pitchFamily="18" charset="0"/>
              </a:rPr>
              <a:t>veya belgeye erişim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10- Kurum ve kuruluşlar, başvuru sahibine istenen belgenin onaylı bir kopyasını verirler. Bilgi veya belgenin niteliği gereği kopyasının verilmesinin mümkün olmadığı veya kopya çıkarılmasının aslına zarar vereceği hâllerde, kurum ve kuruluşlar ilgilinin;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pPr marL="228600" indent="-228600">
              <a:buAutoNum type="alphaLcParenR"/>
            </a:pP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Yazılı </a:t>
            </a:r>
            <a:r>
              <a:rPr lang="tr-TR" sz="1200" dirty="0">
                <a:solidFill>
                  <a:schemeClr val="accent6">
                    <a:lumMod val="50000"/>
                  </a:schemeClr>
                </a:solidFill>
                <a:latin typeface="Times New Roman" panose="02020603050405020304" pitchFamily="18" charset="0"/>
                <a:cs typeface="Times New Roman" panose="02020603050405020304" pitchFamily="18" charset="0"/>
              </a:rPr>
              <a:t>veya basılı belgeler için, söz konusu belgenin aslını incelemesi ve not alabilmesini,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pPr marL="228600" indent="-228600">
              <a:buAutoNum type="alphaLcParenR"/>
            </a:pP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Ses </a:t>
            </a:r>
            <a:r>
              <a:rPr lang="tr-TR" sz="1200" dirty="0">
                <a:solidFill>
                  <a:schemeClr val="accent6">
                    <a:lumMod val="50000"/>
                  </a:schemeClr>
                </a:solidFill>
                <a:latin typeface="Times New Roman" panose="02020603050405020304" pitchFamily="18" charset="0"/>
                <a:cs typeface="Times New Roman" panose="02020603050405020304" pitchFamily="18" charset="0"/>
              </a:rPr>
              <a:t>kaydı şeklindeki bilgi veya belgelerde bunları dinleyebilmesini,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pPr marL="228600" indent="-228600">
              <a:buAutoNum type="alphaLcParenR"/>
            </a:pPr>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Görüntü </a:t>
            </a:r>
            <a:r>
              <a:rPr lang="tr-TR" sz="1200" dirty="0">
                <a:solidFill>
                  <a:schemeClr val="accent6">
                    <a:lumMod val="50000"/>
                  </a:schemeClr>
                </a:solidFill>
                <a:latin typeface="Times New Roman" panose="02020603050405020304" pitchFamily="18" charset="0"/>
                <a:cs typeface="Times New Roman" panose="02020603050405020304" pitchFamily="18" charset="0"/>
              </a:rPr>
              <a:t>kaydı şeklindeki bilgi veya belgelerde bunları izleyebilmesini, Sağlarlar. Bilgi veya belgenin yukarıda belirtilenlerden farklı bir şekilde elde edilmesi mümkün ise, belgeye zarar vermemek koşuluyla bu olanak sağlanır. Başvurunun yapıldığı kurum ve kuruluş, erişimine olanak sağladığı bilgi veya belgeler için başvuru sahibinden erişimin gerektirdiği maliyet tutarı kadar bir ücreti bütçeye gelir kaydedilmek üzere tahsil edebilir.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Bilgi </a:t>
            </a:r>
            <a:r>
              <a:rPr lang="tr-TR" sz="1200" b="1" dirty="0">
                <a:solidFill>
                  <a:schemeClr val="accent6">
                    <a:lumMod val="50000"/>
                  </a:schemeClr>
                </a:solidFill>
                <a:latin typeface="Times New Roman" panose="02020603050405020304" pitchFamily="18" charset="0"/>
                <a:cs typeface="Times New Roman" panose="02020603050405020304" pitchFamily="18" charset="0"/>
              </a:rPr>
              <a:t>veya belgeye erişim süreleri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11- Kurum ve kuruluşlar, başvuru üzerine istenen bilgi veya belgeye erişimi </a:t>
            </a:r>
            <a:r>
              <a:rPr lang="tr-TR" sz="1200" dirty="0" err="1">
                <a:solidFill>
                  <a:schemeClr val="accent6">
                    <a:lumMod val="50000"/>
                  </a:schemeClr>
                </a:solidFill>
                <a:latin typeface="Times New Roman" panose="02020603050405020304" pitchFamily="18" charset="0"/>
                <a:cs typeface="Times New Roman" panose="02020603050405020304" pitchFamily="18" charset="0"/>
              </a:rPr>
              <a:t>onbeş</a:t>
            </a:r>
            <a:r>
              <a:rPr lang="tr-TR" sz="1200" dirty="0">
                <a:solidFill>
                  <a:schemeClr val="accent6">
                    <a:lumMod val="50000"/>
                  </a:schemeClr>
                </a:solidFill>
                <a:latin typeface="Times New Roman" panose="02020603050405020304" pitchFamily="18" charset="0"/>
                <a:cs typeface="Times New Roman" panose="02020603050405020304" pitchFamily="18" charset="0"/>
              </a:rPr>
              <a:t> iş günü içinde sağlarlar. Ancak istenen bilgi veya belgenin, başvurulan kurum ve kuruluş içindeki başka bir birimden sağlanması; başvuru ile ilgili olarak bir başka kurum ve kuruluşun görüşünün alınmasının gerekmesi veya başvuru içeriğinin birden fazla kurum ve kuruluşu ilgilendirmesi durumlarında bilgi veya belgeye erişim otuz iş günü içinde sağlanır. Bu durumda, sürenin uzatılması ve bunun gerekçesi başvuru sahibine yazılı olarak ve </a:t>
            </a:r>
            <a:r>
              <a:rPr lang="tr-TR" sz="1200" dirty="0" err="1">
                <a:solidFill>
                  <a:schemeClr val="accent6">
                    <a:lumMod val="50000"/>
                  </a:schemeClr>
                </a:solidFill>
                <a:latin typeface="Times New Roman" panose="02020603050405020304" pitchFamily="18" charset="0"/>
                <a:cs typeface="Times New Roman" panose="02020603050405020304" pitchFamily="18" charset="0"/>
              </a:rPr>
              <a:t>onbeş</a:t>
            </a:r>
            <a:r>
              <a:rPr lang="tr-TR" sz="1200" dirty="0">
                <a:solidFill>
                  <a:schemeClr val="accent6">
                    <a:lumMod val="50000"/>
                  </a:schemeClr>
                </a:solidFill>
                <a:latin typeface="Times New Roman" panose="02020603050405020304" pitchFamily="18" charset="0"/>
                <a:cs typeface="Times New Roman" panose="02020603050405020304" pitchFamily="18" charset="0"/>
              </a:rPr>
              <a:t> iş günlük sürenin bitiminden önce bildirilir.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10 </a:t>
            </a:r>
            <a:r>
              <a:rPr lang="tr-TR" sz="1200" dirty="0">
                <a:solidFill>
                  <a:schemeClr val="accent6">
                    <a:lumMod val="50000"/>
                  </a:schemeClr>
                </a:solidFill>
                <a:latin typeface="Times New Roman" panose="02020603050405020304" pitchFamily="18" charset="0"/>
                <a:cs typeface="Times New Roman" panose="02020603050405020304" pitchFamily="18" charset="0"/>
              </a:rPr>
              <a:t>uncu maddede belirtilen bilgi veya belgelere erişim için gereken maliyet tutarının idare tarafından başvuru sahibine bildirilmesiyle </a:t>
            </a:r>
            <a:r>
              <a:rPr lang="tr-TR" sz="1200" dirty="0" err="1">
                <a:solidFill>
                  <a:schemeClr val="accent6">
                    <a:lumMod val="50000"/>
                  </a:schemeClr>
                </a:solidFill>
                <a:latin typeface="Times New Roman" panose="02020603050405020304" pitchFamily="18" charset="0"/>
                <a:cs typeface="Times New Roman" panose="02020603050405020304" pitchFamily="18" charset="0"/>
              </a:rPr>
              <a:t>onbeş</a:t>
            </a:r>
            <a:r>
              <a:rPr lang="tr-TR" sz="1200" dirty="0">
                <a:solidFill>
                  <a:schemeClr val="accent6">
                    <a:lumMod val="50000"/>
                  </a:schemeClr>
                </a:solidFill>
                <a:latin typeface="Times New Roman" panose="02020603050405020304" pitchFamily="18" charset="0"/>
                <a:cs typeface="Times New Roman" panose="02020603050405020304" pitchFamily="18" charset="0"/>
              </a:rPr>
              <a:t> iş günlük süre kesilir. Başvuru sahibi </a:t>
            </a:r>
            <a:r>
              <a:rPr lang="tr-TR" sz="1200" dirty="0" err="1">
                <a:solidFill>
                  <a:schemeClr val="accent6">
                    <a:lumMod val="50000"/>
                  </a:schemeClr>
                </a:solidFill>
                <a:latin typeface="Times New Roman" panose="02020603050405020304" pitchFamily="18" charset="0"/>
                <a:cs typeface="Times New Roman" panose="02020603050405020304" pitchFamily="18" charset="0"/>
              </a:rPr>
              <a:t>onbeş</a:t>
            </a:r>
            <a:r>
              <a:rPr lang="tr-TR" sz="1200" dirty="0">
                <a:solidFill>
                  <a:schemeClr val="accent6">
                    <a:lumMod val="50000"/>
                  </a:schemeClr>
                </a:solidFill>
                <a:latin typeface="Times New Roman" panose="02020603050405020304" pitchFamily="18" charset="0"/>
                <a:cs typeface="Times New Roman" panose="02020603050405020304" pitchFamily="18" charset="0"/>
              </a:rPr>
              <a:t> iş günü içinde ücreti ödemezse talebinden vazgeçmiş sayılır.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b="1" dirty="0" smtClean="0">
                <a:solidFill>
                  <a:schemeClr val="accent6">
                    <a:lumMod val="50000"/>
                  </a:schemeClr>
                </a:solidFill>
                <a:latin typeface="Times New Roman" panose="02020603050405020304" pitchFamily="18" charset="0"/>
                <a:cs typeface="Times New Roman" panose="02020603050405020304" pitchFamily="18" charset="0"/>
              </a:rPr>
              <a:t>Başvuruların </a:t>
            </a:r>
            <a:r>
              <a:rPr lang="tr-TR" sz="1200" b="1" dirty="0">
                <a:solidFill>
                  <a:schemeClr val="accent6">
                    <a:lumMod val="50000"/>
                  </a:schemeClr>
                </a:solidFill>
                <a:latin typeface="Times New Roman" panose="02020603050405020304" pitchFamily="18" charset="0"/>
                <a:cs typeface="Times New Roman" panose="02020603050405020304" pitchFamily="18" charset="0"/>
              </a:rPr>
              <a:t>cevaplandırılması </a:t>
            </a:r>
            <a:endParaRPr lang="tr-TR" sz="12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Madde </a:t>
            </a:r>
            <a:r>
              <a:rPr lang="tr-TR" sz="1200" dirty="0">
                <a:solidFill>
                  <a:schemeClr val="accent6">
                    <a:lumMod val="50000"/>
                  </a:schemeClr>
                </a:solidFill>
                <a:latin typeface="Times New Roman" panose="02020603050405020304" pitchFamily="18" charset="0"/>
                <a:cs typeface="Times New Roman" panose="02020603050405020304" pitchFamily="18" charset="0"/>
              </a:rPr>
              <a:t>12- Kurum ve kuruluşlar, bilgi edinme başvurularıyla ilgili cevaplarını yazılı olarak veya elektronik ortamda başvuru sahibine bildirirler. Başvurunun reddedilmesi hâlinde bu kararın gerekçesi ve buna karşı başvuru yolları belirtilir. </a:t>
            </a:r>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endParaRPr lang="tr-TR" sz="1200" dirty="0">
              <a:solidFill>
                <a:schemeClr val="accent6">
                  <a:lumMod val="50000"/>
                </a:schemeClr>
              </a:solidFill>
              <a:latin typeface="Times New Roman" panose="02020603050405020304" pitchFamily="18" charset="0"/>
              <a:cs typeface="Times New Roman" panose="02020603050405020304" pitchFamily="18" charset="0"/>
            </a:endParaRPr>
          </a:p>
          <a:p>
            <a:endParaRPr lang="tr-TR" sz="1200" dirty="0" smtClean="0">
              <a:solidFill>
                <a:schemeClr val="accent6">
                  <a:lumMod val="50000"/>
                </a:schemeClr>
              </a:solidFill>
              <a:latin typeface="Times New Roman" panose="02020603050405020304" pitchFamily="18" charset="0"/>
              <a:cs typeface="Times New Roman" panose="02020603050405020304" pitchFamily="18" charset="0"/>
            </a:endParaRPr>
          </a:p>
          <a:p>
            <a:endParaRPr lang="tr-TR" sz="1200" dirty="0">
              <a:solidFill>
                <a:schemeClr val="accent6">
                  <a:lumMod val="50000"/>
                </a:schemeClr>
              </a:solidFill>
              <a:latin typeface="Times New Roman" panose="02020603050405020304" pitchFamily="18" charset="0"/>
              <a:cs typeface="Times New Roman" panose="02020603050405020304" pitchFamily="18" charset="0"/>
            </a:endParaRPr>
          </a:p>
          <a:p>
            <a:r>
              <a:rPr lang="tr-TR" sz="1200" dirty="0" smtClean="0">
                <a:solidFill>
                  <a:schemeClr val="accent6">
                    <a:lumMod val="50000"/>
                  </a:schemeClr>
                </a:solidFill>
                <a:latin typeface="Times New Roman" panose="02020603050405020304" pitchFamily="18" charset="0"/>
                <a:cs typeface="Times New Roman" panose="02020603050405020304" pitchFamily="18" charset="0"/>
              </a:rPr>
              <a:t>_______________________ </a:t>
            </a:r>
            <a:r>
              <a:rPr lang="tr-TR" sz="1200" dirty="0">
                <a:solidFill>
                  <a:schemeClr val="accent6">
                    <a:lumMod val="50000"/>
                  </a:schemeClr>
                </a:solidFill>
                <a:latin typeface="Times New Roman" panose="02020603050405020304" pitchFamily="18" charset="0"/>
                <a:cs typeface="Times New Roman" panose="02020603050405020304" pitchFamily="18" charset="0"/>
              </a:rPr>
              <a:t>(1) Bu arada yer alan “16 ve 17 </a:t>
            </a:r>
            <a:r>
              <a:rPr lang="tr-TR" sz="1200" dirty="0" err="1">
                <a:solidFill>
                  <a:schemeClr val="accent6">
                    <a:lumMod val="50000"/>
                  </a:schemeClr>
                </a:solidFill>
                <a:latin typeface="Times New Roman" panose="02020603050405020304" pitchFamily="18" charset="0"/>
                <a:cs typeface="Times New Roman" panose="02020603050405020304" pitchFamily="18" charset="0"/>
              </a:rPr>
              <a:t>nci</a:t>
            </a:r>
            <a:r>
              <a:rPr lang="tr-TR" sz="1200" dirty="0">
                <a:solidFill>
                  <a:schemeClr val="accent6">
                    <a:lumMod val="50000"/>
                  </a:schemeClr>
                </a:solidFill>
                <a:latin typeface="Times New Roman" panose="02020603050405020304" pitchFamily="18" charset="0"/>
                <a:cs typeface="Times New Roman" panose="02020603050405020304" pitchFamily="18" charset="0"/>
              </a:rPr>
              <a:t> maddelerde öngörülen sebeplerle” ibaresi, 17/11/2005 tarihli ve 5432 sayılı Kanunun 1 inci maddesiyle madde metninden çıkarılmıştır.</a:t>
            </a: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6530" y="-138189"/>
            <a:ext cx="1955470" cy="1908161"/>
          </a:xfrm>
          <a:prstGeom prst="rect">
            <a:avLst/>
          </a:prstGeom>
        </p:spPr>
      </p:pic>
    </p:spTree>
    <p:extLst>
      <p:ext uri="{BB962C8B-B14F-4D97-AF65-F5344CB8AC3E}">
        <p14:creationId xmlns:p14="http://schemas.microsoft.com/office/powerpoint/2010/main" val="413904970"/>
      </p:ext>
    </p:extLst>
  </p:cSld>
  <p:clrMapOvr>
    <a:masterClrMapping/>
  </p:clrMapOvr>
  <mc:AlternateContent xmlns:mc="http://schemas.openxmlformats.org/markup-compatibility/2006" xmlns:p14="http://schemas.microsoft.com/office/powerpoint/2010/main">
    <mc:Choice Requires="p14">
      <p:transition spd="slow" p14:dur="3300" advClick="0" advTm="4000">
        <p14:prism isContent="1" isInverted="1"/>
      </p:transition>
    </mc:Choice>
    <mc:Fallback xmlns="">
      <p:transition spd="slow" advClick="0" advTm="4000">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Özel 3">
      <a:dk1>
        <a:sysClr val="windowText" lastClr="000000"/>
      </a:dk1>
      <a:lt1>
        <a:srgbClr val="8FC9F4"/>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TM03457496[[fn=Paralaks]]</Template>
  <TotalTime>810</TotalTime>
  <Words>2575</Words>
  <Application>Microsoft Office PowerPoint</Application>
  <PresentationFormat>Geniş ekran</PresentationFormat>
  <Paragraphs>181</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Algerian</vt:lpstr>
      <vt:lpstr>Arial</vt:lpstr>
      <vt:lpstr>Corbel</vt:lpstr>
      <vt:lpstr>Informal Roman</vt:lpstr>
      <vt:lpstr>Times New Roman</vt:lpstr>
      <vt:lpstr>Paralaks</vt:lpstr>
      <vt:lpstr>  BİLGİ EDİNME BİRİMİNE  HOŞGELDİNİZ</vt:lpstr>
      <vt:lpstr>SUNUM BAŞLIKLARI</vt:lpstr>
      <vt:lpstr>Genel Bilgi</vt:lpstr>
      <vt:lpstr>Misyon</vt:lpstr>
      <vt:lpstr>Vizyon</vt:lpstr>
      <vt:lpstr>İdari Yapı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mediha01</dc:creator>
  <cp:lastModifiedBy>mediha01</cp:lastModifiedBy>
  <cp:revision>63</cp:revision>
  <dcterms:created xsi:type="dcterms:W3CDTF">2016-12-16T11:38:01Z</dcterms:created>
  <dcterms:modified xsi:type="dcterms:W3CDTF">2016-12-21T08:38:35Z</dcterms:modified>
</cp:coreProperties>
</file>