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3" r:id="rId1"/>
  </p:sldMasterIdLst>
  <p:notesMasterIdLst>
    <p:notesMasterId r:id="rId4"/>
  </p:notesMasterIdLst>
  <p:sldIdLst>
    <p:sldId id="256" r:id="rId2"/>
    <p:sldId id="257" r:id="rId3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032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60E"/>
    <a:srgbClr val="EFF2D0"/>
    <a:srgbClr val="E7F8DC"/>
    <a:srgbClr val="DBF4CA"/>
    <a:srgbClr val="2F5A12"/>
    <a:srgbClr val="486145"/>
    <a:srgbClr val="FFFF66"/>
    <a:srgbClr val="CCFF99"/>
    <a:srgbClr val="C1E472"/>
    <a:srgbClr val="E3F3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Orta Stil 1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35" autoAdjust="0"/>
  </p:normalViewPr>
  <p:slideViewPr>
    <p:cSldViewPr>
      <p:cViewPr>
        <p:scale>
          <a:sx n="80" d="100"/>
          <a:sy n="80" d="100"/>
        </p:scale>
        <p:origin x="-972" y="600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7AA4BE-D555-4097-B6C9-8196AEF5EE07}" type="datetimeFigureOut">
              <a:rPr lang="tr-TR" smtClean="0"/>
              <a:pPr/>
              <a:t>25.06.2018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427E38-A458-4E52-BC5D-137679915C0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552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16088" rtl="0" eaLnBrk="1" latinLnBrk="0" hangingPunct="1">
      <a:defRPr sz="415" kern="1200">
        <a:solidFill>
          <a:schemeClr val="tx1"/>
        </a:solidFill>
        <a:latin typeface="+mn-lt"/>
        <a:ea typeface="+mn-ea"/>
        <a:cs typeface="+mn-cs"/>
      </a:defRPr>
    </a:lvl1pPr>
    <a:lvl2pPr marL="158044" algn="l" defTabSz="316088" rtl="0" eaLnBrk="1" latinLnBrk="0" hangingPunct="1">
      <a:defRPr sz="415" kern="1200">
        <a:solidFill>
          <a:schemeClr val="tx1"/>
        </a:solidFill>
        <a:latin typeface="+mn-lt"/>
        <a:ea typeface="+mn-ea"/>
        <a:cs typeface="+mn-cs"/>
      </a:defRPr>
    </a:lvl2pPr>
    <a:lvl3pPr marL="316088" algn="l" defTabSz="316088" rtl="0" eaLnBrk="1" latinLnBrk="0" hangingPunct="1">
      <a:defRPr sz="415" kern="1200">
        <a:solidFill>
          <a:schemeClr val="tx1"/>
        </a:solidFill>
        <a:latin typeface="+mn-lt"/>
        <a:ea typeface="+mn-ea"/>
        <a:cs typeface="+mn-cs"/>
      </a:defRPr>
    </a:lvl3pPr>
    <a:lvl4pPr marL="474132" algn="l" defTabSz="316088" rtl="0" eaLnBrk="1" latinLnBrk="0" hangingPunct="1">
      <a:defRPr sz="415" kern="1200">
        <a:solidFill>
          <a:schemeClr val="tx1"/>
        </a:solidFill>
        <a:latin typeface="+mn-lt"/>
        <a:ea typeface="+mn-ea"/>
        <a:cs typeface="+mn-cs"/>
      </a:defRPr>
    </a:lvl4pPr>
    <a:lvl5pPr marL="632176" algn="l" defTabSz="316088" rtl="0" eaLnBrk="1" latinLnBrk="0" hangingPunct="1">
      <a:defRPr sz="415" kern="1200">
        <a:solidFill>
          <a:schemeClr val="tx1"/>
        </a:solidFill>
        <a:latin typeface="+mn-lt"/>
        <a:ea typeface="+mn-ea"/>
        <a:cs typeface="+mn-cs"/>
      </a:defRPr>
    </a:lvl5pPr>
    <a:lvl6pPr marL="790220" algn="l" defTabSz="316088" rtl="0" eaLnBrk="1" latinLnBrk="0" hangingPunct="1">
      <a:defRPr sz="415" kern="1200">
        <a:solidFill>
          <a:schemeClr val="tx1"/>
        </a:solidFill>
        <a:latin typeface="+mn-lt"/>
        <a:ea typeface="+mn-ea"/>
        <a:cs typeface="+mn-cs"/>
      </a:defRPr>
    </a:lvl6pPr>
    <a:lvl7pPr marL="948264" algn="l" defTabSz="316088" rtl="0" eaLnBrk="1" latinLnBrk="0" hangingPunct="1">
      <a:defRPr sz="415" kern="1200">
        <a:solidFill>
          <a:schemeClr val="tx1"/>
        </a:solidFill>
        <a:latin typeface="+mn-lt"/>
        <a:ea typeface="+mn-ea"/>
        <a:cs typeface="+mn-cs"/>
      </a:defRPr>
    </a:lvl7pPr>
    <a:lvl8pPr marL="1106308" algn="l" defTabSz="316088" rtl="0" eaLnBrk="1" latinLnBrk="0" hangingPunct="1">
      <a:defRPr sz="415" kern="1200">
        <a:solidFill>
          <a:schemeClr val="tx1"/>
        </a:solidFill>
        <a:latin typeface="+mn-lt"/>
        <a:ea typeface="+mn-ea"/>
        <a:cs typeface="+mn-cs"/>
      </a:defRPr>
    </a:lvl8pPr>
    <a:lvl9pPr marL="1264353" algn="l" defTabSz="316088" rtl="0" eaLnBrk="1" latinLnBrk="0" hangingPunct="1">
      <a:defRPr sz="41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27E38-A458-4E52-BC5D-137679915C03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9832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889" y="-15806"/>
            <a:ext cx="9628294" cy="12833212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125" y="4488464"/>
            <a:ext cx="6118055" cy="3073097"/>
          </a:xfrm>
        </p:spPr>
        <p:txBody>
          <a:bodyPr anchor="b">
            <a:noAutofit/>
          </a:bodyPr>
          <a:lstStyle>
            <a:lvl1pPr algn="r">
              <a:defRPr sz="567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125" y="7561558"/>
            <a:ext cx="6118055" cy="2047545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0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0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60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2FFF-64E8-4B28-A1C4-6CB52B573FA8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1BD06-A36A-469D-8F02-5C46EBDB0F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413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1137920"/>
            <a:ext cx="6665100" cy="6353387"/>
          </a:xfrm>
        </p:spPr>
        <p:txBody>
          <a:bodyPr anchor="ctr">
            <a:normAutofit/>
          </a:bodyPr>
          <a:lstStyle>
            <a:lvl1pPr algn="l">
              <a:defRPr sz="462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8344747"/>
            <a:ext cx="6665100" cy="29324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9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2FFF-64E8-4B28-A1C4-6CB52B573FA8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1BD06-A36A-469D-8F02-5C46EBDB0F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0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629" y="1137920"/>
            <a:ext cx="6375791" cy="5642187"/>
          </a:xfrm>
        </p:spPr>
        <p:txBody>
          <a:bodyPr anchor="ctr">
            <a:normAutofit/>
          </a:bodyPr>
          <a:lstStyle>
            <a:lvl1pPr algn="l">
              <a:defRPr sz="462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56128" y="6780107"/>
            <a:ext cx="5690794" cy="7112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8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0060" indent="0">
              <a:buFontTx/>
              <a:buNone/>
              <a:defRPr/>
            </a:lvl2pPr>
            <a:lvl3pPr marL="960120" indent="0">
              <a:buFontTx/>
              <a:buNone/>
              <a:defRPr/>
            </a:lvl3pPr>
            <a:lvl4pPr marL="1440180" indent="0">
              <a:buFontTx/>
              <a:buNone/>
              <a:defRPr/>
            </a:lvl4pPr>
            <a:lvl5pPr marL="192024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8" y="8344747"/>
            <a:ext cx="6665101" cy="29324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9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2FFF-64E8-4B28-A1C4-6CB52B573FA8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1BD06-A36A-469D-8F02-5C46EBDB0F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06847" y="1475372"/>
            <a:ext cx="480185" cy="1091582"/>
          </a:xfrm>
          <a:prstGeom prst="rect">
            <a:avLst/>
          </a:prstGeom>
        </p:spPr>
        <p:txBody>
          <a:bodyPr vert="horz" lIns="96012" tIns="48006" rIns="96012" bIns="48006" rtlCol="0" anchor="ctr">
            <a:noAutofit/>
          </a:bodyPr>
          <a:lstStyle/>
          <a:p>
            <a:pPr lvl="0"/>
            <a:r>
              <a:rPr lang="en-US" sz="84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085084" y="5388238"/>
            <a:ext cx="480185" cy="1091582"/>
          </a:xfrm>
          <a:prstGeom prst="rect">
            <a:avLst/>
          </a:prstGeom>
        </p:spPr>
        <p:txBody>
          <a:bodyPr vert="horz" lIns="96012" tIns="48006" rIns="96012" bIns="48006" rtlCol="0" anchor="ctr">
            <a:noAutofit/>
          </a:bodyPr>
          <a:lstStyle/>
          <a:p>
            <a:pPr lvl="0"/>
            <a:r>
              <a:rPr lang="en-US" sz="84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5909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8" y="3606377"/>
            <a:ext cx="6665101" cy="4844859"/>
          </a:xfrm>
        </p:spPr>
        <p:txBody>
          <a:bodyPr anchor="b">
            <a:normAutofit/>
          </a:bodyPr>
          <a:lstStyle>
            <a:lvl1pPr algn="l">
              <a:defRPr sz="462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8" y="8451236"/>
            <a:ext cx="6665101" cy="2825973"/>
          </a:xfrm>
        </p:spPr>
        <p:txBody>
          <a:bodyPr anchor="t">
            <a:normAutofit/>
          </a:bodyPr>
          <a:lstStyle>
            <a:lvl1pPr marL="0" indent="0" algn="l">
              <a:buNone/>
              <a:defRPr sz="189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2FFF-64E8-4B28-A1C4-6CB52B573FA8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1BD06-A36A-469D-8F02-5C46EBDB0F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6285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629" y="1137920"/>
            <a:ext cx="6375791" cy="5642187"/>
          </a:xfrm>
        </p:spPr>
        <p:txBody>
          <a:bodyPr anchor="ctr">
            <a:normAutofit/>
          </a:bodyPr>
          <a:lstStyle>
            <a:lvl1pPr algn="l">
              <a:defRPr sz="462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0077" y="7491306"/>
            <a:ext cx="6665102" cy="95993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52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060" indent="0">
              <a:buFontTx/>
              <a:buNone/>
              <a:defRPr/>
            </a:lvl2pPr>
            <a:lvl3pPr marL="960120" indent="0">
              <a:buFontTx/>
              <a:buNone/>
              <a:defRPr/>
            </a:lvl3pPr>
            <a:lvl4pPr marL="1440180" indent="0">
              <a:buFontTx/>
              <a:buNone/>
              <a:defRPr/>
            </a:lvl4pPr>
            <a:lvl5pPr marL="192024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8" y="8451236"/>
            <a:ext cx="6665101" cy="2825973"/>
          </a:xfrm>
        </p:spPr>
        <p:txBody>
          <a:bodyPr anchor="t">
            <a:normAutofit/>
          </a:bodyPr>
          <a:lstStyle>
            <a:lvl1pPr marL="0" indent="0" algn="l">
              <a:buNone/>
              <a:defRPr sz="189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2FFF-64E8-4B28-A1C4-6CB52B573FA8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1BD06-A36A-469D-8F02-5C46EBDB0F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06847" y="1475372"/>
            <a:ext cx="480185" cy="1091582"/>
          </a:xfrm>
          <a:prstGeom prst="rect">
            <a:avLst/>
          </a:prstGeom>
        </p:spPr>
        <p:txBody>
          <a:bodyPr vert="horz" lIns="96012" tIns="48006" rIns="96012" bIns="48006" rtlCol="0" anchor="ctr">
            <a:noAutofit/>
          </a:bodyPr>
          <a:lstStyle/>
          <a:p>
            <a:pPr lvl="0"/>
            <a:r>
              <a:rPr lang="en-US" sz="84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085084" y="5388238"/>
            <a:ext cx="480185" cy="1091582"/>
          </a:xfrm>
          <a:prstGeom prst="rect">
            <a:avLst/>
          </a:prstGeom>
        </p:spPr>
        <p:txBody>
          <a:bodyPr vert="horz" lIns="96012" tIns="48006" rIns="96012" bIns="48006" rtlCol="0" anchor="ctr">
            <a:noAutofit/>
          </a:bodyPr>
          <a:lstStyle/>
          <a:p>
            <a:pPr lvl="0"/>
            <a:r>
              <a:rPr lang="en-US" sz="84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589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641" y="1137920"/>
            <a:ext cx="6658538" cy="5642187"/>
          </a:xfrm>
        </p:spPr>
        <p:txBody>
          <a:bodyPr anchor="ctr">
            <a:normAutofit/>
          </a:bodyPr>
          <a:lstStyle>
            <a:lvl1pPr algn="l">
              <a:defRPr sz="462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0077" y="7491306"/>
            <a:ext cx="6665102" cy="95993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520">
                <a:solidFill>
                  <a:schemeClr val="accent1"/>
                </a:solidFill>
              </a:defRPr>
            </a:lvl1pPr>
            <a:lvl2pPr marL="480060" indent="0">
              <a:buFontTx/>
              <a:buNone/>
              <a:defRPr/>
            </a:lvl2pPr>
            <a:lvl3pPr marL="960120" indent="0">
              <a:buFontTx/>
              <a:buNone/>
              <a:defRPr/>
            </a:lvl3pPr>
            <a:lvl4pPr marL="1440180" indent="0">
              <a:buFontTx/>
              <a:buNone/>
              <a:defRPr/>
            </a:lvl4pPr>
            <a:lvl5pPr marL="192024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8" y="8451236"/>
            <a:ext cx="6665101" cy="2825973"/>
          </a:xfrm>
        </p:spPr>
        <p:txBody>
          <a:bodyPr anchor="t">
            <a:normAutofit/>
          </a:bodyPr>
          <a:lstStyle>
            <a:lvl1pPr marL="0" indent="0" algn="l">
              <a:buNone/>
              <a:defRPr sz="189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2FFF-64E8-4B28-A1C4-6CB52B573FA8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1BD06-A36A-469D-8F02-5C46EBDB0F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009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2FFF-64E8-4B28-A1C4-6CB52B573FA8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1BD06-A36A-469D-8F02-5C46EBDB0F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0494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76177" y="1137921"/>
            <a:ext cx="1027753" cy="9802709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79" y="1137921"/>
            <a:ext cx="5454777" cy="980270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2FFF-64E8-4B28-A1C4-6CB52B573FA8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1BD06-A36A-469D-8F02-5C46EBDB0F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020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2FFF-64E8-4B28-A1C4-6CB52B573FA8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1BD06-A36A-469D-8F02-5C46EBDB0F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250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8" y="5041621"/>
            <a:ext cx="6665101" cy="3409618"/>
          </a:xfrm>
        </p:spPr>
        <p:txBody>
          <a:bodyPr anchor="b"/>
          <a:lstStyle>
            <a:lvl1pPr algn="l">
              <a:defRPr sz="4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8" y="8451236"/>
            <a:ext cx="6665101" cy="1606080"/>
          </a:xfrm>
        </p:spPr>
        <p:txBody>
          <a:bodyPr anchor="t"/>
          <a:lstStyle>
            <a:lvl1pPr marL="0" indent="0" algn="l">
              <a:buNone/>
              <a:defRPr sz="2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2FFF-64E8-4B28-A1C4-6CB52B573FA8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1BD06-A36A-469D-8F02-5C46EBDB0F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707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1137920"/>
            <a:ext cx="6665100" cy="246549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1" y="4033099"/>
            <a:ext cx="3242514" cy="7244108"/>
          </a:xfrm>
        </p:spPr>
        <p:txBody>
          <a:bodyPr>
            <a:normAutofit/>
          </a:bodyPr>
          <a:lstStyle>
            <a:lvl1pPr>
              <a:defRPr sz="1890"/>
            </a:lvl1pPr>
            <a:lvl2pPr>
              <a:defRPr sz="1680"/>
            </a:lvl2pPr>
            <a:lvl3pPr>
              <a:defRPr sz="1470"/>
            </a:lvl3pPr>
            <a:lvl4pPr>
              <a:defRPr sz="1260"/>
            </a:lvl4pPr>
            <a:lvl5pPr>
              <a:defRPr sz="1260"/>
            </a:lvl5pPr>
            <a:lvl6pPr>
              <a:defRPr sz="1260"/>
            </a:lvl6pPr>
            <a:lvl7pPr>
              <a:defRPr sz="1260"/>
            </a:lvl7pPr>
            <a:lvl8pPr>
              <a:defRPr sz="1260"/>
            </a:lvl8pPr>
            <a:lvl9pPr>
              <a:defRPr sz="126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2664" y="4033102"/>
            <a:ext cx="3242516" cy="7244110"/>
          </a:xfrm>
        </p:spPr>
        <p:txBody>
          <a:bodyPr>
            <a:normAutofit/>
          </a:bodyPr>
          <a:lstStyle>
            <a:lvl1pPr>
              <a:defRPr sz="1890"/>
            </a:lvl1pPr>
            <a:lvl2pPr>
              <a:defRPr sz="1680"/>
            </a:lvl2pPr>
            <a:lvl3pPr>
              <a:defRPr sz="1470"/>
            </a:lvl3pPr>
            <a:lvl4pPr>
              <a:defRPr sz="1260"/>
            </a:lvl4pPr>
            <a:lvl5pPr>
              <a:defRPr sz="1260"/>
            </a:lvl5pPr>
            <a:lvl6pPr>
              <a:defRPr sz="1260"/>
            </a:lvl6pPr>
            <a:lvl7pPr>
              <a:defRPr sz="1260"/>
            </a:lvl7pPr>
            <a:lvl8pPr>
              <a:defRPr sz="1260"/>
            </a:lvl8pPr>
            <a:lvl9pPr>
              <a:defRPr sz="126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2FFF-64E8-4B28-A1C4-6CB52B573FA8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1BD06-A36A-469D-8F02-5C46EBDB0F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95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1137920"/>
            <a:ext cx="6665099" cy="2465493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9" y="4033835"/>
            <a:ext cx="3245206" cy="1075689"/>
          </a:xfrm>
        </p:spPr>
        <p:txBody>
          <a:bodyPr anchor="b">
            <a:noAutofit/>
          </a:bodyPr>
          <a:lstStyle>
            <a:lvl1pPr marL="0" indent="0">
              <a:buNone/>
              <a:defRPr sz="2520" b="0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79" y="5109527"/>
            <a:ext cx="3245206" cy="6167685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59972" y="4033835"/>
            <a:ext cx="3245206" cy="1075689"/>
          </a:xfrm>
        </p:spPr>
        <p:txBody>
          <a:bodyPr anchor="b">
            <a:noAutofit/>
          </a:bodyPr>
          <a:lstStyle>
            <a:lvl1pPr marL="0" indent="0">
              <a:buNone/>
              <a:defRPr sz="2520" b="0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59972" y="5109527"/>
            <a:ext cx="3245206" cy="6167685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2FFF-64E8-4B28-A1C4-6CB52B573FA8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1BD06-A36A-469D-8F02-5C46EBDB0F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963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1137920"/>
            <a:ext cx="6665100" cy="246549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2FFF-64E8-4B28-A1C4-6CB52B573FA8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1BD06-A36A-469D-8F02-5C46EBDB0F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65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2FFF-64E8-4B28-A1C4-6CB52B573FA8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1BD06-A36A-469D-8F02-5C46EBDB0F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829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797394"/>
            <a:ext cx="2929691" cy="2386470"/>
          </a:xfrm>
        </p:spPr>
        <p:txBody>
          <a:bodyPr anchor="b">
            <a:normAutofit/>
          </a:bodyPr>
          <a:lstStyle>
            <a:lvl1pPr>
              <a:defRPr sz="21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9839" y="961194"/>
            <a:ext cx="3555339" cy="1031601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79" y="5183863"/>
            <a:ext cx="2929691" cy="4824305"/>
          </a:xfrm>
        </p:spPr>
        <p:txBody>
          <a:bodyPr>
            <a:normAutofit/>
          </a:bodyPr>
          <a:lstStyle>
            <a:lvl1pPr marL="0" indent="0">
              <a:buNone/>
              <a:defRPr sz="1470"/>
            </a:lvl1pPr>
            <a:lvl2pPr marL="360045" indent="0">
              <a:buNone/>
              <a:defRPr sz="1103"/>
            </a:lvl2pPr>
            <a:lvl3pPr marL="720090" indent="0">
              <a:buNone/>
              <a:defRPr sz="945"/>
            </a:lvl3pPr>
            <a:lvl4pPr marL="1080135" indent="0">
              <a:buNone/>
              <a:defRPr sz="788"/>
            </a:lvl4pPr>
            <a:lvl5pPr marL="1440180" indent="0">
              <a:buNone/>
              <a:defRPr sz="788"/>
            </a:lvl5pPr>
            <a:lvl6pPr marL="1800225" indent="0">
              <a:buNone/>
              <a:defRPr sz="788"/>
            </a:lvl6pPr>
            <a:lvl7pPr marL="2160270" indent="0">
              <a:buNone/>
              <a:defRPr sz="788"/>
            </a:lvl7pPr>
            <a:lvl8pPr marL="2520315" indent="0">
              <a:buNone/>
              <a:defRPr sz="788"/>
            </a:lvl8pPr>
            <a:lvl9pPr marL="2880360" indent="0">
              <a:buNone/>
              <a:defRPr sz="788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2FFF-64E8-4B28-A1C4-6CB52B573FA8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1BD06-A36A-469D-8F02-5C46EBDB0F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55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8961120"/>
            <a:ext cx="6665100" cy="1057911"/>
          </a:xfrm>
        </p:spPr>
        <p:txBody>
          <a:bodyPr anchor="b">
            <a:normAutofit/>
          </a:bodyPr>
          <a:lstStyle>
            <a:lvl1pPr algn="l">
              <a:defRPr sz="252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0079" y="1137920"/>
            <a:ext cx="6665100" cy="7178674"/>
          </a:xfrm>
        </p:spPr>
        <p:txBody>
          <a:bodyPr anchor="t">
            <a:normAutofit/>
          </a:bodyPr>
          <a:lstStyle>
            <a:lvl1pPr marL="0" indent="0" algn="ctr">
              <a:buNone/>
              <a:defRPr sz="1680"/>
            </a:lvl1pPr>
            <a:lvl2pPr marL="480060" indent="0">
              <a:buNone/>
              <a:defRPr sz="1680"/>
            </a:lvl2pPr>
            <a:lvl3pPr marL="960120" indent="0">
              <a:buNone/>
              <a:defRPr sz="1680"/>
            </a:lvl3pPr>
            <a:lvl4pPr marL="1440180" indent="0">
              <a:buNone/>
              <a:defRPr sz="1680"/>
            </a:lvl4pPr>
            <a:lvl5pPr marL="1920240" indent="0">
              <a:buNone/>
              <a:defRPr sz="1680"/>
            </a:lvl5pPr>
            <a:lvl6pPr marL="2400300" indent="0">
              <a:buNone/>
              <a:defRPr sz="1680"/>
            </a:lvl6pPr>
            <a:lvl7pPr marL="2880360" indent="0">
              <a:buNone/>
              <a:defRPr sz="1680"/>
            </a:lvl7pPr>
            <a:lvl8pPr marL="3360420" indent="0">
              <a:buNone/>
              <a:defRPr sz="1680"/>
            </a:lvl8pPr>
            <a:lvl9pPr marL="3840480" indent="0">
              <a:buNone/>
              <a:defRPr sz="168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79" y="10019031"/>
            <a:ext cx="6665100" cy="1258178"/>
          </a:xfrm>
        </p:spPr>
        <p:txBody>
          <a:bodyPr>
            <a:normAutofit/>
          </a:bodyPr>
          <a:lstStyle>
            <a:lvl1pPr marL="0" indent="0">
              <a:buNone/>
              <a:defRPr sz="1260"/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2FFF-64E8-4B28-A1C4-6CB52B573FA8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1BD06-A36A-469D-8F02-5C46EBDB0F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016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890" y="-15806"/>
            <a:ext cx="9628295" cy="12833212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79" y="1137920"/>
            <a:ext cx="6665099" cy="24654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9" y="4033102"/>
            <a:ext cx="6665100" cy="7244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75521" y="11277212"/>
            <a:ext cx="718339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C2FFF-64E8-4B28-A1C4-6CB52B573FA8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79" y="11277212"/>
            <a:ext cx="4854122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66910" y="11277212"/>
            <a:ext cx="538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accent1"/>
                </a:solidFill>
              </a:defRPr>
            </a:lvl1pPr>
          </a:lstStyle>
          <a:p>
            <a:fld id="{6E81BD06-A36A-469D-8F02-5C46EBDB0F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65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  <p:sldLayoutId id="2147483935" r:id="rId12"/>
    <p:sldLayoutId id="2147483936" r:id="rId13"/>
    <p:sldLayoutId id="2147483937" r:id="rId14"/>
    <p:sldLayoutId id="2147483938" r:id="rId15"/>
    <p:sldLayoutId id="2147483939" r:id="rId16"/>
  </p:sldLayoutIdLst>
  <p:txStyles>
    <p:titleStyle>
      <a:lvl1pPr algn="l" defTabSz="480060" rtl="0" eaLnBrk="1" latinLnBrk="0" hangingPunct="1">
        <a:spcBef>
          <a:spcPct val="0"/>
        </a:spcBef>
        <a:buNone/>
        <a:defRPr sz="378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0045" indent="-360045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80098" indent="-300038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0015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7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8021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16027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64033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12039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60045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08051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emf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06330" y="-49046"/>
            <a:ext cx="82745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cap="all" dirty="0">
                <a:ln/>
                <a:solidFill>
                  <a:srgbClr val="FFFF66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PROJE ÇALIŞTAYI 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44341" y="2119288"/>
            <a:ext cx="6646540" cy="600395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67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just"/>
            <a:endParaRPr lang="tr-TR" sz="10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endParaRPr lang="tr-TR" sz="10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endParaRPr lang="tr-TR" sz="10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endParaRPr lang="tr-TR" sz="10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endParaRPr lang="tr-TR" sz="10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endParaRPr lang="tr-TR" sz="10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endParaRPr lang="tr-TR" sz="10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endParaRPr lang="tr-TR" sz="10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endParaRPr lang="tr-TR" sz="10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endParaRPr lang="tr-TR" sz="10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endParaRPr lang="tr-TR" sz="10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endParaRPr lang="tr-TR" sz="10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endParaRPr lang="tr-TR" sz="10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endParaRPr lang="tr-TR" sz="10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fontAlgn="base"/>
            <a:endParaRPr lang="tr-TR" sz="1067" b="1" dirty="0"/>
          </a:p>
          <a:p>
            <a:pPr fontAlgn="base"/>
            <a:endParaRPr lang="tr-TR" sz="1067" b="1" dirty="0"/>
          </a:p>
          <a:p>
            <a:pPr fontAlgn="base"/>
            <a:endParaRPr lang="tr-TR" sz="1067" b="1" dirty="0"/>
          </a:p>
          <a:p>
            <a:pPr fontAlgn="base"/>
            <a:endParaRPr lang="tr-TR" sz="1067" b="1" dirty="0"/>
          </a:p>
          <a:p>
            <a:pPr fontAlgn="base"/>
            <a:endParaRPr lang="tr-TR" sz="1067" b="1" dirty="0"/>
          </a:p>
          <a:p>
            <a:pPr fontAlgn="base"/>
            <a:endParaRPr lang="tr-TR" sz="1067" b="1" dirty="0"/>
          </a:p>
          <a:p>
            <a:pPr fontAlgn="base"/>
            <a:endParaRPr lang="tr-TR" sz="1067" b="1" dirty="0"/>
          </a:p>
          <a:p>
            <a:pPr fontAlgn="base"/>
            <a:endParaRPr lang="tr-TR" sz="1067" b="1" dirty="0"/>
          </a:p>
          <a:p>
            <a:pPr fontAlgn="base"/>
            <a:endParaRPr lang="tr-TR" sz="1067" b="1" dirty="0"/>
          </a:p>
          <a:p>
            <a:pPr fontAlgn="base"/>
            <a:endParaRPr lang="tr-TR" sz="1067" b="1" dirty="0"/>
          </a:p>
          <a:p>
            <a:pPr algn="just"/>
            <a:endParaRPr lang="tr-TR" sz="10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endParaRPr lang="tr-TR" sz="10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endParaRPr lang="tr-TR" sz="10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endParaRPr lang="tr-TR" sz="10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endParaRPr lang="tr-TR" sz="10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endParaRPr lang="tr-TR" sz="10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r>
              <a:rPr lang="en-GB" sz="1067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endParaRPr lang="tr-TR" sz="10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endParaRPr lang="tr-TR" sz="10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endParaRPr lang="tr-TR" sz="10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endParaRPr lang="tr-TR" sz="10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endParaRPr lang="tr-TR" sz="10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r>
              <a:rPr lang="en-GB" sz="1067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. </a:t>
            </a:r>
            <a:endParaRPr lang="tr-TR" sz="10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15" name="Resim 1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21922">
            <a:off x="6494731" y="7502628"/>
            <a:ext cx="3224732" cy="1699331"/>
          </a:xfrm>
          <a:prstGeom prst="rect">
            <a:avLst/>
          </a:prstGeom>
        </p:spPr>
      </p:pic>
      <p:pic>
        <p:nvPicPr>
          <p:cNvPr id="43" name="Resim 42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194487" y="7839318"/>
            <a:ext cx="1412094" cy="1123156"/>
          </a:xfrm>
          <a:prstGeom prst="rect">
            <a:avLst/>
          </a:prstGeom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2" name="Dikdörtgen 1"/>
          <p:cNvSpPr/>
          <p:nvPr/>
        </p:nvSpPr>
        <p:spPr>
          <a:xfrm>
            <a:off x="291954" y="10685424"/>
            <a:ext cx="4800071" cy="12420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07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</a:t>
            </a:r>
            <a:r>
              <a:rPr lang="en-US" sz="207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ector</a:t>
            </a:r>
            <a:r>
              <a:rPr lang="en-US" sz="207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normalized second  derivatives of  infrared spectra using 17 smoothing point </a:t>
            </a:r>
            <a:r>
              <a:rPr lang="en-US" sz="207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Savitzky-Golay</a:t>
            </a:r>
            <a:r>
              <a:rPr lang="en-US" sz="207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algorithm on the spectral range</a:t>
            </a:r>
            <a:r>
              <a:rPr lang="tr-TR" sz="207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 4000-450 </a:t>
            </a:r>
            <a:r>
              <a:rPr lang="tr-TR" sz="207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</a:t>
            </a:r>
            <a:r>
              <a:rPr lang="tr-TR" sz="207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7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1800-</a:t>
            </a:r>
            <a:r>
              <a:rPr lang="tr-TR" sz="207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600</a:t>
            </a:r>
            <a:r>
              <a:rPr lang="en-US" sz="207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cm</a:t>
            </a:r>
            <a:r>
              <a:rPr lang="en-US" sz="207" b="1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-1</a:t>
            </a:r>
            <a:r>
              <a:rPr lang="en-US" sz="207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Ward’s algorithm was applied.</a:t>
            </a:r>
            <a:endParaRPr lang="tr-TR" sz="207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Metin kutusu 27"/>
          <p:cNvSpPr txBox="1"/>
          <p:nvPr/>
        </p:nvSpPr>
        <p:spPr>
          <a:xfrm>
            <a:off x="12076" y="450962"/>
            <a:ext cx="9576919" cy="1015663"/>
          </a:xfrm>
          <a:prstGeom prst="rect">
            <a:avLst/>
          </a:prstGeom>
          <a:solidFill>
            <a:schemeClr val="bg1"/>
          </a:solidFill>
          <a:ln w="47625">
            <a:solidFill>
              <a:srgbClr val="486145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 Black" panose="020B0A04020102020204" pitchFamily="34" charset="0"/>
              </a:rPr>
              <a:t>DOĞAL VE YAPAY BİYOMALZEMELER ÜZERİNE </a:t>
            </a:r>
          </a:p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 Black" panose="020B0A04020102020204" pitchFamily="34" charset="0"/>
              </a:rPr>
              <a:t>MAKROMOLEKÜLER VE NANOSKOPİK ANALİZLER  </a:t>
            </a:r>
          </a:p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 Black" panose="020B0A04020102020204" pitchFamily="34" charset="0"/>
              </a:rPr>
              <a:t>(TÜBİTAK PROJE NO: 214Z049)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29" name="Metin kutusu 28"/>
          <p:cNvSpPr txBox="1"/>
          <p:nvPr/>
        </p:nvSpPr>
        <p:spPr>
          <a:xfrm>
            <a:off x="48070" y="1504256"/>
            <a:ext cx="9540925" cy="553998"/>
          </a:xfrm>
          <a:prstGeom prst="rect">
            <a:avLst/>
          </a:prstGeom>
          <a:gradFill>
            <a:gsLst>
              <a:gs pos="0">
                <a:srgbClr val="FFC000"/>
              </a:gs>
              <a:gs pos="15750">
                <a:schemeClr val="accent1">
                  <a:lumMod val="20000"/>
                  <a:lumOff val="80000"/>
                </a:schemeClr>
              </a:gs>
              <a:gs pos="4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effectLst>
            <a:outerShdw blurRad="1003300" dist="2540000" dir="1122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r-TR" sz="1600" dirty="0">
                <a:latin typeface="Arial Black" panose="020B0A04020102020204" pitchFamily="34" charset="0"/>
              </a:rPr>
              <a:t>20 Temmuz 2018</a:t>
            </a:r>
          </a:p>
          <a:p>
            <a:pPr algn="ctr"/>
            <a:r>
              <a:rPr lang="tr-TR" sz="1400" dirty="0">
                <a:latin typeface="Arial Black" panose="020B0A04020102020204" pitchFamily="34" charset="0"/>
              </a:rPr>
              <a:t>Niğde Ömer Halis Demir </a:t>
            </a:r>
            <a:r>
              <a:rPr lang="tr-TR" sz="1400" dirty="0" smtClean="0">
                <a:latin typeface="Arial Black" panose="020B0A04020102020204" pitchFamily="34" charset="0"/>
              </a:rPr>
              <a:t>Üniversitesi, Şehit Ömer Halisdemir Kongre Merkezi, Salon 1701 </a:t>
            </a:r>
            <a:endParaRPr lang="en-US" sz="1400" dirty="0">
              <a:latin typeface="Arial Black" panose="020B0A04020102020204" pitchFamily="34" charset="0"/>
            </a:endParaRPr>
          </a:p>
        </p:txBody>
      </p:sp>
      <p:sp>
        <p:nvSpPr>
          <p:cNvPr id="31" name="Metin kutusu 30"/>
          <p:cNvSpPr txBox="1"/>
          <p:nvPr/>
        </p:nvSpPr>
        <p:spPr>
          <a:xfrm>
            <a:off x="70304" y="2141651"/>
            <a:ext cx="6919401" cy="3539430"/>
          </a:xfrm>
          <a:prstGeom prst="rect">
            <a:avLst/>
          </a:prstGeom>
          <a:gradFill flip="none" rotWithShape="1">
            <a:gsLst>
              <a:gs pos="55000">
                <a:schemeClr val="accent1">
                  <a:lumMod val="6000"/>
                  <a:lumOff val="94000"/>
                </a:schemeClr>
              </a:gs>
              <a:gs pos="90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marL="0" marR="0" lvl="0" indent="0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2F5A12"/>
                </a:solidFill>
                <a:effectLst/>
                <a:uLnTx/>
                <a:uFillTx/>
                <a:latin typeface="Arial Black" panose="020B0A04020102020204" pitchFamily="34" charset="0"/>
              </a:rPr>
              <a:t>Nanoskopik</a:t>
            </a:r>
            <a:r>
              <a:rPr kumimoji="0" lang="tr-T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2F5A12"/>
                </a:solidFill>
                <a:effectLst/>
                <a:uLnTx/>
                <a:uFillTx/>
                <a:latin typeface="Arial Black" panose="020B0A04020102020204" pitchFamily="34" charset="0"/>
              </a:rPr>
              <a:t> İncelemelerin  </a:t>
            </a:r>
            <a:r>
              <a:rPr kumimoji="0" lang="tr-TR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2F5A12"/>
                </a:solidFill>
                <a:effectLst/>
                <a:uLnTx/>
                <a:uFillTx/>
                <a:latin typeface="Arial Black" panose="020B0A04020102020204" pitchFamily="34" charset="0"/>
              </a:rPr>
              <a:t>Biyoteknolojideki</a:t>
            </a:r>
            <a:r>
              <a:rPr kumimoji="0" lang="tr-T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2F5A12"/>
                </a:solidFill>
                <a:effectLst/>
                <a:uLnTx/>
                <a:uFillTx/>
                <a:latin typeface="Arial Black" panose="020B0A04020102020204" pitchFamily="34" charset="0"/>
              </a:rPr>
              <a:t> Önemi </a:t>
            </a:r>
          </a:p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</a:rPr>
              <a:t>         </a:t>
            </a:r>
          </a:p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</a:rPr>
              <a:t>            </a:t>
            </a:r>
            <a:r>
              <a:rPr kumimoji="0" lang="tr-TR" sz="14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</a:rPr>
              <a:t>                                      </a:t>
            </a:r>
            <a:r>
              <a:rPr kumimoji="0" lang="tr-TR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</a:rPr>
              <a:t>Prof. Dr.  S. ide         (09:00-09:40)</a:t>
            </a:r>
          </a:p>
          <a:p>
            <a:pPr marL="0" marR="0" lvl="0" indent="0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2F5A12"/>
                </a:solidFill>
                <a:effectLst/>
                <a:uLnTx/>
                <a:uFillTx/>
                <a:latin typeface="Arial Black" panose="020B0A04020102020204" pitchFamily="34" charset="0"/>
              </a:rPr>
              <a:t>Biomakromoleküler</a:t>
            </a:r>
            <a:r>
              <a:rPr kumimoji="0" lang="tr-T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2F5A12"/>
                </a:solidFill>
                <a:effectLst/>
                <a:uLnTx/>
                <a:uFillTx/>
                <a:latin typeface="Arial Black" panose="020B0A04020102020204" pitchFamily="34" charset="0"/>
              </a:rPr>
              <a:t> Yapıların  </a:t>
            </a:r>
            <a:r>
              <a:rPr kumimoji="0" lang="tr-TR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2F5A12"/>
                </a:solidFill>
                <a:effectLst/>
                <a:uLnTx/>
                <a:uFillTx/>
                <a:latin typeface="Arial Black" panose="020B0A04020102020204" pitchFamily="34" charset="0"/>
              </a:rPr>
              <a:t>Spektroskopik</a:t>
            </a:r>
            <a:r>
              <a:rPr kumimoji="0" lang="tr-T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2F5A12"/>
                </a:solidFill>
                <a:effectLst/>
                <a:uLnTx/>
                <a:uFillTx/>
                <a:latin typeface="Arial Black" panose="020B0A04020102020204" pitchFamily="34" charset="0"/>
              </a:rPr>
              <a:t>  İncelenmesi </a:t>
            </a:r>
          </a:p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</a:rPr>
              <a:t>	</a:t>
            </a:r>
          </a:p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</a:rPr>
              <a:t> 	          </a:t>
            </a:r>
            <a:r>
              <a:rPr kumimoji="0" lang="tr-TR" sz="14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</a:rPr>
              <a:t>                 </a:t>
            </a:r>
            <a:r>
              <a:rPr kumimoji="0" lang="tr-TR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</a:rPr>
              <a:t> Prof.Dr. </a:t>
            </a:r>
            <a:r>
              <a:rPr kumimoji="0" lang="tr-TR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</a:rPr>
              <a:t>S.Bayarı</a:t>
            </a:r>
            <a:r>
              <a:rPr kumimoji="0" lang="tr-TR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</a:rPr>
              <a:t>     </a:t>
            </a:r>
            <a:r>
              <a:rPr kumimoji="0" lang="tr-TR" sz="14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</a:rPr>
              <a:t> </a:t>
            </a:r>
            <a:r>
              <a:rPr kumimoji="0" lang="tr-TR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</a:rPr>
              <a:t>(09:45-10:25)</a:t>
            </a:r>
          </a:p>
          <a:p>
            <a:pPr marL="0" marR="0" lvl="0" indent="0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400" b="1" i="0" u="none" strike="noStrike" kern="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Arial Black" panose="020B0A04020102020204" pitchFamily="34" charset="0"/>
            </a:endParaRPr>
          </a:p>
          <a:p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Ağ Kuran </a:t>
            </a:r>
            <a:r>
              <a:rPr lang="tr-TR" sz="1400" b="1" dirty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Ö</a:t>
            </a:r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rümcekler, Örümcek </a:t>
            </a:r>
            <a:r>
              <a:rPr lang="tr-TR" sz="1400" b="1" dirty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İ</a:t>
            </a:r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peğinin  </a:t>
            </a:r>
            <a:r>
              <a:rPr lang="tr-TR" sz="1400" b="1" dirty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T</a:t>
            </a:r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oplama ve Sağım Yöntemleri,  Arazi Çalışmaları</a:t>
            </a:r>
          </a:p>
          <a:p>
            <a:pPr algn="just"/>
            <a:r>
              <a:rPr lang="tr-TR" sz="1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                </a:t>
            </a:r>
          </a:p>
          <a:p>
            <a:pPr algn="just"/>
            <a:r>
              <a:rPr lang="tr-TR" sz="1400" dirty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tr-TR" sz="1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                   </a:t>
            </a:r>
            <a:r>
              <a:rPr lang="tr-TR" sz="1400" dirty="0" smtClean="0">
                <a:latin typeface="Arial Black" pitchFamily="34" charset="0"/>
              </a:rPr>
              <a:t>Prof. Dr. T. Türkeş, Prof. Dr. O.Seyyar, Prof. Dr. </a:t>
            </a:r>
            <a:r>
              <a:rPr lang="tr-TR" sz="1400" dirty="0" err="1" smtClean="0">
                <a:latin typeface="Arial Black" pitchFamily="34" charset="0"/>
              </a:rPr>
              <a:t>H.Demir</a:t>
            </a:r>
            <a:r>
              <a:rPr lang="tr-TR" sz="1400" dirty="0" smtClean="0">
                <a:latin typeface="Arial Black" pitchFamily="34" charset="0"/>
              </a:rPr>
              <a:t> </a:t>
            </a:r>
          </a:p>
          <a:p>
            <a:pPr algn="just"/>
            <a:r>
              <a:rPr lang="tr-TR" sz="1400" dirty="0">
                <a:latin typeface="Arial Black" pitchFamily="34" charset="0"/>
              </a:rPr>
              <a:t> </a:t>
            </a:r>
            <a:r>
              <a:rPr lang="tr-TR" sz="1400" dirty="0" smtClean="0">
                <a:latin typeface="Arial Black" pitchFamily="34" charset="0"/>
              </a:rPr>
              <a:t>                                                                                       (10:30-11:10)</a:t>
            </a:r>
          </a:p>
          <a:p>
            <a:pPr algn="just"/>
            <a:endParaRPr kumimoji="0" lang="tr-TR" sz="1400" b="1" i="0" u="none" strike="noStrike" kern="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Arial Black" panose="020B0A04020102020204" pitchFamily="34" charset="0"/>
            </a:endParaRPr>
          </a:p>
          <a:p>
            <a:pPr marL="0" marR="0" lvl="0" indent="0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2F5A12"/>
                </a:solidFill>
                <a:effectLst/>
                <a:uLnTx/>
                <a:uFillTx/>
                <a:latin typeface="Arial Black" panose="020B0A04020102020204" pitchFamily="34" charset="0"/>
              </a:rPr>
              <a:t>Biyofizik Alanında, </a:t>
            </a:r>
            <a:r>
              <a:rPr kumimoji="0" lang="tr-TR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2F5A12"/>
                </a:solidFill>
                <a:effectLst/>
                <a:uLnTx/>
                <a:uFillTx/>
                <a:latin typeface="Arial Black" panose="020B0A04020102020204" pitchFamily="34" charset="0"/>
              </a:rPr>
              <a:t>İnterdisipliner</a:t>
            </a:r>
            <a:r>
              <a:rPr kumimoji="0" lang="tr-T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2F5A12"/>
                </a:solidFill>
                <a:effectLst/>
                <a:uLnTx/>
                <a:uFillTx/>
                <a:latin typeface="Arial Black" panose="020B0A04020102020204" pitchFamily="34" charset="0"/>
              </a:rPr>
              <a:t> Çalışmalar İçin İki Örnek </a:t>
            </a:r>
          </a:p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</a:rPr>
              <a:t>                           </a:t>
            </a:r>
          </a:p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</a:rPr>
              <a:t>                             Dr.  I. </a:t>
            </a:r>
            <a:r>
              <a:rPr kumimoji="0" lang="tr-TR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</a:rPr>
              <a:t>Orujalipoor</a:t>
            </a:r>
            <a:r>
              <a:rPr kumimoji="0" lang="tr-TR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</a:rPr>
              <a:t>,  Dr. A. Bayırlı   (11:15-12:15)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33" name="Metin kutusu 32"/>
          <p:cNvSpPr txBox="1"/>
          <p:nvPr/>
        </p:nvSpPr>
        <p:spPr>
          <a:xfrm>
            <a:off x="57416" y="5824736"/>
            <a:ext cx="6932289" cy="5688632"/>
          </a:xfrm>
          <a:prstGeom prst="rect">
            <a:avLst/>
          </a:prstGeom>
          <a:gradFill flip="none" rotWithShape="1">
            <a:gsLst>
              <a:gs pos="47000">
                <a:schemeClr val="accent1">
                  <a:lumMod val="20000"/>
                  <a:lumOff val="80000"/>
                </a:schemeClr>
              </a:gs>
              <a:gs pos="55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rgbClr val="2F5A12"/>
                </a:solidFill>
                <a:latin typeface="Arial Black" panose="020B0A04020102020204" pitchFamily="34" charset="0"/>
              </a:rPr>
              <a:t>UYGULAMALAR  </a:t>
            </a:r>
            <a:r>
              <a:rPr lang="tr-TR" sz="1400" b="1" dirty="0" smtClean="0">
                <a:solidFill>
                  <a:schemeClr val="accent5"/>
                </a:solidFill>
                <a:latin typeface="Arial Black" panose="020B0A04020102020204" pitchFamily="34" charset="0"/>
              </a:rPr>
              <a:t>   </a:t>
            </a:r>
            <a:r>
              <a:rPr lang="tr-TR" sz="1400" b="1" dirty="0" smtClean="0">
                <a:latin typeface="Arial Black" panose="020B0A04020102020204" pitchFamily="34" charset="0"/>
              </a:rPr>
              <a:t>(</a:t>
            </a:r>
            <a:r>
              <a:rPr lang="tr-TR" sz="1400" b="1" dirty="0">
                <a:latin typeface="Arial Black" panose="020B0A04020102020204" pitchFamily="34" charset="0"/>
              </a:rPr>
              <a:t>13:15 - 16:30)</a:t>
            </a:r>
          </a:p>
          <a:p>
            <a:endParaRPr lang="tr-TR" sz="1400" b="1" dirty="0" smtClean="0">
              <a:solidFill>
                <a:schemeClr val="accent5"/>
              </a:solidFill>
              <a:latin typeface="Arial Black" panose="020B0A04020102020204" pitchFamily="34" charset="0"/>
            </a:endParaRPr>
          </a:p>
          <a:p>
            <a:r>
              <a:rPr lang="tr-TR" sz="1400" b="1" dirty="0">
                <a:solidFill>
                  <a:srgbClr val="C00000"/>
                </a:solidFill>
                <a:latin typeface="Arial Black" panose="020B0A04020102020204" pitchFamily="34" charset="0"/>
              </a:rPr>
              <a:t>Farklı Malzemeler  İçin Örnek Hazırlama, </a:t>
            </a:r>
            <a:r>
              <a:rPr lang="tr-TR" sz="14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Farklı </a:t>
            </a:r>
            <a:r>
              <a:rPr lang="tr-TR" sz="1400" b="1" dirty="0">
                <a:solidFill>
                  <a:srgbClr val="C00000"/>
                </a:solidFill>
                <a:latin typeface="Arial Black" panose="020B0A04020102020204" pitchFamily="34" charset="0"/>
              </a:rPr>
              <a:t>Yazılımlar ile Bilgisayar Ortamında Veri Değerlendirme İşlemleri</a:t>
            </a:r>
          </a:p>
          <a:p>
            <a:endParaRPr lang="tr-TR" sz="1400" b="1" dirty="0">
              <a:solidFill>
                <a:schemeClr val="accent5"/>
              </a:solidFill>
              <a:latin typeface="Arial Black" panose="020B0A04020102020204" pitchFamily="34" charset="0"/>
            </a:endParaRPr>
          </a:p>
          <a:p>
            <a:endParaRPr lang="tr-TR" sz="1400" b="1" dirty="0">
              <a:latin typeface="Arial Black" panose="020B0A040201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r-TR" sz="1400" dirty="0" smtClean="0">
                <a:latin typeface="Arial Black" panose="020B0A04020102020204" pitchFamily="34" charset="0"/>
              </a:rPr>
              <a:t> </a:t>
            </a:r>
            <a:r>
              <a:rPr lang="tr-TR" sz="1400" b="1" dirty="0" smtClean="0">
                <a:latin typeface="Arial Black" panose="020B0A04020102020204" pitchFamily="34" charset="0"/>
              </a:rPr>
              <a:t>SAXS-WAXS </a:t>
            </a:r>
            <a:r>
              <a:rPr lang="tr-TR" sz="1400" b="1" dirty="0">
                <a:latin typeface="Arial Black" panose="020B0A04020102020204" pitchFamily="34" charset="0"/>
              </a:rPr>
              <a:t>Deneysel Donanımları ve X-Işını Optiği</a:t>
            </a:r>
          </a:p>
          <a:p>
            <a:r>
              <a:rPr lang="tr-TR" sz="1400" dirty="0">
                <a:latin typeface="Arial Black" panose="020B0A04020102020204" pitchFamily="34" charset="0"/>
              </a:rPr>
              <a:t>                            </a:t>
            </a:r>
            <a:r>
              <a:rPr lang="tr-TR" sz="1400" dirty="0" smtClean="0">
                <a:latin typeface="Arial Black" panose="020B0A04020102020204" pitchFamily="34" charset="0"/>
              </a:rPr>
              <a:t>        Dr</a:t>
            </a:r>
            <a:r>
              <a:rPr lang="tr-TR" sz="1400" dirty="0">
                <a:latin typeface="Arial Black" panose="020B0A04020102020204" pitchFamily="34" charset="0"/>
              </a:rPr>
              <a:t>. I. </a:t>
            </a:r>
            <a:r>
              <a:rPr lang="tr-TR" sz="1400" dirty="0" err="1">
                <a:latin typeface="Arial Black" panose="020B0A04020102020204" pitchFamily="34" charset="0"/>
              </a:rPr>
              <a:t>Orujalipoor</a:t>
            </a:r>
            <a:r>
              <a:rPr lang="tr-TR" sz="1400" dirty="0">
                <a:latin typeface="Arial Black" panose="020B0A04020102020204" pitchFamily="34" charset="0"/>
              </a:rPr>
              <a:t>, </a:t>
            </a:r>
            <a:r>
              <a:rPr lang="tr-TR" sz="1400" dirty="0" smtClean="0">
                <a:latin typeface="Arial Black" panose="020B0A04020102020204" pitchFamily="34" charset="0"/>
              </a:rPr>
              <a:t>D. </a:t>
            </a:r>
            <a:r>
              <a:rPr lang="tr-TR" sz="1400" dirty="0" err="1">
                <a:latin typeface="Arial Black" panose="020B0A04020102020204" pitchFamily="34" charset="0"/>
              </a:rPr>
              <a:t>Karaarslan</a:t>
            </a:r>
            <a:r>
              <a:rPr lang="tr-TR" sz="1400" dirty="0">
                <a:latin typeface="Arial Black" panose="020B0A04020102020204" pitchFamily="34" charset="0"/>
              </a:rPr>
              <a:t> </a:t>
            </a:r>
            <a:r>
              <a:rPr lang="tr-TR" sz="1400" dirty="0" smtClean="0">
                <a:latin typeface="Arial Black" panose="020B0A04020102020204" pitchFamily="34" charset="0"/>
              </a:rPr>
              <a:t> (</a:t>
            </a:r>
            <a:r>
              <a:rPr lang="tr-TR" sz="1400" dirty="0">
                <a:latin typeface="Arial Black" panose="020B0A04020102020204" pitchFamily="34" charset="0"/>
              </a:rPr>
              <a:t>13:15-13:35)</a:t>
            </a:r>
          </a:p>
          <a:p>
            <a:r>
              <a:rPr lang="tr-TR" sz="1400" b="1" dirty="0" smtClean="0">
                <a:latin typeface="Arial Black" panose="020B0A0402010202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r-TR" sz="1400" b="1" dirty="0" smtClean="0">
                <a:latin typeface="Arial Black" panose="020B0A04020102020204" pitchFamily="34" charset="0"/>
              </a:rPr>
              <a:t>Temel </a:t>
            </a:r>
            <a:r>
              <a:rPr lang="tr-TR" sz="1400" b="1" dirty="0">
                <a:latin typeface="Arial Black" panose="020B0A04020102020204" pitchFamily="34" charset="0"/>
              </a:rPr>
              <a:t>Yazılımlar , Kullanım Amaçları ve Veri Analizleri</a:t>
            </a:r>
          </a:p>
          <a:p>
            <a:r>
              <a:rPr lang="tr-TR" sz="1400" dirty="0">
                <a:latin typeface="Arial Black" panose="020B0A04020102020204" pitchFamily="34" charset="0"/>
              </a:rPr>
              <a:t>		         	   </a:t>
            </a:r>
            <a:r>
              <a:rPr lang="tr-TR" sz="1400" dirty="0" smtClean="0">
                <a:latin typeface="Arial Black" panose="020B0A04020102020204" pitchFamily="34" charset="0"/>
              </a:rPr>
              <a:t> Dr</a:t>
            </a:r>
            <a:r>
              <a:rPr lang="tr-TR" sz="1400" dirty="0">
                <a:latin typeface="Arial Black" panose="020B0A04020102020204" pitchFamily="34" charset="0"/>
              </a:rPr>
              <a:t>. A. Bayırlı, </a:t>
            </a:r>
            <a:r>
              <a:rPr lang="tr-TR" sz="1400" dirty="0" smtClean="0">
                <a:latin typeface="Arial Black" panose="020B0A04020102020204" pitchFamily="34" charset="0"/>
              </a:rPr>
              <a:t>P. </a:t>
            </a:r>
            <a:r>
              <a:rPr lang="tr-TR" sz="1400" dirty="0">
                <a:latin typeface="Arial Black" panose="020B0A04020102020204" pitchFamily="34" charset="0"/>
              </a:rPr>
              <a:t>Kaya </a:t>
            </a:r>
            <a:r>
              <a:rPr lang="tr-TR" sz="1400" dirty="0" smtClean="0">
                <a:latin typeface="Arial Black" panose="020B0A04020102020204" pitchFamily="34" charset="0"/>
              </a:rPr>
              <a:t>                   (</a:t>
            </a:r>
            <a:r>
              <a:rPr lang="tr-TR" sz="1400" dirty="0">
                <a:latin typeface="Arial Black" panose="020B0A04020102020204" pitchFamily="34" charset="0"/>
              </a:rPr>
              <a:t>13:40-14:00)</a:t>
            </a:r>
          </a:p>
          <a:p>
            <a:r>
              <a:rPr lang="tr-TR" sz="1400" dirty="0">
                <a:latin typeface="Arial Black" panose="020B0A04020102020204" pitchFamily="34" charset="0"/>
              </a:rPr>
              <a:t> </a:t>
            </a:r>
            <a:endParaRPr lang="tr-TR" sz="1400" dirty="0" smtClean="0">
              <a:latin typeface="Arial Black" panose="020B0A040201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r-TR" sz="1400" b="1" dirty="0" smtClean="0">
                <a:latin typeface="Arial Black" panose="020B0A04020102020204" pitchFamily="34" charset="0"/>
              </a:rPr>
              <a:t>EASY </a:t>
            </a:r>
            <a:r>
              <a:rPr lang="tr-TR" sz="1400" b="1" dirty="0">
                <a:latin typeface="Arial Black" panose="020B0A04020102020204" pitchFamily="34" charset="0"/>
              </a:rPr>
              <a:t>SWAXS, DAMMIN, IGOR Pro-6, GNOM programları </a:t>
            </a:r>
            <a:r>
              <a:rPr lang="tr-TR" sz="1400" b="1" dirty="0" smtClean="0">
                <a:latin typeface="Arial Black" panose="020B0A04020102020204" pitchFamily="34" charset="0"/>
              </a:rPr>
              <a:t>ile uygulamalar    </a:t>
            </a:r>
          </a:p>
          <a:p>
            <a:pPr marL="285750" indent="-285750"/>
            <a:r>
              <a:rPr lang="tr-TR" sz="1400" b="1" smtClean="0">
                <a:latin typeface="Arial Black" panose="020B0A04020102020204" pitchFamily="34" charset="0"/>
              </a:rPr>
              <a:t>                                                                                          </a:t>
            </a:r>
            <a:endParaRPr lang="tr-TR" sz="1400" b="1" dirty="0" smtClean="0">
              <a:latin typeface="Arial Black" panose="020B0A04020102020204" pitchFamily="34" charset="0"/>
            </a:endParaRPr>
          </a:p>
          <a:p>
            <a:pPr marL="285750" indent="-285750"/>
            <a:endParaRPr lang="tr-TR" sz="1400" b="1" dirty="0">
              <a:latin typeface="Arial Black" panose="020B0A040201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1400" b="1" dirty="0" smtClean="0">
                <a:latin typeface="Arial Black" panose="020B0A04020102020204" pitchFamily="34" charset="0"/>
              </a:rPr>
              <a:t>Diş </a:t>
            </a:r>
            <a:r>
              <a:rPr lang="tr-TR" sz="1400" b="1" dirty="0" err="1" smtClean="0">
                <a:latin typeface="Arial Black" panose="020B0A04020102020204" pitchFamily="34" charset="0"/>
              </a:rPr>
              <a:t>Sement</a:t>
            </a:r>
            <a:r>
              <a:rPr lang="tr-TR" sz="1400" b="1" dirty="0" smtClean="0">
                <a:latin typeface="Arial Black" panose="020B0A04020102020204" pitchFamily="34" charset="0"/>
              </a:rPr>
              <a:t> </a:t>
            </a:r>
            <a:r>
              <a:rPr lang="tr-TR" sz="1400" b="1" dirty="0" err="1" smtClean="0">
                <a:latin typeface="Arial Black" panose="020B0A04020102020204" pitchFamily="34" charset="0"/>
              </a:rPr>
              <a:t>Nanoyapıları</a:t>
            </a:r>
            <a:r>
              <a:rPr lang="tr-TR" sz="1400" b="1" dirty="0" smtClean="0">
                <a:latin typeface="Arial Black" panose="020B0A04020102020204" pitchFamily="34" charset="0"/>
              </a:rPr>
              <a:t> , Örümcek </a:t>
            </a:r>
            <a:r>
              <a:rPr lang="tr-TR" sz="1400" b="1" dirty="0">
                <a:latin typeface="Arial Black" panose="020B0A04020102020204" pitchFamily="34" charset="0"/>
              </a:rPr>
              <a:t>İpeği </a:t>
            </a:r>
            <a:r>
              <a:rPr lang="tr-TR" sz="1400" b="1" dirty="0" smtClean="0">
                <a:latin typeface="Arial Black" panose="020B0A04020102020204" pitchFamily="34" charset="0"/>
              </a:rPr>
              <a:t>Temelli  </a:t>
            </a:r>
            <a:r>
              <a:rPr lang="tr-TR" sz="1400" b="1" dirty="0" err="1" smtClean="0">
                <a:latin typeface="Arial Black" panose="020B0A04020102020204" pitchFamily="34" charset="0"/>
              </a:rPr>
              <a:t>Biyomalzemeler</a:t>
            </a:r>
            <a:r>
              <a:rPr lang="tr-TR" sz="1400" b="1" dirty="0" smtClean="0">
                <a:latin typeface="Arial Black" panose="020B0A0402010202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1400" b="1" dirty="0" smtClean="0">
                <a:latin typeface="Arial Black" panose="020B0A04020102020204" pitchFamily="34" charset="0"/>
              </a:rPr>
              <a:t>Biyolojik </a:t>
            </a:r>
            <a:r>
              <a:rPr lang="tr-TR" sz="1400" b="1" dirty="0" err="1" smtClean="0">
                <a:latin typeface="Arial Black" panose="020B0A04020102020204" pitchFamily="34" charset="0"/>
              </a:rPr>
              <a:t>Transistör</a:t>
            </a:r>
            <a:r>
              <a:rPr lang="tr-TR" sz="1400" b="1" dirty="0" smtClean="0">
                <a:latin typeface="Arial Black" panose="020B0A04020102020204" pitchFamily="34" charset="0"/>
              </a:rPr>
              <a:t> Yapımı için Uygun DNA Araştırmaları</a:t>
            </a:r>
            <a:r>
              <a:rPr lang="tr-TR" sz="1400" dirty="0" smtClean="0">
                <a:latin typeface="Arial Black" panose="020B0A0402010202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1400" b="1" dirty="0" smtClean="0">
                <a:latin typeface="Arial Black" panose="020B0A04020102020204" pitchFamily="34" charset="0"/>
              </a:rPr>
              <a:t>Çevreye Duyarlı Biyolojik </a:t>
            </a:r>
            <a:r>
              <a:rPr lang="tr-TR" sz="1400" b="1" dirty="0" err="1" smtClean="0">
                <a:latin typeface="Arial Black" panose="020B0A04020102020204" pitchFamily="34" charset="0"/>
              </a:rPr>
              <a:t>Nano</a:t>
            </a:r>
            <a:r>
              <a:rPr lang="tr-TR" sz="1400" b="1" dirty="0" smtClean="0">
                <a:latin typeface="Arial Black" panose="020B0A04020102020204" pitchFamily="34" charset="0"/>
              </a:rPr>
              <a:t> </a:t>
            </a:r>
            <a:r>
              <a:rPr lang="tr-TR" sz="1400" b="1" dirty="0" err="1" smtClean="0">
                <a:latin typeface="Arial Black" panose="020B0A04020102020204" pitchFamily="34" charset="0"/>
              </a:rPr>
              <a:t>Sensör</a:t>
            </a:r>
            <a:r>
              <a:rPr lang="tr-TR" sz="1400" b="1" dirty="0" smtClean="0">
                <a:latin typeface="Arial Black" panose="020B0A04020102020204" pitchFamily="34" charset="0"/>
              </a:rPr>
              <a:t> Su Bitkisi  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1400" b="1" dirty="0" smtClean="0">
                <a:latin typeface="Arial Black" panose="020B0A04020102020204" pitchFamily="34" charset="0"/>
              </a:rPr>
              <a:t>Bitki Temelli Doğal Jel Yapılar ve </a:t>
            </a:r>
            <a:r>
              <a:rPr lang="tr-TR" sz="1400" b="1" dirty="0" err="1" smtClean="0">
                <a:latin typeface="Arial Black" panose="020B0A04020102020204" pitchFamily="34" charset="0"/>
              </a:rPr>
              <a:t>Biyofilmler</a:t>
            </a:r>
            <a:r>
              <a:rPr lang="tr-TR" sz="1400" b="1" dirty="0" smtClean="0">
                <a:latin typeface="Arial Black" panose="020B0A04020102020204" pitchFamily="34" charset="0"/>
              </a:rPr>
              <a:t>              </a:t>
            </a:r>
            <a:r>
              <a:rPr lang="tr-TR" sz="1400" dirty="0" smtClean="0">
                <a:latin typeface="Arial Black" panose="020B0A04020102020204" pitchFamily="34" charset="0"/>
              </a:rPr>
              <a:t>	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1400" b="1" dirty="0" smtClean="0">
                <a:latin typeface="Arial Black" pitchFamily="34" charset="0"/>
              </a:rPr>
              <a:t>Otomatik Sağım Sistemi ile </a:t>
            </a:r>
            <a:r>
              <a:rPr lang="tr-TR" sz="1400" dirty="0">
                <a:latin typeface="Arial Black" panose="020B0A04020102020204" pitchFamily="34" charset="0"/>
              </a:rPr>
              <a:t>Ö</a:t>
            </a:r>
            <a:r>
              <a:rPr lang="tr-TR" sz="1400" dirty="0" smtClean="0">
                <a:latin typeface="Arial Black" panose="020B0A04020102020204" pitchFamily="34" charset="0"/>
              </a:rPr>
              <a:t>rümcek İpeği</a:t>
            </a:r>
            <a:r>
              <a:rPr lang="tr-TR" sz="1400" b="1" dirty="0" smtClean="0">
                <a:latin typeface="Arial Black" pitchFamily="34" charset="0"/>
              </a:rPr>
              <a:t> </a:t>
            </a:r>
            <a:r>
              <a:rPr lang="tr-TR" sz="1400" b="1" dirty="0">
                <a:latin typeface="Arial Black" pitchFamily="34" charset="0"/>
              </a:rPr>
              <a:t>S</a:t>
            </a:r>
            <a:r>
              <a:rPr lang="tr-TR" sz="1400" b="1" dirty="0" smtClean="0">
                <a:latin typeface="Arial Black" pitchFamily="34" charset="0"/>
              </a:rPr>
              <a:t>ağım </a:t>
            </a:r>
            <a:r>
              <a:rPr lang="tr-TR" sz="1400" b="1" dirty="0">
                <a:latin typeface="Arial Black" pitchFamily="34" charset="0"/>
              </a:rPr>
              <a:t>U</a:t>
            </a:r>
            <a:r>
              <a:rPr lang="tr-TR" sz="1400" b="1" dirty="0" smtClean="0">
                <a:latin typeface="Arial Black" pitchFamily="34" charset="0"/>
              </a:rPr>
              <a:t>ygulamaları</a:t>
            </a:r>
          </a:p>
          <a:p>
            <a:endParaRPr lang="tr-TR" sz="1400" dirty="0" smtClean="0">
              <a:latin typeface="Arial Black" panose="020B0A04020102020204" pitchFamily="34" charset="0"/>
            </a:endParaRPr>
          </a:p>
          <a:p>
            <a:r>
              <a:rPr lang="tr-TR" sz="1400" dirty="0" smtClean="0">
                <a:latin typeface="Arial Black" panose="020B0A04020102020204" pitchFamily="34" charset="0"/>
              </a:rPr>
              <a:t>     (</a:t>
            </a:r>
            <a:r>
              <a:rPr lang="tr-TR" sz="1400" dirty="0" err="1" smtClean="0">
                <a:latin typeface="Arial Black" panose="020B0A04020102020204" pitchFamily="34" charset="0"/>
              </a:rPr>
              <a:t>S.İde</a:t>
            </a:r>
            <a:r>
              <a:rPr lang="tr-TR" sz="1400" dirty="0" smtClean="0">
                <a:latin typeface="Arial Black" panose="020B0A04020102020204" pitchFamily="34" charset="0"/>
              </a:rPr>
              <a:t> ,   S</a:t>
            </a:r>
            <a:r>
              <a:rPr lang="tr-TR" sz="1400" dirty="0">
                <a:latin typeface="Arial Black" panose="020B0A04020102020204" pitchFamily="34" charset="0"/>
              </a:rPr>
              <a:t>. </a:t>
            </a:r>
            <a:r>
              <a:rPr lang="tr-TR" sz="1400" dirty="0" err="1" smtClean="0">
                <a:latin typeface="Arial Black" panose="020B0A04020102020204" pitchFamily="34" charset="0"/>
              </a:rPr>
              <a:t>Khankeshizadeh</a:t>
            </a:r>
            <a:r>
              <a:rPr lang="tr-TR" sz="1400" dirty="0" smtClean="0">
                <a:latin typeface="Arial Black" panose="020B0A04020102020204" pitchFamily="34" charset="0"/>
              </a:rPr>
              <a:t>,    D. </a:t>
            </a:r>
            <a:r>
              <a:rPr lang="tr-TR" sz="1400" dirty="0" err="1" smtClean="0">
                <a:latin typeface="Arial Black" panose="020B0A04020102020204" pitchFamily="34" charset="0"/>
              </a:rPr>
              <a:t>Karaarslan</a:t>
            </a:r>
            <a:r>
              <a:rPr lang="tr-TR" sz="1400" dirty="0" smtClean="0">
                <a:latin typeface="Arial Black" panose="020B0A04020102020204" pitchFamily="34" charset="0"/>
              </a:rPr>
              <a:t>,    </a:t>
            </a:r>
            <a:r>
              <a:rPr lang="tr-TR" sz="1400" dirty="0" err="1" smtClean="0">
                <a:latin typeface="Arial Black" panose="020B0A04020102020204" pitchFamily="34" charset="0"/>
              </a:rPr>
              <a:t>H.Hatipoğlu</a:t>
            </a:r>
            <a:r>
              <a:rPr lang="tr-TR" sz="1400" dirty="0" smtClean="0">
                <a:latin typeface="Arial Black" panose="020B0A04020102020204" pitchFamily="34" charset="0"/>
              </a:rPr>
              <a:t> </a:t>
            </a:r>
            <a:endParaRPr lang="tr-TR" sz="1400" dirty="0">
              <a:latin typeface="Arial Black" panose="020B0A04020102020204" pitchFamily="34" charset="0"/>
            </a:endParaRPr>
          </a:p>
          <a:p>
            <a:r>
              <a:rPr lang="tr-TR" sz="1400" dirty="0">
                <a:latin typeface="Arial Black" panose="020B0A04020102020204" pitchFamily="34" charset="0"/>
              </a:rPr>
              <a:t> </a:t>
            </a:r>
            <a:r>
              <a:rPr lang="tr-TR" sz="1400" dirty="0" smtClean="0">
                <a:latin typeface="Arial Black" panose="020B0A04020102020204" pitchFamily="34" charset="0"/>
              </a:rPr>
              <a:t>    M.Y</a:t>
            </a:r>
            <a:r>
              <a:rPr lang="tr-TR" sz="1400" dirty="0">
                <a:latin typeface="Arial Black" panose="020B0A04020102020204" pitchFamily="34" charset="0"/>
              </a:rPr>
              <a:t>. Akyürek,  </a:t>
            </a:r>
            <a:r>
              <a:rPr lang="tr-TR" sz="1400" dirty="0" err="1">
                <a:latin typeface="Arial Black" panose="020B0A04020102020204" pitchFamily="34" charset="0"/>
              </a:rPr>
              <a:t>B.Bolayırlı</a:t>
            </a:r>
            <a:r>
              <a:rPr lang="tr-TR" sz="1400" dirty="0">
                <a:latin typeface="Arial Black" panose="020B0A04020102020204" pitchFamily="34" charset="0"/>
              </a:rPr>
              <a:t>, M. B. </a:t>
            </a:r>
            <a:r>
              <a:rPr lang="tr-TR" sz="1400" dirty="0" smtClean="0">
                <a:latin typeface="Arial Black" panose="020B0A04020102020204" pitchFamily="34" charset="0"/>
              </a:rPr>
              <a:t>Kaya. T. Türkeş, G. S. Akın )</a:t>
            </a:r>
          </a:p>
          <a:p>
            <a:r>
              <a:rPr lang="tr-TR" sz="1400" dirty="0">
                <a:latin typeface="Arial Black" panose="020B0A04020102020204" pitchFamily="34" charset="0"/>
              </a:rPr>
              <a:t>		</a:t>
            </a:r>
            <a:r>
              <a:rPr lang="tr-TR" sz="1400" b="1" dirty="0" smtClean="0">
                <a:latin typeface="Arial Black" panose="020B0A04020102020204" pitchFamily="34" charset="0"/>
              </a:rPr>
              <a:t>  </a:t>
            </a:r>
          </a:p>
          <a:p>
            <a:r>
              <a:rPr lang="tr-TR" sz="1400" b="1" dirty="0" smtClean="0">
                <a:latin typeface="Arial Black" panose="020B0A04020102020204" pitchFamily="34" charset="0"/>
              </a:rPr>
              <a:t> </a:t>
            </a:r>
            <a:r>
              <a:rPr lang="tr-TR" sz="1400" b="1" dirty="0">
                <a:solidFill>
                  <a:srgbClr val="C00000"/>
                </a:solidFill>
                <a:latin typeface="Arial Black" panose="020B0A04020102020204" pitchFamily="34" charset="0"/>
              </a:rPr>
              <a:t>Genel Değerlendirme ve Tartışma  </a:t>
            </a:r>
            <a:r>
              <a:rPr lang="tr-TR" sz="14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 </a:t>
            </a:r>
            <a:r>
              <a:rPr lang="tr-TR" sz="1400" dirty="0">
                <a:latin typeface="Arial Black" panose="020B0A04020102020204" pitchFamily="34" charset="0"/>
              </a:rPr>
              <a:t>(16:30-17:30)    </a:t>
            </a:r>
            <a:endParaRPr lang="en-US" sz="1400" dirty="0">
              <a:latin typeface="Arial Black" panose="020B0A04020102020204" pitchFamily="34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121549" y="11789529"/>
            <a:ext cx="7110174" cy="830997"/>
          </a:xfrm>
          <a:prstGeom prst="rect">
            <a:avLst/>
          </a:prstGeom>
          <a:gradFill flip="none" rotWithShape="1">
            <a:gsLst>
              <a:gs pos="59000">
                <a:srgbClr val="EFF2D0"/>
              </a:gs>
              <a:gs pos="55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tr-TR" sz="16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Çalıştaya katılım ücretsiz olup herkese açıktır.</a:t>
            </a:r>
          </a:p>
          <a:p>
            <a:r>
              <a:rPr lang="tr-TR" sz="16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İletişim Bilgileri</a:t>
            </a:r>
            <a:r>
              <a:rPr lang="tr-TR" sz="16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:         </a:t>
            </a:r>
            <a:r>
              <a:rPr lang="tr-TR" sz="1600" dirty="0" smtClean="0">
                <a:latin typeface="Arial Black" panose="020B0A04020102020204" pitchFamily="34" charset="0"/>
              </a:rPr>
              <a:t>tuncayturkes@ohu.edu.tr              </a:t>
            </a:r>
          </a:p>
          <a:p>
            <a:r>
              <a:rPr lang="tr-TR" sz="1600" smtClean="0">
                <a:latin typeface="Arial Black" panose="020B0A04020102020204" pitchFamily="34" charset="0"/>
              </a:rPr>
              <a:t>                     side@hacettepe.edu.tr</a:t>
            </a:r>
            <a:endParaRPr lang="tr-TR" sz="16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48" name="Resim 47" descr="C:\Users\side\Desktop\Araneus diadematus (Kokon)-1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976" y="6616824"/>
            <a:ext cx="1416224" cy="1186553"/>
          </a:xfrm>
          <a:prstGeom prst="rect">
            <a:avLst/>
          </a:prstGeom>
          <a:noFill/>
          <a:ln>
            <a:solidFill>
              <a:schemeClr val="tx2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49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9959" y="11073180"/>
            <a:ext cx="1270034" cy="1016027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59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flipH="1">
            <a:off x="8393553" y="3618018"/>
            <a:ext cx="999069" cy="2927098"/>
          </a:xfrm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17" name="Picture 8" descr="D:\07.11.2017\Yeni Klasör (2)\Argiope lobata kokon  2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92888" y="2080320"/>
            <a:ext cx="2208312" cy="1512168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18" name="Picture 9" descr="D:\07.11.2017\Yeni Klasör (2)\Argiope bruenichi  ve kokon 3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08912" y="9713168"/>
            <a:ext cx="1992288" cy="1432248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19" name="Picture 11" descr="C:\Documents and Settings\Administrator\Desktop\Araneus quadratus 1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608912" y="11081320"/>
            <a:ext cx="1992288" cy="1720280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30"/>
          <p:cNvSpPr txBox="1"/>
          <p:nvPr/>
        </p:nvSpPr>
        <p:spPr>
          <a:xfrm>
            <a:off x="0" y="0"/>
            <a:ext cx="9601200" cy="5878532"/>
          </a:xfrm>
          <a:prstGeom prst="rect">
            <a:avLst/>
          </a:prstGeom>
          <a:gradFill flip="none" rotWithShape="1">
            <a:gsLst>
              <a:gs pos="55000">
                <a:schemeClr val="accent1">
                  <a:lumMod val="6000"/>
                  <a:lumOff val="94000"/>
                </a:schemeClr>
              </a:gs>
              <a:gs pos="90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000" b="1" kern="0" dirty="0" smtClean="0">
                <a:solidFill>
                  <a:srgbClr val="2F5A12"/>
                </a:solidFill>
                <a:latin typeface="Arial Black" panose="020B0A04020102020204" pitchFamily="34" charset="0"/>
              </a:rPr>
              <a:t>Organizasyon Komitesi</a:t>
            </a:r>
          </a:p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400" dirty="0" smtClean="0">
                <a:latin typeface="Arial Black" pitchFamily="34" charset="0"/>
              </a:rPr>
              <a:t>Prof. Dr. Tuncay Türkeş (Niğde Ömer Halis Demir Üniversitesi)</a:t>
            </a:r>
          </a:p>
          <a:p>
            <a:pPr lvl="0" defTabSz="1280160">
              <a:defRPr/>
            </a:pPr>
            <a:r>
              <a:rPr lang="tr-TR" sz="1400" kern="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	       Prof. Dr.  Semra ide (Hacettepe Üniversitesi)</a:t>
            </a:r>
          </a:p>
          <a:p>
            <a:pPr lvl="0" defTabSz="1280160">
              <a:defRPr/>
            </a:pPr>
            <a:r>
              <a:rPr lang="tr-TR" sz="1400" kern="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	       Prof.Dr. Sevgi Bayarı (Hacettepe Üniversitesi)</a:t>
            </a:r>
          </a:p>
          <a:p>
            <a:pPr lvl="0" defTabSz="1280160">
              <a:defRPr/>
            </a:pPr>
            <a:r>
              <a:rPr lang="tr-TR" sz="1400" dirty="0" smtClean="0">
                <a:latin typeface="Arial Black" pitchFamily="34" charset="0"/>
              </a:rPr>
              <a:t>	       Prof. Dr. Osman Seyyar (Niğde Ömer Halis Demir Üniversitesi)</a:t>
            </a:r>
          </a:p>
          <a:p>
            <a:pPr lvl="0" defTabSz="1280160">
              <a:defRPr/>
            </a:pPr>
            <a:r>
              <a:rPr lang="tr-TR" sz="1400" dirty="0" smtClean="0">
                <a:latin typeface="Arial Black" pitchFamily="34" charset="0"/>
              </a:rPr>
              <a:t>	       Prof. Dr. Hakan Demir (Niğde Ömer Halis Demir Üniversitesi)</a:t>
            </a:r>
          </a:p>
          <a:p>
            <a:pPr lvl="0" defTabSz="1280160">
              <a:defRPr/>
            </a:pPr>
            <a:endParaRPr lang="tr-TR" sz="1400" dirty="0" smtClean="0">
              <a:latin typeface="Arial Black" pitchFamily="34" charset="0"/>
            </a:endParaRPr>
          </a:p>
          <a:p>
            <a:pPr lvl="0" algn="ctr" defTabSz="1280160">
              <a:defRPr/>
            </a:pPr>
            <a:r>
              <a:rPr lang="tr-TR" sz="2000" kern="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Çalıştay Programı</a:t>
            </a:r>
          </a:p>
          <a:p>
            <a:pPr defTabSz="1280160">
              <a:defRPr/>
            </a:pPr>
            <a:endParaRPr lang="tr-TR" sz="1400" dirty="0" smtClean="0">
              <a:latin typeface="Arial Black" panose="020B0A04020102020204" pitchFamily="34" charset="0"/>
            </a:endParaRPr>
          </a:p>
          <a:p>
            <a:pPr defTabSz="1280160">
              <a:defRPr/>
            </a:pPr>
            <a:r>
              <a:rPr lang="tr-TR" sz="1400" dirty="0" smtClean="0">
                <a:latin typeface="Arial Black" panose="020B0A04020102020204" pitchFamily="34" charset="0"/>
              </a:rPr>
              <a:t>20 Temmuz 2018 Cuma</a:t>
            </a:r>
          </a:p>
          <a:p>
            <a:pPr defTabSz="1280160">
              <a:defRPr/>
            </a:pPr>
            <a:endParaRPr lang="tr-TR" sz="1400" dirty="0" smtClean="0">
              <a:latin typeface="Arial Black" panose="020B0A04020102020204" pitchFamily="34" charset="0"/>
            </a:endParaRPr>
          </a:p>
          <a:p>
            <a:pPr lvl="0" defTabSz="1280160">
              <a:defRPr/>
            </a:pPr>
            <a:r>
              <a:rPr lang="tr-TR" sz="1400" b="1" kern="0" dirty="0" smtClean="0">
                <a:latin typeface="Arial Black" panose="020B0A04020102020204" pitchFamily="34" charset="0"/>
              </a:rPr>
              <a:t>08:45, Kayıt</a:t>
            </a:r>
          </a:p>
          <a:p>
            <a:pPr lvl="0" defTabSz="1280160">
              <a:defRPr/>
            </a:pPr>
            <a:endParaRPr lang="tr-TR" sz="1400" kern="0" dirty="0" smtClean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pPr lvl="0" defTabSz="1280160">
              <a:defRPr/>
            </a:pPr>
            <a:r>
              <a:rPr lang="tr-TR" sz="1400" kern="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09:00-09:40, </a:t>
            </a:r>
            <a:r>
              <a:rPr lang="tr-TR" sz="1400" u="sng" kern="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Prof. Dr.  S. İde</a:t>
            </a:r>
            <a:r>
              <a:rPr lang="tr-TR" sz="1400" kern="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, </a:t>
            </a:r>
            <a:r>
              <a:rPr kumimoji="0" lang="tr-TR" sz="1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</a:rPr>
              <a:t>Nanoskopik İncelemelerin  Biyoteknolojideki Önemi</a:t>
            </a:r>
            <a:endParaRPr kumimoji="0" lang="tr-TR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</a:endParaRPr>
          </a:p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</a:rPr>
              <a:t>            </a:t>
            </a:r>
            <a:r>
              <a:rPr kumimoji="0" lang="tr-TR" sz="14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</a:rPr>
              <a:t>                                      </a:t>
            </a:r>
            <a:endParaRPr kumimoji="0" lang="tr-TR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</a:endParaRPr>
          </a:p>
          <a:p>
            <a:pPr defTabSz="1280160">
              <a:defRPr/>
            </a:pPr>
            <a:r>
              <a:rPr lang="tr-TR" sz="1400" kern="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09:45-10:25, </a:t>
            </a:r>
            <a:r>
              <a:rPr lang="tr-TR" sz="1400" u="sng" kern="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Prof.Dr. S.Bayarı</a:t>
            </a:r>
            <a:r>
              <a:rPr lang="tr-TR" sz="1400" kern="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, </a:t>
            </a:r>
            <a:r>
              <a:rPr kumimoji="0" lang="tr-TR" sz="1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</a:rPr>
              <a:t>Biomakromoleküler Yapıların  Spektroskopik  İncelenmesi </a:t>
            </a:r>
          </a:p>
          <a:p>
            <a:pPr defTabSz="1280160">
              <a:defRPr/>
            </a:pPr>
            <a:endParaRPr kumimoji="0" lang="tr-TR" sz="14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 Black" panose="020B0A04020102020204" pitchFamily="34" charset="0"/>
            </a:endParaRPr>
          </a:p>
          <a:p>
            <a:r>
              <a:rPr lang="tr-TR" sz="1400" dirty="0" smtClean="0">
                <a:latin typeface="Arial Black" pitchFamily="34" charset="0"/>
              </a:rPr>
              <a:t>10:30-11:10, </a:t>
            </a:r>
            <a:r>
              <a:rPr lang="tr-TR" sz="1400" u="sng" dirty="0" smtClean="0">
                <a:latin typeface="Arial Black" pitchFamily="34" charset="0"/>
              </a:rPr>
              <a:t>Prof. Dr. T. Türkeş</a:t>
            </a:r>
            <a:r>
              <a:rPr lang="tr-TR" sz="1400" dirty="0" smtClean="0">
                <a:latin typeface="Arial Black" pitchFamily="34" charset="0"/>
              </a:rPr>
              <a:t>, Prof. Dr. O.Seyyar, Prof. Dr. H.Demir, </a:t>
            </a:r>
            <a:r>
              <a:rPr lang="tr-TR" sz="1400" b="1" dirty="0" smtClean="0">
                <a:latin typeface="Arial Black" pitchFamily="34" charset="0"/>
              </a:rPr>
              <a:t>Ağ Kuran </a:t>
            </a:r>
            <a:r>
              <a:rPr lang="tr-TR" sz="1400" b="1" dirty="0">
                <a:latin typeface="Arial Black" pitchFamily="34" charset="0"/>
              </a:rPr>
              <a:t>Ö</a:t>
            </a:r>
            <a:r>
              <a:rPr lang="tr-TR" sz="1400" b="1" dirty="0" smtClean="0">
                <a:latin typeface="Arial Black" pitchFamily="34" charset="0"/>
              </a:rPr>
              <a:t>rümcekler, Örümcek </a:t>
            </a:r>
            <a:r>
              <a:rPr lang="tr-TR" sz="1400" b="1" dirty="0">
                <a:latin typeface="Arial Black" pitchFamily="34" charset="0"/>
              </a:rPr>
              <a:t>İ</a:t>
            </a:r>
            <a:r>
              <a:rPr lang="tr-TR" sz="1400" b="1" dirty="0" smtClean="0">
                <a:latin typeface="Arial Black" pitchFamily="34" charset="0"/>
              </a:rPr>
              <a:t>peğinin  </a:t>
            </a:r>
            <a:r>
              <a:rPr lang="tr-TR" sz="1400" b="1" dirty="0">
                <a:latin typeface="Arial Black" pitchFamily="34" charset="0"/>
              </a:rPr>
              <a:t>T</a:t>
            </a:r>
            <a:r>
              <a:rPr lang="tr-TR" sz="1400" b="1" dirty="0" smtClean="0">
                <a:latin typeface="Arial Black" pitchFamily="34" charset="0"/>
              </a:rPr>
              <a:t>oplama ve Sağım Yöntemleri,  Arazi Çalışmaları</a:t>
            </a:r>
            <a:endParaRPr lang="tr-TR" sz="1400" dirty="0" smtClean="0">
              <a:latin typeface="Arial Black" pitchFamily="34" charset="0"/>
            </a:endParaRPr>
          </a:p>
          <a:p>
            <a:pPr algn="just"/>
            <a:endParaRPr lang="tr-TR" sz="1400" kern="0" dirty="0" smtClean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pPr algn="just"/>
            <a:r>
              <a:rPr lang="tr-TR" sz="1400" kern="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11:15-12:15</a:t>
            </a:r>
            <a:r>
              <a:rPr lang="tr-TR" sz="1400" u="sng" kern="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, Dr.  I. Orujalipoor</a:t>
            </a:r>
            <a:r>
              <a:rPr lang="tr-TR" sz="1400" kern="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, Dr. A. Bayırlı,</a:t>
            </a:r>
            <a:r>
              <a:rPr lang="tr-TR" sz="1400" b="1" kern="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kumimoji="0" lang="tr-TR" sz="1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</a:rPr>
              <a:t>Biyofizik Alanında, İnterdisipliner Çalışmalar İçin İki Örnek </a:t>
            </a:r>
          </a:p>
          <a:p>
            <a:pPr algn="just"/>
            <a:endParaRPr kumimoji="0" lang="tr-TR" sz="14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 Black" panose="020B0A04020102020204" pitchFamily="34" charset="0"/>
            </a:endParaRPr>
          </a:p>
          <a:p>
            <a:pPr algn="just"/>
            <a:r>
              <a:rPr lang="tr-TR" sz="1400" b="1" kern="0" dirty="0" smtClean="0">
                <a:latin typeface="Arial Black" panose="020B0A04020102020204" pitchFamily="34" charset="0"/>
              </a:rPr>
              <a:t>12:15-13:15 Öğle Yemeği</a:t>
            </a:r>
            <a:endParaRPr kumimoji="0" lang="tr-TR" sz="14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 Black" panose="020B0A04020102020204" pitchFamily="34" charset="0"/>
            </a:endParaRPr>
          </a:p>
          <a:p>
            <a:pPr algn="just"/>
            <a:endParaRPr kumimoji="0" lang="tr-TR" sz="14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 Black" panose="020B0A04020102020204" pitchFamily="34" charset="0"/>
            </a:endParaRPr>
          </a:p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</a:rPr>
              <a:t>                           </a:t>
            </a:r>
          </a:p>
        </p:txBody>
      </p:sp>
      <p:sp>
        <p:nvSpPr>
          <p:cNvPr id="3" name="Metin kutusu 32"/>
          <p:cNvSpPr txBox="1"/>
          <p:nvPr/>
        </p:nvSpPr>
        <p:spPr>
          <a:xfrm>
            <a:off x="0" y="5896744"/>
            <a:ext cx="9601200" cy="6124754"/>
          </a:xfrm>
          <a:prstGeom prst="rect">
            <a:avLst/>
          </a:prstGeom>
          <a:gradFill flip="none" rotWithShape="1">
            <a:gsLst>
              <a:gs pos="47000">
                <a:schemeClr val="accent1">
                  <a:lumMod val="20000"/>
                  <a:lumOff val="80000"/>
                </a:schemeClr>
              </a:gs>
              <a:gs pos="55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endParaRPr lang="tr-TR" sz="1400" b="1" dirty="0" smtClean="0">
              <a:solidFill>
                <a:srgbClr val="2F5A12"/>
              </a:solidFill>
              <a:latin typeface="Arial Black" panose="020B0A04020102020204" pitchFamily="34" charset="0"/>
            </a:endParaRPr>
          </a:p>
          <a:p>
            <a:pPr algn="ctr"/>
            <a:r>
              <a:rPr lang="tr-TR" sz="1400" b="1" dirty="0" smtClean="0">
                <a:solidFill>
                  <a:srgbClr val="2F5A12"/>
                </a:solidFill>
                <a:latin typeface="Arial Black" panose="020B0A04020102020204" pitchFamily="34" charset="0"/>
              </a:rPr>
              <a:t>UYGULAMALAR  </a:t>
            </a:r>
            <a:r>
              <a:rPr lang="tr-TR" sz="1400" b="1" dirty="0" smtClean="0">
                <a:solidFill>
                  <a:schemeClr val="accent5"/>
                </a:solidFill>
                <a:latin typeface="Arial Black" panose="020B0A04020102020204" pitchFamily="34" charset="0"/>
              </a:rPr>
              <a:t>   </a:t>
            </a:r>
            <a:r>
              <a:rPr lang="tr-TR" sz="1400" b="1" dirty="0" smtClean="0">
                <a:latin typeface="Arial Black" panose="020B0A04020102020204" pitchFamily="34" charset="0"/>
              </a:rPr>
              <a:t>(</a:t>
            </a:r>
            <a:r>
              <a:rPr lang="tr-TR" sz="1400" b="1" dirty="0">
                <a:latin typeface="Arial Black" panose="020B0A04020102020204" pitchFamily="34" charset="0"/>
              </a:rPr>
              <a:t>13:15 - 16:30)</a:t>
            </a:r>
          </a:p>
          <a:p>
            <a:endParaRPr lang="tr-TR" sz="1400" b="1" dirty="0" smtClean="0">
              <a:solidFill>
                <a:schemeClr val="accent5"/>
              </a:solidFill>
              <a:latin typeface="Arial Black" panose="020B0A04020102020204" pitchFamily="34" charset="0"/>
            </a:endParaRPr>
          </a:p>
          <a:p>
            <a:r>
              <a:rPr lang="tr-TR" sz="14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Farklı Malzemeler  İçin Örnek Hazırlama, Farklı Yazılımlar ile Bilgisayar Ortamında Veri Değerlendirme İşlemleri</a:t>
            </a:r>
          </a:p>
          <a:p>
            <a:endParaRPr lang="tr-TR" sz="1400" b="1" dirty="0">
              <a:latin typeface="Arial Black" panose="020B0A04020102020204" pitchFamily="34" charset="0"/>
            </a:endParaRPr>
          </a:p>
          <a:p>
            <a:pPr marL="285750" indent="-285750"/>
            <a:r>
              <a:rPr lang="tr-TR" sz="1400" dirty="0" smtClean="0">
                <a:latin typeface="Arial Black" panose="020B0A04020102020204" pitchFamily="34" charset="0"/>
              </a:rPr>
              <a:t>13:15-13:35, Dr. I. Orujalipoor, D. Karaarslan, </a:t>
            </a:r>
            <a:r>
              <a:rPr lang="tr-TR" sz="1400" b="1" dirty="0" smtClean="0">
                <a:latin typeface="Arial Black" panose="020B0A04020102020204" pitchFamily="34" charset="0"/>
              </a:rPr>
              <a:t>SAXS-WAXS </a:t>
            </a:r>
            <a:r>
              <a:rPr lang="tr-TR" sz="1400" b="1" dirty="0">
                <a:latin typeface="Arial Black" panose="020B0A04020102020204" pitchFamily="34" charset="0"/>
              </a:rPr>
              <a:t>Deneysel Donanımları ve X-Işını Optiği</a:t>
            </a:r>
          </a:p>
          <a:p>
            <a:r>
              <a:rPr lang="tr-TR" sz="1400" b="1" dirty="0" smtClean="0">
                <a:latin typeface="Arial Black" panose="020B0A04020102020204" pitchFamily="34" charset="0"/>
              </a:rPr>
              <a:t> </a:t>
            </a:r>
          </a:p>
          <a:p>
            <a:pPr marL="285750" indent="-285750"/>
            <a:r>
              <a:rPr lang="tr-TR" sz="1400" b="1" dirty="0" smtClean="0">
                <a:latin typeface="Arial Black" panose="020B0A04020102020204" pitchFamily="34" charset="0"/>
              </a:rPr>
              <a:t>13:40-14:00, </a:t>
            </a:r>
            <a:r>
              <a:rPr lang="tr-TR" sz="1400" dirty="0" smtClean="0">
                <a:latin typeface="Arial Black" panose="020B0A04020102020204" pitchFamily="34" charset="0"/>
              </a:rPr>
              <a:t>Dr. A. Bayırlı, P. Kaya .</a:t>
            </a:r>
            <a:r>
              <a:rPr lang="tr-TR" sz="1400" b="1" dirty="0" smtClean="0">
                <a:latin typeface="Arial Black" panose="020B0A04020102020204" pitchFamily="34" charset="0"/>
              </a:rPr>
              <a:t>Temel </a:t>
            </a:r>
            <a:r>
              <a:rPr lang="tr-TR" sz="1400" b="1" dirty="0">
                <a:latin typeface="Arial Black" panose="020B0A04020102020204" pitchFamily="34" charset="0"/>
              </a:rPr>
              <a:t>Yazılımlar , Kullanım Amaçları ve Veri Analizleri</a:t>
            </a:r>
          </a:p>
          <a:p>
            <a:r>
              <a:rPr lang="tr-TR" sz="1400" dirty="0" smtClean="0">
                <a:latin typeface="Arial Black" panose="020B0A04020102020204" pitchFamily="34" charset="0"/>
              </a:rPr>
              <a:t> </a:t>
            </a:r>
          </a:p>
          <a:p>
            <a:pPr marL="285750" indent="-285750"/>
            <a:r>
              <a:rPr lang="tr-TR" sz="1400" b="1" dirty="0" smtClean="0">
                <a:latin typeface="Arial Black" panose="020B0A04020102020204" pitchFamily="34" charset="0"/>
              </a:rPr>
              <a:t> EASY </a:t>
            </a:r>
            <a:r>
              <a:rPr lang="tr-TR" sz="1400" b="1" dirty="0">
                <a:latin typeface="Arial Black" panose="020B0A04020102020204" pitchFamily="34" charset="0"/>
              </a:rPr>
              <a:t>SWAXS, DAMMIN, IGOR Pro-6, GNOM programları </a:t>
            </a:r>
            <a:r>
              <a:rPr lang="tr-TR" sz="1400" b="1" dirty="0" smtClean="0">
                <a:latin typeface="Arial Black" panose="020B0A04020102020204" pitchFamily="34" charset="0"/>
              </a:rPr>
              <a:t>ile uygulamalar    </a:t>
            </a:r>
          </a:p>
          <a:p>
            <a:pPr marL="285750" indent="-285750"/>
            <a:endParaRPr lang="tr-TR" sz="1400" b="1" dirty="0">
              <a:latin typeface="Arial Black" panose="020B0A040201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1400" b="1" dirty="0" smtClean="0">
                <a:latin typeface="Arial Black" panose="020B0A04020102020204" pitchFamily="34" charset="0"/>
              </a:rPr>
              <a:t>Diş Sement Nanoyapıları , Örümcek </a:t>
            </a:r>
            <a:r>
              <a:rPr lang="tr-TR" sz="1400" b="1" dirty="0">
                <a:latin typeface="Arial Black" panose="020B0A04020102020204" pitchFamily="34" charset="0"/>
              </a:rPr>
              <a:t>İpeği </a:t>
            </a:r>
            <a:r>
              <a:rPr lang="tr-TR" sz="1400" b="1" dirty="0" smtClean="0">
                <a:latin typeface="Arial Black" panose="020B0A04020102020204" pitchFamily="34" charset="0"/>
              </a:rPr>
              <a:t>Temelli  Biyomalzemeler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1400" b="1" dirty="0" smtClean="0">
              <a:latin typeface="Arial Black" panose="020B0A040201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1400" b="1" dirty="0" smtClean="0">
                <a:latin typeface="Arial Black" panose="020B0A04020102020204" pitchFamily="34" charset="0"/>
              </a:rPr>
              <a:t>Biyolojik Transistör Yapımı için Uygun DNA Araştırmaları</a:t>
            </a:r>
            <a:r>
              <a:rPr lang="tr-TR" sz="1400" dirty="0" smtClean="0">
                <a:latin typeface="Arial Black" panose="020B0A0402010202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1400" dirty="0" smtClean="0">
              <a:latin typeface="Arial Black" panose="020B0A040201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1400" b="1" dirty="0" smtClean="0">
                <a:latin typeface="Arial Black" panose="020B0A04020102020204" pitchFamily="34" charset="0"/>
              </a:rPr>
              <a:t>Çevreye Duyarlı Biyolojik Nano Sensör Su Bitkisi 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1400" b="1" dirty="0" smtClean="0">
                <a:latin typeface="Arial Black" panose="020B0A0402010202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1400" b="1" dirty="0" smtClean="0">
                <a:latin typeface="Arial Black" panose="020B0A04020102020204" pitchFamily="34" charset="0"/>
              </a:rPr>
              <a:t>Bitki Temelli Doğal Jel Yapılar ve Biyofilmler   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1400" b="1" dirty="0" smtClean="0">
                <a:latin typeface="Arial Black" panose="020B0A04020102020204" pitchFamily="34" charset="0"/>
              </a:rPr>
              <a:t>         </a:t>
            </a:r>
            <a:r>
              <a:rPr lang="tr-TR" sz="1400" dirty="0" smtClean="0">
                <a:latin typeface="Arial Black" panose="020B0A04020102020204" pitchFamily="34" charset="0"/>
              </a:rPr>
              <a:t>	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1400" b="1" dirty="0" smtClean="0">
                <a:latin typeface="Arial Black" pitchFamily="34" charset="0"/>
              </a:rPr>
              <a:t>Otomatik Sağım Sistemi ile </a:t>
            </a:r>
            <a:r>
              <a:rPr lang="tr-TR" sz="1400" dirty="0">
                <a:latin typeface="Arial Black" panose="020B0A04020102020204" pitchFamily="34" charset="0"/>
              </a:rPr>
              <a:t>Ö</a:t>
            </a:r>
            <a:r>
              <a:rPr lang="tr-TR" sz="1400" dirty="0" smtClean="0">
                <a:latin typeface="Arial Black" panose="020B0A04020102020204" pitchFamily="34" charset="0"/>
              </a:rPr>
              <a:t>rümcek İpeği</a:t>
            </a:r>
            <a:r>
              <a:rPr lang="tr-TR" sz="1400" b="1" dirty="0" smtClean="0">
                <a:latin typeface="Arial Black" pitchFamily="34" charset="0"/>
              </a:rPr>
              <a:t> </a:t>
            </a:r>
            <a:r>
              <a:rPr lang="tr-TR" sz="1400" b="1" dirty="0">
                <a:latin typeface="Arial Black" pitchFamily="34" charset="0"/>
              </a:rPr>
              <a:t>S</a:t>
            </a:r>
            <a:r>
              <a:rPr lang="tr-TR" sz="1400" b="1" dirty="0" smtClean="0">
                <a:latin typeface="Arial Black" pitchFamily="34" charset="0"/>
              </a:rPr>
              <a:t>ağım </a:t>
            </a:r>
            <a:r>
              <a:rPr lang="tr-TR" sz="1400" b="1" dirty="0">
                <a:latin typeface="Arial Black" pitchFamily="34" charset="0"/>
              </a:rPr>
              <a:t>U</a:t>
            </a:r>
            <a:r>
              <a:rPr lang="tr-TR" sz="1400" b="1" dirty="0" smtClean="0">
                <a:latin typeface="Arial Black" pitchFamily="34" charset="0"/>
              </a:rPr>
              <a:t>ygulamaları</a:t>
            </a:r>
          </a:p>
          <a:p>
            <a:endParaRPr lang="tr-TR" sz="1400" dirty="0" smtClean="0">
              <a:latin typeface="Arial Black" panose="020B0A04020102020204" pitchFamily="34" charset="0"/>
            </a:endParaRPr>
          </a:p>
          <a:p>
            <a:endParaRPr lang="tr-TR" sz="1400" dirty="0" smtClean="0">
              <a:latin typeface="Arial Black" panose="020B0A04020102020204" pitchFamily="34" charset="0"/>
            </a:endParaRPr>
          </a:p>
          <a:p>
            <a:r>
              <a:rPr lang="tr-TR" sz="1400" dirty="0" smtClean="0">
                <a:latin typeface="Arial Black" panose="020B0A04020102020204" pitchFamily="34" charset="0"/>
              </a:rPr>
              <a:t>     (</a:t>
            </a:r>
            <a:r>
              <a:rPr lang="tr-TR" sz="1400" dirty="0" err="1" smtClean="0">
                <a:latin typeface="Arial Black" panose="020B0A04020102020204" pitchFamily="34" charset="0"/>
              </a:rPr>
              <a:t>S.İde</a:t>
            </a:r>
            <a:r>
              <a:rPr lang="tr-TR" sz="1400" dirty="0" smtClean="0">
                <a:latin typeface="Arial Black" panose="020B0A04020102020204" pitchFamily="34" charset="0"/>
              </a:rPr>
              <a:t> ,   S</a:t>
            </a:r>
            <a:r>
              <a:rPr lang="tr-TR" sz="1400" dirty="0">
                <a:latin typeface="Arial Black" panose="020B0A04020102020204" pitchFamily="34" charset="0"/>
              </a:rPr>
              <a:t>. </a:t>
            </a:r>
            <a:r>
              <a:rPr lang="tr-TR" sz="1400" dirty="0" err="1" smtClean="0">
                <a:latin typeface="Arial Black" panose="020B0A04020102020204" pitchFamily="34" charset="0"/>
              </a:rPr>
              <a:t>Khankeshizadeh</a:t>
            </a:r>
            <a:r>
              <a:rPr lang="tr-TR" sz="1400" dirty="0" smtClean="0">
                <a:latin typeface="Arial Black" panose="020B0A04020102020204" pitchFamily="34" charset="0"/>
              </a:rPr>
              <a:t>,    D. </a:t>
            </a:r>
            <a:r>
              <a:rPr lang="tr-TR" sz="1400" dirty="0" err="1" smtClean="0">
                <a:latin typeface="Arial Black" panose="020B0A04020102020204" pitchFamily="34" charset="0"/>
              </a:rPr>
              <a:t>Karaarslan</a:t>
            </a:r>
            <a:r>
              <a:rPr lang="tr-TR" sz="1400" dirty="0" smtClean="0">
                <a:latin typeface="Arial Black" panose="020B0A04020102020204" pitchFamily="34" charset="0"/>
              </a:rPr>
              <a:t>,    </a:t>
            </a:r>
            <a:r>
              <a:rPr lang="tr-TR" sz="1400" dirty="0" err="1" smtClean="0">
                <a:latin typeface="Arial Black" panose="020B0A04020102020204" pitchFamily="34" charset="0"/>
              </a:rPr>
              <a:t>H.Hatipoğlu</a:t>
            </a:r>
            <a:r>
              <a:rPr lang="tr-TR" sz="1400" dirty="0" smtClean="0">
                <a:latin typeface="Arial Black" panose="020B0A04020102020204" pitchFamily="34" charset="0"/>
              </a:rPr>
              <a:t> </a:t>
            </a:r>
            <a:endParaRPr lang="tr-TR" sz="1400" dirty="0">
              <a:latin typeface="Arial Black" panose="020B0A04020102020204" pitchFamily="34" charset="0"/>
            </a:endParaRPr>
          </a:p>
          <a:p>
            <a:r>
              <a:rPr lang="tr-TR" sz="1400" dirty="0">
                <a:latin typeface="Arial Black" panose="020B0A04020102020204" pitchFamily="34" charset="0"/>
              </a:rPr>
              <a:t> </a:t>
            </a:r>
            <a:r>
              <a:rPr lang="tr-TR" sz="1400" dirty="0" smtClean="0">
                <a:latin typeface="Arial Black" panose="020B0A04020102020204" pitchFamily="34" charset="0"/>
              </a:rPr>
              <a:t>    M.Y</a:t>
            </a:r>
            <a:r>
              <a:rPr lang="tr-TR" sz="1400" dirty="0">
                <a:latin typeface="Arial Black" panose="020B0A04020102020204" pitchFamily="34" charset="0"/>
              </a:rPr>
              <a:t>. Akyürek,  </a:t>
            </a:r>
            <a:r>
              <a:rPr lang="tr-TR" sz="1400" dirty="0" err="1">
                <a:latin typeface="Arial Black" panose="020B0A04020102020204" pitchFamily="34" charset="0"/>
              </a:rPr>
              <a:t>B.Bolayırlı</a:t>
            </a:r>
            <a:r>
              <a:rPr lang="tr-TR" sz="1400" dirty="0">
                <a:latin typeface="Arial Black" panose="020B0A04020102020204" pitchFamily="34" charset="0"/>
              </a:rPr>
              <a:t>, M. B. </a:t>
            </a:r>
            <a:r>
              <a:rPr lang="tr-TR" sz="1400" dirty="0" smtClean="0">
                <a:latin typeface="Arial Black" panose="020B0A04020102020204" pitchFamily="34" charset="0"/>
              </a:rPr>
              <a:t>Kaya. T. Türkeş, G. S. Akın )</a:t>
            </a:r>
          </a:p>
          <a:p>
            <a:r>
              <a:rPr lang="tr-TR" sz="1400" dirty="0">
                <a:latin typeface="Arial Black" panose="020B0A04020102020204" pitchFamily="34" charset="0"/>
              </a:rPr>
              <a:t>		</a:t>
            </a:r>
            <a:r>
              <a:rPr lang="tr-TR" sz="1400" b="1" dirty="0" smtClean="0">
                <a:latin typeface="Arial Black" panose="020B0A04020102020204" pitchFamily="34" charset="0"/>
              </a:rPr>
              <a:t>  </a:t>
            </a:r>
          </a:p>
          <a:p>
            <a:r>
              <a:rPr lang="tr-TR" sz="1400" b="1" dirty="0" smtClean="0">
                <a:latin typeface="Arial Black" panose="020B0A04020102020204" pitchFamily="34" charset="0"/>
              </a:rPr>
              <a:t> 	Genel </a:t>
            </a:r>
            <a:r>
              <a:rPr lang="tr-TR" sz="1400" b="1" dirty="0">
                <a:latin typeface="Arial Black" panose="020B0A04020102020204" pitchFamily="34" charset="0"/>
              </a:rPr>
              <a:t>Değerlendirme ve Tartışma </a:t>
            </a:r>
            <a:r>
              <a:rPr lang="tr-TR" sz="1400" b="1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tr-TR" sz="14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 </a:t>
            </a:r>
            <a:r>
              <a:rPr lang="tr-TR" sz="1400" dirty="0">
                <a:latin typeface="Arial Black" panose="020B0A04020102020204" pitchFamily="34" charset="0"/>
              </a:rPr>
              <a:t>(16:30-17:30) </a:t>
            </a:r>
            <a:endParaRPr lang="tr-TR" sz="1400" dirty="0" smtClean="0">
              <a:latin typeface="Arial Black" panose="020B0A04020102020204" pitchFamily="34" charset="0"/>
            </a:endParaRPr>
          </a:p>
          <a:p>
            <a:r>
              <a:rPr lang="tr-TR" sz="1400" dirty="0" smtClean="0">
                <a:latin typeface="Arial Black" panose="020B0A04020102020204" pitchFamily="34" charset="0"/>
              </a:rPr>
              <a:t>	Kapanış   </a:t>
            </a:r>
            <a:endParaRPr lang="en-US" sz="1400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420</TotalTime>
  <Words>269</Words>
  <Application>Microsoft Office PowerPoint</Application>
  <PresentationFormat>A3 Kağıt (297x420 mm)</PresentationFormat>
  <Paragraphs>137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Yüzeyler</vt:lpstr>
      <vt:lpstr>PowerPoint Sunusu</vt:lpstr>
      <vt:lpstr>PowerPoint Sunusu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sevgibayari</dc:creator>
  <cp:lastModifiedBy>ASUS</cp:lastModifiedBy>
  <cp:revision>57</cp:revision>
  <dcterms:created xsi:type="dcterms:W3CDTF">2017-07-28T08:30:00Z</dcterms:created>
  <dcterms:modified xsi:type="dcterms:W3CDTF">2018-06-25T09:09:39Z</dcterms:modified>
</cp:coreProperties>
</file>