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5" r:id="rId3"/>
    <p:sldId id="257" r:id="rId4"/>
    <p:sldId id="267" r:id="rId5"/>
    <p:sldId id="258" r:id="rId6"/>
    <p:sldId id="260" r:id="rId7"/>
    <p:sldId id="270" r:id="rId8"/>
    <p:sldId id="274" r:id="rId9"/>
    <p:sldId id="266" r:id="rId10"/>
    <p:sldId id="271" r:id="rId11"/>
    <p:sldId id="272" r:id="rId12"/>
    <p:sldId id="273" r:id="rId13"/>
    <p:sldId id="275" r:id="rId14"/>
    <p:sldId id="276" r:id="rId15"/>
    <p:sldId id="268" r:id="rId16"/>
    <p:sldId id="262" r:id="rId17"/>
    <p:sldId id="26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4" autoAdjust="0"/>
    <p:restoredTop sz="94660"/>
  </p:normalViewPr>
  <p:slideViewPr>
    <p:cSldViewPr>
      <p:cViewPr>
        <p:scale>
          <a:sx n="86" d="100"/>
          <a:sy n="86" d="100"/>
        </p:scale>
        <p:origin x="-2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M%20Md.Yrd\Desktop\Bor_H_Z_A_MYO-%20&#214;&#286;.%20&#304;STAT&#304;ST&#304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777777777777779E-2"/>
          <c:y val="6.1946902654867263E-2"/>
          <c:w val="0.64629629629629715"/>
          <c:h val="0.79203539823008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Kayıtlı Öğrenci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Sheet1!$B$7:$B$12</c:f>
              <c:strCache>
                <c:ptCount val="6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Sheet1!$C$7:$C$12</c:f>
              <c:numCache>
                <c:formatCode>#,##0</c:formatCode>
                <c:ptCount val="6"/>
                <c:pt idx="0">
                  <c:v>380</c:v>
                </c:pt>
                <c:pt idx="1">
                  <c:v>340</c:v>
                </c:pt>
                <c:pt idx="2">
                  <c:v>354</c:v>
                </c:pt>
                <c:pt idx="3">
                  <c:v>357</c:v>
                </c:pt>
                <c:pt idx="4">
                  <c:v>367</c:v>
                </c:pt>
              </c:numCache>
            </c:numRef>
          </c:val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Yerleşen Öğrenci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Sheet1!$B$7:$B$12</c:f>
              <c:strCache>
                <c:ptCount val="6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Sheet1!$D$7:$D$12</c:f>
              <c:numCache>
                <c:formatCode>#,##0</c:formatCode>
                <c:ptCount val="6"/>
                <c:pt idx="0">
                  <c:v>12</c:v>
                </c:pt>
                <c:pt idx="1">
                  <c:v>4</c:v>
                </c:pt>
                <c:pt idx="2">
                  <c:v>60</c:v>
                </c:pt>
                <c:pt idx="3">
                  <c:v>62</c:v>
                </c:pt>
                <c:pt idx="4">
                  <c:v>72</c:v>
                </c:pt>
              </c:numCache>
            </c:numRef>
          </c:val>
        </c:ser>
        <c:ser>
          <c:idx val="2"/>
          <c:order val="2"/>
          <c:tx>
            <c:strRef>
              <c:f>Sheet1!$E$6</c:f>
              <c:strCache>
                <c:ptCount val="1"/>
                <c:pt idx="0">
                  <c:v>Minimum Puanlar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cat>
            <c:strRef>
              <c:f>Sheet1!$B$7:$B$12</c:f>
              <c:strCache>
                <c:ptCount val="6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Sheet1!$E$7:$E$12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174</c:v>
                </c:pt>
                <c:pt idx="3">
                  <c:v>185</c:v>
                </c:pt>
                <c:pt idx="4">
                  <c:v>193.18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602368"/>
        <c:axId val="178603904"/>
      </c:barChart>
      <c:catAx>
        <c:axId val="17860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">
            <a:solidFill>
              <a:srgbClr val="808080"/>
            </a:solidFill>
          </a:ln>
        </c:spPr>
        <c:crossAx val="178603904"/>
        <c:crosses val="autoZero"/>
        <c:auto val="1"/>
        <c:lblAlgn val="ctr"/>
        <c:lblOffset val="100"/>
        <c:noMultiLvlLbl val="0"/>
      </c:catAx>
      <c:valAx>
        <c:axId val="178603904"/>
        <c:scaling>
          <c:orientation val="minMax"/>
        </c:scaling>
        <c:delete val="0"/>
        <c:axPos val="l"/>
        <c:majorGridlines>
          <c:spPr>
            <a:ln w="635">
              <a:solidFill>
                <a:srgbClr val="808080"/>
              </a:solidFill>
            </a:ln>
          </c:spPr>
        </c:majorGridlines>
        <c:numFmt formatCode="#,##0" sourceLinked="1"/>
        <c:majorTickMark val="out"/>
        <c:minorTickMark val="none"/>
        <c:tickLblPos val="nextTo"/>
        <c:spPr>
          <a:ln w="635">
            <a:solidFill>
              <a:srgbClr val="808080"/>
            </a:solidFill>
          </a:ln>
        </c:spPr>
        <c:crossAx val="178602368"/>
        <c:crosses val="autoZero"/>
        <c:crossBetween val="between"/>
      </c:valAx>
      <c:spPr>
        <a:solidFill>
          <a:srgbClr val="FFFFFF"/>
        </a:solidFill>
        <a:ln>
          <a:noFill/>
        </a:ln>
      </c:spPr>
    </c:plotArea>
    <c:legend>
      <c:legendPos val="r"/>
      <c:layout/>
      <c:overlay val="0"/>
      <c:spPr>
        <a:noFill/>
        <a:ln>
          <a:noFill/>
        </a:ln>
      </c:sp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000" b="0" i="0" u="none" baseline="0">
          <a:solidFill>
            <a:srgbClr val="000000"/>
          </a:solidFill>
          <a:latin typeface="Arial"/>
          <a:ea typeface="Arial"/>
        </a:defRPr>
      </a:pPr>
      <a:endParaRPr lang="tr-T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93DD6-3103-4DEA-A8EA-EF5CED6A5B41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6AF30-B3D8-4921-964C-6A8B89CA29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292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SUNUM ÖZETİ</a:t>
            </a:r>
          </a:p>
          <a:p>
            <a:r>
              <a:rPr lang="tr-TR" dirty="0" smtClean="0"/>
              <a:t>VİZYONUMUZ</a:t>
            </a:r>
          </a:p>
          <a:p>
            <a:r>
              <a:rPr lang="tr-TR" dirty="0" smtClean="0"/>
              <a:t>MİSYONUMUZ</a:t>
            </a:r>
          </a:p>
          <a:p>
            <a:r>
              <a:rPr lang="tr-TR" dirty="0" smtClean="0"/>
              <a:t>TARİHÇEMİZ</a:t>
            </a:r>
          </a:p>
          <a:p>
            <a:r>
              <a:rPr lang="tr-TR" dirty="0" smtClean="0"/>
              <a:t>BÖLÜM</a:t>
            </a:r>
            <a:r>
              <a:rPr lang="tr-TR" baseline="0" dirty="0" smtClean="0"/>
              <a:t> VE PROGRAMLARIMIZ</a:t>
            </a:r>
          </a:p>
          <a:p>
            <a:r>
              <a:rPr lang="tr-TR" baseline="0" dirty="0" smtClean="0"/>
              <a:t>SAYILARLA OKULUMUZ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6AF30-B3D8-4921-964C-6A8B89CA29F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86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052936"/>
          </a:xfrm>
        </p:spPr>
        <p:txBody>
          <a:bodyPr>
            <a:normAutofit fontScale="90000"/>
          </a:bodyPr>
          <a:lstStyle/>
          <a:p>
            <a:r>
              <a:rPr lang="tr-TR" b="1" i="1" dirty="0" smtClean="0">
                <a:solidFill>
                  <a:srgbClr val="C00000"/>
                </a:solidFill>
              </a:rPr>
              <a:t>ÖMER HALİSDEMİR ÜNİVERSİTESİ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>BOR HALİL ZÖHRE ATAMAN 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>MESLEK YÜKSEKOKULUNA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/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HOŞGELDİNİZ</a:t>
            </a:r>
            <a:endParaRPr lang="tr-TR" b="1" i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627784" y="5013176"/>
            <a:ext cx="6264696" cy="1296144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Müdür V.</a:t>
            </a:r>
          </a:p>
          <a:p>
            <a:r>
              <a:rPr lang="tr-TR" sz="3600" b="1" dirty="0" smtClean="0">
                <a:solidFill>
                  <a:srgbClr val="C00000"/>
                </a:solidFill>
              </a:rPr>
              <a:t>DOÇ</a:t>
            </a:r>
            <a:r>
              <a:rPr lang="tr-TR" sz="3600" b="1" dirty="0">
                <a:solidFill>
                  <a:srgbClr val="C00000"/>
                </a:solidFill>
              </a:rPr>
              <a:t>. DR. </a:t>
            </a:r>
            <a:r>
              <a:rPr lang="tr-TR" sz="3600" b="1" dirty="0" smtClean="0">
                <a:solidFill>
                  <a:srgbClr val="C00000"/>
                </a:solidFill>
              </a:rPr>
              <a:t>Durmuş DAĞHAN</a:t>
            </a:r>
            <a:endParaRPr lang="tr-TR" sz="36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5" y="-99392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-2415" y="6309320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C00000"/>
                </a:solidFill>
              </a:rPr>
              <a:t>BOR HZA MYO</a:t>
            </a:r>
            <a:endParaRPr lang="tr-TR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8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EĞİTİM DİLİ</a:t>
            </a:r>
            <a:endParaRPr lang="tr-TR" b="1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27456"/>
              </p:ext>
            </p:extLst>
          </p:nvPr>
        </p:nvGraphicFramePr>
        <p:xfrm>
          <a:off x="467543" y="1391183"/>
          <a:ext cx="8208912" cy="5114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7"/>
                <a:gridCol w="1080120"/>
                <a:gridCol w="1368152"/>
                <a:gridCol w="1512168"/>
                <a:gridCol w="1224135"/>
              </a:tblGrid>
              <a:tr h="7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TÜRKÇE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TÜRKÇE+ %30 İNGİLİZCE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tr-TR" sz="1400" b="1" i="0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ZORUNLU HAZIRLIK SINIFI</a:t>
                      </a:r>
                      <a:endParaRPr lang="en-GB" sz="14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İSTEĞE BAĞLI HAZIRLIK SINIFI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70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TASARIM BÖLÜMÜ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70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Moda Tasarımı </a:t>
                      </a:r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625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EL SANATLARI 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Halıcılık ve Kilimcilik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Geleneksel El Sanatları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TEKSTİL, GİYİM, AYAKKABI ve DERİ</a:t>
                      </a:r>
                      <a:r>
                        <a:rPr lang="tr-TR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625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Deri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Giyim Üretim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87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44416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Agency FB" panose="020B0503020202020204" pitchFamily="34" charset="0"/>
              </a:rPr>
              <a:t>ÖĞRENCİ KABULÜ</a:t>
            </a:r>
            <a:endParaRPr lang="en-US" sz="20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0" indent="0" algn="just">
              <a:buNone/>
            </a:pPr>
            <a:endParaRPr lang="en-US" sz="20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Öğrenci Seçme ve Yerleştirme Merkezi (ÖSYM) tarafından Yapılan </a:t>
            </a:r>
            <a:r>
              <a:rPr lang="tr-TR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Yüksek Öğretime Giriş Sınavı (YGS</a:t>
            </a: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)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Eşdeğer Diploma Programlarından Yatay Geçiş</a:t>
            </a:r>
          </a:p>
          <a:p>
            <a:pPr marL="622300" lvl="2" indent="-3429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Ek Madde 1</a:t>
            </a:r>
          </a:p>
          <a:p>
            <a:pPr marL="622300" lvl="2" indent="-3429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Başarı </a:t>
            </a:r>
            <a:r>
              <a:rPr lang="tr-TR" sz="24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Puanı</a:t>
            </a:r>
            <a:endParaRPr lang="tr-TR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342900" lvl="1" indent="-3429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tr-TR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Üniversitemiz Ön Lisans Ve Lisans Düzeyinde Yurt Dışından Öğrenci Kabul </a:t>
            </a:r>
            <a:r>
              <a:rPr lang="tr-TR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Yönergesi’ne</a:t>
            </a: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 göre öğrenci kabulü</a:t>
            </a:r>
            <a:r>
              <a:rPr lang="en-US" b="1" dirty="0">
                <a:solidFill>
                  <a:schemeClr val="tx1"/>
                </a:solidFill>
                <a:latin typeface="Agency FB" panose="020B0503020202020204" pitchFamily="34" charset="0"/>
              </a:rPr>
              <a:t> </a:t>
            </a:r>
            <a:endParaRPr lang="tr-TR" dirty="0">
              <a:latin typeface="Agency FB" panose="020B0503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tr-TR" sz="4900" b="1" dirty="0">
                <a:solidFill>
                  <a:srgbClr val="C00000"/>
                </a:solidFill>
                <a:latin typeface="Agency FB" panose="020B0503020202020204" pitchFamily="34" charset="0"/>
              </a:rPr>
              <a:t>ÖĞRENCİ KABULÜ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tr-TR" dirty="0"/>
          </a:p>
        </p:txBody>
      </p:sp>
      <p:pic>
        <p:nvPicPr>
          <p:cNvPr id="5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9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SAYILAR</a:t>
            </a:r>
            <a:endParaRPr lang="tr-TR" b="1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123621"/>
              </p:ext>
            </p:extLst>
          </p:nvPr>
        </p:nvGraphicFramePr>
        <p:xfrm>
          <a:off x="683568" y="2722481"/>
          <a:ext cx="7884368" cy="2866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2816"/>
                <a:gridCol w="3361552"/>
              </a:tblGrid>
              <a:tr h="505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SAYILARI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367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AKADEMİK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İDARİ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ULUSLARARASI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6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640483"/>
              </p:ext>
            </p:extLst>
          </p:nvPr>
        </p:nvGraphicFramePr>
        <p:xfrm>
          <a:off x="683566" y="2636912"/>
          <a:ext cx="7920880" cy="3903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6960"/>
                <a:gridCol w="1098784"/>
                <a:gridCol w="1098784"/>
                <a:gridCol w="1098784"/>
                <a:gridCol w="1098784"/>
                <a:gridCol w="1098784"/>
              </a:tblGrid>
              <a:tr h="176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              Kapasiteleri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Eğitim Alanı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0–25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26-50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51-75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76-100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Toplam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Anfi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Sınıf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9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Bilgisayar Lab.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Diğer Lab.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Atölyeler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         YÜKSEKOKUL EĞİTİM ALANLARININ     	KAPASİTELERİNE GÖRE DAĞILIMI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5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6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latin typeface="Agency FB" panose="020B0503020202020204" pitchFamily="34" charset="0"/>
              </a:rPr>
              <a:t>KAPALI ALANLAR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24398"/>
              </p:ext>
            </p:extLst>
          </p:nvPr>
        </p:nvGraphicFramePr>
        <p:xfrm>
          <a:off x="251520" y="2360500"/>
          <a:ext cx="8640960" cy="1584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07995"/>
                <a:gridCol w="3032965"/>
              </a:tblGrid>
              <a:tr h="527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ALAN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240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tr-TR" sz="240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8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ALAN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3905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8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İNŞAAT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HALİNDE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428356"/>
              </p:ext>
            </p:extLst>
          </p:nvPr>
        </p:nvGraphicFramePr>
        <p:xfrm>
          <a:off x="251520" y="4077075"/>
          <a:ext cx="8640960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8908"/>
                <a:gridCol w="3222052"/>
              </a:tblGrid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SAYI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SINIFLAR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BİLGİSAYAR LABORATUVARLARI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AMFİ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LABORATUVARLAR / ATÖLYE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82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36594"/>
              </p:ext>
            </p:extLst>
          </p:nvPr>
        </p:nvGraphicFramePr>
        <p:xfrm>
          <a:off x="539550" y="764706"/>
          <a:ext cx="8136905" cy="5559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165"/>
                <a:gridCol w="938217"/>
                <a:gridCol w="1978786"/>
                <a:gridCol w="1978786"/>
                <a:gridCol w="1978786"/>
                <a:gridCol w="631165"/>
              </a:tblGrid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59192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 smtClean="0">
                          <a:effectLst/>
                        </a:rPr>
                        <a:t>          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BOR HALİL ZÖHRE ATAMAN MESLEK  YÜKSEKOKULU</a:t>
                      </a:r>
                      <a:r>
                        <a:rPr lang="tr-TR" sz="3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ÖĞRENCİ</a:t>
                      </a:r>
                      <a:r>
                        <a:rPr lang="tr-TR" sz="3600" b="1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 İ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STATİSTİKLERİ</a:t>
                      </a:r>
                      <a:endParaRPr lang="tr-TR" sz="3600" b="1" i="0" u="none" strike="noStrike" dirty="0" smtClean="0">
                        <a:solidFill>
                          <a:srgbClr val="C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  <a:p>
                      <a:pPr algn="l" fontAlgn="ctr"/>
                      <a:endParaRPr lang="tr-TR" sz="2000" b="1" i="0" u="none" strike="noStrike" dirty="0">
                        <a:solidFill>
                          <a:srgbClr val="903C39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1603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 smtClean="0">
                          <a:effectLst/>
                        </a:rPr>
                        <a:t>Kontenjan yıllara göre </a:t>
                      </a:r>
                      <a:r>
                        <a:rPr lang="tr-TR" sz="1400" u="none" strike="noStrike" dirty="0" smtClean="0">
                          <a:effectLst/>
                        </a:rPr>
                        <a:t>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u="none" strike="noStrike" dirty="0" smtClean="0">
                          <a:effectLst/>
                        </a:rPr>
                        <a:t>80+70</a:t>
                      </a:r>
                      <a:r>
                        <a:rPr lang="sv-SE" sz="1400" u="none" strike="noStrike" dirty="0">
                          <a:effectLst/>
                        </a:rPr>
                        <a:t>, 65, 70 </a:t>
                      </a:r>
                      <a:r>
                        <a:rPr lang="sv-SE" sz="1400" u="none" strike="noStrike" dirty="0" smtClean="0">
                          <a:effectLst/>
                        </a:rPr>
                        <a:t>d</a:t>
                      </a:r>
                      <a:r>
                        <a:rPr lang="tr-TR" sz="1400" u="none" strike="noStrike" dirty="0" smtClean="0">
                          <a:effectLst/>
                        </a:rPr>
                        <a:t>i</a:t>
                      </a:r>
                      <a:r>
                        <a:rPr lang="sv-SE" sz="1400" u="none" strike="noStrike" dirty="0" smtClean="0">
                          <a:effectLst/>
                        </a:rPr>
                        <a:t>r</a:t>
                      </a:r>
                      <a:r>
                        <a:rPr lang="sv-SE" sz="1400" u="none" strike="noStrike" dirty="0">
                          <a:effectLst/>
                        </a:rPr>
                        <a:t>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YIL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Kayıtlı Öğrenci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Yerleşen Öğrenci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Minimum Puanlar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2012-2013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380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0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2013-2014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340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70744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2014-2015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354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60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174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17424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2015-2016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357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62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185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2016-2017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367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72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193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2017-2018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 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 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" name="차트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184878"/>
              </p:ext>
            </p:extLst>
          </p:nvPr>
        </p:nvGraphicFramePr>
        <p:xfrm>
          <a:off x="1072580" y="4365104"/>
          <a:ext cx="688379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622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0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593095"/>
              </p:ext>
            </p:extLst>
          </p:nvPr>
        </p:nvGraphicFramePr>
        <p:xfrm>
          <a:off x="4" y="2770244"/>
          <a:ext cx="9143997" cy="3487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1756"/>
                <a:gridCol w="504056"/>
                <a:gridCol w="456978"/>
                <a:gridCol w="418624"/>
                <a:gridCol w="446049"/>
                <a:gridCol w="371706"/>
                <a:gridCol w="446049"/>
                <a:gridCol w="446049"/>
                <a:gridCol w="371706"/>
                <a:gridCol w="446049"/>
                <a:gridCol w="446049"/>
                <a:gridCol w="446049"/>
                <a:gridCol w="520390"/>
                <a:gridCol w="446049"/>
                <a:gridCol w="446049"/>
                <a:gridCol w="520389"/>
              </a:tblGrid>
              <a:tr h="438189">
                <a:tc gridSpan="1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BOR HALİL ZÖHRE ATAMAN MESLEK YÜKSEKOKULU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YILLARA GÖRE ÖĞRENCİ SAYILARI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38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FAKÜLTE/YÜKSEKOKUL/MYO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2012-2013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2013-2014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66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BOR HALİL ZÖHRE ATAMAN MYO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72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TEKSTİL, GİYİM, AYAKKABI VE DERİ BÖLÜMÜ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156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226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138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133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TASARIM BÖLÜMÜ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101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101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138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122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151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 SANATLARI BÖLÜMÜ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92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GENEL TOPLAM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380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340 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354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357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Autofit/>
          </a:bodyPr>
          <a:lstStyle/>
          <a:p>
            <a:r>
              <a:rPr lang="tr-TR" b="1" dirty="0">
                <a:solidFill>
                  <a:srgbClr val="C00000"/>
                </a:solidFill>
                <a:latin typeface="Agency FB" panose="020B0503020202020204" pitchFamily="34" charset="0"/>
              </a:rPr>
              <a:t>BOR HALİL ZÖHRE ATAMAN </a:t>
            </a:r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MYO</a:t>
            </a:r>
            <a:r>
              <a:rPr lang="tr-TR" dirty="0">
                <a:solidFill>
                  <a:srgbClr val="C00000"/>
                </a:solidFill>
                <a:latin typeface="Agency FB" panose="020B0503020202020204" pitchFamily="34" charset="0"/>
              </a:rPr>
              <a:t/>
            </a:r>
            <a:br>
              <a:rPr lang="tr-TR" dirty="0">
                <a:solidFill>
                  <a:srgbClr val="C00000"/>
                </a:solidFill>
                <a:latin typeface="Agency FB" panose="020B0503020202020204" pitchFamily="34" charset="0"/>
              </a:rPr>
            </a:br>
            <a:r>
              <a:rPr lang="tr-TR" b="1" dirty="0">
                <a:solidFill>
                  <a:srgbClr val="C00000"/>
                </a:solidFill>
                <a:latin typeface="Agency FB" panose="020B0503020202020204" pitchFamily="34" charset="0"/>
              </a:rPr>
              <a:t>YILLARA GÖRE ÖĞRENCİ SAYILARI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102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6308" y="-243408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06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605756" y="3244334"/>
            <a:ext cx="39324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6000" b="1" dirty="0">
                <a:solidFill>
                  <a:srgbClr val="C00000"/>
                </a:solidFill>
                <a:latin typeface="Agency FB" panose="020B0503020202020204" pitchFamily="34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3274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0" y="4527810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MÜHENDİSLİK</a:t>
            </a: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856556" y="692696"/>
            <a:ext cx="781426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b="1" dirty="0">
                <a:solidFill>
                  <a:srgbClr val="C00000"/>
                </a:solidFill>
              </a:rPr>
              <a:t>SUNUM </a:t>
            </a:r>
            <a:r>
              <a:rPr lang="tr-TR" sz="4400" b="1" dirty="0" smtClean="0">
                <a:solidFill>
                  <a:srgbClr val="C00000"/>
                </a:solidFill>
              </a:rPr>
              <a:t>ÖZETİ</a:t>
            </a:r>
            <a:endParaRPr lang="tr-TR" sz="4400" b="1" dirty="0">
              <a:solidFill>
                <a:srgbClr val="C00000"/>
              </a:solidFill>
            </a:endParaRP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VİZYONUMUZ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MİSYONUMUZ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TARİHÇEMİZ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AKADEMİK ve İDARİ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YAPI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BÖLÜMLERE GÖRE ÖĞRETİM GÖREVLİSİ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SAYISI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BÖLÜM VE PROGRAMLAR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EĞİTİM DİLİ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ÖĞRENCİ KABULÜ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</a:endParaRP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SAYILAR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YÜKSEKOKUL EĞİTİM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ALANLARININ KAPASİTELERİNE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GÖRE DAĞILIMI</a:t>
            </a:r>
            <a:endParaRPr lang="tr-TR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</a:endParaRP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KAPALI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ALANLAR</a:t>
            </a:r>
          </a:p>
          <a:p>
            <a:pPr marL="285750" indent="-28575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 BOR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HALİL ZÖHRE ATAMAN MESLEK  YÜKSEKOKULU ÖĞRENCİ İSTATİSTİKLERİ</a:t>
            </a:r>
          </a:p>
          <a:p>
            <a:pPr marL="285750" indent="-28575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 BOR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HALİL ZÖHRE ATAMAN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MYO YILLARA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GÖRE ÖĞRENCİ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SAYILARI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BÖLÜM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VE PROGRAMLARIMIZ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SAYILARLA OKULUMUZ</a:t>
            </a:r>
          </a:p>
        </p:txBody>
      </p:sp>
    </p:spTree>
    <p:extLst>
      <p:ext uri="{BB962C8B-B14F-4D97-AF65-F5344CB8AC3E}">
        <p14:creationId xmlns:p14="http://schemas.microsoft.com/office/powerpoint/2010/main" val="372493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E:\Resimler\IMG_358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42" y="1412776"/>
            <a:ext cx="5595620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Dikdörtgen 3"/>
          <p:cNvSpPr/>
          <p:nvPr/>
        </p:nvSpPr>
        <p:spPr>
          <a:xfrm>
            <a:off x="1979712" y="3105835"/>
            <a:ext cx="4878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>
              <a:solidFill>
                <a:srgbClr val="FFFF00"/>
              </a:solidFill>
            </a:endParaRPr>
          </a:p>
          <a:p>
            <a:endParaRPr lang="tr-TR" dirty="0">
              <a:solidFill>
                <a:srgbClr val="FFFF00"/>
              </a:solidFill>
            </a:endParaRPr>
          </a:p>
          <a:p>
            <a:endParaRPr lang="tr-TR" dirty="0" smtClean="0">
              <a:solidFill>
                <a:srgbClr val="FFFF00"/>
              </a:solidFill>
            </a:endParaRPr>
          </a:p>
          <a:p>
            <a:r>
              <a:rPr lang="tr-TR" dirty="0" smtClean="0">
                <a:solidFill>
                  <a:srgbClr val="FFFF00"/>
                </a:solidFill>
              </a:rPr>
              <a:t>BOR </a:t>
            </a:r>
            <a:r>
              <a:rPr lang="tr-TR" dirty="0">
                <a:solidFill>
                  <a:srgbClr val="FFFF00"/>
                </a:solidFill>
              </a:rPr>
              <a:t>HALİL ZÖHRE ATAMAN </a:t>
            </a:r>
            <a:endParaRPr lang="tr-TR" dirty="0" smtClean="0">
              <a:solidFill>
                <a:srgbClr val="FFFF00"/>
              </a:solidFill>
            </a:endParaRPr>
          </a:p>
          <a:p>
            <a:r>
              <a:rPr lang="tr-TR" dirty="0" smtClean="0">
                <a:solidFill>
                  <a:srgbClr val="FFFF00"/>
                </a:solidFill>
              </a:rPr>
              <a:t>MESLEK YÜKSEKOKULU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2050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2" y="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9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400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‘’Mesleğinde </a:t>
            </a:r>
            <a:r>
              <a:rPr lang="tr-TR" sz="4400" b="1" dirty="0">
                <a:solidFill>
                  <a:srgbClr val="002060"/>
                </a:solidFill>
                <a:latin typeface="Agency FB" panose="020B0503020202020204" pitchFamily="34" charset="0"/>
              </a:rPr>
              <a:t>üretim sektörünün ihtiyaçlarını karşılayabilecek, yeterli mesleki bilgi ve beceriye sahip, alanında yenilikleri araştırıp geliştirebilen teknik elemanlar </a:t>
            </a:r>
            <a:r>
              <a:rPr lang="tr-TR" sz="4400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yetiştirmek’’</a:t>
            </a:r>
            <a:endParaRPr lang="tr-TR" sz="4400" b="1" dirty="0">
              <a:solidFill>
                <a:srgbClr val="002060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8800" b="1" dirty="0" smtClean="0">
                <a:solidFill>
                  <a:srgbClr val="C00000"/>
                </a:solidFill>
              </a:rPr>
              <a:t>   MİSYONUMUZ</a:t>
            </a:r>
            <a:endParaRPr lang="tr-TR" sz="8800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99392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89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2348880"/>
            <a:ext cx="7772400" cy="3600400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‘’Çağdaş mesleki teknik eğitimin gerektirdiği niteliklere sahip, ulusal ve uluslararası platformda tercih edilen teknik elemanlar yetiştiren meslek yüksekokulu olmaktır.’’</a:t>
            </a:r>
            <a:endParaRPr lang="tr-TR" b="1" dirty="0">
              <a:solidFill>
                <a:srgbClr val="00206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548680"/>
            <a:ext cx="7772400" cy="1440160"/>
          </a:xfrm>
        </p:spPr>
        <p:txBody>
          <a:bodyPr>
            <a:noAutofit/>
          </a:bodyPr>
          <a:lstStyle/>
          <a:p>
            <a:r>
              <a:rPr lang="tr-TR" sz="9600" b="1" dirty="0" smtClean="0">
                <a:solidFill>
                  <a:srgbClr val="C00000"/>
                </a:solidFill>
              </a:rPr>
              <a:t>   </a:t>
            </a:r>
            <a:r>
              <a:rPr lang="tr-TR" sz="8000" b="1" dirty="0" smtClean="0">
                <a:solidFill>
                  <a:srgbClr val="C00000"/>
                </a:solidFill>
              </a:rPr>
              <a:t>VİZYONUMUZ</a:t>
            </a:r>
            <a:endParaRPr lang="tr-TR" sz="80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6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4000" b="1" dirty="0">
                <a:latin typeface="Agency FB" panose="020B0503020202020204" pitchFamily="34" charset="0"/>
              </a:rPr>
              <a:t>Bor Halil </a:t>
            </a:r>
            <a:r>
              <a:rPr lang="tr-TR" sz="4000" b="1" dirty="0" err="1">
                <a:latin typeface="Agency FB" panose="020B0503020202020204" pitchFamily="34" charset="0"/>
              </a:rPr>
              <a:t>Zöhre</a:t>
            </a:r>
            <a:r>
              <a:rPr lang="tr-TR" sz="4000" b="1" dirty="0">
                <a:latin typeface="Agency FB" panose="020B0503020202020204" pitchFamily="34" charset="0"/>
              </a:rPr>
              <a:t> Ataman Meslek Yüksekokulu 1999 yılında </a:t>
            </a:r>
            <a:r>
              <a:rPr lang="tr-TR" sz="4000" b="1" dirty="0" smtClean="0">
                <a:latin typeface="Agency FB" panose="020B0503020202020204" pitchFamily="34" charset="0"/>
              </a:rPr>
              <a:t>Bor </a:t>
            </a:r>
            <a:r>
              <a:rPr lang="tr-TR" sz="4000" b="1" dirty="0">
                <a:latin typeface="Agency FB" panose="020B0503020202020204" pitchFamily="34" charset="0"/>
              </a:rPr>
              <a:t>Meslek Yüksekokuluna </a:t>
            </a:r>
            <a:r>
              <a:rPr lang="tr-TR" sz="4000" b="1" dirty="0" smtClean="0">
                <a:latin typeface="Agency FB" panose="020B0503020202020204" pitchFamily="34" charset="0"/>
              </a:rPr>
              <a:t>bağlı </a:t>
            </a:r>
            <a:r>
              <a:rPr lang="tr-TR" sz="4000" b="1" dirty="0">
                <a:latin typeface="Agency FB" panose="020B0503020202020204" pitchFamily="34" charset="0"/>
              </a:rPr>
              <a:t>T</a:t>
            </a:r>
            <a:r>
              <a:rPr lang="tr-TR" sz="4000" b="1" dirty="0" smtClean="0">
                <a:latin typeface="Agency FB" panose="020B0503020202020204" pitchFamily="34" charset="0"/>
              </a:rPr>
              <a:t>ekstil </a:t>
            </a:r>
            <a:r>
              <a:rPr lang="tr-TR" sz="4000" b="1" dirty="0" smtClean="0">
                <a:latin typeface="Agency FB" panose="020B0503020202020204" pitchFamily="34" charset="0"/>
              </a:rPr>
              <a:t>Programlarının, </a:t>
            </a:r>
            <a:r>
              <a:rPr lang="tr-TR" sz="4000" b="1" dirty="0">
                <a:latin typeface="Agency FB" panose="020B0503020202020204" pitchFamily="34" charset="0"/>
              </a:rPr>
              <a:t>Bor Halil </a:t>
            </a:r>
            <a:r>
              <a:rPr lang="tr-TR" sz="4000" b="1" dirty="0" err="1">
                <a:latin typeface="Agency FB" panose="020B0503020202020204" pitchFamily="34" charset="0"/>
              </a:rPr>
              <a:t>Zöhre</a:t>
            </a:r>
            <a:r>
              <a:rPr lang="tr-TR" sz="4000" b="1" dirty="0">
                <a:latin typeface="Agency FB" panose="020B0503020202020204" pitchFamily="34" charset="0"/>
              </a:rPr>
              <a:t> Ataman Meslek Yüksekokulu Teknik Programlar Bölümü çatısı altında birleştirilmesiyle kurulmuş </a:t>
            </a:r>
            <a:r>
              <a:rPr lang="tr-TR" sz="4000" b="1" dirty="0" smtClean="0">
                <a:latin typeface="Agency FB" panose="020B0503020202020204" pitchFamily="34" charset="0"/>
              </a:rPr>
              <a:t>ve Yükseköğretimdeki </a:t>
            </a:r>
            <a:r>
              <a:rPr lang="tr-TR" sz="4000" b="1" dirty="0">
                <a:latin typeface="Agency FB" panose="020B0503020202020204" pitchFamily="34" charset="0"/>
              </a:rPr>
              <a:t>yerini almıştır.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TARİHÇE</a:t>
            </a:r>
            <a:endParaRPr lang="tr-TR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3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11560" y="981125"/>
            <a:ext cx="8229600" cy="61032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AKADEMİK ve İDARİ </a:t>
            </a:r>
            <a:r>
              <a:rPr lang="tr-TR" b="1" dirty="0">
                <a:solidFill>
                  <a:srgbClr val="C00000"/>
                </a:solidFill>
              </a:rPr>
              <a:t>YAPI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45126"/>
            <a:ext cx="7848872" cy="520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4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435062"/>
              </p:ext>
            </p:extLst>
          </p:nvPr>
        </p:nvGraphicFramePr>
        <p:xfrm>
          <a:off x="971600" y="2852934"/>
          <a:ext cx="7408862" cy="3307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Bölüm Adı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Öğretim Görevlisi Sayısı</a:t>
                      </a:r>
                      <a:endParaRPr lang="tr-T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El Sanatları Bölümü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4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Tasarım Bölümü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4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Tekstil, Giyim, Ayakkabı ve Deri Bölümü</a:t>
                      </a:r>
                      <a:endParaRPr lang="tr-T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TOPLAM</a:t>
                      </a:r>
                      <a:endParaRPr lang="tr-T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16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            BÖLÜMLERE GÖRE ÖĞRETİM GÖREVLİSİ SAYISI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5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81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ömer halisdemir üniversitesi logosu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4"/>
            <a:ext cx="2362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tr-TR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BOR HALİL ZÖHRE ATAMAN </a:t>
            </a:r>
            <a:br>
              <a:rPr lang="tr-TR" sz="4400" b="1" dirty="0">
                <a:solidFill>
                  <a:srgbClr val="C00000"/>
                </a:solidFill>
                <a:latin typeface="Agency FB" panose="020B0503020202020204" pitchFamily="34" charset="0"/>
              </a:rPr>
            </a:br>
            <a:r>
              <a:rPr lang="tr-TR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MESLEK YÜKSEKOKULU</a:t>
            </a:r>
          </a:p>
        </p:txBody>
      </p:sp>
      <p:graphicFrame>
        <p:nvGraphicFramePr>
          <p:cNvPr id="8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150618"/>
              </p:ext>
            </p:extLst>
          </p:nvPr>
        </p:nvGraphicFramePr>
        <p:xfrm>
          <a:off x="539552" y="2348880"/>
          <a:ext cx="7406600" cy="4104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748"/>
                <a:gridCol w="3157852"/>
              </a:tblGrid>
              <a:tr h="539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BÖLÜMLER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ÖĞRENCİ KABULÜ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71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TASARIM BÖLÜMÜ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2011-2012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Moda Tasarımı </a:t>
                      </a:r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2011-2012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EL SANATLARI 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Halıcılık ve Kilimcilik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1999-2000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Geleneksel El Sanatları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2012-2013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3679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TEKSTİL, GİYİM, AYAKKABI ve DERİ</a:t>
                      </a:r>
                      <a:r>
                        <a:rPr lang="tr-TR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Deri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Giyim Üretim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Tekstil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-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21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398</TotalTime>
  <Words>593</Words>
  <Application>Microsoft Office PowerPoint</Application>
  <PresentationFormat>Ekran Gösterisi (4:3)</PresentationFormat>
  <Paragraphs>295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Dalga Biçimi</vt:lpstr>
      <vt:lpstr>ÖMER HALİSDEMİR ÜNİVERSİTESİ BOR HALİL ZÖHRE ATAMAN  MESLEK YÜKSEKOKULUNA  HOŞGELDİNİZ</vt:lpstr>
      <vt:lpstr>PowerPoint Sunusu</vt:lpstr>
      <vt:lpstr>PowerPoint Sunusu</vt:lpstr>
      <vt:lpstr>   MİSYONUMUZ</vt:lpstr>
      <vt:lpstr>‘’Çağdaş mesleki teknik eğitimin gerektirdiği niteliklere sahip, ulusal ve uluslararası platformda tercih edilen teknik elemanlar yetiştiren meslek yüksekokulu olmaktır.’’</vt:lpstr>
      <vt:lpstr>TARİHÇE</vt:lpstr>
      <vt:lpstr>AKADEMİK ve İDARİ YAPI </vt:lpstr>
      <vt:lpstr>            BÖLÜMLERE GÖRE ÖĞRETİM GÖREVLİSİ SAYISI</vt:lpstr>
      <vt:lpstr>PowerPoint Sunusu</vt:lpstr>
      <vt:lpstr>EĞİTİM DİLİ</vt:lpstr>
      <vt:lpstr>ÖĞRENCİ KABULÜ </vt:lpstr>
      <vt:lpstr>SAYILAR</vt:lpstr>
      <vt:lpstr>         YÜKSEKOKUL EĞİTİM ALANLARININ      KAPASİTELERİNE GÖRE DAĞILIMI</vt:lpstr>
      <vt:lpstr>KAPALI ALANLAR</vt:lpstr>
      <vt:lpstr>PowerPoint Sunusu</vt:lpstr>
      <vt:lpstr>BOR HALİL ZÖHRE ATAMAN MYO YILLARA GÖRE ÖĞRENCİ SAYILARI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ÖMER HALİSDEMİR ÜNİVERSİTESİ BOR HALİL ZÖHRE ATAMAN  MESLEK YÜKSEKOKULU</dc:title>
  <dc:creator>MD. YRD.</dc:creator>
  <cp:lastModifiedBy>MM Md.Yrd</cp:lastModifiedBy>
  <cp:revision>49</cp:revision>
  <dcterms:created xsi:type="dcterms:W3CDTF">2016-12-06T14:33:16Z</dcterms:created>
  <dcterms:modified xsi:type="dcterms:W3CDTF">2016-12-16T13:41:55Z</dcterms:modified>
</cp:coreProperties>
</file>