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5" r:id="rId3"/>
    <p:sldId id="257" r:id="rId4"/>
    <p:sldId id="267" r:id="rId5"/>
    <p:sldId id="258" r:id="rId6"/>
    <p:sldId id="260" r:id="rId7"/>
    <p:sldId id="270" r:id="rId8"/>
    <p:sldId id="274" r:id="rId9"/>
    <p:sldId id="266" r:id="rId10"/>
    <p:sldId id="271" r:id="rId11"/>
    <p:sldId id="272" r:id="rId12"/>
    <p:sldId id="273" r:id="rId13"/>
    <p:sldId id="275" r:id="rId14"/>
    <p:sldId id="276" r:id="rId15"/>
    <p:sldId id="268" r:id="rId16"/>
    <p:sldId id="262" r:id="rId17"/>
    <p:sldId id="26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34" autoAdjust="0"/>
    <p:restoredTop sz="94660"/>
  </p:normalViewPr>
  <p:slideViewPr>
    <p:cSldViewPr>
      <p:cViewPr>
        <p:scale>
          <a:sx n="86" d="100"/>
          <a:sy n="86" d="100"/>
        </p:scale>
        <p:origin x="-24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M%20Md.Yrd\Desktop\Bor_H_Z_A_MYO-%20&#214;&#286;.%20&#304;STAT&#304;ST&#304;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777777777777779E-2"/>
          <c:y val="6.1946902654867263E-2"/>
          <c:w val="0.64629629629629715"/>
          <c:h val="0.792035398230088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Sheet1!$C$6</c:f>
              <c:strCache>
                <c:ptCount val="1"/>
                <c:pt idx="0">
                  <c:v>Kayıtlı Öğrenci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Sheet1!$B$7:$B$12</c:f>
              <c:strCache>
                <c:ptCount val="6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  <c:pt idx="3">
                  <c:v>2015-2016</c:v>
                </c:pt>
                <c:pt idx="4">
                  <c:v>2016-2017</c:v>
                </c:pt>
                <c:pt idx="5">
                  <c:v>2017-2018</c:v>
                </c:pt>
              </c:strCache>
            </c:strRef>
          </c:cat>
          <c:val>
            <c:numRef>
              <c:f>Sheet1!$C$7:$C$12</c:f>
              <c:numCache>
                <c:formatCode>#,##0</c:formatCode>
                <c:ptCount val="6"/>
                <c:pt idx="0">
                  <c:v>380</c:v>
                </c:pt>
                <c:pt idx="1">
                  <c:v>340</c:v>
                </c:pt>
                <c:pt idx="2">
                  <c:v>354</c:v>
                </c:pt>
                <c:pt idx="3">
                  <c:v>357</c:v>
                </c:pt>
                <c:pt idx="4">
                  <c:v>367</c:v>
                </c:pt>
              </c:numCache>
            </c:numRef>
          </c:val>
        </c:ser>
        <c:ser>
          <c:idx val="1"/>
          <c:order val="1"/>
          <c:tx>
            <c:strRef>
              <c:f>Sheet1!$D$6</c:f>
              <c:strCache>
                <c:ptCount val="1"/>
                <c:pt idx="0">
                  <c:v>Yerleşen Öğrenci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Sheet1!$B$7:$B$12</c:f>
              <c:strCache>
                <c:ptCount val="6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  <c:pt idx="3">
                  <c:v>2015-2016</c:v>
                </c:pt>
                <c:pt idx="4">
                  <c:v>2016-2017</c:v>
                </c:pt>
                <c:pt idx="5">
                  <c:v>2017-2018</c:v>
                </c:pt>
              </c:strCache>
            </c:strRef>
          </c:cat>
          <c:val>
            <c:numRef>
              <c:f>Sheet1!$D$7:$D$12</c:f>
              <c:numCache>
                <c:formatCode>#,##0</c:formatCode>
                <c:ptCount val="6"/>
                <c:pt idx="0">
                  <c:v>12</c:v>
                </c:pt>
                <c:pt idx="1">
                  <c:v>4</c:v>
                </c:pt>
                <c:pt idx="2">
                  <c:v>60</c:v>
                </c:pt>
                <c:pt idx="3">
                  <c:v>62</c:v>
                </c:pt>
                <c:pt idx="4">
                  <c:v>72</c:v>
                </c:pt>
              </c:numCache>
            </c:numRef>
          </c:val>
        </c:ser>
        <c:ser>
          <c:idx val="2"/>
          <c:order val="2"/>
          <c:tx>
            <c:strRef>
              <c:f>Sheet1!$E$6</c:f>
              <c:strCache>
                <c:ptCount val="1"/>
                <c:pt idx="0">
                  <c:v>Minimum Puanlar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cat>
            <c:strRef>
              <c:f>Sheet1!$B$7:$B$12</c:f>
              <c:strCache>
                <c:ptCount val="6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  <c:pt idx="3">
                  <c:v>2015-2016</c:v>
                </c:pt>
                <c:pt idx="4">
                  <c:v>2016-2017</c:v>
                </c:pt>
                <c:pt idx="5">
                  <c:v>2017-2018</c:v>
                </c:pt>
              </c:strCache>
            </c:strRef>
          </c:cat>
          <c:val>
            <c:numRef>
              <c:f>Sheet1!$E$7:$E$12</c:f>
              <c:numCache>
                <c:formatCode>#,##0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174</c:v>
                </c:pt>
                <c:pt idx="3">
                  <c:v>185</c:v>
                </c:pt>
                <c:pt idx="4">
                  <c:v>193.18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238464"/>
        <c:axId val="184240000"/>
      </c:barChart>
      <c:catAx>
        <c:axId val="184238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635">
            <a:solidFill>
              <a:srgbClr val="808080"/>
            </a:solidFill>
          </a:ln>
        </c:spPr>
        <c:crossAx val="184240000"/>
        <c:crosses val="autoZero"/>
        <c:auto val="1"/>
        <c:lblAlgn val="ctr"/>
        <c:lblOffset val="100"/>
        <c:noMultiLvlLbl val="0"/>
      </c:catAx>
      <c:valAx>
        <c:axId val="184240000"/>
        <c:scaling>
          <c:orientation val="minMax"/>
        </c:scaling>
        <c:delete val="0"/>
        <c:axPos val="l"/>
        <c:majorGridlines>
          <c:spPr>
            <a:ln w="635">
              <a:solidFill>
                <a:srgbClr val="808080"/>
              </a:solidFill>
            </a:ln>
          </c:spPr>
        </c:majorGridlines>
        <c:numFmt formatCode="#,##0" sourceLinked="1"/>
        <c:majorTickMark val="out"/>
        <c:minorTickMark val="none"/>
        <c:tickLblPos val="nextTo"/>
        <c:spPr>
          <a:ln w="635">
            <a:solidFill>
              <a:srgbClr val="808080"/>
            </a:solidFill>
          </a:ln>
        </c:spPr>
        <c:crossAx val="184238464"/>
        <c:crosses val="autoZero"/>
        <c:crossBetween val="between"/>
      </c:valAx>
      <c:spPr>
        <a:solidFill>
          <a:srgbClr val="FFFFFF"/>
        </a:solidFill>
        <a:ln>
          <a:noFill/>
        </a:ln>
      </c:spPr>
    </c:plotArea>
    <c:legend>
      <c:legendPos val="r"/>
      <c:layout/>
      <c:overlay val="0"/>
      <c:spPr>
        <a:noFill/>
        <a:ln>
          <a:noFill/>
        </a:ln>
      </c:sp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1000" b="0" i="0" u="none" baseline="0">
          <a:solidFill>
            <a:srgbClr val="000000"/>
          </a:solidFill>
          <a:latin typeface="Arial"/>
          <a:ea typeface="Arial"/>
        </a:defRPr>
      </a:pPr>
      <a:endParaRPr lang="tr-T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93DD6-3103-4DEA-A8EA-EF5CED6A5B41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6AF30-B3D8-4921-964C-6A8B89CA29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292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SUNUM ÖZETİ</a:t>
            </a:r>
          </a:p>
          <a:p>
            <a:r>
              <a:rPr lang="tr-TR" dirty="0" smtClean="0"/>
              <a:t>VİZYONUMUZ</a:t>
            </a:r>
          </a:p>
          <a:p>
            <a:r>
              <a:rPr lang="tr-TR" dirty="0" smtClean="0"/>
              <a:t>MİSYONUMUZ</a:t>
            </a:r>
          </a:p>
          <a:p>
            <a:r>
              <a:rPr lang="tr-TR" dirty="0" smtClean="0"/>
              <a:t>TARİHÇEMİZ</a:t>
            </a:r>
          </a:p>
          <a:p>
            <a:r>
              <a:rPr lang="tr-TR" dirty="0" smtClean="0"/>
              <a:t>BÖLÜM</a:t>
            </a:r>
            <a:r>
              <a:rPr lang="tr-TR" baseline="0" dirty="0" smtClean="0"/>
              <a:t> VE PROGRAMLARIMIZ</a:t>
            </a:r>
          </a:p>
          <a:p>
            <a:r>
              <a:rPr lang="tr-TR" baseline="0" dirty="0" smtClean="0"/>
              <a:t>SAYILARLA OKULUMUZ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6AF30-B3D8-4921-964C-6A8B89CA29F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286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3052936"/>
          </a:xfrm>
        </p:spPr>
        <p:txBody>
          <a:bodyPr>
            <a:normAutofit fontScale="90000"/>
          </a:bodyPr>
          <a:lstStyle/>
          <a:p>
            <a:r>
              <a:rPr lang="tr-TR" b="1" i="1" dirty="0" smtClean="0">
                <a:solidFill>
                  <a:srgbClr val="C00000"/>
                </a:solidFill>
              </a:rPr>
              <a:t>ÖMER HALİSDEMİR ÜNİVERSİTESİ</a:t>
            </a:r>
            <a:br>
              <a:rPr lang="tr-TR" b="1" i="1" dirty="0" smtClean="0">
                <a:solidFill>
                  <a:srgbClr val="C00000"/>
                </a:solidFill>
              </a:rPr>
            </a:br>
            <a:r>
              <a:rPr lang="tr-TR" b="1" i="1" dirty="0" smtClean="0">
                <a:solidFill>
                  <a:srgbClr val="C00000"/>
                </a:solidFill>
              </a:rPr>
              <a:t>BOR HALİL ZÖHRE ATAMAN </a:t>
            </a:r>
            <a:br>
              <a:rPr lang="tr-TR" b="1" i="1" dirty="0" smtClean="0">
                <a:solidFill>
                  <a:srgbClr val="C00000"/>
                </a:solidFill>
              </a:rPr>
            </a:br>
            <a:r>
              <a:rPr lang="tr-TR" b="1" i="1" dirty="0" smtClean="0">
                <a:solidFill>
                  <a:srgbClr val="C00000"/>
                </a:solidFill>
              </a:rPr>
              <a:t>MESLEK YÜKSEKOKULUNA</a:t>
            </a:r>
            <a:br>
              <a:rPr lang="tr-TR" b="1" i="1" dirty="0" smtClean="0">
                <a:solidFill>
                  <a:srgbClr val="C00000"/>
                </a:solidFill>
              </a:rPr>
            </a:br>
            <a:r>
              <a:rPr lang="tr-TR" b="1" i="1" dirty="0" smtClean="0">
                <a:solidFill>
                  <a:srgbClr val="C00000"/>
                </a:solidFill>
              </a:rPr>
              <a:t/>
            </a:r>
            <a:br>
              <a:rPr lang="tr-TR" b="1" i="1" dirty="0" smtClean="0">
                <a:solidFill>
                  <a:srgbClr val="C0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HOŞGELDİNİZ</a:t>
            </a:r>
            <a:endParaRPr lang="tr-TR" b="1" i="1" dirty="0">
              <a:solidFill>
                <a:srgbClr val="C0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627784" y="5013176"/>
            <a:ext cx="6264696" cy="1296144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Müdür V.</a:t>
            </a:r>
          </a:p>
          <a:p>
            <a:r>
              <a:rPr lang="tr-TR" sz="3600" b="1" dirty="0" smtClean="0">
                <a:solidFill>
                  <a:srgbClr val="C00000"/>
                </a:solidFill>
              </a:rPr>
              <a:t>DOÇ</a:t>
            </a:r>
            <a:r>
              <a:rPr lang="tr-TR" sz="3600" b="1" dirty="0">
                <a:solidFill>
                  <a:srgbClr val="C00000"/>
                </a:solidFill>
              </a:rPr>
              <a:t>. DR. </a:t>
            </a:r>
            <a:r>
              <a:rPr lang="tr-TR" sz="3600" b="1" dirty="0" smtClean="0">
                <a:solidFill>
                  <a:srgbClr val="C00000"/>
                </a:solidFill>
              </a:rPr>
              <a:t>Durmuş DAĞHAN</a:t>
            </a:r>
            <a:endParaRPr lang="tr-TR" sz="3600" b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15" y="-99392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-2415" y="6309320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rgbClr val="C00000"/>
                </a:solidFill>
              </a:rPr>
              <a:t>BOR HZA MYO</a:t>
            </a:r>
            <a:endParaRPr lang="tr-TR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81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EĞİTİM DİLİ</a:t>
            </a:r>
            <a:endParaRPr lang="tr-TR" b="1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7564167"/>
              </p:ext>
            </p:extLst>
          </p:nvPr>
        </p:nvGraphicFramePr>
        <p:xfrm>
          <a:off x="467543" y="1391183"/>
          <a:ext cx="8208912" cy="51147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337"/>
                <a:gridCol w="1080120"/>
                <a:gridCol w="1368152"/>
                <a:gridCol w="1512168"/>
                <a:gridCol w="1224135"/>
              </a:tblGrid>
              <a:tr h="79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BÖLÜMLER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TÜRKÇE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TÜRKÇE+ %30 İNGİLİZCE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tr-TR" sz="1400" b="1" i="0" kern="1200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ZORUNLU HAZIRLIK SINIFI</a:t>
                      </a:r>
                      <a:endParaRPr lang="en-GB" sz="1400" b="1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kern="1200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İSTEĞE BAĞLI HAZIRLIK SINIFI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1707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TASARIM BÖLÜMÜ</a:t>
                      </a:r>
                      <a:endParaRPr lang="tr-TR" sz="180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707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Moda Tasarımı 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0625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EL SANATLARI BÖLÜMÜ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92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Halıcılık ve Kilimcilik Programı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92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Geleneksel El Sanatları Programı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923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TEKSTİL, GİYİM, AYAKKABI ve DERİ</a:t>
                      </a:r>
                      <a:r>
                        <a:rPr lang="tr-TR" sz="18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BÖLÜMÜ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0625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Deri Teknolojisi 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92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Giyim Üretim Teknolojisi 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7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94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187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44416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Agency FB" panose="020B0503020202020204" pitchFamily="34" charset="0"/>
              </a:rPr>
              <a:t>ÖĞRENCİ KABULÜ</a:t>
            </a:r>
            <a:endParaRPr lang="en-US" sz="2000" b="1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marL="0" indent="0" algn="just">
              <a:buNone/>
            </a:pPr>
            <a:endParaRPr lang="en-US" sz="2000" b="1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Agency FB" panose="020B0503020202020204" pitchFamily="34" charset="0"/>
              </a:rPr>
              <a:t>Öğrenci Seçme ve Yerleştirme Merkezi (ÖSYM) tarafından Yapılan </a:t>
            </a:r>
            <a:r>
              <a:rPr lang="tr-TR" b="1" dirty="0" smtClean="0">
                <a:solidFill>
                  <a:schemeClr val="tx1"/>
                </a:solidFill>
                <a:latin typeface="Agency FB" panose="020B0503020202020204" pitchFamily="34" charset="0"/>
              </a:rPr>
              <a:t>Yüksek Öğretime Giriş Sınavı (YGS</a:t>
            </a:r>
            <a:r>
              <a:rPr lang="tr-TR" b="1" dirty="0">
                <a:solidFill>
                  <a:schemeClr val="tx1"/>
                </a:solidFill>
                <a:latin typeface="Agency FB" panose="020B0503020202020204" pitchFamily="34" charset="0"/>
              </a:rPr>
              <a:t>)</a:t>
            </a:r>
          </a:p>
          <a:p>
            <a:pPr algn="just">
              <a:spcBef>
                <a:spcPct val="0"/>
              </a:spcBef>
              <a:buFontTx/>
              <a:buChar char="-"/>
            </a:pPr>
            <a:endParaRPr lang="en-US" b="1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Agency FB" panose="020B0503020202020204" pitchFamily="34" charset="0"/>
              </a:rPr>
              <a:t>Eşdeğer Diploma Programlarından Yatay Geçiş</a:t>
            </a:r>
          </a:p>
          <a:p>
            <a:pPr marL="622300" lvl="2" indent="-342900" algn="just">
              <a:spcBef>
                <a:spcPct val="0"/>
              </a:spcBef>
              <a:buFontTx/>
              <a:buChar char="-"/>
            </a:pPr>
            <a:r>
              <a:rPr lang="tr-TR" sz="2400" b="1" dirty="0">
                <a:solidFill>
                  <a:schemeClr val="tx1"/>
                </a:solidFill>
                <a:latin typeface="Agency FB" panose="020B0503020202020204" pitchFamily="34" charset="0"/>
              </a:rPr>
              <a:t>Ek Madde 1</a:t>
            </a:r>
          </a:p>
          <a:p>
            <a:pPr marL="622300" lvl="2" indent="-342900" algn="just">
              <a:spcBef>
                <a:spcPct val="0"/>
              </a:spcBef>
              <a:buFontTx/>
              <a:buChar char="-"/>
            </a:pPr>
            <a:r>
              <a:rPr lang="tr-TR" sz="2400" b="1" dirty="0">
                <a:solidFill>
                  <a:schemeClr val="tx1"/>
                </a:solidFill>
                <a:latin typeface="Agency FB" panose="020B0503020202020204" pitchFamily="34" charset="0"/>
              </a:rPr>
              <a:t>Başarı </a:t>
            </a:r>
            <a:r>
              <a:rPr lang="tr-TR" sz="2400" b="1" dirty="0" smtClean="0">
                <a:solidFill>
                  <a:schemeClr val="tx1"/>
                </a:solidFill>
                <a:latin typeface="Agency FB" panose="020B0503020202020204" pitchFamily="34" charset="0"/>
              </a:rPr>
              <a:t>Puanı</a:t>
            </a:r>
            <a:endParaRPr lang="tr-TR" sz="2400" b="1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marL="342900" lvl="1" indent="-342900" algn="just">
              <a:spcBef>
                <a:spcPct val="0"/>
              </a:spcBef>
              <a:buFontTx/>
              <a:buChar char="-"/>
            </a:pPr>
            <a:endParaRPr lang="tr-TR" sz="2400" b="1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Agency FB" panose="020B0503020202020204" pitchFamily="34" charset="0"/>
              </a:rPr>
              <a:t>Üniversitemiz Ön Lisans Ve Lisans Düzeyinde Yurt Dışından Öğrenci Kabul </a:t>
            </a:r>
            <a:r>
              <a:rPr lang="tr-TR" b="1" dirty="0" err="1">
                <a:solidFill>
                  <a:schemeClr val="tx1"/>
                </a:solidFill>
                <a:latin typeface="Agency FB" panose="020B0503020202020204" pitchFamily="34" charset="0"/>
              </a:rPr>
              <a:t>Yönergesi’ne</a:t>
            </a:r>
            <a:r>
              <a:rPr lang="tr-TR" b="1" dirty="0">
                <a:solidFill>
                  <a:schemeClr val="tx1"/>
                </a:solidFill>
                <a:latin typeface="Agency FB" panose="020B0503020202020204" pitchFamily="34" charset="0"/>
              </a:rPr>
              <a:t> göre öğrenci kabulü</a:t>
            </a:r>
            <a:r>
              <a:rPr lang="en-US" b="1" dirty="0">
                <a:solidFill>
                  <a:schemeClr val="tx1"/>
                </a:solidFill>
                <a:latin typeface="Agency FB" panose="020B0503020202020204" pitchFamily="34" charset="0"/>
              </a:rPr>
              <a:t> </a:t>
            </a:r>
            <a:endParaRPr lang="tr-TR" dirty="0">
              <a:latin typeface="Agency FB" panose="020B0503020202020204" pitchFamily="34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tr-TR" sz="4900" b="1" dirty="0">
                <a:solidFill>
                  <a:srgbClr val="C00000"/>
                </a:solidFill>
                <a:latin typeface="Agency FB" panose="020B0503020202020204" pitchFamily="34" charset="0"/>
              </a:rPr>
              <a:t>ÖĞRENCİ KABULÜ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tr-TR" dirty="0"/>
          </a:p>
        </p:txBody>
      </p:sp>
      <p:pic>
        <p:nvPicPr>
          <p:cNvPr id="5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94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94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SAYILAR</a:t>
            </a:r>
            <a:endParaRPr lang="tr-TR" b="1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539121"/>
              </p:ext>
            </p:extLst>
          </p:nvPr>
        </p:nvGraphicFramePr>
        <p:xfrm>
          <a:off x="683568" y="2722481"/>
          <a:ext cx="7884368" cy="28667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2816"/>
                <a:gridCol w="3361552"/>
              </a:tblGrid>
              <a:tr h="5059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SAYILARI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02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</a:rPr>
                        <a:t>ÖĞRENCİ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367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02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AKADEMİK PERSONEL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02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</a:rPr>
                        <a:t>İDARİ PERSONEL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02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ULUSLARARASI</a:t>
                      </a:r>
                      <a:r>
                        <a:rPr lang="tr-TR" sz="28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ÖĞRENCİ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94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6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640483"/>
              </p:ext>
            </p:extLst>
          </p:nvPr>
        </p:nvGraphicFramePr>
        <p:xfrm>
          <a:off x="683566" y="2636912"/>
          <a:ext cx="7920880" cy="39037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6960"/>
                <a:gridCol w="1098784"/>
                <a:gridCol w="1098784"/>
                <a:gridCol w="1098784"/>
                <a:gridCol w="1098784"/>
                <a:gridCol w="1098784"/>
              </a:tblGrid>
              <a:tr h="1765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       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                     Kapasiteleri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Eğitim Alanı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Kapasite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0–25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Kapasite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26-50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Kapasite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51-75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Kapasite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76-100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Toplam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5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Anfi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Sınıf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11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9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Bilgisayar Lab.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Diğer Lab.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Atölyeler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6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b="1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         YÜKSEKOKUL EĞİTİM ALANLARININ     	KAPASİTELERİNE GÖRE DAĞILIMI</a:t>
            </a:r>
            <a:endParaRPr lang="tr-TR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  <p:pic>
        <p:nvPicPr>
          <p:cNvPr id="5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94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68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  <a:latin typeface="Agency FB" panose="020B0503020202020204" pitchFamily="34" charset="0"/>
              </a:rPr>
              <a:t>KAPALI ALANLAR</a:t>
            </a:r>
            <a:endParaRPr lang="tr-TR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24398"/>
              </p:ext>
            </p:extLst>
          </p:nvPr>
        </p:nvGraphicFramePr>
        <p:xfrm>
          <a:off x="251520" y="2360500"/>
          <a:ext cx="8640960" cy="1584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07995"/>
                <a:gridCol w="3032965"/>
              </a:tblGrid>
              <a:tr h="527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ALAN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tr-TR" sz="240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tr-TR" sz="2400" baseline="30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84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TOPLAM</a:t>
                      </a:r>
                      <a:r>
                        <a:rPr lang="tr-TR" sz="2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ALAN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3905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84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İNŞAAT</a:t>
                      </a:r>
                      <a:r>
                        <a:rPr lang="tr-TR" sz="28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HALİNDE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428356"/>
              </p:ext>
            </p:extLst>
          </p:nvPr>
        </p:nvGraphicFramePr>
        <p:xfrm>
          <a:off x="251520" y="4077075"/>
          <a:ext cx="8640960" cy="2453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8908"/>
                <a:gridCol w="3222052"/>
              </a:tblGrid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SAYI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</a:rPr>
                        <a:t>SINIFLAR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BİLGİSAYAR LABORATUVARLARI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AMFİ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LABORATUVARLAR / ATÖLYE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2824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77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836594"/>
              </p:ext>
            </p:extLst>
          </p:nvPr>
        </p:nvGraphicFramePr>
        <p:xfrm>
          <a:off x="539550" y="764706"/>
          <a:ext cx="8136905" cy="55591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165"/>
                <a:gridCol w="938217"/>
                <a:gridCol w="1978786"/>
                <a:gridCol w="1978786"/>
                <a:gridCol w="1978786"/>
                <a:gridCol w="631165"/>
              </a:tblGrid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59192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2000" u="none" strike="noStrike" dirty="0" smtClean="0">
                          <a:effectLst/>
                        </a:rPr>
                        <a:t>          </a:t>
                      </a:r>
                      <a:r>
                        <a:rPr lang="tr-TR" sz="36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gency FB" panose="020B0503020202020204" pitchFamily="34" charset="0"/>
                        </a:rPr>
                        <a:t>BOR HALİL ZÖHRE ATAMAN MESLEK  YÜKSEKOKULU</a:t>
                      </a:r>
                      <a:r>
                        <a:rPr lang="tr-TR" sz="3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gency FB" panose="020B0503020202020204" pitchFamily="34" charset="0"/>
                        </a:rPr>
                        <a:t> </a:t>
                      </a:r>
                      <a:r>
                        <a:rPr lang="tr-TR" sz="36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gency FB" panose="020B0503020202020204" pitchFamily="34" charset="0"/>
                        </a:rPr>
                        <a:t>ÖĞRENCİ</a:t>
                      </a:r>
                      <a:r>
                        <a:rPr lang="tr-TR" sz="3600" b="1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gency FB" panose="020B0503020202020204" pitchFamily="34" charset="0"/>
                        </a:rPr>
                        <a:t> İ</a:t>
                      </a:r>
                      <a:r>
                        <a:rPr lang="tr-TR" sz="36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gency FB" panose="020B0503020202020204" pitchFamily="34" charset="0"/>
                        </a:rPr>
                        <a:t>STATİSTİKLERİ</a:t>
                      </a:r>
                      <a:endParaRPr lang="tr-TR" sz="3600" b="1" i="0" u="none" strike="noStrike" dirty="0" smtClean="0">
                        <a:solidFill>
                          <a:srgbClr val="C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  <a:p>
                      <a:pPr algn="l" fontAlgn="ctr"/>
                      <a:endParaRPr lang="tr-TR" sz="2000" b="1" i="0" u="none" strike="noStrike" dirty="0">
                        <a:solidFill>
                          <a:srgbClr val="903C39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1603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 dirty="0" smtClean="0">
                          <a:effectLst/>
                        </a:rPr>
                        <a:t>Kontenjan yıllara göre </a:t>
                      </a:r>
                      <a:r>
                        <a:rPr lang="tr-TR" sz="1400" u="none" strike="noStrike" dirty="0" smtClean="0">
                          <a:effectLst/>
                        </a:rPr>
                        <a:t>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u="none" strike="noStrike" dirty="0" smtClean="0">
                          <a:effectLst/>
                        </a:rPr>
                        <a:t>80+70</a:t>
                      </a:r>
                      <a:r>
                        <a:rPr lang="sv-SE" sz="1400" u="none" strike="noStrike" dirty="0">
                          <a:effectLst/>
                        </a:rPr>
                        <a:t>, 65, 70 </a:t>
                      </a:r>
                      <a:r>
                        <a:rPr lang="sv-SE" sz="1400" u="none" strike="noStrike" dirty="0" smtClean="0">
                          <a:effectLst/>
                        </a:rPr>
                        <a:t>d</a:t>
                      </a:r>
                      <a:r>
                        <a:rPr lang="tr-TR" sz="1400" u="none" strike="noStrike" dirty="0" smtClean="0">
                          <a:effectLst/>
                        </a:rPr>
                        <a:t>i</a:t>
                      </a:r>
                      <a:r>
                        <a:rPr lang="sv-SE" sz="1400" u="none" strike="noStrike" dirty="0" smtClean="0">
                          <a:effectLst/>
                        </a:rPr>
                        <a:t>r</a:t>
                      </a:r>
                      <a:r>
                        <a:rPr lang="sv-SE" sz="1400" u="none" strike="noStrike" dirty="0">
                          <a:effectLst/>
                        </a:rPr>
                        <a:t>.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0790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YIL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Kayıtlı Öğrenci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Yerleşen Öğrenci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Minimum Puanlar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0790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2012-2013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380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12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0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0790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2013-2014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340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70744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2014-2015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354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60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174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17424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2015-2016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357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62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185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0790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2016-2017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367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72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193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0790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2017-2018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 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 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0790">
                <a:tc>
                  <a:txBody>
                    <a:bodyPr/>
                    <a:lstStyle/>
                    <a:p>
                      <a:pPr algn="l" fontAlgn="b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3" name="차트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1184878"/>
              </p:ext>
            </p:extLst>
          </p:nvPr>
        </p:nvGraphicFramePr>
        <p:xfrm>
          <a:off x="1072580" y="4365104"/>
          <a:ext cx="688379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6224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08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6000794"/>
              </p:ext>
            </p:extLst>
          </p:nvPr>
        </p:nvGraphicFramePr>
        <p:xfrm>
          <a:off x="395535" y="2770244"/>
          <a:ext cx="8352929" cy="3516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9489"/>
                <a:gridCol w="474809"/>
                <a:gridCol w="323742"/>
                <a:gridCol w="475370"/>
                <a:gridCol w="407460"/>
                <a:gridCol w="339550"/>
                <a:gridCol w="407460"/>
                <a:gridCol w="407460"/>
                <a:gridCol w="339550"/>
                <a:gridCol w="407460"/>
                <a:gridCol w="407460"/>
                <a:gridCol w="407460"/>
                <a:gridCol w="475370"/>
                <a:gridCol w="407460"/>
                <a:gridCol w="407460"/>
                <a:gridCol w="475369"/>
              </a:tblGrid>
              <a:tr h="438189">
                <a:tc gridSpan="1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BOR HALİL ZÖHRE ATAMAN MESLEK YÜKSEKOKULU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YILLARA GÖRE ÖĞRENCİ SAYILARI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38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FAKÜLTE/YÜKSEKOKUL/MYO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2012-2013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2013-2014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2014-2015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2015-2016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2016-2017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66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BOR HALİL ZÖHRE ATAMAN MYO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72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TEKSTİL, GİYİM, AYAKKABI VE DERİ BÖLÜMÜ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156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226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130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182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158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138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87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133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61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TASARIM BÖLÜMÜ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101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107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101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114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117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138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117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138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122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151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8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EL SANATLARI BÖLÜMÜ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83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92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GENEL TOPLAM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380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340 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354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357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367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Autofit/>
          </a:bodyPr>
          <a:lstStyle/>
          <a:p>
            <a:r>
              <a:rPr lang="tr-TR" b="1" dirty="0">
                <a:solidFill>
                  <a:srgbClr val="C00000"/>
                </a:solidFill>
                <a:latin typeface="Agency FB" panose="020B0503020202020204" pitchFamily="34" charset="0"/>
              </a:rPr>
              <a:t>BOR HALİL ZÖHRE ATAMAN </a:t>
            </a:r>
            <a:r>
              <a:rPr lang="tr-TR" b="1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MYO</a:t>
            </a:r>
            <a:r>
              <a:rPr lang="tr-TR" dirty="0">
                <a:solidFill>
                  <a:srgbClr val="C00000"/>
                </a:solidFill>
                <a:latin typeface="Agency FB" panose="020B0503020202020204" pitchFamily="34" charset="0"/>
              </a:rPr>
              <a:t/>
            </a:r>
            <a:br>
              <a:rPr lang="tr-TR" dirty="0">
                <a:solidFill>
                  <a:srgbClr val="C00000"/>
                </a:solidFill>
                <a:latin typeface="Agency FB" panose="020B0503020202020204" pitchFamily="34" charset="0"/>
              </a:rPr>
            </a:br>
            <a:r>
              <a:rPr lang="tr-TR" b="1" dirty="0">
                <a:solidFill>
                  <a:srgbClr val="C00000"/>
                </a:solidFill>
                <a:latin typeface="Agency FB" panose="020B0503020202020204" pitchFamily="34" charset="0"/>
              </a:rPr>
              <a:t>YILLARA GÖRE ÖĞRENCİ SAYILARI</a:t>
            </a:r>
            <a:endParaRPr lang="tr-TR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  <p:pic>
        <p:nvPicPr>
          <p:cNvPr id="1026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6308" y="-243408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06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171400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2605756" y="3244334"/>
            <a:ext cx="393248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6000" b="1" dirty="0">
                <a:solidFill>
                  <a:srgbClr val="C00000"/>
                </a:solidFill>
                <a:latin typeface="Agency FB" panose="020B0503020202020204" pitchFamily="34" charset="0"/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32740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171400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0" y="4527810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MÜHENDİSLİK</a:t>
            </a:r>
            <a:endParaRPr lang="tr-TR" sz="1600" b="1" dirty="0">
              <a:solidFill>
                <a:schemeClr val="bg1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856556" y="692696"/>
            <a:ext cx="781426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400" b="1" dirty="0">
                <a:solidFill>
                  <a:srgbClr val="C00000"/>
                </a:solidFill>
              </a:rPr>
              <a:t>SUNUM </a:t>
            </a:r>
            <a:r>
              <a:rPr lang="tr-TR" sz="4400" b="1" dirty="0" smtClean="0">
                <a:solidFill>
                  <a:srgbClr val="C00000"/>
                </a:solidFill>
              </a:rPr>
              <a:t>ÖZETİ</a:t>
            </a:r>
            <a:endParaRPr lang="tr-TR" sz="4400" b="1" dirty="0">
              <a:solidFill>
                <a:srgbClr val="C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VİZYONUMUZ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MİSYONUMUZ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TARİHÇEMİZ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AKADEMİK ve İDARİ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YAPI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BÖLÜMLERE GÖRE ÖĞRETİM GÖREVLİSİ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SAYISI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BÖLÜM VE PROGRAMLAR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EĞİTİM DİLİ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ÖĞRENCİ KABULÜ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Agency FB" panose="020B0503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SAYILAR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YÜKSEKOKUL EĞİTİM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ALANLARININ KAPASİTELERİNE </a:t>
            </a: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GÖRE DAĞILIMI</a:t>
            </a:r>
            <a:endParaRPr lang="tr-TR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Agency FB" panose="020B0503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KAPALI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ALANLAR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BOR HALİL ZÖHRE ATAMAN MESLEK  YÜKSEKOKULU ÖĞRENCİ İSTATİSTİKLERİ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BOR HALİL ZÖHRE ATAMAN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MYO YILLARA </a:t>
            </a: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GÖRE ÖĞRENCİ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SAYILARI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BÖLÜM </a:t>
            </a: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VE PROGRAMLARIMIZ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SAYILARLA OKULUMUZ</a:t>
            </a:r>
          </a:p>
        </p:txBody>
      </p:sp>
    </p:spTree>
    <p:extLst>
      <p:ext uri="{BB962C8B-B14F-4D97-AF65-F5344CB8AC3E}">
        <p14:creationId xmlns:p14="http://schemas.microsoft.com/office/powerpoint/2010/main" val="372493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 descr="E:\Resimler\IMG_358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342" y="1412776"/>
            <a:ext cx="5595620" cy="40324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Dikdörtgen 3"/>
          <p:cNvSpPr/>
          <p:nvPr/>
        </p:nvSpPr>
        <p:spPr>
          <a:xfrm>
            <a:off x="1979712" y="3105835"/>
            <a:ext cx="48782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>
              <a:solidFill>
                <a:srgbClr val="FFFF00"/>
              </a:solidFill>
            </a:endParaRPr>
          </a:p>
          <a:p>
            <a:endParaRPr lang="tr-TR" dirty="0">
              <a:solidFill>
                <a:srgbClr val="FFFF00"/>
              </a:solidFill>
            </a:endParaRPr>
          </a:p>
          <a:p>
            <a:endParaRPr lang="tr-TR" dirty="0" smtClean="0">
              <a:solidFill>
                <a:srgbClr val="FFFF00"/>
              </a:solidFill>
            </a:endParaRPr>
          </a:p>
          <a:p>
            <a:r>
              <a:rPr lang="tr-TR" dirty="0" smtClean="0">
                <a:solidFill>
                  <a:srgbClr val="FFFF00"/>
                </a:solidFill>
              </a:rPr>
              <a:t>BOR </a:t>
            </a:r>
            <a:r>
              <a:rPr lang="tr-TR" dirty="0">
                <a:solidFill>
                  <a:srgbClr val="FFFF00"/>
                </a:solidFill>
              </a:rPr>
              <a:t>HALİL ZÖHRE ATAMAN </a:t>
            </a:r>
            <a:r>
              <a:rPr lang="tr-TR" dirty="0" smtClean="0">
                <a:solidFill>
                  <a:srgbClr val="FFFF00"/>
                </a:solidFill>
              </a:rPr>
              <a:t>MESLEKYÜKSEKOKULU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2050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2" y="0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90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400" b="1" dirty="0" smtClean="0">
                <a:solidFill>
                  <a:srgbClr val="002060"/>
                </a:solidFill>
                <a:latin typeface="Agency FB" panose="020B0503020202020204" pitchFamily="34" charset="0"/>
              </a:rPr>
              <a:t>‘’Mesleğinde </a:t>
            </a:r>
            <a:r>
              <a:rPr lang="tr-TR" sz="4400" b="1" dirty="0">
                <a:solidFill>
                  <a:srgbClr val="002060"/>
                </a:solidFill>
                <a:latin typeface="Agency FB" panose="020B0503020202020204" pitchFamily="34" charset="0"/>
              </a:rPr>
              <a:t>üretim sektörünün ihtiyaçlarını karşılayabilecek, yeterli mesleki bilgi ve beceriye sahip, alanında yenilikleri araştırıp geliştirebilen teknik elemanlar </a:t>
            </a:r>
            <a:r>
              <a:rPr lang="tr-TR" sz="4400" b="1" dirty="0" smtClean="0">
                <a:solidFill>
                  <a:srgbClr val="002060"/>
                </a:solidFill>
                <a:latin typeface="Agency FB" panose="020B0503020202020204" pitchFamily="34" charset="0"/>
              </a:rPr>
              <a:t>yetiştirmek’’</a:t>
            </a:r>
            <a:endParaRPr lang="tr-TR" sz="4400" b="1" dirty="0">
              <a:solidFill>
                <a:srgbClr val="002060"/>
              </a:solidFill>
              <a:latin typeface="Agency FB" panose="020B0503020202020204" pitchFamily="34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8800" b="1" dirty="0" smtClean="0">
                <a:solidFill>
                  <a:srgbClr val="C00000"/>
                </a:solidFill>
              </a:rPr>
              <a:t>   MİSYONUMUZ</a:t>
            </a:r>
            <a:endParaRPr lang="tr-TR" sz="8800" b="1" dirty="0">
              <a:solidFill>
                <a:srgbClr val="C00000"/>
              </a:solidFill>
            </a:endParaRPr>
          </a:p>
        </p:txBody>
      </p:sp>
      <p:pic>
        <p:nvPicPr>
          <p:cNvPr id="5122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99392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89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2348880"/>
            <a:ext cx="7772400" cy="3600400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solidFill>
                  <a:srgbClr val="002060"/>
                </a:solidFill>
                <a:latin typeface="Agency FB" panose="020B0503020202020204" pitchFamily="34" charset="0"/>
              </a:rPr>
              <a:t>‘’Çağdaş mesleki teknik eğitimin gerektirdiği niteliklere sahip, ulusal ve uluslararası platformda tercih edilen teknik elemanlar yetiştiren meslek yüksekokulu olmaktır.’’</a:t>
            </a:r>
            <a:endParaRPr lang="tr-TR" b="1" dirty="0">
              <a:solidFill>
                <a:srgbClr val="002060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548680"/>
            <a:ext cx="7772400" cy="1440160"/>
          </a:xfrm>
        </p:spPr>
        <p:txBody>
          <a:bodyPr>
            <a:noAutofit/>
          </a:bodyPr>
          <a:lstStyle/>
          <a:p>
            <a:r>
              <a:rPr lang="tr-TR" sz="9600" b="1" dirty="0" smtClean="0">
                <a:solidFill>
                  <a:srgbClr val="C00000"/>
                </a:solidFill>
              </a:rPr>
              <a:t>   </a:t>
            </a:r>
            <a:r>
              <a:rPr lang="tr-TR" sz="8000" b="1" dirty="0" smtClean="0">
                <a:solidFill>
                  <a:srgbClr val="C00000"/>
                </a:solidFill>
              </a:rPr>
              <a:t>VİZYONUMUZ</a:t>
            </a:r>
            <a:endParaRPr lang="tr-TR" sz="8000" b="1" dirty="0">
              <a:solidFill>
                <a:srgbClr val="C00000"/>
              </a:solidFill>
            </a:endParaRPr>
          </a:p>
        </p:txBody>
      </p:sp>
      <p:pic>
        <p:nvPicPr>
          <p:cNvPr id="4098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67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4000" b="1" dirty="0">
                <a:latin typeface="Agency FB" panose="020B0503020202020204" pitchFamily="34" charset="0"/>
              </a:rPr>
              <a:t>Bor Halil </a:t>
            </a:r>
            <a:r>
              <a:rPr lang="tr-TR" sz="4000" b="1" dirty="0" err="1">
                <a:latin typeface="Agency FB" panose="020B0503020202020204" pitchFamily="34" charset="0"/>
              </a:rPr>
              <a:t>Zöhre</a:t>
            </a:r>
            <a:r>
              <a:rPr lang="tr-TR" sz="4000" b="1" dirty="0">
                <a:latin typeface="Agency FB" panose="020B0503020202020204" pitchFamily="34" charset="0"/>
              </a:rPr>
              <a:t> Ataman Meslek Yüksekokulu 1999 yılında </a:t>
            </a:r>
            <a:r>
              <a:rPr lang="tr-TR" sz="4000" b="1" dirty="0" smtClean="0">
                <a:latin typeface="Agency FB" panose="020B0503020202020204" pitchFamily="34" charset="0"/>
              </a:rPr>
              <a:t>Bor </a:t>
            </a:r>
            <a:r>
              <a:rPr lang="tr-TR" sz="4000" b="1" dirty="0">
                <a:latin typeface="Agency FB" panose="020B0503020202020204" pitchFamily="34" charset="0"/>
              </a:rPr>
              <a:t>Meslek Yüksekokuluna </a:t>
            </a:r>
            <a:r>
              <a:rPr lang="tr-TR" sz="4000" b="1" dirty="0" smtClean="0">
                <a:latin typeface="Agency FB" panose="020B0503020202020204" pitchFamily="34" charset="0"/>
              </a:rPr>
              <a:t>bağlı </a:t>
            </a:r>
            <a:r>
              <a:rPr lang="tr-TR" sz="4000" b="1" dirty="0">
                <a:latin typeface="Agency FB" panose="020B0503020202020204" pitchFamily="34" charset="0"/>
              </a:rPr>
              <a:t>tekstil </a:t>
            </a:r>
            <a:r>
              <a:rPr lang="tr-TR" sz="4000" b="1" dirty="0" smtClean="0">
                <a:latin typeface="Agency FB" panose="020B0503020202020204" pitchFamily="34" charset="0"/>
              </a:rPr>
              <a:t>Programlarının, </a:t>
            </a:r>
            <a:r>
              <a:rPr lang="tr-TR" sz="4000" b="1" dirty="0">
                <a:latin typeface="Agency FB" panose="020B0503020202020204" pitchFamily="34" charset="0"/>
              </a:rPr>
              <a:t>Bor Halil </a:t>
            </a:r>
            <a:r>
              <a:rPr lang="tr-TR" sz="4000" b="1" dirty="0" err="1">
                <a:latin typeface="Agency FB" panose="020B0503020202020204" pitchFamily="34" charset="0"/>
              </a:rPr>
              <a:t>Zöhre</a:t>
            </a:r>
            <a:r>
              <a:rPr lang="tr-TR" sz="4000" b="1" dirty="0">
                <a:latin typeface="Agency FB" panose="020B0503020202020204" pitchFamily="34" charset="0"/>
              </a:rPr>
              <a:t> Ataman Meslek Yüksekokulu Teknik Programlar Bölümü çatısı altında birleştirilmesiyle kurulmuş ve Türk Yükseköğretim hayatındaki yerini almıştır.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TARİHÇE</a:t>
            </a:r>
            <a:endParaRPr lang="tr-TR" b="1" dirty="0">
              <a:solidFill>
                <a:srgbClr val="C00000"/>
              </a:solidFill>
            </a:endParaRPr>
          </a:p>
        </p:txBody>
      </p:sp>
      <p:pic>
        <p:nvPicPr>
          <p:cNvPr id="6146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33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11560" y="981125"/>
            <a:ext cx="8229600" cy="610328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AKADEMİK ve İDARİ </a:t>
            </a:r>
            <a:r>
              <a:rPr lang="tr-TR" b="1" dirty="0">
                <a:solidFill>
                  <a:srgbClr val="C00000"/>
                </a:solidFill>
              </a:rPr>
              <a:t>YAPI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45126"/>
            <a:ext cx="7848872" cy="520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49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435062"/>
              </p:ext>
            </p:extLst>
          </p:nvPr>
        </p:nvGraphicFramePr>
        <p:xfrm>
          <a:off x="971600" y="2852934"/>
          <a:ext cx="7408862" cy="3307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616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Bölüm Adı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Öğretim Görevlisi Sayısı</a:t>
                      </a:r>
                      <a:endParaRPr lang="tr-TR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6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El Sanatları Bölümü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4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6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Tasarım Bölümü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4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6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Tekstil, Giyim, Ayakkabı ve Deri Bölümü</a:t>
                      </a:r>
                      <a:endParaRPr lang="tr-TR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6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TOPLAM</a:t>
                      </a:r>
                      <a:endParaRPr lang="tr-TR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</a:rPr>
                        <a:t>16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            BÖLÜMLERE GÖRE ÖĞRETİM GÖREVLİSİ SAYISI</a:t>
            </a:r>
            <a:endParaRPr lang="tr-TR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  <p:pic>
        <p:nvPicPr>
          <p:cNvPr id="5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81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94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tr-TR" sz="4400" b="1" dirty="0">
                <a:solidFill>
                  <a:srgbClr val="C00000"/>
                </a:solidFill>
                <a:latin typeface="Agency FB" panose="020B0503020202020204" pitchFamily="34" charset="0"/>
              </a:rPr>
              <a:t>BOR HALİL ZÖHRE ATAMAN </a:t>
            </a:r>
            <a:br>
              <a:rPr lang="tr-TR" sz="4400" b="1" dirty="0">
                <a:solidFill>
                  <a:srgbClr val="C00000"/>
                </a:solidFill>
                <a:latin typeface="Agency FB" panose="020B0503020202020204" pitchFamily="34" charset="0"/>
              </a:rPr>
            </a:br>
            <a:r>
              <a:rPr lang="tr-TR" sz="4400" b="1" dirty="0">
                <a:solidFill>
                  <a:srgbClr val="C00000"/>
                </a:solidFill>
                <a:latin typeface="Agency FB" panose="020B0503020202020204" pitchFamily="34" charset="0"/>
              </a:rPr>
              <a:t>MESLEK YÜKSEKOKULU</a:t>
            </a:r>
          </a:p>
        </p:txBody>
      </p:sp>
      <p:graphicFrame>
        <p:nvGraphicFramePr>
          <p:cNvPr id="8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695172"/>
              </p:ext>
            </p:extLst>
          </p:nvPr>
        </p:nvGraphicFramePr>
        <p:xfrm>
          <a:off x="539552" y="2348880"/>
          <a:ext cx="7406600" cy="4104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8748"/>
                <a:gridCol w="3157852"/>
              </a:tblGrid>
              <a:tr h="539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BÖLÜMLER</a:t>
                      </a:r>
                      <a:endParaRPr lang="tr-TR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ÖĞRENCİ KABULÜ</a:t>
                      </a:r>
                      <a:endParaRPr lang="tr-TR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6713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TASARIM BÖLÜMÜ</a:t>
                      </a:r>
                      <a:endParaRPr lang="tr-TR" sz="180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2011-2012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Moda Tasarımı 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2011-2012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EL SANATLARI BÖLÜMÜ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2009-2010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Halıcılık ve Kilimcilik Programı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1999-2000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Geleneksel El Sanatları Programı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2012-2013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3679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TEKSTİL, GİYİM, AYAKKABI ve DERİ</a:t>
                      </a:r>
                      <a:r>
                        <a:rPr lang="tr-TR" sz="18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BÖLÜMÜ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2009-2010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Deri Teknolojisi 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2009-2010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Giyim Üretim Teknolojisi 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2009-2010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Tekstil Teknolojisi 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2009-2010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1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-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21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390</TotalTime>
  <Words>592</Words>
  <Application>Microsoft Office PowerPoint</Application>
  <PresentationFormat>Ekran Gösterisi (4:3)</PresentationFormat>
  <Paragraphs>294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Dalga Biçimi</vt:lpstr>
      <vt:lpstr>ÖMER HALİSDEMİR ÜNİVERSİTESİ BOR HALİL ZÖHRE ATAMAN  MESLEK YÜKSEKOKULUNA  HOŞGELDİNİZ</vt:lpstr>
      <vt:lpstr>PowerPoint Sunusu</vt:lpstr>
      <vt:lpstr>PowerPoint Sunusu</vt:lpstr>
      <vt:lpstr>   MİSYONUMUZ</vt:lpstr>
      <vt:lpstr>‘’Çağdaş mesleki teknik eğitimin gerektirdiği niteliklere sahip, ulusal ve uluslararası platformda tercih edilen teknik elemanlar yetiştiren meslek yüksekokulu olmaktır.’’</vt:lpstr>
      <vt:lpstr>TARİHÇE</vt:lpstr>
      <vt:lpstr>AKADEMİK ve İDARİ YAPI </vt:lpstr>
      <vt:lpstr>            BÖLÜMLERE GÖRE ÖĞRETİM GÖREVLİSİ SAYISI</vt:lpstr>
      <vt:lpstr>PowerPoint Sunusu</vt:lpstr>
      <vt:lpstr>EĞİTİM DİLİ</vt:lpstr>
      <vt:lpstr>ÖĞRENCİ KABULÜ </vt:lpstr>
      <vt:lpstr>SAYILAR</vt:lpstr>
      <vt:lpstr>         YÜKSEKOKUL EĞİTİM ALANLARININ      KAPASİTELERİNE GÖRE DAĞILIMI</vt:lpstr>
      <vt:lpstr>KAPALI ALANLAR</vt:lpstr>
      <vt:lpstr>PowerPoint Sunusu</vt:lpstr>
      <vt:lpstr>BOR HALİL ZÖHRE ATAMAN MYO YILLARA GÖRE ÖĞRENCİ SAYILARI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ÖMER HALİSDEMİR ÜNİVERSİTESİ BOR HALİL ZÖHRE ATAMAN  MESLEK YÜKSEKOKULU</dc:title>
  <dc:creator>MD. YRD.</dc:creator>
  <cp:lastModifiedBy>MM Md.Yrd</cp:lastModifiedBy>
  <cp:revision>48</cp:revision>
  <dcterms:created xsi:type="dcterms:W3CDTF">2016-12-06T14:33:16Z</dcterms:created>
  <dcterms:modified xsi:type="dcterms:W3CDTF">2016-12-16T10:29:51Z</dcterms:modified>
</cp:coreProperties>
</file>