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64" r:id="rId2"/>
    <p:sldId id="263" r:id="rId3"/>
    <p:sldId id="262" r:id="rId4"/>
    <p:sldId id="265" r:id="rId5"/>
    <p:sldId id="257" r:id="rId6"/>
    <p:sldId id="258" r:id="rId7"/>
    <p:sldId id="259" r:id="rId8"/>
    <p:sldId id="260" r:id="rId9"/>
    <p:sldId id="261"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CF8CE7C1-CE43-4DB8-B5AB-8748D68C9893}">
          <p14:sldIdLst>
            <p14:sldId id="264"/>
            <p14:sldId id="263"/>
            <p14:sldId id="262"/>
            <p14:sldId id="265"/>
            <p14:sldId id="257"/>
            <p14:sldId id="258"/>
            <p14:sldId id="259"/>
            <p14:sldId id="260"/>
            <p14:sldId id="261"/>
            <p14:sldId id="266"/>
            <p14:sldId id="26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94" d="100"/>
          <a:sy n="94" d="100"/>
        </p:scale>
        <p:origin x="-1284" y="180"/>
      </p:cViewPr>
      <p:guideLst>
        <p:guide orient="horz" pos="2160"/>
        <p:guide pos="2880"/>
      </p:guideLst>
    </p:cSldViewPr>
  </p:slideViewPr>
  <p:outlineViewPr>
    <p:cViewPr>
      <p:scale>
        <a:sx n="33" d="100"/>
        <a:sy n="33" d="100"/>
      </p:scale>
      <p:origin x="0" y="172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1.12.2023</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1.12.2023</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lgn="ctr">
              <a:buNone/>
            </a:pPr>
            <a:endParaRPr lang="tr-TR" sz="3200" b="1" dirty="0" smtClean="0">
              <a:ln w="3175">
                <a:noFill/>
              </a:ln>
              <a:solidFill>
                <a:schemeClr val="bg1"/>
              </a:solidFill>
              <a:effectLst>
                <a:outerShdw blurRad="38100" dist="38100" dir="2700000" algn="tl">
                  <a:srgbClr val="000000">
                    <a:alpha val="43137"/>
                  </a:srgbClr>
                </a:outerShdw>
              </a:effectLst>
              <a:latin typeface="+mj-lt"/>
              <a:ea typeface="+mj-ea"/>
              <a:cs typeface="+mj-cs"/>
            </a:endParaRPr>
          </a:p>
          <a:p>
            <a:pPr marL="0" indent="0" algn="ctr">
              <a:buNone/>
            </a:pPr>
            <a:endParaRPr lang="tr-TR" sz="3200" b="1" dirty="0">
              <a:ln w="3175">
                <a:noFill/>
              </a:ln>
              <a:solidFill>
                <a:schemeClr val="bg1"/>
              </a:solidFill>
              <a:effectLst>
                <a:outerShdw blurRad="38100" dist="38100" dir="2700000" algn="tl">
                  <a:srgbClr val="000000">
                    <a:alpha val="43137"/>
                  </a:srgbClr>
                </a:outerShdw>
              </a:effectLst>
              <a:latin typeface="+mj-lt"/>
              <a:ea typeface="+mj-ea"/>
              <a:cs typeface="+mj-cs"/>
            </a:endParaRPr>
          </a:p>
          <a:p>
            <a:pPr marL="0" indent="0" algn="ctr">
              <a:buNone/>
            </a:pPr>
            <a:endParaRPr lang="tr-TR" sz="2800" b="1" dirty="0" smtClean="0">
              <a:ln w="3175">
                <a:noFill/>
              </a:ln>
              <a:solidFill>
                <a:schemeClr val="bg1"/>
              </a:solidFill>
              <a:effectLst>
                <a:outerShdw blurRad="38100" dist="38100" dir="2700000" algn="tl">
                  <a:srgbClr val="000000">
                    <a:alpha val="43137"/>
                  </a:srgbClr>
                </a:outerShdw>
              </a:effectLst>
              <a:latin typeface="+mj-lt"/>
              <a:ea typeface="+mj-ea"/>
              <a:cs typeface="+mj-cs"/>
            </a:endParaRPr>
          </a:p>
          <a:p>
            <a:pPr marL="0" indent="0" algn="ctr">
              <a:buNone/>
            </a:pPr>
            <a:r>
              <a:rPr lang="tr-TR" sz="2800" b="1" dirty="0" smtClean="0">
                <a:ln w="3175">
                  <a:noFill/>
                </a:ln>
                <a:solidFill>
                  <a:schemeClr val="bg1"/>
                </a:solidFill>
                <a:effectLst>
                  <a:outerShdw blurRad="38100" dist="38100" dir="2700000" algn="tl">
                    <a:srgbClr val="000000">
                      <a:alpha val="43137"/>
                    </a:srgbClr>
                  </a:outerShdw>
                </a:effectLst>
                <a:latin typeface="+mj-lt"/>
                <a:ea typeface="+mj-ea"/>
                <a:cs typeface="+mj-cs"/>
              </a:rPr>
              <a:t>Yasin İLGÜN</a:t>
            </a:r>
            <a:endParaRPr lang="tr-TR" sz="2800" b="1" dirty="0">
              <a:ln w="3175">
                <a:noFill/>
              </a:ln>
              <a:solidFill>
                <a:schemeClr val="bg1"/>
              </a:solidFill>
              <a:effectLst>
                <a:outerShdw blurRad="38100" dist="38100" dir="2700000" algn="tl">
                  <a:srgbClr val="000000">
                    <a:alpha val="43137"/>
                  </a:srgbClr>
                </a:outerShdw>
              </a:effectLst>
              <a:latin typeface="+mj-lt"/>
              <a:ea typeface="+mj-ea"/>
              <a:cs typeface="+mj-cs"/>
            </a:endParaRPr>
          </a:p>
          <a:p>
            <a:pPr marL="0" indent="0" algn="ctr">
              <a:buNone/>
            </a:pPr>
            <a:r>
              <a:rPr lang="tr-TR" sz="2800" b="1" dirty="0" smtClean="0">
                <a:ln w="3175">
                  <a:noFill/>
                </a:ln>
                <a:solidFill>
                  <a:schemeClr val="bg1"/>
                </a:solidFill>
                <a:effectLst>
                  <a:outerShdw blurRad="38100" dist="38100" dir="2700000" algn="tl">
                    <a:srgbClr val="000000">
                      <a:alpha val="43137"/>
                    </a:srgbClr>
                  </a:outerShdw>
                </a:effectLst>
                <a:latin typeface="+mj-lt"/>
                <a:ea typeface="+mj-ea"/>
                <a:cs typeface="+mj-cs"/>
              </a:rPr>
              <a:t>İşletme Müdürü</a:t>
            </a:r>
            <a:endParaRPr lang="tr-TR" sz="2800" b="1" dirty="0">
              <a:ln w="3175">
                <a:noFill/>
              </a:ln>
              <a:solidFill>
                <a:schemeClr val="bg1"/>
              </a:solidFill>
              <a:effectLst>
                <a:outerShdw blurRad="38100" dist="38100" dir="2700000" algn="tl">
                  <a:srgbClr val="000000">
                    <a:alpha val="43137"/>
                  </a:srgbClr>
                </a:outerShdw>
              </a:effectLst>
              <a:latin typeface="+mj-lt"/>
              <a:ea typeface="+mj-ea"/>
              <a:cs typeface="+mj-cs"/>
            </a:endParaRPr>
          </a:p>
        </p:txBody>
      </p:sp>
      <p:sp>
        <p:nvSpPr>
          <p:cNvPr id="3" name="Başlık 2"/>
          <p:cNvSpPr>
            <a:spLocks noGrp="1"/>
          </p:cNvSpPr>
          <p:nvPr>
            <p:ph type="title"/>
          </p:nvPr>
        </p:nvSpPr>
        <p:spPr>
          <a:xfrm>
            <a:off x="179512" y="260648"/>
            <a:ext cx="8964488" cy="1584176"/>
          </a:xfrm>
        </p:spPr>
        <p:txBody>
          <a:bodyPr/>
          <a:lstStyle/>
          <a:p>
            <a:r>
              <a:rPr lang="tr-TR" sz="3200" b="1" dirty="0" smtClean="0">
                <a:ln w="3175">
                  <a:noFill/>
                </a:ln>
                <a:solidFill>
                  <a:schemeClr val="bg1"/>
                </a:solidFill>
                <a:effectLst>
                  <a:outerShdw blurRad="38100" dist="38100" dir="2700000" algn="tl">
                    <a:srgbClr val="000000">
                      <a:alpha val="43137"/>
                    </a:srgbClr>
                  </a:outerShdw>
                </a:effectLst>
              </a:rPr>
              <a:t>NİĞDE ÖMER </a:t>
            </a:r>
            <a:r>
              <a:rPr lang="tr-TR" sz="3200" b="1" dirty="0">
                <a:ln w="3175">
                  <a:noFill/>
                </a:ln>
                <a:solidFill>
                  <a:schemeClr val="bg1"/>
                </a:solidFill>
                <a:effectLst>
                  <a:outerShdw blurRad="38100" dist="38100" dir="2700000" algn="tl">
                    <a:srgbClr val="000000">
                      <a:alpha val="43137"/>
                    </a:srgbClr>
                  </a:outerShdw>
                </a:effectLst>
              </a:rPr>
              <a:t>HALİSDEMİR ÜNİVERSİTESİ</a:t>
            </a:r>
            <a:br>
              <a:rPr lang="tr-TR" sz="3200" b="1" dirty="0">
                <a:ln w="3175">
                  <a:noFill/>
                </a:ln>
                <a:solidFill>
                  <a:schemeClr val="bg1"/>
                </a:solidFill>
                <a:effectLst>
                  <a:outerShdw blurRad="38100" dist="38100" dir="2700000" algn="tl">
                    <a:srgbClr val="000000">
                      <a:alpha val="43137"/>
                    </a:srgbClr>
                  </a:outerShdw>
                </a:effectLst>
              </a:rPr>
            </a:br>
            <a:r>
              <a:rPr lang="tr-TR" sz="3200" b="1" dirty="0">
                <a:ln w="3175">
                  <a:noFill/>
                </a:ln>
                <a:solidFill>
                  <a:schemeClr val="bg1"/>
                </a:solidFill>
                <a:effectLst>
                  <a:outerShdw blurRad="38100" dist="38100" dir="2700000" algn="tl">
                    <a:srgbClr val="000000">
                      <a:alpha val="43137"/>
                    </a:srgbClr>
                  </a:outerShdw>
                </a:effectLst>
              </a:rPr>
              <a:t>DÖNER SERMAYE İŞLETME MÜDÜRLÜĞÜ</a:t>
            </a:r>
            <a:endParaRPr lang="tr-TR" sz="3200" dirty="0"/>
          </a:p>
        </p:txBody>
      </p:sp>
    </p:spTree>
    <p:extLst>
      <p:ext uri="{BB962C8B-B14F-4D97-AF65-F5344CB8AC3E}">
        <p14:creationId xmlns:p14="http://schemas.microsoft.com/office/powerpoint/2010/main" val="322750952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620688"/>
            <a:ext cx="7745505" cy="6120680"/>
          </a:xfrm>
        </p:spPr>
        <p:txBody>
          <a:bodyPr>
            <a:normAutofit fontScale="55000" lnSpcReduction="20000"/>
          </a:bodyPr>
          <a:lstStyle/>
          <a:p>
            <a:pPr lvl="1" algn="just">
              <a:lnSpc>
                <a:spcPct val="120000"/>
              </a:lnSpc>
            </a:pPr>
            <a:r>
              <a:rPr lang="tr-TR" sz="3300" b="1" u="sng" dirty="0" smtClean="0">
                <a:solidFill>
                  <a:schemeClr val="bg1"/>
                </a:solidFill>
                <a:effectLst>
                  <a:outerShdw blurRad="34925" dist="12700" dir="14400000" rotWithShape="0">
                    <a:prstClr val="black">
                      <a:alpha val="21000"/>
                    </a:prstClr>
                  </a:outerShdw>
                </a:effectLst>
              </a:rPr>
              <a:t>Ağız ve Diş Sağlığı Uygulama ve Araştırma Merkezi D.S.İ bünyesinde: </a:t>
            </a:r>
          </a:p>
          <a:p>
            <a:pPr marL="411480" lvl="1" indent="0" algn="just">
              <a:lnSpc>
                <a:spcPct val="120000"/>
              </a:lnSpc>
              <a:buNone/>
            </a:pPr>
            <a:r>
              <a:rPr lang="tr-TR" sz="3300" dirty="0" smtClean="0">
                <a:solidFill>
                  <a:schemeClr val="bg1"/>
                </a:solidFill>
                <a:effectLst>
                  <a:outerShdw blurRad="34925" dist="12700" dir="14400000" rotWithShape="0">
                    <a:prstClr val="black">
                      <a:alpha val="21000"/>
                    </a:prstClr>
                  </a:outerShdw>
                </a:effectLst>
              </a:rPr>
              <a:t>Da</a:t>
            </a:r>
            <a:r>
              <a:rPr lang="tr-TR" sz="3300" dirty="0" smtClean="0">
                <a:solidFill>
                  <a:schemeClr val="bg1"/>
                </a:solidFill>
              </a:rPr>
              <a:t>nışmanlık Hizmetleri, Diş Cerrahisi, Dolgu, Kanal Tedavisi, Diş Protezi, Diş Çekimi vb. </a:t>
            </a:r>
            <a:r>
              <a:rPr lang="tr-TR" sz="3300" dirty="0" smtClean="0">
                <a:solidFill>
                  <a:schemeClr val="bg1"/>
                </a:solidFill>
              </a:rPr>
              <a:t>hizmetlerin yapılması. </a:t>
            </a:r>
          </a:p>
          <a:p>
            <a:pPr lvl="1" algn="just">
              <a:lnSpc>
                <a:spcPct val="120000"/>
              </a:lnSpc>
            </a:pPr>
            <a:r>
              <a:rPr lang="tr-TR" sz="3300" b="1" u="sng" dirty="0" smtClean="0">
                <a:solidFill>
                  <a:schemeClr val="bg1"/>
                </a:solidFill>
                <a:effectLst>
                  <a:outerShdw blurRad="34925" dist="12700" dir="14400000" rotWithShape="0">
                    <a:prstClr val="black">
                      <a:alpha val="21000"/>
                    </a:prstClr>
                  </a:outerShdw>
                </a:effectLst>
              </a:rPr>
              <a:t>Bor </a:t>
            </a:r>
            <a:r>
              <a:rPr lang="tr-TR" sz="3300" b="1" u="sng" dirty="0">
                <a:solidFill>
                  <a:schemeClr val="bg1"/>
                </a:solidFill>
                <a:effectLst>
                  <a:outerShdw blurRad="34925" dist="12700" dir="14400000" rotWithShape="0">
                    <a:prstClr val="black">
                      <a:alpha val="21000"/>
                    </a:prstClr>
                  </a:outerShdw>
                </a:effectLst>
              </a:rPr>
              <a:t>Halil </a:t>
            </a:r>
            <a:r>
              <a:rPr lang="tr-TR" sz="3300" b="1" u="sng" dirty="0" err="1">
                <a:solidFill>
                  <a:schemeClr val="bg1"/>
                </a:solidFill>
                <a:effectLst>
                  <a:outerShdw blurRad="34925" dist="12700" dir="14400000" rotWithShape="0">
                    <a:prstClr val="black">
                      <a:alpha val="21000"/>
                    </a:prstClr>
                  </a:outerShdw>
                </a:effectLst>
              </a:rPr>
              <a:t>Zöhre</a:t>
            </a:r>
            <a:r>
              <a:rPr lang="tr-TR" sz="3300" b="1" u="sng" dirty="0">
                <a:solidFill>
                  <a:schemeClr val="bg1"/>
                </a:solidFill>
                <a:effectLst>
                  <a:outerShdw blurRad="34925" dist="12700" dir="14400000" rotWithShape="0">
                    <a:prstClr val="black">
                      <a:alpha val="21000"/>
                    </a:prstClr>
                  </a:outerShdw>
                </a:effectLst>
              </a:rPr>
              <a:t> Ataman Meslek </a:t>
            </a:r>
            <a:r>
              <a:rPr lang="tr-TR" sz="3300" b="1" u="sng" dirty="0" smtClean="0">
                <a:solidFill>
                  <a:schemeClr val="bg1"/>
                </a:solidFill>
                <a:effectLst>
                  <a:outerShdw blurRad="34925" dist="12700" dir="14400000" rotWithShape="0">
                    <a:prstClr val="black">
                      <a:alpha val="21000"/>
                    </a:prstClr>
                  </a:outerShdw>
                </a:effectLst>
              </a:rPr>
              <a:t>Yüksekokulu </a:t>
            </a:r>
            <a:r>
              <a:rPr lang="tr-TR" sz="3300" b="1" u="sng" dirty="0">
                <a:solidFill>
                  <a:schemeClr val="bg1"/>
                </a:solidFill>
                <a:effectLst>
                  <a:outerShdw blurRad="34925" dist="12700" dir="14400000" rotWithShape="0">
                    <a:prstClr val="black">
                      <a:alpha val="21000"/>
                    </a:prstClr>
                  </a:outerShdw>
                </a:effectLst>
              </a:rPr>
              <a:t>Müdürlüğü D.S.İ </a:t>
            </a:r>
            <a:r>
              <a:rPr lang="tr-TR" sz="3300" b="1" u="sng" dirty="0" smtClean="0">
                <a:solidFill>
                  <a:schemeClr val="bg1"/>
                </a:solidFill>
                <a:effectLst>
                  <a:outerShdw blurRad="34925" dist="12700" dir="14400000" rotWithShape="0">
                    <a:prstClr val="black">
                      <a:alpha val="21000"/>
                    </a:prstClr>
                  </a:outerShdw>
                </a:effectLst>
              </a:rPr>
              <a:t>bünyesinde;</a:t>
            </a:r>
          </a:p>
          <a:p>
            <a:pPr marL="411480" lvl="1" indent="0" algn="just">
              <a:lnSpc>
                <a:spcPct val="120000"/>
              </a:lnSpc>
              <a:buNone/>
            </a:pPr>
            <a:r>
              <a:rPr lang="tr-TR" sz="3300" dirty="0" smtClean="0">
                <a:solidFill>
                  <a:schemeClr val="bg1"/>
                </a:solidFill>
                <a:effectLst>
                  <a:outerShdw blurRad="34925" dist="12700" dir="14400000" rotWithShape="0">
                    <a:prstClr val="black">
                      <a:alpha val="21000"/>
                    </a:prstClr>
                  </a:outerShdw>
                </a:effectLst>
              </a:rPr>
              <a:t>Danışmanlık </a:t>
            </a:r>
            <a:r>
              <a:rPr lang="tr-TR" sz="3300" dirty="0">
                <a:solidFill>
                  <a:schemeClr val="bg1"/>
                </a:solidFill>
                <a:effectLst>
                  <a:outerShdw blurRad="34925" dist="12700" dir="14400000" rotWithShape="0">
                    <a:prstClr val="black">
                      <a:alpha val="21000"/>
                    </a:prstClr>
                  </a:outerShdw>
                </a:effectLst>
              </a:rPr>
              <a:t>Hizmetleri, Dericilik, Deri konfeksiyon, Hazır Giyim, Örme, Halıcılık programlarında yapılan </a:t>
            </a:r>
            <a:r>
              <a:rPr lang="tr-TR" sz="3300" dirty="0" smtClean="0">
                <a:solidFill>
                  <a:schemeClr val="bg1"/>
                </a:solidFill>
                <a:effectLst>
                  <a:outerShdw blurRad="34925" dist="12700" dir="14400000" rotWithShape="0">
                    <a:prstClr val="black">
                      <a:alpha val="21000"/>
                    </a:prstClr>
                  </a:outerShdw>
                </a:effectLst>
              </a:rPr>
              <a:t>ürünlerin </a:t>
            </a:r>
            <a:r>
              <a:rPr lang="tr-TR" sz="3300" dirty="0">
                <a:solidFill>
                  <a:schemeClr val="bg1"/>
                </a:solidFill>
                <a:effectLst>
                  <a:outerShdw blurRad="34925" dist="12700" dir="14400000" rotWithShape="0">
                    <a:prstClr val="black">
                      <a:alpha val="21000"/>
                    </a:prstClr>
                  </a:outerShdw>
                </a:effectLst>
              </a:rPr>
              <a:t>pazarlanması ve satışı vb. hizmetlerin yapılması</a:t>
            </a:r>
            <a:r>
              <a:rPr lang="tr-TR" sz="3300" dirty="0" smtClean="0">
                <a:solidFill>
                  <a:schemeClr val="bg1"/>
                </a:solidFill>
                <a:effectLst>
                  <a:outerShdw blurRad="34925" dist="12700" dir="14400000" rotWithShape="0">
                    <a:prstClr val="black">
                      <a:alpha val="21000"/>
                    </a:prstClr>
                  </a:outerShdw>
                </a:effectLst>
              </a:rPr>
              <a:t>.</a:t>
            </a:r>
          </a:p>
          <a:p>
            <a:pPr marL="411480" lvl="1" indent="0" algn="just">
              <a:lnSpc>
                <a:spcPct val="120000"/>
              </a:lnSpc>
              <a:buNone/>
            </a:pPr>
            <a:endParaRPr lang="tr-TR" sz="1000" dirty="0" smtClean="0">
              <a:solidFill>
                <a:schemeClr val="bg1"/>
              </a:solidFill>
              <a:effectLst>
                <a:outerShdw blurRad="34925" dist="12700" dir="14400000" rotWithShape="0">
                  <a:prstClr val="black">
                    <a:alpha val="21000"/>
                  </a:prstClr>
                </a:outerShdw>
              </a:effectLst>
            </a:endParaRPr>
          </a:p>
          <a:p>
            <a:pPr lvl="1" algn="just">
              <a:lnSpc>
                <a:spcPct val="120000"/>
              </a:lnSpc>
            </a:pPr>
            <a:r>
              <a:rPr lang="tr-TR" sz="3300" b="1" u="sng" dirty="0" smtClean="0">
                <a:solidFill>
                  <a:schemeClr val="bg1"/>
                </a:solidFill>
                <a:effectLst>
                  <a:outerShdw blurRad="34925" dist="12700" dir="14400000" rotWithShape="0">
                    <a:prstClr val="black">
                      <a:alpha val="21000"/>
                    </a:prstClr>
                  </a:outerShdw>
                </a:effectLst>
              </a:rPr>
              <a:t>Döner Sermaye İşletme Müdürlüğü bünyesinde</a:t>
            </a:r>
            <a:r>
              <a:rPr lang="tr-TR" sz="3300" b="1" u="sng" dirty="0" smtClean="0">
                <a:solidFill>
                  <a:schemeClr val="bg1"/>
                </a:solidFill>
                <a:effectLst>
                  <a:outerShdw blurRad="34925" dist="12700" dir="14400000" rotWithShape="0">
                    <a:prstClr val="black">
                      <a:alpha val="21000"/>
                    </a:prstClr>
                  </a:outerShdw>
                </a:effectLst>
              </a:rPr>
              <a:t>;</a:t>
            </a:r>
          </a:p>
          <a:p>
            <a:pPr marL="411480" lvl="1" indent="0" algn="just">
              <a:lnSpc>
                <a:spcPct val="120000"/>
              </a:lnSpc>
              <a:buNone/>
            </a:pPr>
            <a:r>
              <a:rPr lang="tr-TR" sz="3300" dirty="0" smtClean="0">
                <a:solidFill>
                  <a:schemeClr val="bg1"/>
                </a:solidFill>
                <a:effectLst>
                  <a:outerShdw blurRad="34925" dist="12700" dir="14400000" rotWithShape="0">
                    <a:prstClr val="black">
                      <a:alpha val="21000"/>
                    </a:prstClr>
                  </a:outerShdw>
                </a:effectLst>
              </a:rPr>
              <a:t>Danışmanlık  Hizmetleri, Bilirkişi, Analiz, Rapor </a:t>
            </a:r>
            <a:r>
              <a:rPr lang="tr-TR" sz="3300" dirty="0">
                <a:solidFill>
                  <a:schemeClr val="bg1"/>
                </a:solidFill>
                <a:effectLst>
                  <a:outerShdw blurRad="34925" dist="12700" dir="14400000" rotWithShape="0">
                    <a:prstClr val="black">
                      <a:alpha val="21000"/>
                    </a:prstClr>
                  </a:outerShdw>
                </a:effectLst>
              </a:rPr>
              <a:t>vb. hizmetlerin </a:t>
            </a:r>
            <a:r>
              <a:rPr lang="tr-TR" sz="3300" dirty="0" smtClean="0">
                <a:solidFill>
                  <a:schemeClr val="bg1"/>
                </a:solidFill>
                <a:effectLst>
                  <a:outerShdw blurRad="34925" dist="12700" dir="14400000" rotWithShape="0">
                    <a:prstClr val="black">
                      <a:alpha val="21000"/>
                    </a:prstClr>
                  </a:outerShdw>
                </a:effectLst>
              </a:rPr>
              <a:t>yapılması</a:t>
            </a:r>
            <a:endParaRPr lang="tr-TR" sz="1000" dirty="0" smtClean="0">
              <a:solidFill>
                <a:schemeClr val="bg1"/>
              </a:solidFill>
              <a:effectLst>
                <a:outerShdw blurRad="34925" dist="12700" dir="14400000" rotWithShape="0">
                  <a:prstClr val="black">
                    <a:alpha val="21000"/>
                  </a:prstClr>
                </a:outerShdw>
              </a:effectLst>
            </a:endParaRPr>
          </a:p>
          <a:p>
            <a:pPr marL="411480" lvl="1" indent="0" algn="just">
              <a:lnSpc>
                <a:spcPct val="120000"/>
              </a:lnSpc>
              <a:buNone/>
            </a:pPr>
            <a:endParaRPr lang="tr-TR" sz="1000" dirty="0" smtClean="0">
              <a:solidFill>
                <a:schemeClr val="bg1"/>
              </a:solidFill>
              <a:effectLst>
                <a:outerShdw blurRad="34925" dist="12700" dir="14400000" rotWithShape="0">
                  <a:prstClr val="black">
                    <a:alpha val="21000"/>
                  </a:prstClr>
                </a:outerShdw>
              </a:effectLst>
            </a:endParaRPr>
          </a:p>
          <a:p>
            <a:pPr marL="411480" lvl="1" indent="0" algn="just">
              <a:lnSpc>
                <a:spcPct val="120000"/>
              </a:lnSpc>
              <a:buNone/>
            </a:pPr>
            <a:endParaRPr lang="tr-TR" sz="1000" dirty="0" smtClean="0">
              <a:solidFill>
                <a:schemeClr val="bg1"/>
              </a:solidFill>
              <a:effectLst>
                <a:outerShdw blurRad="34925" dist="12700" dir="14400000" rotWithShape="0">
                  <a:prstClr val="black">
                    <a:alpha val="21000"/>
                  </a:prstClr>
                </a:outerShdw>
              </a:effectLst>
            </a:endParaRPr>
          </a:p>
          <a:p>
            <a:pPr lvl="1" algn="just">
              <a:lnSpc>
                <a:spcPct val="120000"/>
              </a:lnSpc>
            </a:pPr>
            <a:r>
              <a:rPr lang="tr-TR" sz="3300" b="1" u="sng" dirty="0">
                <a:solidFill>
                  <a:schemeClr val="bg1"/>
                </a:solidFill>
                <a:effectLst>
                  <a:outerShdw blurRad="34925" dist="12700" dir="14400000" rotWithShape="0">
                    <a:prstClr val="black">
                      <a:alpha val="21000"/>
                    </a:prstClr>
                  </a:outerShdw>
                </a:effectLst>
              </a:rPr>
              <a:t>Eğitim Fakültesi Dekanlığı D.S.İ </a:t>
            </a:r>
            <a:r>
              <a:rPr lang="tr-TR" sz="3300" b="1" u="sng" dirty="0" smtClean="0">
                <a:solidFill>
                  <a:schemeClr val="bg1"/>
                </a:solidFill>
                <a:effectLst>
                  <a:outerShdw blurRad="34925" dist="12700" dir="14400000" rotWithShape="0">
                    <a:prstClr val="black">
                      <a:alpha val="21000"/>
                    </a:prstClr>
                  </a:outerShdw>
                </a:effectLst>
              </a:rPr>
              <a:t>bünyesinde</a:t>
            </a:r>
            <a:r>
              <a:rPr lang="tr-TR" sz="3300" b="1" u="sng" dirty="0">
                <a:solidFill>
                  <a:schemeClr val="bg1"/>
                </a:solidFill>
                <a:effectLst>
                  <a:outerShdw blurRad="34925" dist="12700" dir="14400000" rotWithShape="0">
                    <a:prstClr val="black">
                      <a:alpha val="21000"/>
                    </a:prstClr>
                  </a:outerShdw>
                </a:effectLst>
              </a:rPr>
              <a:t>;</a:t>
            </a:r>
          </a:p>
          <a:p>
            <a:pPr marL="411480" lvl="1" indent="0" algn="just">
              <a:lnSpc>
                <a:spcPct val="120000"/>
              </a:lnSpc>
              <a:buNone/>
            </a:pPr>
            <a:r>
              <a:rPr lang="tr-TR" sz="3300" b="1" dirty="0">
                <a:solidFill>
                  <a:schemeClr val="bg1"/>
                </a:solidFill>
                <a:effectLst>
                  <a:outerShdw blurRad="34925" dist="12700" dir="14400000" rotWithShape="0">
                    <a:prstClr val="black">
                      <a:alpha val="21000"/>
                    </a:prstClr>
                  </a:outerShdw>
                </a:effectLst>
              </a:rPr>
              <a:t> </a:t>
            </a:r>
            <a:r>
              <a:rPr lang="tr-TR" sz="3300" dirty="0">
                <a:solidFill>
                  <a:schemeClr val="bg1"/>
                </a:solidFill>
                <a:effectLst>
                  <a:outerShdw blurRad="34925" dist="12700" dir="14400000" rotWithShape="0">
                    <a:prstClr val="black">
                      <a:alpha val="21000"/>
                    </a:prstClr>
                  </a:outerShdw>
                </a:effectLst>
              </a:rPr>
              <a:t>Formasyon Hizmeti, Danışmanlık Bilirkişi vb. hizmetlerin yapılması</a:t>
            </a:r>
            <a:endParaRPr lang="tr-TR" sz="1000" dirty="0">
              <a:solidFill>
                <a:schemeClr val="bg1"/>
              </a:solidFill>
              <a:effectLst>
                <a:outerShdw blurRad="34925" dist="12700" dir="14400000" rotWithShape="0">
                  <a:prstClr val="black">
                    <a:alpha val="21000"/>
                  </a:prstClr>
                </a:outerShdw>
              </a:effectLst>
            </a:endParaRPr>
          </a:p>
          <a:p>
            <a:pPr marL="411480" lvl="1" indent="0" algn="just">
              <a:lnSpc>
                <a:spcPct val="120000"/>
              </a:lnSpc>
              <a:buNone/>
            </a:pPr>
            <a:endParaRPr lang="tr-TR" sz="1000" dirty="0" smtClean="0">
              <a:solidFill>
                <a:schemeClr val="bg1"/>
              </a:solidFill>
              <a:effectLst>
                <a:outerShdw blurRad="34925" dist="12700" dir="14400000" rotWithShape="0">
                  <a:prstClr val="black">
                    <a:alpha val="21000"/>
                  </a:prstClr>
                </a:outerShdw>
              </a:effectLst>
            </a:endParaRPr>
          </a:p>
          <a:p>
            <a:pPr lvl="1" algn="just">
              <a:lnSpc>
                <a:spcPct val="120000"/>
              </a:lnSpc>
            </a:pPr>
            <a:r>
              <a:rPr lang="tr-TR" sz="3300" b="1" u="sng" dirty="0" smtClean="0">
                <a:solidFill>
                  <a:schemeClr val="bg1"/>
                </a:solidFill>
                <a:effectLst>
                  <a:outerShdw blurRad="34925" dist="12700" dir="14400000" rotWithShape="0">
                    <a:prstClr val="black">
                      <a:alpha val="21000"/>
                    </a:prstClr>
                  </a:outerShdw>
                </a:effectLst>
              </a:rPr>
              <a:t>Merkezi </a:t>
            </a:r>
            <a:r>
              <a:rPr lang="tr-TR" sz="3300" b="1" u="sng" dirty="0">
                <a:solidFill>
                  <a:schemeClr val="bg1"/>
                </a:solidFill>
                <a:effectLst>
                  <a:outerShdw blurRad="34925" dist="12700" dir="14400000" rotWithShape="0">
                    <a:prstClr val="black">
                      <a:alpha val="21000"/>
                    </a:prstClr>
                  </a:outerShdw>
                </a:effectLst>
              </a:rPr>
              <a:t>Laboratuvarı Müdürlüğü </a:t>
            </a:r>
            <a:r>
              <a:rPr lang="tr-TR" sz="3300" b="1" u="sng" dirty="0" smtClean="0">
                <a:solidFill>
                  <a:schemeClr val="bg1"/>
                </a:solidFill>
                <a:effectLst>
                  <a:outerShdw blurRad="34925" dist="12700" dir="14400000" rotWithShape="0">
                    <a:prstClr val="black">
                      <a:alpha val="21000"/>
                    </a:prstClr>
                  </a:outerShdw>
                </a:effectLst>
              </a:rPr>
              <a:t>D.S.İ bünyesinde;</a:t>
            </a:r>
            <a:endParaRPr lang="tr-TR" sz="3300" b="1" dirty="0">
              <a:solidFill>
                <a:schemeClr val="bg1"/>
              </a:solidFill>
              <a:effectLst>
                <a:outerShdw blurRad="34925" dist="12700" dir="14400000" rotWithShape="0">
                  <a:prstClr val="black">
                    <a:alpha val="21000"/>
                  </a:prstClr>
                </a:outerShdw>
              </a:effectLst>
            </a:endParaRPr>
          </a:p>
          <a:p>
            <a:pPr marL="411480" lvl="1" indent="0" algn="just">
              <a:lnSpc>
                <a:spcPct val="120000"/>
              </a:lnSpc>
              <a:buNone/>
            </a:pPr>
            <a:r>
              <a:rPr lang="tr-TR" sz="3300" dirty="0" smtClean="0">
                <a:solidFill>
                  <a:schemeClr val="bg1"/>
                </a:solidFill>
                <a:effectLst>
                  <a:outerShdw blurRad="34925" dist="12700" dir="14400000" rotWithShape="0">
                    <a:prstClr val="black">
                      <a:alpha val="21000"/>
                    </a:prstClr>
                  </a:outerShdw>
                </a:effectLst>
              </a:rPr>
              <a:t>Laboratuvar </a:t>
            </a:r>
            <a:r>
              <a:rPr lang="tr-TR" sz="3300" dirty="0">
                <a:solidFill>
                  <a:schemeClr val="bg1"/>
                </a:solidFill>
                <a:effectLst>
                  <a:outerShdw blurRad="34925" dist="12700" dir="14400000" rotWithShape="0">
                    <a:prstClr val="black">
                      <a:alpha val="21000"/>
                    </a:prstClr>
                  </a:outerShdw>
                </a:effectLst>
              </a:rPr>
              <a:t>Hizmetleri, Danışmanlık, Proje, Analiz, Rapor vb. faaliyetlerin yapılması.</a:t>
            </a:r>
          </a:p>
          <a:p>
            <a:pPr marL="411480" lvl="1" indent="0" algn="just">
              <a:lnSpc>
                <a:spcPct val="120000"/>
              </a:lnSpc>
              <a:buNone/>
            </a:pPr>
            <a:endParaRPr lang="tr-TR" sz="3300" dirty="0">
              <a:solidFill>
                <a:schemeClr val="bg1"/>
              </a:solidFill>
              <a:effectLst>
                <a:outerShdw blurRad="34925" dist="12700" dir="14400000" rotWithShape="0">
                  <a:prstClr val="black">
                    <a:alpha val="21000"/>
                  </a:prstClr>
                </a:outerShdw>
              </a:effectLst>
            </a:endParaRPr>
          </a:p>
        </p:txBody>
      </p:sp>
      <p:sp>
        <p:nvSpPr>
          <p:cNvPr id="3" name="Başlık 2"/>
          <p:cNvSpPr>
            <a:spLocks noGrp="1"/>
          </p:cNvSpPr>
          <p:nvPr>
            <p:ph type="title"/>
          </p:nvPr>
        </p:nvSpPr>
        <p:spPr>
          <a:xfrm>
            <a:off x="683568" y="34944"/>
            <a:ext cx="7756263" cy="648072"/>
          </a:xfrm>
        </p:spPr>
        <p:txBody>
          <a:bodyPr/>
          <a:lstStyle/>
          <a:p>
            <a:r>
              <a:rPr lang="tr-TR" sz="2500" b="1" dirty="0">
                <a:ln w="3175">
                  <a:noFill/>
                </a:ln>
                <a:solidFill>
                  <a:schemeClr val="bg1"/>
                </a:solidFill>
                <a:effectLst>
                  <a:outerShdw blurRad="38100" dist="38100" dir="2700000" algn="tl">
                    <a:srgbClr val="000000">
                      <a:alpha val="43137"/>
                    </a:srgbClr>
                  </a:outerShdw>
                </a:effectLst>
              </a:rPr>
              <a:t>FAALİYET ALANLARIMIZ</a:t>
            </a:r>
          </a:p>
        </p:txBody>
      </p:sp>
    </p:spTree>
    <p:extLst>
      <p:ext uri="{BB962C8B-B14F-4D97-AF65-F5344CB8AC3E}">
        <p14:creationId xmlns:p14="http://schemas.microsoft.com/office/powerpoint/2010/main" val="37319121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88640"/>
            <a:ext cx="7745505" cy="6480720"/>
          </a:xfrm>
        </p:spPr>
        <p:txBody>
          <a:bodyPr>
            <a:noAutofit/>
          </a:bodyPr>
          <a:lstStyle/>
          <a:p>
            <a:pPr lvl="1" algn="just">
              <a:lnSpc>
                <a:spcPct val="120000"/>
              </a:lnSpc>
            </a:pPr>
            <a:r>
              <a:rPr lang="tr-TR" sz="1750" b="1" u="sng" dirty="0">
                <a:solidFill>
                  <a:schemeClr val="bg1"/>
                </a:solidFill>
                <a:effectLst>
                  <a:outerShdw blurRad="34925" dist="12700" dir="14400000" rotWithShape="0">
                    <a:prstClr val="black">
                      <a:alpha val="21000"/>
                    </a:prstClr>
                  </a:outerShdw>
                </a:effectLst>
              </a:rPr>
              <a:t>Mühendislik Fakültesi </a:t>
            </a:r>
            <a:r>
              <a:rPr lang="tr-TR" sz="1750" b="1" u="sng" dirty="0" smtClean="0">
                <a:solidFill>
                  <a:schemeClr val="bg1"/>
                </a:solidFill>
                <a:effectLst>
                  <a:outerShdw blurRad="34925" dist="12700" dir="14400000" rotWithShape="0">
                    <a:prstClr val="black">
                      <a:alpha val="21000"/>
                    </a:prstClr>
                  </a:outerShdw>
                </a:effectLst>
              </a:rPr>
              <a:t>Dekanlığı </a:t>
            </a:r>
            <a:r>
              <a:rPr lang="tr-TR" sz="1800" b="1" u="sng" dirty="0">
                <a:solidFill>
                  <a:schemeClr val="bg1"/>
                </a:solidFill>
                <a:effectLst>
                  <a:outerShdw blurRad="34925" dist="12700" dir="14400000" rotWithShape="0">
                    <a:prstClr val="black">
                      <a:alpha val="21000"/>
                    </a:prstClr>
                  </a:outerShdw>
                </a:effectLst>
              </a:rPr>
              <a:t>D.S.İ</a:t>
            </a:r>
            <a:r>
              <a:rPr lang="tr-TR" sz="1750" b="1" u="sng" dirty="0" smtClean="0">
                <a:solidFill>
                  <a:schemeClr val="bg1"/>
                </a:solidFill>
                <a:effectLst>
                  <a:outerShdw blurRad="34925" dist="12700" dir="14400000" rotWithShape="0">
                    <a:prstClr val="black">
                      <a:alpha val="21000"/>
                    </a:prstClr>
                  </a:outerShdw>
                </a:effectLst>
              </a:rPr>
              <a:t> </a:t>
            </a:r>
            <a:r>
              <a:rPr lang="tr-TR" sz="1750" b="1" u="sng" dirty="0">
                <a:solidFill>
                  <a:schemeClr val="bg1"/>
                </a:solidFill>
                <a:effectLst>
                  <a:outerShdw blurRad="34925" dist="12700" dir="14400000" rotWithShape="0">
                    <a:prstClr val="black">
                      <a:alpha val="21000"/>
                    </a:prstClr>
                  </a:outerShdw>
                </a:effectLst>
              </a:rPr>
              <a:t>bünyesinde</a:t>
            </a:r>
            <a:r>
              <a:rPr lang="tr-TR" sz="1750" b="1" u="sng" dirty="0" smtClean="0">
                <a:solidFill>
                  <a:schemeClr val="bg1"/>
                </a:solidFill>
                <a:effectLst>
                  <a:outerShdw blurRad="34925" dist="12700" dir="14400000" rotWithShape="0">
                    <a:prstClr val="black">
                      <a:alpha val="21000"/>
                    </a:prstClr>
                  </a:outerShdw>
                </a:effectLst>
              </a:rPr>
              <a:t>;</a:t>
            </a:r>
          </a:p>
          <a:p>
            <a:pPr marL="411480" lvl="1" indent="0" algn="just">
              <a:lnSpc>
                <a:spcPct val="120000"/>
              </a:lnSpc>
              <a:buNone/>
            </a:pPr>
            <a:r>
              <a:rPr lang="tr-TR" sz="1750" dirty="0" smtClean="0">
                <a:solidFill>
                  <a:schemeClr val="bg1"/>
                </a:solidFill>
                <a:effectLst>
                  <a:outerShdw blurRad="34925" dist="12700" dir="14400000" rotWithShape="0">
                    <a:prstClr val="black">
                      <a:alpha val="21000"/>
                    </a:prstClr>
                  </a:outerShdw>
                </a:effectLst>
              </a:rPr>
              <a:t>Üretim</a:t>
            </a:r>
            <a:r>
              <a:rPr lang="tr-TR" sz="1750" dirty="0">
                <a:solidFill>
                  <a:schemeClr val="bg1"/>
                </a:solidFill>
                <a:effectLst>
                  <a:outerShdw blurRad="34925" dist="12700" dir="14400000" rotWithShape="0">
                    <a:prstClr val="black">
                      <a:alpha val="21000"/>
                    </a:prstClr>
                  </a:outerShdw>
                </a:effectLst>
              </a:rPr>
              <a:t>, Laboratuvar Hizmetleri, Danışmanlık Hizmetleri, Cihaz Bakım-Onarım, </a:t>
            </a:r>
            <a:r>
              <a:rPr lang="tr-TR" sz="1750" dirty="0" smtClean="0">
                <a:solidFill>
                  <a:schemeClr val="bg1"/>
                </a:solidFill>
                <a:effectLst>
                  <a:outerShdw blurRad="34925" dist="12700" dir="14400000" rotWithShape="0">
                    <a:prstClr val="black">
                      <a:alpha val="21000"/>
                    </a:prstClr>
                  </a:outerShdw>
                </a:effectLst>
              </a:rPr>
              <a:t>Çeşitli </a:t>
            </a:r>
            <a:r>
              <a:rPr lang="tr-TR" sz="1750" dirty="0">
                <a:solidFill>
                  <a:schemeClr val="bg1"/>
                </a:solidFill>
                <a:effectLst>
                  <a:outerShdw blurRad="34925" dist="12700" dir="14400000" rotWithShape="0">
                    <a:prstClr val="black">
                      <a:alpha val="21000"/>
                    </a:prstClr>
                  </a:outerShdw>
                </a:effectLst>
              </a:rPr>
              <a:t>Ö</a:t>
            </a:r>
            <a:r>
              <a:rPr lang="tr-TR" sz="1750" dirty="0" smtClean="0">
                <a:solidFill>
                  <a:schemeClr val="bg1"/>
                </a:solidFill>
                <a:effectLst>
                  <a:outerShdw blurRad="34925" dist="12700" dir="14400000" rotWithShape="0">
                    <a:prstClr val="black">
                      <a:alpha val="21000"/>
                    </a:prstClr>
                  </a:outerShdw>
                </a:effectLst>
              </a:rPr>
              <a:t>lçümlerin </a:t>
            </a:r>
            <a:r>
              <a:rPr lang="tr-TR" sz="1750" dirty="0">
                <a:solidFill>
                  <a:schemeClr val="bg1"/>
                </a:solidFill>
                <a:effectLst>
                  <a:outerShdw blurRad="34925" dist="12700" dir="14400000" rotWithShape="0">
                    <a:prstClr val="black">
                      <a:alpha val="21000"/>
                    </a:prstClr>
                  </a:outerShdw>
                </a:effectLst>
              </a:rPr>
              <a:t>yapılması. </a:t>
            </a:r>
            <a:endParaRPr lang="tr-TR" sz="1750" dirty="0" smtClean="0">
              <a:solidFill>
                <a:schemeClr val="bg1"/>
              </a:solidFill>
              <a:effectLst>
                <a:outerShdw blurRad="34925" dist="12700" dir="14400000" rotWithShape="0">
                  <a:prstClr val="black">
                    <a:alpha val="21000"/>
                  </a:prstClr>
                </a:outerShdw>
              </a:effectLst>
            </a:endParaRPr>
          </a:p>
          <a:p>
            <a:pPr lvl="1" algn="just">
              <a:lnSpc>
                <a:spcPct val="120000"/>
              </a:lnSpc>
            </a:pPr>
            <a:r>
              <a:rPr lang="tr-TR" sz="1750" b="1" u="sng" dirty="0" smtClean="0">
                <a:solidFill>
                  <a:schemeClr val="bg1"/>
                </a:solidFill>
                <a:effectLst>
                  <a:outerShdw blurRad="34925" dist="12700" dir="14400000" rotWithShape="0">
                    <a:prstClr val="black">
                      <a:alpha val="21000"/>
                    </a:prstClr>
                  </a:outerShdw>
                </a:effectLst>
              </a:rPr>
              <a:t>Niğde </a:t>
            </a:r>
            <a:r>
              <a:rPr lang="tr-TR" sz="1750" b="1" u="sng" dirty="0">
                <a:solidFill>
                  <a:schemeClr val="bg1"/>
                </a:solidFill>
                <a:effectLst>
                  <a:outerShdw blurRad="34925" dist="12700" dir="14400000" rotWithShape="0">
                    <a:prstClr val="black">
                      <a:alpha val="21000"/>
                    </a:prstClr>
                  </a:outerShdw>
                </a:effectLst>
              </a:rPr>
              <a:t>Sosyal Bilimler Meslek Yüksekokulu </a:t>
            </a:r>
            <a:r>
              <a:rPr lang="tr-TR" sz="1750" b="1" u="sng" dirty="0" smtClean="0">
                <a:solidFill>
                  <a:schemeClr val="bg1"/>
                </a:solidFill>
                <a:effectLst>
                  <a:outerShdw blurRad="34925" dist="12700" dir="14400000" rotWithShape="0">
                    <a:prstClr val="black">
                      <a:alpha val="21000"/>
                    </a:prstClr>
                  </a:outerShdw>
                </a:effectLst>
              </a:rPr>
              <a:t>Müdürlüğü </a:t>
            </a:r>
            <a:r>
              <a:rPr lang="tr-TR" sz="1800" b="1" u="sng" dirty="0">
                <a:solidFill>
                  <a:schemeClr val="bg1"/>
                </a:solidFill>
                <a:effectLst>
                  <a:outerShdw blurRad="34925" dist="12700" dir="14400000" rotWithShape="0">
                    <a:prstClr val="black">
                      <a:alpha val="21000"/>
                    </a:prstClr>
                  </a:outerShdw>
                </a:effectLst>
              </a:rPr>
              <a:t>D.S.İ</a:t>
            </a:r>
            <a:r>
              <a:rPr lang="tr-TR" sz="1750" b="1" u="sng" dirty="0" smtClean="0">
                <a:solidFill>
                  <a:schemeClr val="bg1"/>
                </a:solidFill>
                <a:effectLst>
                  <a:outerShdw blurRad="34925" dist="12700" dir="14400000" rotWithShape="0">
                    <a:prstClr val="black">
                      <a:alpha val="21000"/>
                    </a:prstClr>
                  </a:outerShdw>
                </a:effectLst>
              </a:rPr>
              <a:t> </a:t>
            </a:r>
            <a:r>
              <a:rPr lang="tr-TR" sz="1750" b="1" u="sng" dirty="0" smtClean="0">
                <a:solidFill>
                  <a:schemeClr val="bg1"/>
                </a:solidFill>
                <a:effectLst>
                  <a:outerShdw blurRad="34925" dist="12700" dir="14400000" rotWithShape="0">
                    <a:prstClr val="black">
                      <a:alpha val="21000"/>
                    </a:prstClr>
                  </a:outerShdw>
                </a:effectLst>
              </a:rPr>
              <a:t>bünyesinde;</a:t>
            </a:r>
            <a:endParaRPr lang="tr-TR" sz="1750" dirty="0" smtClean="0">
              <a:solidFill>
                <a:schemeClr val="bg1"/>
              </a:solidFill>
              <a:effectLst>
                <a:outerShdw blurRad="34925" dist="12700" dir="14400000" rotWithShape="0">
                  <a:prstClr val="black">
                    <a:alpha val="21000"/>
                  </a:prstClr>
                </a:outerShdw>
              </a:effectLst>
            </a:endParaRPr>
          </a:p>
          <a:p>
            <a:pPr marL="411480" lvl="1" indent="0" algn="just">
              <a:lnSpc>
                <a:spcPct val="120000"/>
              </a:lnSpc>
              <a:buNone/>
            </a:pPr>
            <a:r>
              <a:rPr lang="tr-TR" sz="1750" dirty="0" smtClean="0">
                <a:solidFill>
                  <a:schemeClr val="bg1"/>
                </a:solidFill>
                <a:effectLst>
                  <a:outerShdw blurRad="34925" dist="12700" dir="14400000" rotWithShape="0">
                    <a:prstClr val="black">
                      <a:alpha val="21000"/>
                    </a:prstClr>
                  </a:outerShdw>
                </a:effectLst>
              </a:rPr>
              <a:t>Uygulama </a:t>
            </a:r>
            <a:r>
              <a:rPr lang="tr-TR" sz="1750" dirty="0">
                <a:solidFill>
                  <a:schemeClr val="bg1"/>
                </a:solidFill>
                <a:effectLst>
                  <a:outerShdw blurRad="34925" dist="12700" dir="14400000" rotWithShape="0">
                    <a:prstClr val="black">
                      <a:alpha val="21000"/>
                    </a:prstClr>
                  </a:outerShdw>
                </a:effectLst>
              </a:rPr>
              <a:t>Konukevi,  Danışmanlık Hizmetleri, Proje Hazırlama vb. hizmetlerin yapılması</a:t>
            </a:r>
          </a:p>
          <a:p>
            <a:pPr lvl="1" algn="just">
              <a:lnSpc>
                <a:spcPct val="120000"/>
              </a:lnSpc>
            </a:pPr>
            <a:r>
              <a:rPr lang="tr-TR" sz="1750" b="1" u="sng" dirty="0">
                <a:solidFill>
                  <a:schemeClr val="bg1"/>
                </a:solidFill>
                <a:effectLst>
                  <a:outerShdw blurRad="34925" dist="12700" dir="14400000" rotWithShape="0">
                    <a:prstClr val="black">
                      <a:alpha val="21000"/>
                    </a:prstClr>
                  </a:outerShdw>
                </a:effectLst>
              </a:rPr>
              <a:t>Sürekli Eğitim Merkezi Müdürlüğü </a:t>
            </a:r>
            <a:r>
              <a:rPr lang="tr-TR" sz="1800" b="1" u="sng" dirty="0">
                <a:solidFill>
                  <a:schemeClr val="bg1"/>
                </a:solidFill>
                <a:effectLst>
                  <a:outerShdw blurRad="34925" dist="12700" dir="14400000" rotWithShape="0">
                    <a:prstClr val="black">
                      <a:alpha val="21000"/>
                    </a:prstClr>
                  </a:outerShdw>
                </a:effectLst>
              </a:rPr>
              <a:t>D.S.İ </a:t>
            </a:r>
            <a:r>
              <a:rPr lang="tr-TR" sz="1750" b="1" u="sng" dirty="0" smtClean="0">
                <a:solidFill>
                  <a:schemeClr val="bg1"/>
                </a:solidFill>
                <a:effectLst>
                  <a:outerShdw blurRad="34925" dist="12700" dir="14400000" rotWithShape="0">
                    <a:prstClr val="black">
                      <a:alpha val="21000"/>
                    </a:prstClr>
                  </a:outerShdw>
                </a:effectLst>
              </a:rPr>
              <a:t>bünyesinde</a:t>
            </a:r>
            <a:r>
              <a:rPr lang="tr-TR" sz="1750" b="1" u="sng" dirty="0" smtClean="0">
                <a:solidFill>
                  <a:schemeClr val="bg1"/>
                </a:solidFill>
                <a:effectLst>
                  <a:outerShdw blurRad="34925" dist="12700" dir="14400000" rotWithShape="0">
                    <a:prstClr val="black">
                      <a:alpha val="21000"/>
                    </a:prstClr>
                  </a:outerShdw>
                </a:effectLst>
              </a:rPr>
              <a:t>;</a:t>
            </a:r>
          </a:p>
          <a:p>
            <a:pPr marL="411480" lvl="1" indent="0" algn="just">
              <a:lnSpc>
                <a:spcPct val="120000"/>
              </a:lnSpc>
              <a:buNone/>
            </a:pPr>
            <a:r>
              <a:rPr lang="tr-TR" sz="1750" dirty="0" smtClean="0">
                <a:solidFill>
                  <a:schemeClr val="bg1"/>
                </a:solidFill>
                <a:effectLst>
                  <a:outerShdw blurRad="34925" dist="12700" dir="14400000" rotWithShape="0">
                    <a:prstClr val="black">
                      <a:alpha val="21000"/>
                    </a:prstClr>
                  </a:outerShdw>
                </a:effectLst>
              </a:rPr>
              <a:t>ÜDS</a:t>
            </a:r>
            <a:r>
              <a:rPr lang="tr-TR" sz="1750" dirty="0">
                <a:solidFill>
                  <a:schemeClr val="bg1"/>
                </a:solidFill>
                <a:effectLst>
                  <a:outerShdw blurRad="34925" dist="12700" dir="14400000" rotWithShape="0">
                    <a:prstClr val="black">
                      <a:alpha val="21000"/>
                    </a:prstClr>
                  </a:outerShdw>
                </a:effectLst>
              </a:rPr>
              <a:t>, ALES, KPSS, KPDS</a:t>
            </a:r>
            <a:r>
              <a:rPr lang="tr-TR" sz="1750" dirty="0" smtClean="0">
                <a:solidFill>
                  <a:schemeClr val="bg1"/>
                </a:solidFill>
                <a:effectLst>
                  <a:outerShdw blurRad="34925" dist="12700" dir="14400000" rotWithShape="0">
                    <a:prstClr val="black">
                      <a:alpha val="21000"/>
                    </a:prstClr>
                  </a:outerShdw>
                </a:effectLst>
              </a:rPr>
              <a:t>, TOEFL, Genel </a:t>
            </a:r>
            <a:r>
              <a:rPr lang="tr-TR" sz="1750" dirty="0">
                <a:solidFill>
                  <a:schemeClr val="bg1"/>
                </a:solidFill>
                <a:effectLst>
                  <a:outerShdw blurRad="34925" dist="12700" dir="14400000" rotWithShape="0">
                    <a:prstClr val="black">
                      <a:alpha val="21000"/>
                    </a:prstClr>
                  </a:outerShdw>
                </a:effectLst>
              </a:rPr>
              <a:t>İngilizce, İş </a:t>
            </a:r>
            <a:r>
              <a:rPr lang="tr-TR" sz="1750" dirty="0" smtClean="0">
                <a:solidFill>
                  <a:schemeClr val="bg1"/>
                </a:solidFill>
                <a:effectLst>
                  <a:outerShdw blurRad="34925" dist="12700" dir="14400000" rotWithShape="0">
                    <a:prstClr val="black">
                      <a:alpha val="21000"/>
                    </a:prstClr>
                  </a:outerShdw>
                </a:effectLst>
              </a:rPr>
              <a:t>Sağlığı ve Güvenliği, </a:t>
            </a:r>
            <a:r>
              <a:rPr lang="tr-TR" sz="1750" dirty="0">
                <a:solidFill>
                  <a:schemeClr val="bg1"/>
                </a:solidFill>
                <a:effectLst>
                  <a:outerShdw blurRad="34925" dist="12700" dir="14400000" rotWithShape="0">
                    <a:prstClr val="black">
                      <a:alpha val="21000"/>
                    </a:prstClr>
                  </a:outerShdw>
                </a:effectLst>
              </a:rPr>
              <a:t>Web Tasarımı, Ney  vb. kurslar </a:t>
            </a:r>
            <a:r>
              <a:rPr lang="tr-TR" sz="1750" dirty="0" smtClean="0">
                <a:solidFill>
                  <a:schemeClr val="bg1"/>
                </a:solidFill>
                <a:effectLst>
                  <a:outerShdw blurRad="34925" dist="12700" dir="14400000" rotWithShape="0">
                    <a:prstClr val="black">
                      <a:alpha val="21000"/>
                    </a:prstClr>
                  </a:outerShdw>
                </a:effectLst>
              </a:rPr>
              <a:t>.</a:t>
            </a:r>
            <a:endParaRPr lang="tr-TR" sz="1750" dirty="0">
              <a:solidFill>
                <a:schemeClr val="bg1"/>
              </a:solidFill>
              <a:effectLst>
                <a:outerShdw blurRad="34925" dist="12700" dir="14400000" rotWithShape="0">
                  <a:prstClr val="black">
                    <a:alpha val="21000"/>
                  </a:prstClr>
                </a:outerShdw>
              </a:effectLst>
            </a:endParaRPr>
          </a:p>
          <a:p>
            <a:pPr lvl="1" algn="just">
              <a:lnSpc>
                <a:spcPct val="120000"/>
              </a:lnSpc>
            </a:pPr>
            <a:r>
              <a:rPr lang="tr-TR" sz="1750" b="1" u="sng" dirty="0">
                <a:solidFill>
                  <a:schemeClr val="bg1"/>
                </a:solidFill>
                <a:effectLst>
                  <a:outerShdw blurRad="34925" dist="12700" dir="14400000" rotWithShape="0">
                    <a:prstClr val="black">
                      <a:alpha val="21000"/>
                    </a:prstClr>
                  </a:outerShdw>
                </a:effectLst>
              </a:rPr>
              <a:t>Tarım Bilimleri ve Teknolojileri Fakültesi </a:t>
            </a:r>
            <a:r>
              <a:rPr lang="tr-TR" sz="1750" b="1" u="sng" dirty="0" smtClean="0">
                <a:solidFill>
                  <a:schemeClr val="bg1"/>
                </a:solidFill>
                <a:effectLst>
                  <a:outerShdw blurRad="34925" dist="12700" dir="14400000" rotWithShape="0">
                    <a:prstClr val="black">
                      <a:alpha val="21000"/>
                    </a:prstClr>
                  </a:outerShdw>
                </a:effectLst>
              </a:rPr>
              <a:t>Dekanlığı </a:t>
            </a:r>
            <a:r>
              <a:rPr lang="tr-TR" sz="1800" b="1" u="sng" dirty="0">
                <a:solidFill>
                  <a:schemeClr val="bg1"/>
                </a:solidFill>
                <a:effectLst>
                  <a:outerShdw blurRad="34925" dist="12700" dir="14400000" rotWithShape="0">
                    <a:prstClr val="black">
                      <a:alpha val="21000"/>
                    </a:prstClr>
                  </a:outerShdw>
                </a:effectLst>
              </a:rPr>
              <a:t>D.S.İ </a:t>
            </a:r>
            <a:r>
              <a:rPr lang="tr-TR" sz="1750" b="1" u="sng" dirty="0" smtClean="0">
                <a:solidFill>
                  <a:schemeClr val="bg1"/>
                </a:solidFill>
                <a:effectLst>
                  <a:outerShdw blurRad="34925" dist="12700" dir="14400000" rotWithShape="0">
                    <a:prstClr val="black">
                      <a:alpha val="21000"/>
                    </a:prstClr>
                  </a:outerShdw>
                </a:effectLst>
              </a:rPr>
              <a:t>bünyesinde</a:t>
            </a:r>
            <a:r>
              <a:rPr lang="tr-TR" sz="1750" b="1" u="sng" dirty="0" smtClean="0">
                <a:solidFill>
                  <a:schemeClr val="bg1"/>
                </a:solidFill>
                <a:effectLst>
                  <a:outerShdw blurRad="34925" dist="12700" dir="14400000" rotWithShape="0">
                    <a:prstClr val="black">
                      <a:alpha val="21000"/>
                    </a:prstClr>
                  </a:outerShdw>
                </a:effectLst>
              </a:rPr>
              <a:t>;</a:t>
            </a:r>
          </a:p>
          <a:p>
            <a:pPr marL="411480" lvl="1" indent="0" algn="just">
              <a:lnSpc>
                <a:spcPct val="120000"/>
              </a:lnSpc>
              <a:buNone/>
            </a:pPr>
            <a:r>
              <a:rPr lang="tr-TR" sz="1750" dirty="0" smtClean="0">
                <a:solidFill>
                  <a:schemeClr val="bg1"/>
                </a:solidFill>
                <a:effectLst>
                  <a:outerShdw blurRad="34925" dist="12700" dir="14400000" rotWithShape="0">
                    <a:prstClr val="black">
                      <a:alpha val="21000"/>
                    </a:prstClr>
                  </a:outerShdw>
                </a:effectLst>
              </a:rPr>
              <a:t>Danışmanlık </a:t>
            </a:r>
            <a:r>
              <a:rPr lang="tr-TR" sz="1750" dirty="0">
                <a:solidFill>
                  <a:schemeClr val="bg1"/>
                </a:solidFill>
                <a:effectLst>
                  <a:outerShdw blurRad="34925" dist="12700" dir="14400000" rotWithShape="0">
                    <a:prstClr val="black">
                      <a:alpha val="21000"/>
                    </a:prstClr>
                  </a:outerShdw>
                </a:effectLst>
              </a:rPr>
              <a:t>Hizmetleri, Bilirkişi, Rapor, Bahçe Ziraatı, Hayvansal Üretim vb. hizmetlerin </a:t>
            </a:r>
            <a:r>
              <a:rPr lang="tr-TR" sz="1750" dirty="0" smtClean="0">
                <a:solidFill>
                  <a:schemeClr val="bg1"/>
                </a:solidFill>
                <a:effectLst>
                  <a:outerShdw blurRad="34925" dist="12700" dir="14400000" rotWithShape="0">
                    <a:prstClr val="black">
                      <a:alpha val="21000"/>
                    </a:prstClr>
                  </a:outerShdw>
                </a:effectLst>
              </a:rPr>
              <a:t>yapılması.</a:t>
            </a:r>
          </a:p>
          <a:p>
            <a:pPr lvl="1" algn="just">
              <a:lnSpc>
                <a:spcPct val="120000"/>
              </a:lnSpc>
            </a:pPr>
            <a:r>
              <a:rPr lang="tr-TR" sz="1800" b="1" u="sng" dirty="0">
                <a:solidFill>
                  <a:schemeClr val="bg1"/>
                </a:solidFill>
                <a:effectLst>
                  <a:outerShdw blurRad="34925" dist="12700" dir="14400000" rotWithShape="0">
                    <a:prstClr val="black">
                      <a:alpha val="21000"/>
                    </a:prstClr>
                  </a:outerShdw>
                </a:effectLst>
              </a:rPr>
              <a:t>Türkçe Öğretimi Uygulama ve Araştırma Merkezi Müdürlüğü (TÖMER</a:t>
            </a:r>
            <a:r>
              <a:rPr lang="tr-TR" sz="1800" b="1" u="sng" dirty="0" smtClean="0">
                <a:solidFill>
                  <a:schemeClr val="bg1"/>
                </a:solidFill>
                <a:effectLst>
                  <a:outerShdw blurRad="34925" dist="12700" dir="14400000" rotWithShape="0">
                    <a:prstClr val="black">
                      <a:alpha val="21000"/>
                    </a:prstClr>
                  </a:outerShdw>
                </a:effectLst>
              </a:rPr>
              <a:t>) </a:t>
            </a:r>
            <a:r>
              <a:rPr lang="tr-TR" sz="1800" b="1" u="sng" dirty="0">
                <a:solidFill>
                  <a:schemeClr val="bg1"/>
                </a:solidFill>
                <a:effectLst>
                  <a:outerShdw blurRad="34925" dist="12700" dir="14400000" rotWithShape="0">
                    <a:prstClr val="black">
                      <a:alpha val="21000"/>
                    </a:prstClr>
                  </a:outerShdw>
                </a:effectLst>
              </a:rPr>
              <a:t>D.S.İ </a:t>
            </a:r>
            <a:r>
              <a:rPr lang="tr-TR" sz="1800" b="1" u="sng" dirty="0" smtClean="0">
                <a:solidFill>
                  <a:schemeClr val="bg1"/>
                </a:solidFill>
                <a:effectLst>
                  <a:outerShdw blurRad="34925" dist="12700" dir="14400000" rotWithShape="0">
                    <a:prstClr val="black">
                      <a:alpha val="21000"/>
                    </a:prstClr>
                  </a:outerShdw>
                </a:effectLst>
              </a:rPr>
              <a:t>bünyesinde;</a:t>
            </a:r>
            <a:endParaRPr lang="tr-TR" sz="1800" b="1" u="sng" dirty="0">
              <a:solidFill>
                <a:schemeClr val="bg1"/>
              </a:solidFill>
              <a:effectLst>
                <a:outerShdw blurRad="34925" dist="12700" dir="14400000" rotWithShape="0">
                  <a:prstClr val="black">
                    <a:alpha val="21000"/>
                  </a:prstClr>
                </a:outerShdw>
              </a:effectLst>
            </a:endParaRPr>
          </a:p>
          <a:p>
            <a:pPr marL="411480" lvl="1" indent="0" algn="just">
              <a:lnSpc>
                <a:spcPct val="120000"/>
              </a:lnSpc>
              <a:buNone/>
            </a:pPr>
            <a:r>
              <a:rPr lang="tr-TR" sz="1800" dirty="0">
                <a:solidFill>
                  <a:schemeClr val="bg1"/>
                </a:solidFill>
                <a:effectLst>
                  <a:outerShdw blurRad="34925" dist="12700" dir="14400000" rotWithShape="0">
                    <a:prstClr val="black">
                      <a:alpha val="21000"/>
                    </a:prstClr>
                  </a:outerShdw>
                </a:effectLst>
              </a:rPr>
              <a:t> TÖMER tarafından düzenlenecek olan Türkçe Kurs vb. hizmetlerin yapılması.</a:t>
            </a:r>
          </a:p>
          <a:p>
            <a:pPr marL="411480" lvl="1" indent="0" algn="just">
              <a:lnSpc>
                <a:spcPct val="120000"/>
              </a:lnSpc>
              <a:buNone/>
            </a:pPr>
            <a:endParaRPr lang="tr-TR" sz="1750" dirty="0">
              <a:solidFill>
                <a:schemeClr val="bg1"/>
              </a:solidFill>
              <a:effectLst>
                <a:outerShdw blurRad="34925" dist="12700" dir="14400000" rotWithShape="0">
                  <a:prstClr val="black">
                    <a:alpha val="21000"/>
                  </a:prstClr>
                </a:outerShdw>
              </a:effectLst>
            </a:endParaRPr>
          </a:p>
        </p:txBody>
      </p:sp>
    </p:spTree>
    <p:extLst>
      <p:ext uri="{BB962C8B-B14F-4D97-AF65-F5344CB8AC3E}">
        <p14:creationId xmlns:p14="http://schemas.microsoft.com/office/powerpoint/2010/main" val="224994404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052736"/>
            <a:ext cx="8686800" cy="5027389"/>
          </a:xfrm>
        </p:spPr>
        <p:txBody>
          <a:bodyPr>
            <a:normAutofit lnSpcReduction="10000"/>
          </a:bodyPr>
          <a:lstStyle/>
          <a:p>
            <a:pPr lvl="1" algn="ctr">
              <a:lnSpc>
                <a:spcPct val="90000"/>
              </a:lnSpc>
            </a:pPr>
            <a:r>
              <a:rPr lang="tr-TR" sz="2500" b="1" dirty="0" smtClean="0">
                <a:ln w="3175">
                  <a:noFill/>
                </a:ln>
                <a:solidFill>
                  <a:schemeClr val="bg1"/>
                </a:solidFill>
                <a:effectLst>
                  <a:outerShdw blurRad="38100" dist="38100" dir="2700000" algn="tl">
                    <a:srgbClr val="000000">
                      <a:alpha val="43137"/>
                    </a:srgbClr>
                  </a:outerShdw>
                </a:effectLst>
                <a:latin typeface="+mj-lt"/>
                <a:ea typeface="+mj-ea"/>
                <a:cs typeface="+mj-cs"/>
              </a:rPr>
              <a:t>MİSYONUMUZ</a:t>
            </a:r>
            <a:endParaRPr lang="tr-TR" sz="1800" dirty="0" smtClean="0">
              <a:solidFill>
                <a:schemeClr val="bg1"/>
              </a:solidFill>
              <a:effectLst>
                <a:outerShdw blurRad="34925" dist="12700" dir="14400000" rotWithShape="0">
                  <a:prstClr val="black">
                    <a:alpha val="21000"/>
                  </a:prstClr>
                </a:outerShdw>
              </a:effectLst>
            </a:endParaRPr>
          </a:p>
          <a:p>
            <a:pPr marL="411480" lvl="1" indent="0" algn="just">
              <a:lnSpc>
                <a:spcPct val="150000"/>
              </a:lnSpc>
              <a:buNone/>
            </a:pPr>
            <a:r>
              <a:rPr lang="tr-TR" sz="1800" dirty="0" smtClean="0">
                <a:solidFill>
                  <a:schemeClr val="bg1"/>
                </a:solidFill>
                <a:effectLst>
                  <a:outerShdw blurRad="34925" dist="12700" dir="14400000" rotWithShape="0">
                    <a:prstClr val="black">
                      <a:alpha val="21000"/>
                    </a:prstClr>
                  </a:outerShdw>
                </a:effectLst>
              </a:rPr>
              <a:t>Üniversitemiz</a:t>
            </a:r>
            <a:r>
              <a:rPr lang="tr-TR" sz="1800" dirty="0">
                <a:solidFill>
                  <a:schemeClr val="bg1"/>
                </a:solidFill>
                <a:effectLst>
                  <a:outerShdw blurRad="34925" dist="12700" dir="14400000" rotWithShape="0">
                    <a:prstClr val="black">
                      <a:alpha val="21000"/>
                    </a:prstClr>
                  </a:outerShdw>
                </a:effectLst>
              </a:rPr>
              <a:t> Döner Sermaye İşletmesinin idari, mali ve teknik işlerini, yasal mevzuat ve işletmecilik ilkelerine uygun biçimde yürüterek, faaliyet alanlarımız kapsamında yapılacak döner sermaye işlerinden elde edilecek gelirlerin uygun ve verimli bir şekilde değerlendirilmesini sağlamaktır</a:t>
            </a:r>
            <a:r>
              <a:rPr lang="tr-TR" sz="1800" dirty="0" smtClean="0">
                <a:solidFill>
                  <a:schemeClr val="bg1"/>
                </a:solidFill>
                <a:effectLst>
                  <a:outerShdw blurRad="34925" dist="12700" dir="14400000" rotWithShape="0">
                    <a:prstClr val="black">
                      <a:alpha val="21000"/>
                    </a:prstClr>
                  </a:outerShdw>
                </a:effectLst>
              </a:rPr>
              <a:t>.</a:t>
            </a:r>
          </a:p>
          <a:p>
            <a:pPr marL="411480" lvl="1" indent="0" algn="just">
              <a:lnSpc>
                <a:spcPct val="150000"/>
              </a:lnSpc>
              <a:buNone/>
            </a:pPr>
            <a:endParaRPr lang="tr-TR" sz="1800" dirty="0">
              <a:solidFill>
                <a:schemeClr val="bg1"/>
              </a:solidFill>
              <a:effectLst>
                <a:outerShdw blurRad="34925" dist="12700" dir="14400000" rotWithShape="0">
                  <a:prstClr val="black">
                    <a:alpha val="21000"/>
                  </a:prstClr>
                </a:outerShdw>
              </a:effectLst>
            </a:endParaRPr>
          </a:p>
          <a:p>
            <a:pPr marL="411480" lvl="1" indent="0" algn="just">
              <a:lnSpc>
                <a:spcPct val="150000"/>
              </a:lnSpc>
              <a:buNone/>
            </a:pPr>
            <a:endParaRPr lang="tr-TR" sz="1800" dirty="0">
              <a:solidFill>
                <a:schemeClr val="bg1"/>
              </a:solidFill>
              <a:effectLst>
                <a:outerShdw blurRad="34925" dist="12700" dir="14400000" rotWithShape="0">
                  <a:prstClr val="black">
                    <a:alpha val="21000"/>
                  </a:prstClr>
                </a:outerShdw>
              </a:effectLst>
            </a:endParaRPr>
          </a:p>
          <a:p>
            <a:pPr lvl="1" algn="ctr">
              <a:lnSpc>
                <a:spcPct val="90000"/>
              </a:lnSpc>
            </a:pPr>
            <a:r>
              <a:rPr lang="tr-TR" sz="2500" b="1" dirty="0" smtClean="0">
                <a:ln w="3175">
                  <a:noFill/>
                </a:ln>
                <a:solidFill>
                  <a:schemeClr val="bg1"/>
                </a:solidFill>
                <a:effectLst>
                  <a:outerShdw blurRad="38100" dist="38100" dir="2700000" algn="tl">
                    <a:srgbClr val="000000">
                      <a:alpha val="43137"/>
                    </a:srgbClr>
                  </a:outerShdw>
                </a:effectLst>
                <a:latin typeface="+mj-lt"/>
                <a:ea typeface="+mj-ea"/>
                <a:cs typeface="+mj-cs"/>
              </a:rPr>
              <a:t>VİZYONUMUZ</a:t>
            </a:r>
            <a:endParaRPr lang="tr-TR" sz="1800" dirty="0" smtClean="0">
              <a:solidFill>
                <a:schemeClr val="bg1"/>
              </a:solidFill>
              <a:effectLst>
                <a:outerShdw blurRad="34925" dist="12700" dir="14400000" rotWithShape="0">
                  <a:prstClr val="black">
                    <a:alpha val="21000"/>
                  </a:prstClr>
                </a:outerShdw>
              </a:effectLst>
            </a:endParaRPr>
          </a:p>
          <a:p>
            <a:pPr marL="411480" lvl="1" indent="0" algn="just">
              <a:lnSpc>
                <a:spcPct val="150000"/>
              </a:lnSpc>
              <a:buNone/>
            </a:pPr>
            <a:r>
              <a:rPr lang="tr-TR" sz="1800" dirty="0" smtClean="0">
                <a:solidFill>
                  <a:schemeClr val="bg1"/>
                </a:solidFill>
                <a:effectLst>
                  <a:outerShdw blurRad="34925" dist="12700" dir="14400000" rotWithShape="0">
                    <a:prstClr val="black">
                      <a:alpha val="21000"/>
                    </a:prstClr>
                  </a:outerShdw>
                </a:effectLst>
              </a:rPr>
              <a:t>Bilimsel </a:t>
            </a:r>
            <a:r>
              <a:rPr lang="tr-TR" sz="1800" dirty="0">
                <a:solidFill>
                  <a:schemeClr val="bg1"/>
                </a:solidFill>
                <a:effectLst>
                  <a:outerShdw blurRad="34925" dist="12700" dir="14400000" rotWithShape="0">
                    <a:prstClr val="black">
                      <a:alpha val="21000"/>
                    </a:prstClr>
                  </a:outerShdw>
                </a:effectLst>
              </a:rPr>
              <a:t>ve Teknolojik gelişmeleri çalışmalarına yansıtan, Çalışkanlık, Doğruluk ve Kaliteyi ilke edinmiş personeli ile döner sermaye gelirlerini artırıcı çalışmalar üreten ve elde edilen kaynakları en verimli şekilde kullanan bir Döner Sermaye İşletme Müdürlüğü olmaktır.</a:t>
            </a:r>
          </a:p>
        </p:txBody>
      </p:sp>
    </p:spTree>
    <p:extLst>
      <p:ext uri="{BB962C8B-B14F-4D97-AF65-F5344CB8AC3E}">
        <p14:creationId xmlns:p14="http://schemas.microsoft.com/office/powerpoint/2010/main" val="42214913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548680"/>
            <a:ext cx="7772400" cy="1152127"/>
          </a:xfrm>
          <a:effectLst/>
        </p:spPr>
        <p:txBody>
          <a:bodyPr>
            <a:normAutofit/>
          </a:bodyPr>
          <a:lstStyle/>
          <a:p>
            <a:pPr marL="182880" indent="0" algn="ctr">
              <a:buNone/>
            </a:pPr>
            <a:r>
              <a:rPr lang="tr-TR" sz="2800" b="1" dirty="0" smtClean="0">
                <a:ln w="3175">
                  <a:noFill/>
                </a:ln>
                <a:solidFill>
                  <a:schemeClr val="bg1"/>
                </a:solidFill>
                <a:effectLst>
                  <a:outerShdw blurRad="38100" dist="38100" dir="2700000" algn="tl">
                    <a:srgbClr val="000000">
                      <a:alpha val="43137"/>
                    </a:srgbClr>
                  </a:outerShdw>
                </a:effectLst>
              </a:rPr>
              <a:t>GENEL BİLGİLER</a:t>
            </a:r>
            <a:endParaRPr lang="tr-TR" sz="2800" b="1" dirty="0">
              <a:ln w="3175">
                <a:noFill/>
              </a:ln>
              <a:solidFill>
                <a:schemeClr val="bg1"/>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611560" y="1556792"/>
            <a:ext cx="7848872" cy="4082008"/>
          </a:xfrm>
        </p:spPr>
        <p:txBody>
          <a:bodyPr anchor="ctr">
            <a:normAutofit/>
          </a:bodyPr>
          <a:lstStyle/>
          <a:p>
            <a:pPr algn="just">
              <a:lnSpc>
                <a:spcPct val="150000"/>
              </a:lnSpc>
            </a:pPr>
            <a:r>
              <a:rPr lang="tr-TR" sz="2000" dirty="0" smtClean="0">
                <a:solidFill>
                  <a:schemeClr val="bg1">
                    <a:lumMod val="95000"/>
                    <a:lumOff val="5000"/>
                  </a:schemeClr>
                </a:solidFill>
              </a:rPr>
              <a:t>Müdürlüğümüz </a:t>
            </a:r>
            <a:r>
              <a:rPr lang="tr-TR" sz="2000" dirty="0">
                <a:solidFill>
                  <a:schemeClr val="bg1">
                    <a:lumMod val="95000"/>
                    <a:lumOff val="5000"/>
                  </a:schemeClr>
                </a:solidFill>
              </a:rPr>
              <a:t>02/12/1998 tarih ve 23541 sayılı Resmi Gazetede yayınlanan Yönetmelik gereğince faaliyetine başlamıştır. Zamanla değişen mevzuatlar gereğince </a:t>
            </a:r>
            <a:r>
              <a:rPr lang="tr-TR" sz="2000" dirty="0" smtClean="0">
                <a:solidFill>
                  <a:schemeClr val="bg1">
                    <a:lumMod val="95000"/>
                    <a:lumOff val="5000"/>
                  </a:schemeClr>
                </a:solidFill>
              </a:rPr>
              <a:t>23</a:t>
            </a:r>
            <a:r>
              <a:rPr lang="tr-TR" sz="2000" dirty="0" smtClean="0">
                <a:solidFill>
                  <a:schemeClr val="bg1">
                    <a:lumMod val="95000"/>
                    <a:lumOff val="5000"/>
                  </a:schemeClr>
                </a:solidFill>
              </a:rPr>
              <a:t>.05.2021 </a:t>
            </a:r>
            <a:r>
              <a:rPr lang="tr-TR" sz="2000" dirty="0">
                <a:solidFill>
                  <a:schemeClr val="bg1">
                    <a:lumMod val="95000"/>
                    <a:lumOff val="5000"/>
                  </a:schemeClr>
                </a:solidFill>
              </a:rPr>
              <a:t>tarih ve </a:t>
            </a:r>
            <a:r>
              <a:rPr lang="tr-TR" sz="2000" dirty="0" smtClean="0">
                <a:solidFill>
                  <a:schemeClr val="bg1">
                    <a:lumMod val="95000"/>
                    <a:lumOff val="5000"/>
                  </a:schemeClr>
                </a:solidFill>
              </a:rPr>
              <a:t>31489</a:t>
            </a:r>
            <a:r>
              <a:rPr lang="tr-TR" sz="2000" dirty="0" smtClean="0">
                <a:solidFill>
                  <a:schemeClr val="bg1">
                    <a:lumMod val="95000"/>
                    <a:lumOff val="5000"/>
                  </a:schemeClr>
                </a:solidFill>
              </a:rPr>
              <a:t> </a:t>
            </a:r>
            <a:r>
              <a:rPr lang="tr-TR" sz="2000" dirty="0">
                <a:solidFill>
                  <a:schemeClr val="bg1">
                    <a:lumMod val="95000"/>
                    <a:lumOff val="5000"/>
                  </a:schemeClr>
                </a:solidFill>
              </a:rPr>
              <a:t>sayılı Resmi Gazetede yayınlanan yeni Yönetmelik doğrultusunda faaliyetlerini sürdürmektedir.</a:t>
            </a:r>
          </a:p>
        </p:txBody>
      </p:sp>
    </p:spTree>
    <p:extLst>
      <p:ext uri="{BB962C8B-B14F-4D97-AF65-F5344CB8AC3E}">
        <p14:creationId xmlns:p14="http://schemas.microsoft.com/office/powerpoint/2010/main" val="351259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Yuvarlatılmış Dikdörtgen 4"/>
          <p:cNvSpPr/>
          <p:nvPr/>
        </p:nvSpPr>
        <p:spPr>
          <a:xfrm>
            <a:off x="611560" y="1"/>
            <a:ext cx="8064895" cy="95690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600" dirty="0">
                <a:solidFill>
                  <a:schemeClr val="bg1"/>
                </a:solidFill>
                <a:effectLst>
                  <a:outerShdw blurRad="34925" dist="12700" dir="14400000" rotWithShape="0">
                    <a:prstClr val="black">
                      <a:alpha val="21000"/>
                    </a:prstClr>
                  </a:outerShdw>
                </a:effectLst>
              </a:rPr>
              <a:t>T.C</a:t>
            </a:r>
          </a:p>
          <a:p>
            <a:pPr algn="ctr"/>
            <a:r>
              <a:rPr lang="tr-TR" sz="1600" dirty="0" smtClean="0">
                <a:solidFill>
                  <a:schemeClr val="bg1"/>
                </a:solidFill>
                <a:effectLst>
                  <a:outerShdw blurRad="34925" dist="12700" dir="14400000" rotWithShape="0">
                    <a:prstClr val="black">
                      <a:alpha val="21000"/>
                    </a:prstClr>
                  </a:outerShdw>
                </a:effectLst>
              </a:rPr>
              <a:t>NİĞDE ÖMER </a:t>
            </a:r>
            <a:r>
              <a:rPr lang="tr-TR" sz="1600" dirty="0">
                <a:solidFill>
                  <a:schemeClr val="bg1"/>
                </a:solidFill>
                <a:effectLst>
                  <a:outerShdw blurRad="34925" dist="12700" dir="14400000" rotWithShape="0">
                    <a:prstClr val="black">
                      <a:alpha val="21000"/>
                    </a:prstClr>
                  </a:outerShdw>
                </a:effectLst>
              </a:rPr>
              <a:t>HALİSDEMİR </a:t>
            </a:r>
            <a:r>
              <a:rPr lang="tr-TR" sz="1600" dirty="0" smtClean="0">
                <a:solidFill>
                  <a:schemeClr val="bg1"/>
                </a:solidFill>
                <a:effectLst>
                  <a:outerShdw blurRad="34925" dist="12700" dir="14400000" rotWithShape="0">
                    <a:prstClr val="black">
                      <a:alpha val="21000"/>
                    </a:prstClr>
                  </a:outerShdw>
                </a:effectLst>
              </a:rPr>
              <a:t>ÜNİVERSİTESİ DÖNER </a:t>
            </a:r>
            <a:r>
              <a:rPr lang="tr-TR" sz="1600" dirty="0">
                <a:solidFill>
                  <a:schemeClr val="bg1"/>
                </a:solidFill>
                <a:effectLst>
                  <a:outerShdw blurRad="34925" dist="12700" dir="14400000" rotWithShape="0">
                    <a:prstClr val="black">
                      <a:alpha val="21000"/>
                    </a:prstClr>
                  </a:outerShdw>
                </a:effectLst>
              </a:rPr>
              <a:t>SERMAYE </a:t>
            </a:r>
            <a:r>
              <a:rPr lang="tr-TR" sz="1600" dirty="0" smtClean="0">
                <a:solidFill>
                  <a:schemeClr val="bg1"/>
                </a:solidFill>
                <a:effectLst>
                  <a:outerShdw blurRad="34925" dist="12700" dir="14400000" rotWithShape="0">
                    <a:prstClr val="black">
                      <a:alpha val="21000"/>
                    </a:prstClr>
                  </a:outerShdw>
                </a:effectLst>
              </a:rPr>
              <a:t>İŞLETME </a:t>
            </a:r>
            <a:r>
              <a:rPr lang="tr-TR" sz="1600" dirty="0" smtClean="0">
                <a:solidFill>
                  <a:schemeClr val="bg1"/>
                </a:solidFill>
                <a:effectLst>
                  <a:outerShdw blurRad="34925" dist="12700" dir="14400000" rotWithShape="0">
                    <a:prstClr val="black">
                      <a:alpha val="21000"/>
                    </a:prstClr>
                  </a:outerShdw>
                </a:effectLst>
              </a:rPr>
              <a:t>MÜDÜRLÜĞÜ ORGANİZASYON </a:t>
            </a:r>
            <a:r>
              <a:rPr lang="tr-TR" sz="1600" dirty="0">
                <a:solidFill>
                  <a:schemeClr val="bg1"/>
                </a:solidFill>
                <a:effectLst>
                  <a:outerShdw blurRad="34925" dist="12700" dir="14400000" rotWithShape="0">
                    <a:prstClr val="black">
                      <a:alpha val="21000"/>
                    </a:prstClr>
                  </a:outerShdw>
                </a:effectLst>
              </a:rPr>
              <a:t>ŞEMASI, </a:t>
            </a:r>
            <a:r>
              <a:rPr lang="tr-TR" sz="1600" dirty="0" smtClean="0">
                <a:solidFill>
                  <a:schemeClr val="bg1"/>
                </a:solidFill>
                <a:effectLst>
                  <a:outerShdw blurRad="34925" dist="12700" dir="14400000" rotWithShape="0">
                    <a:prstClr val="black">
                      <a:alpha val="21000"/>
                    </a:prstClr>
                  </a:outerShdw>
                </a:effectLst>
              </a:rPr>
              <a:t>2023</a:t>
            </a:r>
            <a:endParaRPr lang="tr-TR" sz="1600" dirty="0">
              <a:solidFill>
                <a:schemeClr val="bg1"/>
              </a:solidFill>
              <a:effectLst>
                <a:outerShdw blurRad="34925" dist="12700" dir="14400000" rotWithShape="0">
                  <a:prstClr val="black">
                    <a:alpha val="21000"/>
                  </a:prstClr>
                </a:outerShdw>
              </a:effectLst>
            </a:endParaRPr>
          </a:p>
        </p:txBody>
      </p:sp>
      <p:sp>
        <p:nvSpPr>
          <p:cNvPr id="6" name="Yuvarlatılmış Dikdörtgen 5"/>
          <p:cNvSpPr/>
          <p:nvPr/>
        </p:nvSpPr>
        <p:spPr>
          <a:xfrm>
            <a:off x="3479351" y="1003051"/>
            <a:ext cx="2304257"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t>YÖNETİM KURULU</a:t>
            </a:r>
            <a:endParaRPr lang="tr-TR" sz="1400" dirty="0"/>
          </a:p>
        </p:txBody>
      </p:sp>
      <p:sp>
        <p:nvSpPr>
          <p:cNvPr id="7" name="Aşağı Ok 6"/>
          <p:cNvSpPr/>
          <p:nvPr/>
        </p:nvSpPr>
        <p:spPr>
          <a:xfrm>
            <a:off x="4528641" y="1576294"/>
            <a:ext cx="45719" cy="180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p:cNvSpPr/>
          <p:nvPr/>
        </p:nvSpPr>
        <p:spPr>
          <a:xfrm flipV="1">
            <a:off x="4796985" y="1712013"/>
            <a:ext cx="278628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Sol Ok 8"/>
          <p:cNvSpPr/>
          <p:nvPr/>
        </p:nvSpPr>
        <p:spPr>
          <a:xfrm>
            <a:off x="1519645" y="1712013"/>
            <a:ext cx="3253039"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1502090" y="1758675"/>
            <a:ext cx="45719" cy="141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7479685" y="1712012"/>
            <a:ext cx="103588" cy="348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Oval 11"/>
          <p:cNvSpPr/>
          <p:nvPr/>
        </p:nvSpPr>
        <p:spPr>
          <a:xfrm>
            <a:off x="36111" y="1887747"/>
            <a:ext cx="2663681" cy="16132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t>YÜRÜTME KURULU</a:t>
            </a:r>
          </a:p>
          <a:p>
            <a:pPr algn="ctr"/>
            <a:r>
              <a:rPr lang="tr-TR" sz="1200" dirty="0" smtClean="0"/>
              <a:t>Prof. Dr. Hasan USLU</a:t>
            </a:r>
          </a:p>
          <a:p>
            <a:pPr algn="ctr"/>
            <a:r>
              <a:rPr lang="tr-TR" sz="1200" dirty="0" smtClean="0"/>
              <a:t>Prof. Dr. Recep ÇİÇEK</a:t>
            </a:r>
          </a:p>
          <a:p>
            <a:pPr algn="ctr"/>
            <a:r>
              <a:rPr lang="tr-TR" sz="1200" dirty="0" smtClean="0"/>
              <a:t>Prof. Dr. Ahmet ŞEKEROĞLU</a:t>
            </a:r>
          </a:p>
          <a:p>
            <a:pPr algn="ctr"/>
            <a:r>
              <a:rPr lang="tr-TR" sz="1200" dirty="0" smtClean="0"/>
              <a:t>Prof. Dr. Ersin AYDIN</a:t>
            </a:r>
          </a:p>
          <a:p>
            <a:pPr algn="ctr"/>
            <a:r>
              <a:rPr lang="tr-TR" sz="1200" dirty="0" smtClean="0"/>
              <a:t>Yasin İLGÜN</a:t>
            </a:r>
          </a:p>
          <a:p>
            <a:pPr algn="ctr"/>
            <a:endParaRPr lang="tr-TR" sz="1200" dirty="0" smtClean="0"/>
          </a:p>
        </p:txBody>
      </p:sp>
      <p:sp>
        <p:nvSpPr>
          <p:cNvPr id="14" name="Oval 13"/>
          <p:cNvSpPr/>
          <p:nvPr/>
        </p:nvSpPr>
        <p:spPr>
          <a:xfrm>
            <a:off x="6372199" y="2060848"/>
            <a:ext cx="2722151"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t>İLGİLİ BİRİMİN ÜST YÖNETİCİSİ</a:t>
            </a:r>
            <a:endParaRPr lang="tr-TR" sz="1200" dirty="0"/>
          </a:p>
        </p:txBody>
      </p:sp>
      <p:sp>
        <p:nvSpPr>
          <p:cNvPr id="17" name="Oval 16"/>
          <p:cNvSpPr/>
          <p:nvPr/>
        </p:nvSpPr>
        <p:spPr>
          <a:xfrm>
            <a:off x="3146165" y="1952836"/>
            <a:ext cx="2788895"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t>DÖNER SERMAYE İŞLETME </a:t>
            </a:r>
            <a:r>
              <a:rPr lang="tr-TR" sz="1200" dirty="0" smtClean="0"/>
              <a:t>MÜDÜRÜ</a:t>
            </a:r>
            <a:endParaRPr lang="tr-TR" sz="1200" dirty="0" smtClean="0"/>
          </a:p>
          <a:p>
            <a:pPr algn="ctr"/>
            <a:r>
              <a:rPr lang="tr-TR" sz="1200" dirty="0" smtClean="0"/>
              <a:t>Yasin İLGÜN</a:t>
            </a:r>
            <a:endParaRPr lang="tr-TR" sz="1200" dirty="0"/>
          </a:p>
        </p:txBody>
      </p:sp>
      <p:sp>
        <p:nvSpPr>
          <p:cNvPr id="21" name="Oval 20"/>
          <p:cNvSpPr/>
          <p:nvPr/>
        </p:nvSpPr>
        <p:spPr>
          <a:xfrm>
            <a:off x="1017184" y="3997158"/>
            <a:ext cx="2764952" cy="6207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TAHAKKUK BİRİMİ </a:t>
            </a:r>
            <a:br>
              <a:rPr lang="tr-TR" sz="1200" dirty="0"/>
            </a:br>
            <a:r>
              <a:rPr lang="tr-TR" sz="1200" dirty="0"/>
              <a:t>Yasin İLGÜN</a:t>
            </a:r>
          </a:p>
        </p:txBody>
      </p:sp>
      <p:sp>
        <p:nvSpPr>
          <p:cNvPr id="22" name="Oval 21"/>
          <p:cNvSpPr/>
          <p:nvPr/>
        </p:nvSpPr>
        <p:spPr>
          <a:xfrm>
            <a:off x="669509" y="5637980"/>
            <a:ext cx="3600400" cy="1086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YARDIMCI HİZMETLER BİRİMİ</a:t>
            </a:r>
          </a:p>
          <a:p>
            <a:pPr algn="ctr"/>
            <a:r>
              <a:rPr lang="tr-TR" sz="1200" dirty="0" smtClean="0"/>
              <a:t>Cumali </a:t>
            </a:r>
            <a:r>
              <a:rPr lang="tr-TR" sz="1200" dirty="0" smtClean="0"/>
              <a:t>HANÇER</a:t>
            </a:r>
          </a:p>
          <a:p>
            <a:pPr algn="ctr"/>
            <a:r>
              <a:rPr lang="tr-TR" sz="1200" dirty="0" smtClean="0"/>
              <a:t>Gürkan KOYUNCU</a:t>
            </a:r>
          </a:p>
          <a:p>
            <a:pPr algn="ctr"/>
            <a:r>
              <a:rPr lang="tr-TR" sz="1200" dirty="0" smtClean="0"/>
              <a:t>Abdullah DİBEK</a:t>
            </a:r>
          </a:p>
          <a:p>
            <a:pPr algn="ctr"/>
            <a:r>
              <a:rPr lang="tr-TR" sz="1200" dirty="0" smtClean="0"/>
              <a:t>Melih Tayyip ORHAN</a:t>
            </a:r>
            <a:endParaRPr lang="tr-TR" sz="1200" dirty="0"/>
          </a:p>
        </p:txBody>
      </p:sp>
      <p:sp>
        <p:nvSpPr>
          <p:cNvPr id="23" name="Oval 22"/>
          <p:cNvSpPr/>
          <p:nvPr/>
        </p:nvSpPr>
        <p:spPr>
          <a:xfrm>
            <a:off x="969505" y="4872870"/>
            <a:ext cx="2908969" cy="5208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a:t>EVRAK VE YAZIŞMA BİRİMİ</a:t>
            </a:r>
            <a:br>
              <a:rPr lang="tr-TR" sz="1100" dirty="0"/>
            </a:br>
            <a:r>
              <a:rPr lang="tr-TR" sz="1100" dirty="0" smtClean="0"/>
              <a:t>İlhan BALİ</a:t>
            </a:r>
            <a:endParaRPr lang="tr-TR" sz="1100" dirty="0"/>
          </a:p>
        </p:txBody>
      </p:sp>
      <p:sp>
        <p:nvSpPr>
          <p:cNvPr id="24" name="Oval 23"/>
          <p:cNvSpPr/>
          <p:nvPr/>
        </p:nvSpPr>
        <p:spPr>
          <a:xfrm>
            <a:off x="5416648" y="5817205"/>
            <a:ext cx="2535555" cy="780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MUTEMET </a:t>
            </a:r>
            <a:r>
              <a:rPr lang="tr-TR" sz="1200" dirty="0" smtClean="0"/>
              <a:t>BİRİMİ</a:t>
            </a:r>
            <a:r>
              <a:rPr lang="tr-TR" sz="1200" dirty="0"/>
              <a:t/>
            </a:r>
            <a:br>
              <a:rPr lang="tr-TR" sz="1200" dirty="0"/>
            </a:br>
            <a:r>
              <a:rPr lang="tr-TR" sz="1200" dirty="0"/>
              <a:t>Ali </a:t>
            </a:r>
            <a:r>
              <a:rPr lang="tr-TR" sz="1200" dirty="0" smtClean="0"/>
              <a:t>GELEN</a:t>
            </a:r>
            <a:endParaRPr lang="tr-TR" sz="1200" dirty="0"/>
          </a:p>
        </p:txBody>
      </p:sp>
      <p:sp>
        <p:nvSpPr>
          <p:cNvPr id="25" name="Oval 24"/>
          <p:cNvSpPr/>
          <p:nvPr/>
        </p:nvSpPr>
        <p:spPr>
          <a:xfrm>
            <a:off x="5221694" y="4835430"/>
            <a:ext cx="2535556" cy="6097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TAŞINIR VE KAYIT KONTROL BİRİMİ</a:t>
            </a:r>
            <a:br>
              <a:rPr lang="tr-TR" sz="1200" dirty="0"/>
            </a:br>
            <a:r>
              <a:rPr lang="tr-TR" sz="1200" dirty="0"/>
              <a:t>Fırat ASLAN</a:t>
            </a:r>
          </a:p>
        </p:txBody>
      </p:sp>
      <p:sp>
        <p:nvSpPr>
          <p:cNvPr id="26" name="Oval 25"/>
          <p:cNvSpPr/>
          <p:nvPr/>
        </p:nvSpPr>
        <p:spPr>
          <a:xfrm>
            <a:off x="5364088" y="3969814"/>
            <a:ext cx="2535555"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SATIN ALMA BİRİMİ</a:t>
            </a:r>
            <a:r>
              <a:rPr lang="sv-SE" sz="1400" dirty="0"/>
              <a:t/>
            </a:r>
            <a:br>
              <a:rPr lang="sv-SE" sz="1400" dirty="0"/>
            </a:br>
            <a:r>
              <a:rPr lang="sv-SE" sz="1200" dirty="0"/>
              <a:t>Fırat ASLAN</a:t>
            </a:r>
            <a:endParaRPr lang="tr-TR" sz="1200" dirty="0"/>
          </a:p>
        </p:txBody>
      </p:sp>
      <p:sp>
        <p:nvSpPr>
          <p:cNvPr id="27" name="Aşağı Ok 26"/>
          <p:cNvSpPr/>
          <p:nvPr/>
        </p:nvSpPr>
        <p:spPr>
          <a:xfrm>
            <a:off x="4560031" y="2888940"/>
            <a:ext cx="45719" cy="900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Aşağı Ok 28"/>
          <p:cNvSpPr/>
          <p:nvPr/>
        </p:nvSpPr>
        <p:spPr>
          <a:xfrm>
            <a:off x="6661565" y="3835714"/>
            <a:ext cx="45719" cy="134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Aşağı Ok 29"/>
          <p:cNvSpPr/>
          <p:nvPr/>
        </p:nvSpPr>
        <p:spPr>
          <a:xfrm>
            <a:off x="6660713" y="4617886"/>
            <a:ext cx="45719" cy="2106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Aşağı Ok 30"/>
          <p:cNvSpPr/>
          <p:nvPr/>
        </p:nvSpPr>
        <p:spPr>
          <a:xfrm>
            <a:off x="6647159" y="5458755"/>
            <a:ext cx="45719" cy="3584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Aşağı Ok 31"/>
          <p:cNvSpPr/>
          <p:nvPr/>
        </p:nvSpPr>
        <p:spPr>
          <a:xfrm>
            <a:off x="2423990" y="4632461"/>
            <a:ext cx="45719" cy="2029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Aşağı Ok 32"/>
          <p:cNvSpPr/>
          <p:nvPr/>
        </p:nvSpPr>
        <p:spPr>
          <a:xfrm>
            <a:off x="2416795" y="5444404"/>
            <a:ext cx="48660" cy="1224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Sol Ok 34"/>
          <p:cNvSpPr/>
          <p:nvPr/>
        </p:nvSpPr>
        <p:spPr>
          <a:xfrm flipV="1">
            <a:off x="2469709" y="3789040"/>
            <a:ext cx="4260436"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Aşağı Ok 35"/>
          <p:cNvSpPr/>
          <p:nvPr/>
        </p:nvSpPr>
        <p:spPr>
          <a:xfrm>
            <a:off x="2465455" y="3811899"/>
            <a:ext cx="45719" cy="154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7" name="Aşağı Ok 36"/>
          <p:cNvSpPr/>
          <p:nvPr/>
        </p:nvSpPr>
        <p:spPr>
          <a:xfrm>
            <a:off x="4554208" y="1756314"/>
            <a:ext cx="45719" cy="2103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6383940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340768"/>
            <a:ext cx="8686800" cy="4739357"/>
          </a:xfrm>
        </p:spPr>
        <p:txBody>
          <a:bodyPr>
            <a:noAutofit/>
          </a:bodyPr>
          <a:lstStyle/>
          <a:p>
            <a:pPr algn="just">
              <a:lnSpc>
                <a:spcPct val="150000"/>
              </a:lnSpc>
            </a:pPr>
            <a:r>
              <a:rPr lang="tr-TR" sz="2000" dirty="0">
                <a:solidFill>
                  <a:schemeClr val="bg1"/>
                </a:solidFill>
                <a:effectLst>
                  <a:outerShdw blurRad="34925" dist="12700" dir="14400000" rotWithShape="0">
                    <a:prstClr val="black">
                      <a:alpha val="21000"/>
                    </a:prstClr>
                  </a:outerShdw>
                </a:effectLst>
              </a:rPr>
              <a:t>Döner </a:t>
            </a:r>
            <a:r>
              <a:rPr lang="tr-TR" sz="2000" dirty="0" smtClean="0">
                <a:solidFill>
                  <a:schemeClr val="bg1"/>
                </a:solidFill>
                <a:effectLst>
                  <a:outerShdw blurRad="34925" dist="12700" dir="14400000" rotWithShape="0">
                    <a:prstClr val="black">
                      <a:alpha val="21000"/>
                    </a:prstClr>
                  </a:outerShdw>
                </a:effectLst>
              </a:rPr>
              <a:t>sermaye </a:t>
            </a:r>
            <a:r>
              <a:rPr lang="tr-TR" sz="2000" dirty="0" smtClean="0">
                <a:solidFill>
                  <a:schemeClr val="bg1"/>
                </a:solidFill>
                <a:effectLst>
                  <a:outerShdw blurRad="34925" dist="12700" dir="14400000" rotWithShape="0">
                    <a:prstClr val="black">
                      <a:alpha val="21000"/>
                    </a:prstClr>
                  </a:outerShdw>
                </a:effectLst>
              </a:rPr>
              <a:t>i</a:t>
            </a:r>
            <a:r>
              <a:rPr lang="tr-TR" sz="2000" dirty="0" smtClean="0">
                <a:solidFill>
                  <a:schemeClr val="bg1"/>
                </a:solidFill>
                <a:effectLst>
                  <a:outerShdw blurRad="34925" dist="12700" dir="14400000" rotWithShape="0">
                    <a:prstClr val="black">
                      <a:alpha val="21000"/>
                    </a:prstClr>
                  </a:outerShdw>
                </a:effectLst>
              </a:rPr>
              <a:t>şletmesinin </a:t>
            </a:r>
            <a:r>
              <a:rPr lang="tr-TR" sz="2000" dirty="0" smtClean="0">
                <a:solidFill>
                  <a:schemeClr val="bg1"/>
                </a:solidFill>
                <a:effectLst>
                  <a:outerShdw blurRad="34925" dist="12700" dir="14400000" rotWithShape="0">
                    <a:prstClr val="black">
                      <a:alpha val="21000"/>
                    </a:prstClr>
                  </a:outerShdw>
                </a:effectLst>
              </a:rPr>
              <a:t>y</a:t>
            </a:r>
            <a:r>
              <a:rPr lang="tr-TR" sz="2000" dirty="0" smtClean="0">
                <a:solidFill>
                  <a:schemeClr val="bg1"/>
                </a:solidFill>
                <a:effectLst>
                  <a:outerShdw blurRad="34925" dist="12700" dir="14400000" rotWithShape="0">
                    <a:prstClr val="black">
                      <a:alpha val="21000"/>
                    </a:prstClr>
                  </a:outerShdw>
                </a:effectLst>
              </a:rPr>
              <a:t>önetim </a:t>
            </a:r>
            <a:r>
              <a:rPr lang="tr-TR" sz="2000" dirty="0" smtClean="0">
                <a:solidFill>
                  <a:schemeClr val="bg1"/>
                </a:solidFill>
                <a:effectLst>
                  <a:outerShdw blurRad="34925" dist="12700" dir="14400000" rotWithShape="0">
                    <a:prstClr val="black">
                      <a:alpha val="21000"/>
                    </a:prstClr>
                  </a:outerShdw>
                </a:effectLst>
              </a:rPr>
              <a:t>k</a:t>
            </a:r>
            <a:r>
              <a:rPr lang="tr-TR" sz="2000" dirty="0" smtClean="0">
                <a:solidFill>
                  <a:schemeClr val="bg1"/>
                </a:solidFill>
                <a:effectLst>
                  <a:outerShdw blurRad="34925" dist="12700" dir="14400000" rotWithShape="0">
                    <a:prstClr val="black">
                      <a:alpha val="21000"/>
                    </a:prstClr>
                  </a:outerShdw>
                </a:effectLst>
              </a:rPr>
              <a:t>urulu</a:t>
            </a:r>
            <a:r>
              <a:rPr lang="tr-TR" sz="2000" dirty="0">
                <a:solidFill>
                  <a:schemeClr val="bg1"/>
                </a:solidFill>
                <a:effectLst>
                  <a:outerShdw blurRad="34925" dist="12700" dir="14400000" rotWithShape="0">
                    <a:prstClr val="black">
                      <a:alpha val="21000"/>
                    </a:prstClr>
                  </a:outerShdw>
                </a:effectLst>
              </a:rPr>
              <a:t>, </a:t>
            </a:r>
            <a:r>
              <a:rPr lang="tr-TR" sz="2000" dirty="0" smtClean="0">
                <a:solidFill>
                  <a:schemeClr val="bg1"/>
                </a:solidFill>
                <a:effectLst>
                  <a:outerShdw blurRad="34925" dist="12700" dir="14400000" rotWithShape="0">
                    <a:prstClr val="black">
                      <a:alpha val="21000"/>
                    </a:prstClr>
                  </a:outerShdw>
                </a:effectLst>
              </a:rPr>
              <a:t>y</a:t>
            </a:r>
            <a:r>
              <a:rPr lang="tr-TR" sz="2000" dirty="0" smtClean="0">
                <a:solidFill>
                  <a:schemeClr val="bg1"/>
                </a:solidFill>
                <a:effectLst>
                  <a:outerShdw blurRad="34925" dist="12700" dir="14400000" rotWithShape="0">
                    <a:prstClr val="black">
                      <a:alpha val="21000"/>
                    </a:prstClr>
                  </a:outerShdw>
                </a:effectLst>
              </a:rPr>
              <a:t>ükseköğretim kurumu yönetim kuruludur.  </a:t>
            </a:r>
          </a:p>
          <a:p>
            <a:pPr algn="just">
              <a:lnSpc>
                <a:spcPct val="150000"/>
              </a:lnSpc>
            </a:pPr>
            <a:r>
              <a:rPr lang="tr-TR" sz="2000" dirty="0" smtClean="0">
                <a:solidFill>
                  <a:schemeClr val="bg1"/>
                </a:solidFill>
                <a:effectLst>
                  <a:outerShdw blurRad="34925" dist="12700" dir="14400000" rotWithShape="0">
                    <a:prstClr val="black">
                      <a:alpha val="21000"/>
                    </a:prstClr>
                  </a:outerShdw>
                </a:effectLst>
              </a:rPr>
              <a:t>Yükseköğretim kurumunun yönetim kurulu</a:t>
            </a:r>
            <a:r>
              <a:rPr lang="tr-TR" sz="2000" dirty="0" smtClean="0">
                <a:solidFill>
                  <a:schemeClr val="bg1"/>
                </a:solidFill>
                <a:effectLst>
                  <a:outerShdw blurRad="34925" dist="12700" dir="14400000" rotWithShape="0">
                    <a:prstClr val="black">
                      <a:alpha val="21000"/>
                    </a:prstClr>
                  </a:outerShdw>
                </a:effectLst>
              </a:rPr>
              <a:t>; </a:t>
            </a:r>
            <a:r>
              <a:rPr lang="tr-TR" sz="2000" dirty="0">
                <a:solidFill>
                  <a:schemeClr val="bg1"/>
                </a:solidFill>
                <a:effectLst>
                  <a:outerShdw blurRad="34925" dist="12700" dir="14400000" rotWithShape="0">
                    <a:prstClr val="black">
                      <a:alpha val="21000"/>
                    </a:prstClr>
                  </a:outerShdw>
                </a:effectLst>
              </a:rPr>
              <a:t>i</a:t>
            </a:r>
            <a:r>
              <a:rPr lang="tr-TR" sz="2000" dirty="0" smtClean="0">
                <a:solidFill>
                  <a:schemeClr val="bg1"/>
                </a:solidFill>
                <a:effectLst>
                  <a:outerShdw blurRad="34925" dist="12700" dir="14400000" rotWithShape="0">
                    <a:prstClr val="black">
                      <a:alpha val="21000"/>
                    </a:prstClr>
                  </a:outerShdw>
                </a:effectLst>
              </a:rPr>
              <a:t>şletmeyi </a:t>
            </a:r>
            <a:r>
              <a:rPr lang="tr-TR" sz="2000" dirty="0">
                <a:solidFill>
                  <a:schemeClr val="bg1"/>
                </a:solidFill>
                <a:effectLst>
                  <a:outerShdw blurRad="34925" dist="12700" dir="14400000" rotWithShape="0">
                    <a:prstClr val="black">
                      <a:alpha val="21000"/>
                    </a:prstClr>
                  </a:outerShdw>
                </a:effectLst>
              </a:rPr>
              <a:t>idare etmek üzere yürütme kurulu oluşturabilir ve yetkilerini uygun gördüğü ölçüde </a:t>
            </a:r>
            <a:r>
              <a:rPr lang="tr-TR" sz="2000" dirty="0" smtClean="0">
                <a:solidFill>
                  <a:schemeClr val="bg1"/>
                </a:solidFill>
                <a:effectLst>
                  <a:outerShdw blurRad="34925" dist="12700" dir="14400000" rotWithShape="0">
                    <a:prstClr val="black">
                      <a:alpha val="21000"/>
                    </a:prstClr>
                  </a:outerShdw>
                </a:effectLst>
              </a:rPr>
              <a:t>yürütme </a:t>
            </a:r>
            <a:r>
              <a:rPr lang="tr-TR" sz="2000" dirty="0">
                <a:solidFill>
                  <a:schemeClr val="bg1"/>
                </a:solidFill>
                <a:effectLst>
                  <a:outerShdw blurRad="34925" dist="12700" dir="14400000" rotWithShape="0">
                    <a:prstClr val="black">
                      <a:alpha val="21000"/>
                    </a:prstClr>
                  </a:outerShdw>
                </a:effectLst>
              </a:rPr>
              <a:t>k</a:t>
            </a:r>
            <a:r>
              <a:rPr lang="tr-TR" sz="2000" dirty="0" smtClean="0">
                <a:solidFill>
                  <a:schemeClr val="bg1"/>
                </a:solidFill>
                <a:effectLst>
                  <a:outerShdw blurRad="34925" dist="12700" dir="14400000" rotWithShape="0">
                    <a:prstClr val="black">
                      <a:alpha val="21000"/>
                    </a:prstClr>
                  </a:outerShdw>
                </a:effectLst>
              </a:rPr>
              <a:t>uruluna </a:t>
            </a:r>
            <a:r>
              <a:rPr lang="tr-TR" sz="2000" dirty="0">
                <a:solidFill>
                  <a:schemeClr val="bg1"/>
                </a:solidFill>
                <a:effectLst>
                  <a:outerShdw blurRad="34925" dist="12700" dir="14400000" rotWithShape="0">
                    <a:prstClr val="black">
                      <a:alpha val="21000"/>
                    </a:prstClr>
                  </a:outerShdw>
                </a:effectLst>
              </a:rPr>
              <a:t>devredebilir. Yürütme </a:t>
            </a:r>
            <a:r>
              <a:rPr lang="tr-TR" sz="2000" dirty="0" smtClean="0">
                <a:solidFill>
                  <a:schemeClr val="bg1"/>
                </a:solidFill>
                <a:effectLst>
                  <a:outerShdw blurRad="34925" dist="12700" dir="14400000" rotWithShape="0">
                    <a:prstClr val="black">
                      <a:alpha val="21000"/>
                    </a:prstClr>
                  </a:outerShdw>
                </a:effectLst>
              </a:rPr>
              <a:t>kurulu</a:t>
            </a:r>
            <a:r>
              <a:rPr lang="tr-TR" sz="2000" dirty="0">
                <a:solidFill>
                  <a:schemeClr val="bg1"/>
                </a:solidFill>
                <a:effectLst>
                  <a:outerShdw blurRad="34925" dist="12700" dir="14400000" rotWithShape="0">
                    <a:prstClr val="black">
                      <a:alpha val="21000"/>
                    </a:prstClr>
                  </a:outerShdw>
                </a:effectLst>
              </a:rPr>
              <a:t>,</a:t>
            </a:r>
            <a:r>
              <a:rPr lang="tr-TR" sz="2000" dirty="0" smtClean="0">
                <a:solidFill>
                  <a:schemeClr val="bg1"/>
                </a:solidFill>
                <a:effectLst>
                  <a:outerShdw blurRad="34925" dist="12700" dir="14400000" rotWithShape="0">
                    <a:prstClr val="black">
                      <a:alpha val="21000"/>
                    </a:prstClr>
                  </a:outerShdw>
                </a:effectLst>
              </a:rPr>
              <a:t> yükseköğretim kurumu yönetim kurulu tarafından seçilecek bir </a:t>
            </a:r>
            <a:r>
              <a:rPr lang="tr-TR" sz="2000" dirty="0">
                <a:solidFill>
                  <a:schemeClr val="bg1"/>
                </a:solidFill>
                <a:effectLst>
                  <a:outerShdw blurRad="34925" dist="12700" dir="14400000" rotWithShape="0">
                    <a:prstClr val="black">
                      <a:alpha val="21000"/>
                    </a:prstClr>
                  </a:outerShdw>
                </a:effectLst>
              </a:rPr>
              <a:t>rektör </a:t>
            </a:r>
            <a:r>
              <a:rPr lang="tr-TR" sz="2000" dirty="0" smtClean="0">
                <a:solidFill>
                  <a:schemeClr val="bg1"/>
                </a:solidFill>
                <a:effectLst>
                  <a:outerShdw blurRad="34925" dist="12700" dir="14400000" rotWithShape="0">
                    <a:prstClr val="black">
                      <a:alpha val="21000"/>
                    </a:prstClr>
                  </a:outerShdw>
                </a:effectLst>
              </a:rPr>
              <a:t>yardımcısı, üç öğretim elemanı (dekan ve </a:t>
            </a:r>
            <a:r>
              <a:rPr lang="tr-TR" sz="2000" dirty="0">
                <a:solidFill>
                  <a:schemeClr val="bg1"/>
                </a:solidFill>
                <a:effectLst>
                  <a:outerShdw blurRad="34925" dist="12700" dir="14400000" rotWithShape="0">
                    <a:prstClr val="black">
                      <a:alpha val="21000"/>
                    </a:prstClr>
                  </a:outerShdw>
                </a:effectLst>
              </a:rPr>
              <a:t>yüksekokul </a:t>
            </a:r>
            <a:r>
              <a:rPr lang="tr-TR" sz="2000" dirty="0" smtClean="0">
                <a:solidFill>
                  <a:schemeClr val="bg1"/>
                </a:solidFill>
                <a:effectLst>
                  <a:outerShdw blurRad="34925" dist="12700" dir="14400000" rotWithShape="0">
                    <a:prstClr val="black">
                      <a:alpha val="21000"/>
                    </a:prstClr>
                  </a:outerShdw>
                </a:effectLst>
              </a:rPr>
              <a:t>müdürü de olabilir) ve döner </a:t>
            </a:r>
            <a:r>
              <a:rPr lang="tr-TR" sz="2000" dirty="0">
                <a:solidFill>
                  <a:schemeClr val="bg1"/>
                </a:solidFill>
                <a:effectLst>
                  <a:outerShdw blurRad="34925" dist="12700" dir="14400000" rotWithShape="0">
                    <a:prstClr val="black">
                      <a:alpha val="21000"/>
                    </a:prstClr>
                  </a:outerShdw>
                </a:effectLst>
              </a:rPr>
              <a:t>s</a:t>
            </a:r>
            <a:r>
              <a:rPr lang="tr-TR" sz="2000" dirty="0" smtClean="0">
                <a:solidFill>
                  <a:schemeClr val="bg1"/>
                </a:solidFill>
                <a:effectLst>
                  <a:outerShdw blurRad="34925" dist="12700" dir="14400000" rotWithShape="0">
                    <a:prstClr val="black">
                      <a:alpha val="21000"/>
                    </a:prstClr>
                  </a:outerShdw>
                </a:effectLst>
              </a:rPr>
              <a:t>ermaye </a:t>
            </a:r>
            <a:r>
              <a:rPr lang="tr-TR" sz="2000" dirty="0">
                <a:solidFill>
                  <a:schemeClr val="bg1"/>
                </a:solidFill>
                <a:effectLst>
                  <a:outerShdw blurRad="34925" dist="12700" dir="14400000" rotWithShape="0">
                    <a:prstClr val="black">
                      <a:alpha val="21000"/>
                    </a:prstClr>
                  </a:outerShdw>
                </a:effectLst>
              </a:rPr>
              <a:t>i</a:t>
            </a:r>
            <a:r>
              <a:rPr lang="tr-TR" sz="2000" dirty="0" smtClean="0">
                <a:solidFill>
                  <a:schemeClr val="bg1"/>
                </a:solidFill>
                <a:effectLst>
                  <a:outerShdw blurRad="34925" dist="12700" dir="14400000" rotWithShape="0">
                    <a:prstClr val="black">
                      <a:alpha val="21000"/>
                    </a:prstClr>
                  </a:outerShdw>
                </a:effectLst>
              </a:rPr>
              <a:t>şletme </a:t>
            </a:r>
            <a:r>
              <a:rPr lang="tr-TR" sz="2000" dirty="0">
                <a:solidFill>
                  <a:schemeClr val="bg1"/>
                </a:solidFill>
                <a:effectLst>
                  <a:outerShdw blurRad="34925" dist="12700" dir="14400000" rotWithShape="0">
                    <a:prstClr val="black">
                      <a:alpha val="21000"/>
                    </a:prstClr>
                  </a:outerShdw>
                </a:effectLst>
              </a:rPr>
              <a:t>m</a:t>
            </a:r>
            <a:r>
              <a:rPr lang="tr-TR" sz="2000" dirty="0" smtClean="0">
                <a:solidFill>
                  <a:schemeClr val="bg1"/>
                </a:solidFill>
                <a:effectLst>
                  <a:outerShdw blurRad="34925" dist="12700" dir="14400000" rotWithShape="0">
                    <a:prstClr val="black">
                      <a:alpha val="21000"/>
                    </a:prstClr>
                  </a:outerShdw>
                </a:effectLst>
              </a:rPr>
              <a:t>üdürü olmak üzere beş </a:t>
            </a:r>
            <a:r>
              <a:rPr lang="tr-TR" sz="2000" dirty="0">
                <a:solidFill>
                  <a:schemeClr val="bg1"/>
                </a:solidFill>
                <a:effectLst>
                  <a:outerShdw blurRad="34925" dist="12700" dir="14400000" rotWithShape="0">
                    <a:prstClr val="black">
                      <a:alpha val="21000"/>
                    </a:prstClr>
                  </a:outerShdw>
                </a:effectLst>
              </a:rPr>
              <a:t>kişiden oluşur.</a:t>
            </a:r>
          </a:p>
        </p:txBody>
      </p:sp>
      <p:sp>
        <p:nvSpPr>
          <p:cNvPr id="2" name="Başlık 1"/>
          <p:cNvSpPr>
            <a:spLocks noGrp="1"/>
          </p:cNvSpPr>
          <p:nvPr>
            <p:ph type="title"/>
          </p:nvPr>
        </p:nvSpPr>
        <p:spPr>
          <a:xfrm>
            <a:off x="251520" y="116632"/>
            <a:ext cx="8686800" cy="1027584"/>
          </a:xfrm>
        </p:spPr>
        <p:txBody>
          <a:bodyPr>
            <a:normAutofit/>
          </a:bodyPr>
          <a:lstStyle/>
          <a:p>
            <a:pPr marL="182880"/>
            <a:r>
              <a:rPr lang="tr-TR" sz="2500" b="1" dirty="0">
                <a:ln w="3175">
                  <a:noFill/>
                </a:ln>
                <a:solidFill>
                  <a:schemeClr val="bg1"/>
                </a:solidFill>
                <a:effectLst>
                  <a:outerShdw blurRad="38100" dist="38100" dir="2700000" algn="tl">
                    <a:srgbClr val="000000">
                      <a:alpha val="43137"/>
                    </a:srgbClr>
                  </a:outerShdw>
                </a:effectLst>
              </a:rPr>
              <a:t>MÜDÜRLÜĞÜMÜZÜN YAPISI VE GÖREVLERİ</a:t>
            </a:r>
          </a:p>
        </p:txBody>
      </p:sp>
    </p:spTree>
    <p:extLst>
      <p:ext uri="{BB962C8B-B14F-4D97-AF65-F5344CB8AC3E}">
        <p14:creationId xmlns:p14="http://schemas.microsoft.com/office/powerpoint/2010/main" val="26820340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268760"/>
            <a:ext cx="8686800" cy="4811365"/>
          </a:xfrm>
        </p:spPr>
        <p:txBody>
          <a:bodyPr>
            <a:noAutofit/>
          </a:bodyPr>
          <a:lstStyle/>
          <a:p>
            <a:pPr marL="0" indent="0">
              <a:lnSpc>
                <a:spcPct val="150000"/>
              </a:lnSpc>
              <a:buNone/>
            </a:pPr>
            <a:r>
              <a:rPr lang="tr-TR" sz="1800" dirty="0">
                <a:solidFill>
                  <a:schemeClr val="bg1"/>
                </a:solidFill>
                <a:effectLst>
                  <a:outerShdw blurRad="34925" dist="12700" dir="14400000" rotWithShape="0">
                    <a:prstClr val="black">
                      <a:alpha val="21000"/>
                    </a:prstClr>
                  </a:outerShdw>
                </a:effectLst>
              </a:rPr>
              <a:t>İşletme, eğitim ve öğretim ile bunlara katkıda bulunan uygulamayı ön planda tutmak ve Üniversitenin esas faaliyetlerini aksatmamak kaydıyla aşağıdaki faaliyetlerde bulunur.</a:t>
            </a:r>
          </a:p>
          <a:p>
            <a:pPr marL="0" indent="0">
              <a:lnSpc>
                <a:spcPct val="150000"/>
              </a:lnSpc>
              <a:buNone/>
            </a:pPr>
            <a:r>
              <a:rPr lang="tr-TR" sz="1800" b="1" dirty="0" smtClean="0">
                <a:solidFill>
                  <a:schemeClr val="bg1"/>
                </a:solidFill>
                <a:effectLst>
                  <a:outerShdw blurRad="34925" dist="12700" dir="14400000" rotWithShape="0">
                    <a:prstClr val="black">
                      <a:alpha val="21000"/>
                    </a:prstClr>
                  </a:outerShdw>
                </a:effectLst>
              </a:rPr>
              <a:t>a</a:t>
            </a:r>
            <a:r>
              <a:rPr lang="tr-TR" sz="1800" b="1" dirty="0">
                <a:solidFill>
                  <a:schemeClr val="bg1"/>
                </a:solidFill>
                <a:effectLst>
                  <a:outerShdw blurRad="34925" dist="12700" dir="14400000" rotWithShape="0">
                    <a:prstClr val="black">
                      <a:alpha val="21000"/>
                    </a:prstClr>
                  </a:outerShdw>
                </a:effectLst>
              </a:rPr>
              <a:t>) </a:t>
            </a:r>
            <a:r>
              <a:rPr lang="tr-TR" sz="1800" dirty="0">
                <a:solidFill>
                  <a:schemeClr val="bg1"/>
                </a:solidFill>
                <a:effectLst>
                  <a:outerShdw blurRad="34925" dist="12700" dir="14400000" rotWithShape="0">
                    <a:prstClr val="black">
                      <a:alpha val="21000"/>
                    </a:prstClr>
                  </a:outerShdw>
                </a:effectLst>
              </a:rPr>
              <a:t>Yükseköğretim kurumları dışındaki kuruluşlar ile gerçek ve tüzel kişilerce talep edilecek bilimsel görüş, proje, araştırma ve benzeri hizmetler yapmak, seminer, konferans, sempozyumlar düzenlemek, kurslar açmak, Pedagojik formasyon hizmetleri yapmak,</a:t>
            </a:r>
          </a:p>
          <a:p>
            <a:pPr marL="0" indent="0">
              <a:lnSpc>
                <a:spcPct val="150000"/>
              </a:lnSpc>
              <a:buNone/>
            </a:pPr>
            <a:r>
              <a:rPr lang="tr-TR" sz="1800" b="1" dirty="0">
                <a:solidFill>
                  <a:schemeClr val="bg1"/>
                </a:solidFill>
                <a:effectLst>
                  <a:outerShdw blurRad="34925" dist="12700" dir="14400000" rotWithShape="0">
                    <a:prstClr val="black">
                      <a:alpha val="21000"/>
                    </a:prstClr>
                  </a:outerShdw>
                </a:effectLst>
              </a:rPr>
              <a:t> </a:t>
            </a:r>
            <a:r>
              <a:rPr lang="tr-TR" sz="1800" b="1" dirty="0" smtClean="0">
                <a:solidFill>
                  <a:schemeClr val="bg1"/>
                </a:solidFill>
                <a:effectLst>
                  <a:outerShdw blurRad="34925" dist="12700" dir="14400000" rotWithShape="0">
                    <a:prstClr val="black">
                      <a:alpha val="21000"/>
                    </a:prstClr>
                  </a:outerShdw>
                </a:effectLst>
              </a:rPr>
              <a:t>b</a:t>
            </a:r>
            <a:r>
              <a:rPr lang="tr-TR" sz="1800" b="1" dirty="0">
                <a:solidFill>
                  <a:schemeClr val="bg1"/>
                </a:solidFill>
                <a:effectLst>
                  <a:outerShdw blurRad="34925" dist="12700" dir="14400000" rotWithShape="0">
                    <a:prstClr val="black">
                      <a:alpha val="21000"/>
                    </a:prstClr>
                  </a:outerShdw>
                </a:effectLst>
              </a:rPr>
              <a:t>) </a:t>
            </a:r>
            <a:r>
              <a:rPr lang="tr-TR" sz="1800" dirty="0">
                <a:solidFill>
                  <a:schemeClr val="bg1"/>
                </a:solidFill>
                <a:effectLst>
                  <a:outerShdw blurRad="34925" dist="12700" dir="14400000" rotWithShape="0">
                    <a:prstClr val="black">
                      <a:alpha val="21000"/>
                    </a:prstClr>
                  </a:outerShdw>
                </a:effectLst>
              </a:rPr>
              <a:t>Her türlü laboratuvar ve atölye çalışmaları, plan, uygulama, organizasyon ve danışmanlık hizmetleri, laboratuvar ve atölyelerde her çeşit cihaz, makine, alet-edevat, tesisat ve benzerlerinin üretim, bakım ve onarımını yapmak, raporlar düzenlemek, belirli bilimsel sonuçların uygulanmasını sağlamak,</a:t>
            </a:r>
          </a:p>
          <a:p>
            <a:pPr marL="0" indent="0">
              <a:lnSpc>
                <a:spcPct val="150000"/>
              </a:lnSpc>
              <a:buNone/>
            </a:pPr>
            <a:r>
              <a:rPr lang="tr-TR" sz="1800" dirty="0">
                <a:solidFill>
                  <a:schemeClr val="bg1"/>
                </a:solidFill>
                <a:effectLst>
                  <a:outerShdw blurRad="34925" dist="12700" dir="14400000" rotWithShape="0">
                    <a:prstClr val="black">
                      <a:alpha val="21000"/>
                    </a:prstClr>
                  </a:outerShdw>
                </a:effectLst>
              </a:rPr>
              <a:t> </a:t>
            </a:r>
          </a:p>
        </p:txBody>
      </p:sp>
      <p:sp>
        <p:nvSpPr>
          <p:cNvPr id="2" name="Başlık 1"/>
          <p:cNvSpPr>
            <a:spLocks noGrp="1"/>
          </p:cNvSpPr>
          <p:nvPr>
            <p:ph type="title"/>
          </p:nvPr>
        </p:nvSpPr>
        <p:spPr>
          <a:xfrm>
            <a:off x="323528" y="332656"/>
            <a:ext cx="8686800" cy="838200"/>
          </a:xfrm>
        </p:spPr>
        <p:txBody>
          <a:bodyPr>
            <a:normAutofit/>
          </a:bodyPr>
          <a:lstStyle/>
          <a:p>
            <a:pPr algn="ctr"/>
            <a:r>
              <a:rPr lang="tr-TR" sz="2500" b="1" dirty="0">
                <a:ln w="3175">
                  <a:noFill/>
                </a:ln>
                <a:solidFill>
                  <a:schemeClr val="bg1"/>
                </a:solidFill>
                <a:effectLst>
                  <a:outerShdw blurRad="38100" dist="38100" dir="2700000" algn="tl">
                    <a:srgbClr val="000000">
                      <a:alpha val="43137"/>
                    </a:srgbClr>
                  </a:outerShdw>
                </a:effectLst>
              </a:rPr>
              <a:t>FAALİYETLERİMİZ</a:t>
            </a:r>
          </a:p>
        </p:txBody>
      </p:sp>
    </p:spTree>
    <p:extLst>
      <p:ext uri="{BB962C8B-B14F-4D97-AF65-F5344CB8AC3E}">
        <p14:creationId xmlns:p14="http://schemas.microsoft.com/office/powerpoint/2010/main" val="19849573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6632"/>
            <a:ext cx="8686800" cy="6336704"/>
          </a:xfrm>
        </p:spPr>
        <p:txBody>
          <a:bodyPr>
            <a:normAutofit fontScale="25000" lnSpcReduction="20000"/>
          </a:bodyPr>
          <a:lstStyle/>
          <a:p>
            <a:pPr marL="0" indent="0">
              <a:lnSpc>
                <a:spcPct val="170000"/>
              </a:lnSpc>
              <a:buNone/>
            </a:pPr>
            <a:r>
              <a:rPr lang="tr-TR" sz="7200" b="1" dirty="0">
                <a:solidFill>
                  <a:schemeClr val="bg1"/>
                </a:solidFill>
                <a:effectLst>
                  <a:outerShdw blurRad="34925" dist="12700" dir="14400000" rotWithShape="0">
                    <a:prstClr val="black">
                      <a:alpha val="21000"/>
                    </a:prstClr>
                  </a:outerShdw>
                </a:effectLst>
              </a:rPr>
              <a:t>c) </a:t>
            </a:r>
            <a:r>
              <a:rPr lang="tr-TR" sz="7200" dirty="0">
                <a:solidFill>
                  <a:schemeClr val="bg1"/>
                </a:solidFill>
                <a:effectLst>
                  <a:outerShdw blurRad="34925" dist="12700" dir="14400000" rotWithShape="0">
                    <a:prstClr val="black">
                      <a:alpha val="21000"/>
                    </a:prstClr>
                  </a:outerShdw>
                </a:effectLst>
              </a:rPr>
              <a:t>Mevcut fiziki kapasiteyi değerlendirerek birimlerin faaliyet alanları ile sınırlı olarak iş ve hizmet üretmek, elde edilen ürünleri önceden Rektörün izni alınmak şartıyla pazarlanması ve satılması için satış ve teşhir yerleri açmak</a:t>
            </a:r>
            <a:r>
              <a:rPr lang="tr-TR" sz="7200" dirty="0" smtClean="0">
                <a:solidFill>
                  <a:schemeClr val="bg1"/>
                </a:solidFill>
                <a:effectLst>
                  <a:outerShdw blurRad="34925" dist="12700" dir="14400000" rotWithShape="0">
                    <a:prstClr val="black">
                      <a:alpha val="21000"/>
                    </a:prstClr>
                  </a:outerShdw>
                </a:effectLst>
              </a:rPr>
              <a:t>,</a:t>
            </a:r>
            <a:endParaRPr lang="tr-TR" sz="1800" dirty="0" smtClean="0">
              <a:solidFill>
                <a:schemeClr val="bg1"/>
              </a:solidFill>
              <a:effectLst>
                <a:outerShdw blurRad="34925" dist="12700" dir="14400000" rotWithShape="0">
                  <a:prstClr val="black">
                    <a:alpha val="21000"/>
                  </a:prstClr>
                </a:outerShdw>
              </a:effectLst>
            </a:endParaRPr>
          </a:p>
          <a:p>
            <a:pPr marL="0" indent="0">
              <a:lnSpc>
                <a:spcPct val="170000"/>
              </a:lnSpc>
              <a:buNone/>
            </a:pPr>
            <a:endParaRPr lang="tr-TR" sz="1000" dirty="0" smtClean="0">
              <a:solidFill>
                <a:schemeClr val="bg1"/>
              </a:solidFill>
              <a:effectLst>
                <a:outerShdw blurRad="34925" dist="12700" dir="14400000" rotWithShape="0">
                  <a:prstClr val="black">
                    <a:alpha val="21000"/>
                  </a:prstClr>
                </a:outerShdw>
              </a:effectLst>
            </a:endParaRPr>
          </a:p>
          <a:p>
            <a:pPr marL="0" indent="0">
              <a:lnSpc>
                <a:spcPct val="170000"/>
              </a:lnSpc>
              <a:buNone/>
            </a:pPr>
            <a:r>
              <a:rPr lang="tr-TR" sz="7200" dirty="0">
                <a:solidFill>
                  <a:schemeClr val="bg1"/>
                </a:solidFill>
                <a:effectLst>
                  <a:outerShdw blurRad="34925" dist="12700" dir="14400000" rotWithShape="0">
                    <a:prstClr val="black">
                      <a:alpha val="21000"/>
                    </a:prstClr>
                  </a:outerShdw>
                </a:effectLst>
              </a:rPr>
              <a:t> </a:t>
            </a:r>
            <a:r>
              <a:rPr lang="tr-TR" sz="7200" b="1" dirty="0" smtClean="0">
                <a:solidFill>
                  <a:schemeClr val="bg1"/>
                </a:solidFill>
                <a:effectLst>
                  <a:outerShdw blurRad="34925" dist="12700" dir="14400000" rotWithShape="0">
                    <a:prstClr val="black">
                      <a:alpha val="21000"/>
                    </a:prstClr>
                  </a:outerShdw>
                </a:effectLst>
              </a:rPr>
              <a:t>d</a:t>
            </a:r>
            <a:r>
              <a:rPr lang="tr-TR" sz="7200" b="1" dirty="0">
                <a:solidFill>
                  <a:schemeClr val="bg1"/>
                </a:solidFill>
                <a:effectLst>
                  <a:outerShdw blurRad="34925" dist="12700" dir="14400000" rotWithShape="0">
                    <a:prstClr val="black">
                      <a:alpha val="21000"/>
                    </a:prstClr>
                  </a:outerShdw>
                </a:effectLst>
              </a:rPr>
              <a:t>) </a:t>
            </a:r>
            <a:r>
              <a:rPr lang="tr-TR" sz="7200" dirty="0">
                <a:solidFill>
                  <a:schemeClr val="bg1"/>
                </a:solidFill>
                <a:effectLst>
                  <a:outerShdw blurRad="34925" dist="12700" dir="14400000" rotWithShape="0">
                    <a:prstClr val="black">
                      <a:alpha val="21000"/>
                    </a:prstClr>
                  </a:outerShdw>
                </a:effectLst>
              </a:rPr>
              <a:t>Sanayi kuruluşlarınca üretilen çeşitli malların standartlara uygunluğu konusunda raporlar düzenlemek, analiz ve ölçümler yapmak, projeler hazırlamak veya uygulamak</a:t>
            </a:r>
            <a:r>
              <a:rPr lang="tr-TR" sz="7200" dirty="0" smtClean="0">
                <a:solidFill>
                  <a:schemeClr val="bg1"/>
                </a:solidFill>
                <a:effectLst>
                  <a:outerShdw blurRad="34925" dist="12700" dir="14400000" rotWithShape="0">
                    <a:prstClr val="black">
                      <a:alpha val="21000"/>
                    </a:prstClr>
                  </a:outerShdw>
                </a:effectLst>
              </a:rPr>
              <a:t>,</a:t>
            </a:r>
          </a:p>
          <a:p>
            <a:pPr marL="0" indent="0">
              <a:lnSpc>
                <a:spcPct val="170000"/>
              </a:lnSpc>
              <a:buNone/>
            </a:pPr>
            <a:endParaRPr lang="tr-TR" sz="1000" dirty="0" smtClean="0">
              <a:solidFill>
                <a:schemeClr val="bg1"/>
              </a:solidFill>
              <a:effectLst>
                <a:outerShdw blurRad="34925" dist="12700" dir="14400000" rotWithShape="0">
                  <a:prstClr val="black">
                    <a:alpha val="21000"/>
                  </a:prstClr>
                </a:outerShdw>
              </a:effectLst>
            </a:endParaRPr>
          </a:p>
          <a:p>
            <a:pPr marL="0" indent="0">
              <a:lnSpc>
                <a:spcPct val="170000"/>
              </a:lnSpc>
              <a:buNone/>
            </a:pPr>
            <a:r>
              <a:rPr lang="tr-TR" sz="7200" dirty="0">
                <a:solidFill>
                  <a:schemeClr val="bg1"/>
                </a:solidFill>
                <a:effectLst>
                  <a:outerShdw blurRad="34925" dist="12700" dir="14400000" rotWithShape="0">
                    <a:prstClr val="black">
                      <a:alpha val="21000"/>
                    </a:prstClr>
                  </a:outerShdw>
                </a:effectLst>
              </a:rPr>
              <a:t> </a:t>
            </a:r>
            <a:r>
              <a:rPr lang="tr-TR" sz="7200" b="1" dirty="0" smtClean="0">
                <a:solidFill>
                  <a:schemeClr val="bg1"/>
                </a:solidFill>
                <a:effectLst>
                  <a:outerShdw blurRad="34925" dist="12700" dir="14400000" rotWithShape="0">
                    <a:prstClr val="black">
                      <a:alpha val="21000"/>
                    </a:prstClr>
                  </a:outerShdw>
                </a:effectLst>
              </a:rPr>
              <a:t>e</a:t>
            </a:r>
            <a:r>
              <a:rPr lang="tr-TR" sz="7200" b="1" dirty="0">
                <a:solidFill>
                  <a:schemeClr val="bg1"/>
                </a:solidFill>
                <a:effectLst>
                  <a:outerShdw blurRad="34925" dist="12700" dir="14400000" rotWithShape="0">
                    <a:prstClr val="black">
                      <a:alpha val="21000"/>
                    </a:prstClr>
                  </a:outerShdw>
                </a:effectLst>
              </a:rPr>
              <a:t>) </a:t>
            </a:r>
            <a:r>
              <a:rPr lang="tr-TR" sz="7200" dirty="0">
                <a:solidFill>
                  <a:schemeClr val="bg1"/>
                </a:solidFill>
                <a:effectLst>
                  <a:outerShdw blurRad="34925" dist="12700" dir="14400000" rotWithShape="0">
                    <a:prstClr val="black">
                      <a:alpha val="21000"/>
                    </a:prstClr>
                  </a:outerShdw>
                </a:effectLst>
              </a:rPr>
              <a:t>Turizm ve otelcilik sektöründeki mevcut iş gücü ve sektöre yeni girecek iş gücünün, uygulama ve becerilerini geliştirmeye yönelik kurulacak konaklama, yiyecek, içecek tesislerinde mal ve hizmet üretimi ile bunlara ilişkin işleri yapmak</a:t>
            </a:r>
            <a:r>
              <a:rPr lang="tr-TR" sz="7200" dirty="0" smtClean="0">
                <a:solidFill>
                  <a:schemeClr val="bg1"/>
                </a:solidFill>
                <a:effectLst>
                  <a:outerShdw blurRad="34925" dist="12700" dir="14400000" rotWithShape="0">
                    <a:prstClr val="black">
                      <a:alpha val="21000"/>
                    </a:prstClr>
                  </a:outerShdw>
                </a:effectLst>
              </a:rPr>
              <a:t>,</a:t>
            </a:r>
          </a:p>
          <a:p>
            <a:pPr marL="0" indent="0">
              <a:lnSpc>
                <a:spcPct val="170000"/>
              </a:lnSpc>
              <a:buNone/>
            </a:pPr>
            <a:endParaRPr lang="tr-TR" sz="1000" dirty="0" smtClean="0">
              <a:solidFill>
                <a:schemeClr val="bg1"/>
              </a:solidFill>
              <a:effectLst>
                <a:outerShdw blurRad="34925" dist="12700" dir="14400000" rotWithShape="0">
                  <a:prstClr val="black">
                    <a:alpha val="21000"/>
                  </a:prstClr>
                </a:outerShdw>
              </a:effectLst>
            </a:endParaRPr>
          </a:p>
          <a:p>
            <a:pPr marL="0" indent="0">
              <a:lnSpc>
                <a:spcPct val="170000"/>
              </a:lnSpc>
              <a:buNone/>
            </a:pPr>
            <a:r>
              <a:rPr lang="tr-TR" sz="7200" b="1" dirty="0" smtClean="0">
                <a:solidFill>
                  <a:schemeClr val="bg1"/>
                </a:solidFill>
                <a:effectLst>
                  <a:outerShdw blurRad="34925" dist="12700" dir="14400000" rotWithShape="0">
                    <a:prstClr val="black">
                      <a:alpha val="21000"/>
                    </a:prstClr>
                  </a:outerShdw>
                </a:effectLst>
              </a:rPr>
              <a:t>f</a:t>
            </a:r>
            <a:r>
              <a:rPr lang="tr-TR" sz="7200" b="1" dirty="0">
                <a:solidFill>
                  <a:schemeClr val="bg1"/>
                </a:solidFill>
                <a:effectLst>
                  <a:outerShdw blurRad="34925" dist="12700" dir="14400000" rotWithShape="0">
                    <a:prstClr val="black">
                      <a:alpha val="21000"/>
                    </a:prstClr>
                  </a:outerShdw>
                </a:effectLst>
              </a:rPr>
              <a:t>) </a:t>
            </a:r>
            <a:r>
              <a:rPr lang="tr-TR" sz="7200" dirty="0">
                <a:solidFill>
                  <a:schemeClr val="bg1"/>
                </a:solidFill>
                <a:effectLst>
                  <a:outerShdw blurRad="34925" dist="12700" dir="14400000" rotWithShape="0">
                    <a:prstClr val="black">
                      <a:alpha val="21000"/>
                    </a:prstClr>
                  </a:outerShdw>
                </a:effectLst>
              </a:rPr>
              <a:t>Bireylerin bilgi toplumuna uyum sağlamaları ve bu toplumda yaşamalarını daha iyi kontrol edebilmeleri için, ekonomik ve sosyal hayatın tüm evrelerine aktif bir şekilde katılımlarına imkân vermek amacıyla, ihtiyaç duyulacak alanlarda kurslar düzenlemek ve bu yönde gerekirse ulusal ve uluslar arası kuruluşlarla işbirliği içinde projeler hazırlamak ve uygulamak.</a:t>
            </a:r>
          </a:p>
          <a:p>
            <a:pPr marL="0" indent="0">
              <a:buNone/>
            </a:pPr>
            <a:endParaRPr lang="tr-TR" dirty="0"/>
          </a:p>
        </p:txBody>
      </p:sp>
    </p:spTree>
    <p:extLst>
      <p:ext uri="{BB962C8B-B14F-4D97-AF65-F5344CB8AC3E}">
        <p14:creationId xmlns:p14="http://schemas.microsoft.com/office/powerpoint/2010/main" val="11641268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745505" cy="3877815"/>
          </a:xfrm>
        </p:spPr>
        <p:txBody>
          <a:bodyPr anchor="ctr">
            <a:noAutofit/>
          </a:bodyPr>
          <a:lstStyle/>
          <a:p>
            <a:pPr marL="0" indent="0" algn="just">
              <a:lnSpc>
                <a:spcPct val="150000"/>
              </a:lnSpc>
              <a:buNone/>
            </a:pPr>
            <a:r>
              <a:rPr lang="tr-TR" sz="1800" dirty="0">
                <a:solidFill>
                  <a:schemeClr val="bg1"/>
                </a:solidFill>
                <a:effectLst>
                  <a:outerShdw blurRad="34925" dist="12700" dir="14400000" rotWithShape="0">
                    <a:prstClr val="black">
                      <a:alpha val="21000"/>
                    </a:prstClr>
                  </a:outerShdw>
                </a:effectLst>
              </a:rPr>
              <a:t>5018 Sayılı kanunun geçici 11’inci maddesinde genel yönetim kapsamındaki kamu idarelerine bağlı olarak kurulan Döner Sermaye İşletmeleri bütçelerinin, ilgili idarenin bütçesi içerisinde yer alacağı belirtilmektedir. Döner Sermayeli İşletmeler Bütçe ve Muhasebe Yönetmeliği, genel yönetim kapsamındaki kamu idarelerine bağlı olarak kurulmuş olan döner sermayeli işletmelerin iş ve işlemleri ile bütçelerinin hazırlanması, uygulanması, sonuçlandırılması, muhasebesi, kontrol ve denetimi ile muhasebe yetkililerinin niteliklerine ilişkin usul ve esasları düzenlemektedir. </a:t>
            </a:r>
          </a:p>
          <a:p>
            <a:pPr marL="0" indent="0" algn="just">
              <a:lnSpc>
                <a:spcPct val="150000"/>
              </a:lnSpc>
              <a:buNone/>
            </a:pPr>
            <a:r>
              <a:rPr lang="tr-TR" sz="1800" dirty="0">
                <a:solidFill>
                  <a:schemeClr val="bg1"/>
                </a:solidFill>
                <a:effectLst>
                  <a:outerShdw blurRad="34925" dist="12700" dir="14400000" rotWithShape="0">
                    <a:prstClr val="black">
                      <a:alpha val="21000"/>
                    </a:prstClr>
                  </a:outerShdw>
                </a:effectLst>
              </a:rPr>
              <a:t> </a:t>
            </a:r>
          </a:p>
        </p:txBody>
      </p:sp>
      <p:sp>
        <p:nvSpPr>
          <p:cNvPr id="2" name="Başlık 1"/>
          <p:cNvSpPr>
            <a:spLocks noGrp="1"/>
          </p:cNvSpPr>
          <p:nvPr>
            <p:ph type="title"/>
          </p:nvPr>
        </p:nvSpPr>
        <p:spPr>
          <a:xfrm>
            <a:off x="323528" y="332656"/>
            <a:ext cx="8686800" cy="838200"/>
          </a:xfrm>
        </p:spPr>
        <p:txBody>
          <a:bodyPr>
            <a:normAutofit/>
          </a:bodyPr>
          <a:lstStyle/>
          <a:p>
            <a:r>
              <a:rPr lang="tr-TR" sz="2500" b="1" dirty="0">
                <a:ln w="3175">
                  <a:noFill/>
                </a:ln>
                <a:solidFill>
                  <a:schemeClr val="bg1"/>
                </a:solidFill>
                <a:effectLst>
                  <a:outerShdw blurRad="38100" dist="38100" dir="2700000" algn="tl">
                    <a:srgbClr val="000000">
                      <a:alpha val="43137"/>
                    </a:srgbClr>
                  </a:outerShdw>
                </a:effectLst>
              </a:rPr>
              <a:t>İLGİLİ MEVZUATLAR</a:t>
            </a:r>
          </a:p>
        </p:txBody>
      </p:sp>
    </p:spTree>
    <p:extLst>
      <p:ext uri="{BB962C8B-B14F-4D97-AF65-F5344CB8AC3E}">
        <p14:creationId xmlns:p14="http://schemas.microsoft.com/office/powerpoint/2010/main" val="6343958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6632"/>
            <a:ext cx="8686800" cy="6624736"/>
          </a:xfrm>
        </p:spPr>
        <p:txBody>
          <a:bodyPr>
            <a:normAutofit fontScale="77500" lnSpcReduction="20000"/>
          </a:bodyPr>
          <a:lstStyle/>
          <a:p>
            <a:pPr marL="0" indent="0" algn="just">
              <a:buNone/>
            </a:pPr>
            <a:r>
              <a:rPr lang="tr-TR" sz="2300" dirty="0" smtClean="0">
                <a:solidFill>
                  <a:schemeClr val="bg1"/>
                </a:solidFill>
                <a:effectLst>
                  <a:outerShdw blurRad="34925" dist="12700" dir="14400000" rotWithShape="0">
                    <a:prstClr val="black">
                      <a:alpha val="21000"/>
                    </a:prstClr>
                  </a:outerShdw>
                </a:effectLst>
              </a:rPr>
              <a:t>Müdürlüğümüzce </a:t>
            </a:r>
            <a:r>
              <a:rPr lang="tr-TR" sz="2300" dirty="0">
                <a:solidFill>
                  <a:schemeClr val="bg1"/>
                </a:solidFill>
                <a:effectLst>
                  <a:outerShdw blurRad="34925" dist="12700" dir="14400000" rotWithShape="0">
                    <a:prstClr val="black">
                      <a:alpha val="21000"/>
                    </a:prstClr>
                  </a:outerShdw>
                </a:effectLst>
              </a:rPr>
              <a:t>yerine getirilen faaliyetler aşağıda sayılan kanunlar ve bunların ikincil mevzuatlarına göre yapılmaktadır.</a:t>
            </a:r>
          </a:p>
          <a:p>
            <a:pPr marL="0" indent="0" algn="just">
              <a:buNone/>
            </a:pPr>
            <a:r>
              <a:rPr lang="tr-TR" sz="2900" dirty="0"/>
              <a:t> </a:t>
            </a:r>
            <a:endParaRPr lang="tr-TR" sz="2300" dirty="0" smtClean="0"/>
          </a:p>
          <a:p>
            <a:pPr lvl="1" algn="just">
              <a:lnSpc>
                <a:spcPct val="120000"/>
              </a:lnSpc>
            </a:pPr>
            <a:r>
              <a:rPr lang="tr-TR" sz="2300" dirty="0" smtClean="0">
                <a:solidFill>
                  <a:schemeClr val="bg1"/>
                </a:solidFill>
                <a:effectLst>
                  <a:outerShdw blurRad="34925" dist="12700" dir="14400000" rotWithShape="0">
                    <a:prstClr val="black">
                      <a:alpha val="21000"/>
                    </a:prstClr>
                  </a:outerShdw>
                </a:effectLst>
              </a:rPr>
              <a:t>5018 Sayılı Kamu Malî Yönetimi ve Kontrol Kanunu,</a:t>
            </a:r>
          </a:p>
          <a:p>
            <a:pPr lvl="1" algn="just">
              <a:lnSpc>
                <a:spcPct val="120000"/>
              </a:lnSpc>
            </a:pPr>
            <a:r>
              <a:rPr lang="tr-TR" sz="2300" dirty="0" smtClean="0">
                <a:solidFill>
                  <a:schemeClr val="bg1"/>
                </a:solidFill>
                <a:effectLst>
                  <a:outerShdw blurRad="34925" dist="12700" dir="14400000" rotWithShape="0">
                    <a:prstClr val="black">
                      <a:alpha val="21000"/>
                    </a:prstClr>
                  </a:outerShdw>
                </a:effectLst>
              </a:rPr>
              <a:t>Yılı </a:t>
            </a:r>
            <a:r>
              <a:rPr lang="tr-TR" sz="2300" dirty="0">
                <a:solidFill>
                  <a:schemeClr val="bg1"/>
                </a:solidFill>
                <a:effectLst>
                  <a:outerShdw blurRad="34925" dist="12700" dir="14400000" rotWithShape="0">
                    <a:prstClr val="black">
                      <a:alpha val="21000"/>
                    </a:prstClr>
                  </a:outerShdw>
                </a:effectLst>
              </a:rPr>
              <a:t>Merkezi Yönetim Bütçe Kanunu, </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657 Sayılı Devlet Memurları Kanunu, </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2886 Sayılı Devlet İhale Kanunu,</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4734 Sayılı Kamu İhale Kanunu,</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4735 Sayılı Kamu İhale Sözleşmeleri Kanunu,</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2914 Sayılı Yüksek Öğretim Personel Kanunu,</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832 Sayılı Sayıştay Kanunu,</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6245 Sayılı Harcırah Kanunu,</a:t>
            </a:r>
          </a:p>
          <a:p>
            <a:pPr lvl="1" algn="just">
              <a:lnSpc>
                <a:spcPct val="120000"/>
              </a:lnSpc>
            </a:pPr>
            <a:r>
              <a:rPr lang="tr-TR" sz="2300" dirty="0" smtClean="0">
                <a:solidFill>
                  <a:schemeClr val="bg1"/>
                </a:solidFill>
                <a:effectLst>
                  <a:outerShdw blurRad="34925" dist="12700" dir="14400000" rotWithShape="0">
                    <a:prstClr val="black">
                      <a:alpha val="21000"/>
                    </a:prstClr>
                  </a:outerShdw>
                </a:effectLst>
              </a:rPr>
              <a:t>Niğde Ömer </a:t>
            </a:r>
            <a:r>
              <a:rPr lang="tr-TR" sz="2300" dirty="0" err="1" smtClean="0">
                <a:solidFill>
                  <a:schemeClr val="bg1"/>
                </a:solidFill>
                <a:effectLst>
                  <a:outerShdw blurRad="34925" dist="12700" dir="14400000" rotWithShape="0">
                    <a:prstClr val="black">
                      <a:alpha val="21000"/>
                    </a:prstClr>
                  </a:outerShdw>
                </a:effectLst>
              </a:rPr>
              <a:t>Halisdemir</a:t>
            </a:r>
            <a:r>
              <a:rPr lang="tr-TR" sz="2300" dirty="0" smtClean="0">
                <a:solidFill>
                  <a:schemeClr val="bg1"/>
                </a:solidFill>
                <a:effectLst>
                  <a:outerShdw blurRad="34925" dist="12700" dir="14400000" rotWithShape="0">
                    <a:prstClr val="black">
                      <a:alpha val="21000"/>
                    </a:prstClr>
                  </a:outerShdw>
                </a:effectLst>
              </a:rPr>
              <a:t> </a:t>
            </a:r>
            <a:r>
              <a:rPr lang="tr-TR" sz="2300" dirty="0">
                <a:solidFill>
                  <a:schemeClr val="bg1"/>
                </a:solidFill>
                <a:effectLst>
                  <a:outerShdw blurRad="34925" dist="12700" dir="14400000" rotWithShape="0">
                    <a:prstClr val="black">
                      <a:alpha val="21000"/>
                    </a:prstClr>
                  </a:outerShdw>
                </a:effectLst>
              </a:rPr>
              <a:t>Üniversitesi Döner sermaye İşletmesi Yönetmeliği,</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Yükseköğretim Kurumlarında Döner sermaye Gelirlerinden Yapılacak Ek Ödemenin Dağıtılmasında Uygulanacak Usul ve Esaslara İlişkin Yönetmelik,</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 2547 Sayılı Yükseköğretim Kanunun 58. maddesine göre Döner Sermaye İşletmelerinin kurulmasında uygulanacak esaslara ilişkin Yönetmelik,</a:t>
            </a:r>
          </a:p>
          <a:p>
            <a:pPr lvl="1" algn="just">
              <a:lnSpc>
                <a:spcPct val="120000"/>
              </a:lnSpc>
            </a:pPr>
            <a:r>
              <a:rPr lang="tr-TR" sz="2300" dirty="0">
                <a:solidFill>
                  <a:schemeClr val="bg1"/>
                </a:solidFill>
                <a:effectLst>
                  <a:outerShdw blurRad="34925" dist="12700" dir="14400000" rotWithShape="0">
                    <a:prstClr val="black">
                      <a:alpha val="21000"/>
                    </a:prstClr>
                  </a:outerShdw>
                </a:effectLst>
              </a:rPr>
              <a:t>Döner Sermayeli İşletmeler Bütçe ve Muhasebe Yönetmeliği.</a:t>
            </a:r>
          </a:p>
          <a:p>
            <a:pPr lvl="1" algn="just"/>
            <a:endParaRPr lang="tr-TR" sz="2900" dirty="0">
              <a:solidFill>
                <a:schemeClr val="bg1"/>
              </a:solidFill>
              <a:effectLst>
                <a:outerShdw blurRad="34925" dist="12700" dir="14400000" rotWithShape="0">
                  <a:prstClr val="black">
                    <a:alpha val="21000"/>
                  </a:prstClr>
                </a:outerShdw>
              </a:effectLst>
            </a:endParaRPr>
          </a:p>
          <a:p>
            <a:endParaRPr lang="tr-TR" dirty="0"/>
          </a:p>
        </p:txBody>
      </p:sp>
    </p:spTree>
    <p:extLst>
      <p:ext uri="{BB962C8B-B14F-4D97-AF65-F5344CB8AC3E}">
        <p14:creationId xmlns:p14="http://schemas.microsoft.com/office/powerpoint/2010/main" val="13861003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14" end="14"/>
                                            </p:txEl>
                                          </p:spTgt>
                                        </p:tgtEl>
                                        <p:attrNameLst>
                                          <p:attrName>style.visibility</p:attrName>
                                        </p:attrNameLst>
                                      </p:cBhvr>
                                      <p:to>
                                        <p:strVal val="visible"/>
                                      </p:to>
                                    </p:set>
                                    <p:anim calcmode="lin" valueType="num">
                                      <p:cBhvr additive="base">
                                        <p:cTn id="6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595</TotalTime>
  <Words>633</Words>
  <Application>Microsoft Office PowerPoint</Application>
  <PresentationFormat>Ekran Gösterisi (4:3)</PresentationFormat>
  <Paragraphs>94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Cilt</vt:lpstr>
      <vt:lpstr>NİĞDE ÖMER HALİSDEMİR ÜNİVERSİTESİ DÖNER SERMAYE İŞLETME MÜDÜRLÜĞÜ</vt:lpstr>
      <vt:lpstr>PowerPoint Sunusu</vt:lpstr>
      <vt:lpstr>GENEL BİLGİLER</vt:lpstr>
      <vt:lpstr>PowerPoint Sunusu</vt:lpstr>
      <vt:lpstr>MÜDÜRLÜĞÜMÜZÜN YAPISI VE GÖREVLERİ</vt:lpstr>
      <vt:lpstr>FAALİYETLERİMİZ</vt:lpstr>
      <vt:lpstr>PowerPoint Sunusu</vt:lpstr>
      <vt:lpstr>İLGİLİ MEVZUATLAR</vt:lpstr>
      <vt:lpstr>PowerPoint Sunusu</vt:lpstr>
      <vt:lpstr>FAALİYET ALANLARIMIZ</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ÖMER HALİSDEMİR ÜNİVERSİTESİ DÖNER SERMAYE İŞLETME MÜDÜRLÜĞÜ</dc:title>
  <dc:creator>yj7</dc:creator>
  <cp:lastModifiedBy>Merdan DOĞAN</cp:lastModifiedBy>
  <cp:revision>51</cp:revision>
  <dcterms:created xsi:type="dcterms:W3CDTF">2016-12-21T05:37:00Z</dcterms:created>
  <dcterms:modified xsi:type="dcterms:W3CDTF">2023-12-01T11:25:19Z</dcterms:modified>
</cp:coreProperties>
</file>