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7" r:id="rId3"/>
    <p:sldId id="284" r:id="rId4"/>
    <p:sldId id="285" r:id="rId5"/>
    <p:sldId id="287" r:id="rId6"/>
    <p:sldId id="288" r:id="rId7"/>
    <p:sldId id="275" r:id="rId8"/>
    <p:sldId id="277" r:id="rId9"/>
    <p:sldId id="259" r:id="rId10"/>
    <p:sldId id="289" r:id="rId11"/>
    <p:sldId id="276" r:id="rId12"/>
    <p:sldId id="281" r:id="rId13"/>
    <p:sldId id="272"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CCFF"/>
    <a:srgbClr val="00FFFF"/>
    <a:srgbClr val="051B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p:scale>
          <a:sx n="91" d="100"/>
          <a:sy n="91" d="100"/>
        </p:scale>
        <p:origin x="-132"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576A09-6BA6-408E-970F-0D99516E34B7}" type="datetimeFigureOut">
              <a:rPr lang="tr-TR" smtClean="0"/>
              <a:t>15.12.2016</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63B07C-92B8-45E8-AAA7-ACCF23863B9B}" type="slidenum">
              <a:rPr lang="tr-TR" smtClean="0"/>
              <a:t>‹#›</a:t>
            </a:fld>
            <a:endParaRPr lang="tr-TR"/>
          </a:p>
        </p:txBody>
      </p:sp>
    </p:spTree>
    <p:extLst>
      <p:ext uri="{BB962C8B-B14F-4D97-AF65-F5344CB8AC3E}">
        <p14:creationId xmlns:p14="http://schemas.microsoft.com/office/powerpoint/2010/main" val="9445639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45AA3E1-D2BA-4DF1-A5ED-B317A6832FF1}" type="datetimeFigureOut">
              <a:rPr lang="tr-TR" smtClean="0"/>
              <a:t>15.12.2016</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518E47A-4947-4CF9-9E44-B48D177423B0}" type="slidenum">
              <a:rPr lang="tr-TR" smtClean="0"/>
              <a:t>‹#›</a:t>
            </a:fld>
            <a:endParaRPr lang="tr-TR"/>
          </a:p>
        </p:txBody>
      </p:sp>
    </p:spTree>
    <p:extLst>
      <p:ext uri="{BB962C8B-B14F-4D97-AF65-F5344CB8AC3E}">
        <p14:creationId xmlns:p14="http://schemas.microsoft.com/office/powerpoint/2010/main" val="3163021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45AA3E1-D2BA-4DF1-A5ED-B317A6832FF1}" type="datetimeFigureOut">
              <a:rPr lang="tr-TR" smtClean="0"/>
              <a:t>15.12.2016</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518E47A-4947-4CF9-9E44-B48D177423B0}" type="slidenum">
              <a:rPr lang="tr-TR" smtClean="0"/>
              <a:t>‹#›</a:t>
            </a:fld>
            <a:endParaRPr lang="tr-TR"/>
          </a:p>
        </p:txBody>
      </p:sp>
    </p:spTree>
    <p:extLst>
      <p:ext uri="{BB962C8B-B14F-4D97-AF65-F5344CB8AC3E}">
        <p14:creationId xmlns:p14="http://schemas.microsoft.com/office/powerpoint/2010/main" val="673111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45AA3E1-D2BA-4DF1-A5ED-B317A6832FF1}" type="datetimeFigureOut">
              <a:rPr lang="tr-TR" smtClean="0"/>
              <a:t>15.12.2016</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518E47A-4947-4CF9-9E44-B48D177423B0}"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433961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B45AA3E1-D2BA-4DF1-A5ED-B317A6832FF1}" type="datetimeFigureOut">
              <a:rPr lang="tr-TR" smtClean="0"/>
              <a:t>15.12.2016</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518E47A-4947-4CF9-9E44-B48D177423B0}" type="slidenum">
              <a:rPr lang="tr-TR" smtClean="0"/>
              <a:t>‹#›</a:t>
            </a:fld>
            <a:endParaRPr lang="tr-TR"/>
          </a:p>
        </p:txBody>
      </p:sp>
    </p:spTree>
    <p:extLst>
      <p:ext uri="{BB962C8B-B14F-4D97-AF65-F5344CB8AC3E}">
        <p14:creationId xmlns:p14="http://schemas.microsoft.com/office/powerpoint/2010/main" val="19125670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B45AA3E1-D2BA-4DF1-A5ED-B317A6832FF1}" type="datetimeFigureOut">
              <a:rPr lang="tr-TR" smtClean="0"/>
              <a:t>15.12.2016</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518E47A-4947-4CF9-9E44-B48D177423B0}"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633297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B45AA3E1-D2BA-4DF1-A5ED-B317A6832FF1}" type="datetimeFigureOut">
              <a:rPr lang="tr-TR" smtClean="0"/>
              <a:t>15.12.2016</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518E47A-4947-4CF9-9E44-B48D177423B0}" type="slidenum">
              <a:rPr lang="tr-TR" smtClean="0"/>
              <a:t>‹#›</a:t>
            </a:fld>
            <a:endParaRPr lang="tr-TR"/>
          </a:p>
        </p:txBody>
      </p:sp>
    </p:spTree>
    <p:extLst>
      <p:ext uri="{BB962C8B-B14F-4D97-AF65-F5344CB8AC3E}">
        <p14:creationId xmlns:p14="http://schemas.microsoft.com/office/powerpoint/2010/main" val="10741676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45AA3E1-D2BA-4DF1-A5ED-B317A6832FF1}" type="datetimeFigureOut">
              <a:rPr lang="tr-TR" smtClean="0"/>
              <a:t>15.12.2016</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518E47A-4947-4CF9-9E44-B48D177423B0}" type="slidenum">
              <a:rPr lang="tr-TR" smtClean="0"/>
              <a:t>‹#›</a:t>
            </a:fld>
            <a:endParaRPr lang="tr-TR"/>
          </a:p>
        </p:txBody>
      </p:sp>
    </p:spTree>
    <p:extLst>
      <p:ext uri="{BB962C8B-B14F-4D97-AF65-F5344CB8AC3E}">
        <p14:creationId xmlns:p14="http://schemas.microsoft.com/office/powerpoint/2010/main" val="31511830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45AA3E1-D2BA-4DF1-A5ED-B317A6832FF1}" type="datetimeFigureOut">
              <a:rPr lang="tr-TR" smtClean="0"/>
              <a:t>15.12.2016</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518E47A-4947-4CF9-9E44-B48D177423B0}" type="slidenum">
              <a:rPr lang="tr-TR" smtClean="0"/>
              <a:t>‹#›</a:t>
            </a:fld>
            <a:endParaRPr lang="tr-TR"/>
          </a:p>
        </p:txBody>
      </p:sp>
    </p:spTree>
    <p:extLst>
      <p:ext uri="{BB962C8B-B14F-4D97-AF65-F5344CB8AC3E}">
        <p14:creationId xmlns:p14="http://schemas.microsoft.com/office/powerpoint/2010/main" val="2741943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45AA3E1-D2BA-4DF1-A5ED-B317A6832FF1}" type="datetimeFigureOut">
              <a:rPr lang="tr-TR" smtClean="0"/>
              <a:t>15.12.2016</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518E47A-4947-4CF9-9E44-B48D177423B0}" type="slidenum">
              <a:rPr lang="tr-TR" smtClean="0"/>
              <a:t>‹#›</a:t>
            </a:fld>
            <a:endParaRPr lang="tr-TR"/>
          </a:p>
        </p:txBody>
      </p:sp>
    </p:spTree>
    <p:extLst>
      <p:ext uri="{BB962C8B-B14F-4D97-AF65-F5344CB8AC3E}">
        <p14:creationId xmlns:p14="http://schemas.microsoft.com/office/powerpoint/2010/main" val="1146508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45AA3E1-D2BA-4DF1-A5ED-B317A6832FF1}" type="datetimeFigureOut">
              <a:rPr lang="tr-TR" smtClean="0"/>
              <a:t>15.12.2016</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518E47A-4947-4CF9-9E44-B48D177423B0}" type="slidenum">
              <a:rPr lang="tr-TR" smtClean="0"/>
              <a:t>‹#›</a:t>
            </a:fld>
            <a:endParaRPr lang="tr-TR"/>
          </a:p>
        </p:txBody>
      </p:sp>
    </p:spTree>
    <p:extLst>
      <p:ext uri="{BB962C8B-B14F-4D97-AF65-F5344CB8AC3E}">
        <p14:creationId xmlns:p14="http://schemas.microsoft.com/office/powerpoint/2010/main" val="285919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45AA3E1-D2BA-4DF1-A5ED-B317A6832FF1}" type="datetimeFigureOut">
              <a:rPr lang="tr-TR" smtClean="0"/>
              <a:t>15.12.2016</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518E47A-4947-4CF9-9E44-B48D177423B0}" type="slidenum">
              <a:rPr lang="tr-TR" smtClean="0"/>
              <a:t>‹#›</a:t>
            </a:fld>
            <a:endParaRPr lang="tr-TR"/>
          </a:p>
        </p:txBody>
      </p:sp>
    </p:spTree>
    <p:extLst>
      <p:ext uri="{BB962C8B-B14F-4D97-AF65-F5344CB8AC3E}">
        <p14:creationId xmlns:p14="http://schemas.microsoft.com/office/powerpoint/2010/main" val="279103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45AA3E1-D2BA-4DF1-A5ED-B317A6832FF1}" type="datetimeFigureOut">
              <a:rPr lang="tr-TR" smtClean="0"/>
              <a:t>15.12.2016</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518E47A-4947-4CF9-9E44-B48D177423B0}" type="slidenum">
              <a:rPr lang="tr-TR" smtClean="0"/>
              <a:t>‹#›</a:t>
            </a:fld>
            <a:endParaRPr lang="tr-TR"/>
          </a:p>
        </p:txBody>
      </p:sp>
    </p:spTree>
    <p:extLst>
      <p:ext uri="{BB962C8B-B14F-4D97-AF65-F5344CB8AC3E}">
        <p14:creationId xmlns:p14="http://schemas.microsoft.com/office/powerpoint/2010/main" val="2725503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45AA3E1-D2BA-4DF1-A5ED-B317A6832FF1}" type="datetimeFigureOut">
              <a:rPr lang="tr-TR" smtClean="0"/>
              <a:t>15.12.2016</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518E47A-4947-4CF9-9E44-B48D177423B0}" type="slidenum">
              <a:rPr lang="tr-TR" smtClean="0"/>
              <a:t>‹#›</a:t>
            </a:fld>
            <a:endParaRPr lang="tr-TR"/>
          </a:p>
        </p:txBody>
      </p:sp>
    </p:spTree>
    <p:extLst>
      <p:ext uri="{BB962C8B-B14F-4D97-AF65-F5344CB8AC3E}">
        <p14:creationId xmlns:p14="http://schemas.microsoft.com/office/powerpoint/2010/main" val="1453572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5AA3E1-D2BA-4DF1-A5ED-B317A6832FF1}" type="datetimeFigureOut">
              <a:rPr lang="tr-TR" smtClean="0"/>
              <a:t>15.12.2016</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518E47A-4947-4CF9-9E44-B48D177423B0}" type="slidenum">
              <a:rPr lang="tr-TR" smtClean="0"/>
              <a:t>‹#›</a:t>
            </a:fld>
            <a:endParaRPr lang="tr-TR"/>
          </a:p>
        </p:txBody>
      </p:sp>
    </p:spTree>
    <p:extLst>
      <p:ext uri="{BB962C8B-B14F-4D97-AF65-F5344CB8AC3E}">
        <p14:creationId xmlns:p14="http://schemas.microsoft.com/office/powerpoint/2010/main" val="1259469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45AA3E1-D2BA-4DF1-A5ED-B317A6832FF1}" type="datetimeFigureOut">
              <a:rPr lang="tr-TR" smtClean="0"/>
              <a:t>15.12.2016</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518E47A-4947-4CF9-9E44-B48D177423B0}" type="slidenum">
              <a:rPr lang="tr-TR" smtClean="0"/>
              <a:t>‹#›</a:t>
            </a:fld>
            <a:endParaRPr lang="tr-TR"/>
          </a:p>
        </p:txBody>
      </p:sp>
    </p:spTree>
    <p:extLst>
      <p:ext uri="{BB962C8B-B14F-4D97-AF65-F5344CB8AC3E}">
        <p14:creationId xmlns:p14="http://schemas.microsoft.com/office/powerpoint/2010/main" val="3896588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45AA3E1-D2BA-4DF1-A5ED-B317A6832FF1}" type="datetimeFigureOut">
              <a:rPr lang="tr-TR" smtClean="0"/>
              <a:t>15.12.2016</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518E47A-4947-4CF9-9E44-B48D177423B0}" type="slidenum">
              <a:rPr lang="tr-TR" smtClean="0"/>
              <a:t>‹#›</a:t>
            </a:fld>
            <a:endParaRPr lang="tr-TR"/>
          </a:p>
        </p:txBody>
      </p:sp>
    </p:spTree>
    <p:extLst>
      <p:ext uri="{BB962C8B-B14F-4D97-AF65-F5344CB8AC3E}">
        <p14:creationId xmlns:p14="http://schemas.microsoft.com/office/powerpoint/2010/main" val="701346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45AA3E1-D2BA-4DF1-A5ED-B317A6832FF1}" type="datetimeFigureOut">
              <a:rPr lang="tr-TR" smtClean="0"/>
              <a:t>15.12.2016</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518E47A-4947-4CF9-9E44-B48D177423B0}" type="slidenum">
              <a:rPr lang="tr-TR" smtClean="0"/>
              <a:t>‹#›</a:t>
            </a:fld>
            <a:endParaRPr lang="tr-TR"/>
          </a:p>
        </p:txBody>
      </p:sp>
    </p:spTree>
    <p:extLst>
      <p:ext uri="{BB962C8B-B14F-4D97-AF65-F5344CB8AC3E}">
        <p14:creationId xmlns:p14="http://schemas.microsoft.com/office/powerpoint/2010/main" val="12764476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Visio__izimi222211.vsd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3" Type="http://schemas.openxmlformats.org/officeDocument/2006/relationships/package" Target="../embeddings/Microsoft_Visio__izimi3322.vsd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4.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589213" y="2774731"/>
            <a:ext cx="8915399" cy="2890344"/>
          </a:xfrm>
        </p:spPr>
        <p:txBody>
          <a:bodyPr>
            <a:normAutofit fontScale="90000"/>
          </a:bodyPr>
          <a:lstStyle/>
          <a:p>
            <a:pPr algn="ctr">
              <a:spcBef>
                <a:spcPct val="75000"/>
              </a:spcBef>
              <a:defRPr/>
            </a:pPr>
            <a:r>
              <a:rPr lang="tr-TR" sz="4400" b="1" dirty="0" smtClean="0">
                <a:solidFill>
                  <a:srgbClr val="66CCFF"/>
                </a:solidFill>
                <a:effectLst>
                  <a:outerShdw blurRad="38100" dist="38100" dir="2700000" algn="tl">
                    <a:srgbClr val="000000">
                      <a:alpha val="43137"/>
                    </a:srgbClr>
                  </a:outerShdw>
                </a:effectLst>
              </a:rPr>
              <a:t/>
            </a:r>
            <a:br>
              <a:rPr lang="tr-TR" sz="4400" b="1" dirty="0" smtClean="0">
                <a:solidFill>
                  <a:srgbClr val="66CCFF"/>
                </a:solidFill>
                <a:effectLst>
                  <a:outerShdw blurRad="38100" dist="38100" dir="2700000" algn="tl">
                    <a:srgbClr val="000000">
                      <a:alpha val="43137"/>
                    </a:srgbClr>
                  </a:outerShdw>
                </a:effectLst>
              </a:rPr>
            </a:br>
            <a:r>
              <a:rPr lang="tr-TR" sz="4400" b="1" dirty="0">
                <a:solidFill>
                  <a:srgbClr val="66CCFF"/>
                </a:solidFill>
                <a:effectLst>
                  <a:outerShdw blurRad="38100" dist="38100" dir="2700000" algn="tl">
                    <a:srgbClr val="000000">
                      <a:alpha val="43137"/>
                    </a:srgbClr>
                  </a:outerShdw>
                </a:effectLst>
              </a:rPr>
              <a:t/>
            </a:r>
            <a:br>
              <a:rPr lang="tr-TR" sz="4400" b="1" dirty="0">
                <a:solidFill>
                  <a:srgbClr val="66CCFF"/>
                </a:solidFill>
                <a:effectLst>
                  <a:outerShdw blurRad="38100" dist="38100" dir="2700000" algn="tl">
                    <a:srgbClr val="000000">
                      <a:alpha val="43137"/>
                    </a:srgbClr>
                  </a:outerShdw>
                </a:effectLst>
              </a:rPr>
            </a:br>
            <a:r>
              <a:rPr lang="tr-TR" sz="4400" b="1" dirty="0" smtClean="0">
                <a:solidFill>
                  <a:srgbClr val="66CCFF"/>
                </a:solidFill>
                <a:effectLst>
                  <a:outerShdw blurRad="38100" dist="38100" dir="2700000" algn="tl">
                    <a:srgbClr val="000000">
                      <a:alpha val="43137"/>
                    </a:srgbClr>
                  </a:outerShdw>
                </a:effectLst>
              </a:rPr>
              <a:t/>
            </a:r>
            <a:br>
              <a:rPr lang="tr-TR" sz="4400" b="1" dirty="0" smtClean="0">
                <a:solidFill>
                  <a:srgbClr val="66CCFF"/>
                </a:solidFill>
                <a:effectLst>
                  <a:outerShdw blurRad="38100" dist="38100" dir="2700000" algn="tl">
                    <a:srgbClr val="000000">
                      <a:alpha val="43137"/>
                    </a:srgbClr>
                  </a:outerShdw>
                </a:effectLst>
              </a:rPr>
            </a:br>
            <a:r>
              <a:rPr lang="tr-TR" sz="4400" b="1" dirty="0" smtClean="0">
                <a:solidFill>
                  <a:srgbClr val="66CCFF"/>
                </a:solidFill>
                <a:effectLst>
                  <a:outerShdw blurRad="38100" dist="38100" dir="2700000" algn="tl">
                    <a:srgbClr val="000000">
                      <a:alpha val="43137"/>
                    </a:srgbClr>
                  </a:outerShdw>
                </a:effectLst>
              </a:rPr>
              <a:t/>
            </a:r>
            <a:br>
              <a:rPr lang="tr-TR" sz="4400" b="1" dirty="0" smtClean="0">
                <a:solidFill>
                  <a:srgbClr val="66CCFF"/>
                </a:solidFill>
                <a:effectLst>
                  <a:outerShdw blurRad="38100" dist="38100" dir="2700000" algn="tl">
                    <a:srgbClr val="000000">
                      <a:alpha val="43137"/>
                    </a:srgbClr>
                  </a:outerShdw>
                </a:effectLst>
              </a:rPr>
            </a:br>
            <a:r>
              <a:rPr lang="tr-TR" sz="4400" b="1" dirty="0">
                <a:solidFill>
                  <a:srgbClr val="66CCFF"/>
                </a:solidFill>
                <a:effectLst>
                  <a:outerShdw blurRad="38100" dist="38100" dir="2700000" algn="tl">
                    <a:srgbClr val="000000">
                      <a:alpha val="43137"/>
                    </a:srgbClr>
                  </a:outerShdw>
                </a:effectLst>
              </a:rPr>
              <a:t/>
            </a:r>
            <a:br>
              <a:rPr lang="tr-TR" sz="4400" b="1" dirty="0">
                <a:solidFill>
                  <a:srgbClr val="66CCFF"/>
                </a:solidFill>
                <a:effectLst>
                  <a:outerShdw blurRad="38100" dist="38100" dir="2700000" algn="tl">
                    <a:srgbClr val="000000">
                      <a:alpha val="43137"/>
                    </a:srgbClr>
                  </a:outerShdw>
                </a:effectLst>
              </a:rPr>
            </a:br>
            <a:r>
              <a:rPr lang="tr-TR" sz="4400" b="1" dirty="0" smtClean="0">
                <a:solidFill>
                  <a:srgbClr val="66CCFF"/>
                </a:solidFill>
                <a:effectLst>
                  <a:outerShdw blurRad="38100" dist="38100" dir="2700000" algn="tl">
                    <a:srgbClr val="000000">
                      <a:alpha val="43137"/>
                    </a:srgbClr>
                  </a:outerShdw>
                </a:effectLst>
              </a:rPr>
              <a:t/>
            </a:r>
            <a:br>
              <a:rPr lang="tr-TR" sz="4400" b="1" dirty="0" smtClean="0">
                <a:solidFill>
                  <a:srgbClr val="66CCFF"/>
                </a:solidFill>
                <a:effectLst>
                  <a:outerShdw blurRad="38100" dist="38100" dir="2700000" algn="tl">
                    <a:srgbClr val="000000">
                      <a:alpha val="43137"/>
                    </a:srgbClr>
                  </a:outerShdw>
                </a:effectLst>
              </a:rPr>
            </a:br>
            <a:r>
              <a:rPr lang="tr-TR" sz="4400" b="1" dirty="0">
                <a:solidFill>
                  <a:srgbClr val="66CCFF"/>
                </a:solidFill>
                <a:effectLst>
                  <a:outerShdw blurRad="38100" dist="38100" dir="2700000" algn="tl">
                    <a:srgbClr val="000000">
                      <a:alpha val="43137"/>
                    </a:srgbClr>
                  </a:outerShdw>
                </a:effectLst>
              </a:rPr>
              <a:t/>
            </a:r>
            <a:br>
              <a:rPr lang="tr-TR" sz="4400" b="1" dirty="0">
                <a:solidFill>
                  <a:srgbClr val="66CCFF"/>
                </a:solidFill>
                <a:effectLst>
                  <a:outerShdw blurRad="38100" dist="38100" dir="2700000" algn="tl">
                    <a:srgbClr val="000000">
                      <a:alpha val="43137"/>
                    </a:srgbClr>
                  </a:outerShdw>
                </a:effectLst>
              </a:rPr>
            </a:br>
            <a:r>
              <a:rPr lang="tr-TR" sz="4400" b="1" dirty="0" smtClean="0">
                <a:solidFill>
                  <a:srgbClr val="66CCFF"/>
                </a:solidFill>
                <a:effectLst>
                  <a:outerShdw blurRad="38100" dist="38100" dir="2700000" algn="tl">
                    <a:srgbClr val="000000">
                      <a:alpha val="43137"/>
                    </a:srgbClr>
                  </a:outerShdw>
                </a:effectLst>
              </a:rPr>
              <a:t/>
            </a:r>
            <a:br>
              <a:rPr lang="tr-TR" sz="4400" b="1" dirty="0" smtClean="0">
                <a:solidFill>
                  <a:srgbClr val="66CCFF"/>
                </a:solidFill>
                <a:effectLst>
                  <a:outerShdw blurRad="38100" dist="38100" dir="2700000" algn="tl">
                    <a:srgbClr val="000000">
                      <a:alpha val="43137"/>
                    </a:srgbClr>
                  </a:outerShdw>
                </a:effectLst>
              </a:rPr>
            </a:br>
            <a:r>
              <a:rPr lang="tr-TR" sz="4400" b="1" dirty="0">
                <a:solidFill>
                  <a:srgbClr val="66CCFF"/>
                </a:solidFill>
                <a:effectLst>
                  <a:outerShdw blurRad="38100" dist="38100" dir="2700000" algn="tl">
                    <a:srgbClr val="000000">
                      <a:alpha val="43137"/>
                    </a:srgbClr>
                  </a:outerShdw>
                </a:effectLst>
              </a:rPr>
              <a:t/>
            </a:r>
            <a:br>
              <a:rPr lang="tr-TR" sz="4400" b="1" dirty="0">
                <a:solidFill>
                  <a:srgbClr val="66CCFF"/>
                </a:solidFill>
                <a:effectLst>
                  <a:outerShdw blurRad="38100" dist="38100" dir="2700000" algn="tl">
                    <a:srgbClr val="000000">
                      <a:alpha val="43137"/>
                    </a:srgbClr>
                  </a:outerShdw>
                </a:effectLst>
              </a:rPr>
            </a:br>
            <a:r>
              <a:rPr lang="tr-TR" sz="4400" b="1" dirty="0" smtClean="0">
                <a:solidFill>
                  <a:srgbClr val="66CCFF"/>
                </a:solidFill>
                <a:effectLst>
                  <a:outerShdw blurRad="38100" dist="38100" dir="2700000" algn="tl">
                    <a:srgbClr val="000000">
                      <a:alpha val="43137"/>
                    </a:srgbClr>
                  </a:outerShdw>
                </a:effectLst>
              </a:rPr>
              <a:t/>
            </a:r>
            <a:br>
              <a:rPr lang="tr-TR" sz="4400" b="1" dirty="0" smtClean="0">
                <a:solidFill>
                  <a:srgbClr val="66CCFF"/>
                </a:solidFill>
                <a:effectLst>
                  <a:outerShdw blurRad="38100" dist="38100" dir="2700000" algn="tl">
                    <a:srgbClr val="000000">
                      <a:alpha val="43137"/>
                    </a:srgbClr>
                  </a:outerShdw>
                </a:effectLst>
              </a:rPr>
            </a:br>
            <a:r>
              <a:rPr lang="tr-TR" sz="4400" b="1" dirty="0">
                <a:solidFill>
                  <a:srgbClr val="66CCFF"/>
                </a:solidFill>
                <a:effectLst>
                  <a:outerShdw blurRad="38100" dist="38100" dir="2700000" algn="tl">
                    <a:srgbClr val="000000">
                      <a:alpha val="43137"/>
                    </a:srgbClr>
                  </a:outerShdw>
                </a:effectLst>
              </a:rPr>
              <a:t/>
            </a:r>
            <a:br>
              <a:rPr lang="tr-TR" sz="4400" b="1" dirty="0">
                <a:solidFill>
                  <a:srgbClr val="66CCFF"/>
                </a:solidFill>
                <a:effectLst>
                  <a:outerShdw blurRad="38100" dist="38100" dir="2700000" algn="tl">
                    <a:srgbClr val="000000">
                      <a:alpha val="43137"/>
                    </a:srgbClr>
                  </a:outerShdw>
                </a:effectLst>
              </a:rPr>
            </a:br>
            <a:r>
              <a:rPr lang="tr-TR" sz="4400" b="1" dirty="0" smtClean="0">
                <a:solidFill>
                  <a:srgbClr val="66CCFF"/>
                </a:solidFill>
                <a:effectLst>
                  <a:outerShdw blurRad="38100" dist="38100" dir="2700000" algn="tl">
                    <a:srgbClr val="000000">
                      <a:alpha val="43137"/>
                    </a:srgbClr>
                  </a:outerShdw>
                </a:effectLst>
              </a:rPr>
              <a:t/>
            </a:r>
            <a:br>
              <a:rPr lang="tr-TR" sz="4400" b="1" dirty="0" smtClean="0">
                <a:solidFill>
                  <a:srgbClr val="66CCFF"/>
                </a:solidFill>
                <a:effectLst>
                  <a:outerShdw blurRad="38100" dist="38100" dir="2700000" algn="tl">
                    <a:srgbClr val="000000">
                      <a:alpha val="43137"/>
                    </a:srgbClr>
                  </a:outerShdw>
                </a:effectLst>
              </a:rPr>
            </a:br>
            <a:r>
              <a:rPr lang="tr-TR" sz="4400" b="1" dirty="0">
                <a:solidFill>
                  <a:srgbClr val="66CCFF"/>
                </a:solidFill>
                <a:effectLst>
                  <a:outerShdw blurRad="38100" dist="38100" dir="2700000" algn="tl">
                    <a:srgbClr val="000000">
                      <a:alpha val="43137"/>
                    </a:srgbClr>
                  </a:outerShdw>
                </a:effectLst>
              </a:rPr>
              <a:t/>
            </a:r>
            <a:br>
              <a:rPr lang="tr-TR" sz="4400" b="1" dirty="0">
                <a:solidFill>
                  <a:srgbClr val="66CCFF"/>
                </a:solidFill>
                <a:effectLst>
                  <a:outerShdw blurRad="38100" dist="38100" dir="2700000" algn="tl">
                    <a:srgbClr val="000000">
                      <a:alpha val="43137"/>
                    </a:srgbClr>
                  </a:outerShdw>
                </a:effectLst>
              </a:rPr>
            </a:br>
            <a:r>
              <a:rPr lang="tr-TR" sz="4400" b="1" dirty="0" smtClean="0">
                <a:solidFill>
                  <a:srgbClr val="66CCFF"/>
                </a:solidFill>
                <a:effectLst>
                  <a:outerShdw blurRad="38100" dist="38100" dir="2700000" algn="tl">
                    <a:srgbClr val="000000">
                      <a:alpha val="43137"/>
                    </a:srgbClr>
                  </a:outerShdw>
                </a:effectLst>
              </a:rPr>
              <a:t/>
            </a:r>
            <a:br>
              <a:rPr lang="tr-TR" sz="4400" b="1" dirty="0" smtClean="0">
                <a:solidFill>
                  <a:srgbClr val="66CCFF"/>
                </a:solidFill>
                <a:effectLst>
                  <a:outerShdw blurRad="38100" dist="38100" dir="2700000" algn="tl">
                    <a:srgbClr val="000000">
                      <a:alpha val="43137"/>
                    </a:srgbClr>
                  </a:outerShdw>
                </a:effectLst>
              </a:rPr>
            </a:br>
            <a:r>
              <a:rPr lang="tr-TR" sz="4400" b="1" dirty="0" smtClean="0">
                <a:solidFill>
                  <a:schemeClr val="accent1"/>
                </a:solidFill>
                <a:effectLst>
                  <a:outerShdw blurRad="38100" dist="38100" dir="2700000" algn="tl">
                    <a:srgbClr val="000000">
                      <a:alpha val="43137"/>
                    </a:srgbClr>
                  </a:outerShdw>
                </a:effectLst>
              </a:rPr>
              <a:t>EĞİTİM </a:t>
            </a:r>
            <a:r>
              <a:rPr lang="tr-TR" sz="4400" b="1" dirty="0" smtClean="0">
                <a:solidFill>
                  <a:schemeClr val="accent1"/>
                </a:solidFill>
                <a:effectLst>
                  <a:outerShdw blurRad="38100" dist="38100" dir="2700000" algn="tl">
                    <a:srgbClr val="000000">
                      <a:alpha val="43137"/>
                    </a:srgbClr>
                  </a:outerShdw>
                </a:effectLst>
              </a:rPr>
              <a:t>BİLİMLERİ </a:t>
            </a:r>
            <a:r>
              <a:rPr lang="tr-TR" sz="4400" b="1" dirty="0" smtClean="0">
                <a:solidFill>
                  <a:schemeClr val="accent1"/>
                </a:solidFill>
                <a:effectLst>
                  <a:outerShdw blurRad="38100" dist="38100" dir="2700000" algn="tl">
                    <a:srgbClr val="000000">
                      <a:alpha val="43137"/>
                    </a:srgbClr>
                  </a:outerShdw>
                </a:effectLst>
              </a:rPr>
              <a:t>ENSTİTÜSÜ</a:t>
            </a:r>
            <a:r>
              <a:rPr lang="tr-TR" sz="4400" b="1" dirty="0">
                <a:solidFill>
                  <a:srgbClr val="FF0000"/>
                </a:solidFill>
                <a:effectLst>
                  <a:outerShdw blurRad="38100" dist="38100" dir="2700000" algn="tl">
                    <a:srgbClr val="000000">
                      <a:alpha val="43137"/>
                    </a:srgbClr>
                  </a:outerShdw>
                </a:effectLst>
              </a:rPr>
              <a:t/>
            </a:r>
            <a:br>
              <a:rPr lang="tr-TR" sz="4400" b="1" dirty="0">
                <a:solidFill>
                  <a:srgbClr val="FF0000"/>
                </a:solidFill>
                <a:effectLst>
                  <a:outerShdw blurRad="38100" dist="38100" dir="2700000" algn="tl">
                    <a:srgbClr val="000000">
                      <a:alpha val="43137"/>
                    </a:srgbClr>
                  </a:outerShdw>
                </a:effectLst>
              </a:rPr>
            </a:br>
            <a:r>
              <a:rPr lang="tr-TR" sz="4400" b="1" dirty="0" smtClean="0">
                <a:solidFill>
                  <a:srgbClr val="FF0000"/>
                </a:solidFill>
                <a:effectLst>
                  <a:outerShdw blurRad="38100" dist="38100" dir="2700000" algn="tl">
                    <a:srgbClr val="000000">
                      <a:alpha val="43137"/>
                    </a:srgbClr>
                  </a:outerShdw>
                </a:effectLst>
              </a:rPr>
              <a:t/>
            </a:r>
            <a:br>
              <a:rPr lang="tr-TR" sz="4400" b="1" dirty="0" smtClean="0">
                <a:solidFill>
                  <a:srgbClr val="FF0000"/>
                </a:solidFill>
                <a:effectLst>
                  <a:outerShdw blurRad="38100" dist="38100" dir="2700000" algn="tl">
                    <a:srgbClr val="000000">
                      <a:alpha val="43137"/>
                    </a:srgbClr>
                  </a:outerShdw>
                </a:effectLst>
              </a:rPr>
            </a:br>
            <a:r>
              <a:rPr lang="tr-TR" sz="4000" b="1" dirty="0" smtClean="0">
                <a:solidFill>
                  <a:srgbClr val="0066FF"/>
                </a:solidFill>
                <a:effectLst>
                  <a:outerShdw blurRad="38100" dist="38100" dir="2700000" algn="tl">
                    <a:srgbClr val="000000">
                      <a:alpha val="43137"/>
                    </a:srgbClr>
                  </a:outerShdw>
                </a:effectLst>
                <a:latin typeface="Calibri" pitchFamily="34" charset="0"/>
              </a:rPr>
              <a:t/>
            </a:r>
            <a:br>
              <a:rPr lang="tr-TR" sz="4000" b="1" dirty="0" smtClean="0">
                <a:solidFill>
                  <a:srgbClr val="0066FF"/>
                </a:solidFill>
                <a:effectLst>
                  <a:outerShdw blurRad="38100" dist="38100" dir="2700000" algn="tl">
                    <a:srgbClr val="000000">
                      <a:alpha val="43137"/>
                    </a:srgbClr>
                  </a:outerShdw>
                </a:effectLst>
                <a:latin typeface="Calibri" pitchFamily="34" charset="0"/>
              </a:rPr>
            </a:br>
            <a:endParaRPr lang="tr-TR" dirty="0"/>
          </a:p>
        </p:txBody>
      </p:sp>
      <p:sp>
        <p:nvSpPr>
          <p:cNvPr id="4" name="Metin kutusu 3"/>
          <p:cNvSpPr txBox="1"/>
          <p:nvPr/>
        </p:nvSpPr>
        <p:spPr>
          <a:xfrm>
            <a:off x="575997" y="4527810"/>
            <a:ext cx="1548385" cy="338554"/>
          </a:xfrm>
          <a:prstGeom prst="rect">
            <a:avLst/>
          </a:prstGeom>
          <a:noFill/>
        </p:spPr>
        <p:txBody>
          <a:bodyPr wrap="square" rtlCol="0">
            <a:spAutoFit/>
          </a:bodyPr>
          <a:lstStyle/>
          <a:p>
            <a:r>
              <a:rPr lang="tr-TR" sz="1600" b="1" dirty="0">
                <a:solidFill>
                  <a:schemeClr val="bg1"/>
                </a:solidFill>
              </a:rPr>
              <a:t>E</a:t>
            </a:r>
            <a:r>
              <a:rPr lang="tr-TR" sz="1600" b="1" dirty="0" smtClean="0">
                <a:solidFill>
                  <a:schemeClr val="bg1"/>
                </a:solidFill>
              </a:rPr>
              <a:t>BE</a:t>
            </a:r>
            <a:endParaRPr lang="tr-TR" sz="1600" b="1" dirty="0">
              <a:solidFill>
                <a:schemeClr val="bg1"/>
              </a:solidFill>
            </a:endParaRPr>
          </a:p>
        </p:txBody>
      </p:sp>
      <p:pic>
        <p:nvPicPr>
          <p:cNvPr id="1029"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53025" y="-7820025"/>
            <a:ext cx="1828800"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5"/>
          <p:cNvPicPr>
            <a:picLocks noChangeAspect="1"/>
          </p:cNvPicPr>
          <p:nvPr/>
        </p:nvPicPr>
        <p:blipFill rotWithShape="1">
          <a:blip r:embed="rId3">
            <a:extLst>
              <a:ext uri="{28A0092B-C50C-407E-A947-70E740481C1C}">
                <a14:useLocalDpi xmlns:a14="http://schemas.microsoft.com/office/drawing/2010/main" val="0"/>
              </a:ext>
            </a:extLst>
          </a:blip>
          <a:srcRect l="11415" t="7305" r="8824" b="14436"/>
          <a:stretch/>
        </p:blipFill>
        <p:spPr>
          <a:xfrm>
            <a:off x="5354950" y="830317"/>
            <a:ext cx="2754924" cy="2280745"/>
          </a:xfrm>
          <a:prstGeom prst="rect">
            <a:avLst/>
          </a:prstGeom>
        </p:spPr>
      </p:pic>
    </p:spTree>
    <p:extLst>
      <p:ext uri="{BB962C8B-B14F-4D97-AF65-F5344CB8AC3E}">
        <p14:creationId xmlns:p14="http://schemas.microsoft.com/office/powerpoint/2010/main" val="5514298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109728" y="799529"/>
            <a:ext cx="1639613" cy="338554"/>
          </a:xfrm>
          <a:prstGeom prst="rect">
            <a:avLst/>
          </a:prstGeom>
          <a:noFill/>
        </p:spPr>
        <p:txBody>
          <a:bodyPr wrap="square" rtlCol="0">
            <a:spAutoFit/>
          </a:bodyPr>
          <a:lstStyle/>
          <a:p>
            <a:r>
              <a:rPr lang="tr-TR" sz="1600" b="1" dirty="0" smtClean="0">
                <a:solidFill>
                  <a:schemeClr val="bg1"/>
                </a:solidFill>
              </a:rPr>
              <a:t>KABÜL</a:t>
            </a:r>
            <a:endParaRPr lang="tr-TR" sz="1600" b="1" dirty="0">
              <a:solidFill>
                <a:schemeClr val="bg1"/>
              </a:solidFill>
            </a:endParaRPr>
          </a:p>
        </p:txBody>
      </p:sp>
      <p:sp>
        <p:nvSpPr>
          <p:cNvPr id="8" name="İçerik Yer Tutucusu 2"/>
          <p:cNvSpPr>
            <a:spLocks noGrp="1"/>
          </p:cNvSpPr>
          <p:nvPr>
            <p:ph idx="1"/>
          </p:nvPr>
        </p:nvSpPr>
        <p:spPr>
          <a:xfrm>
            <a:off x="2115403" y="968806"/>
            <a:ext cx="8915400" cy="5523433"/>
          </a:xfrm>
        </p:spPr>
        <p:txBody>
          <a:bodyPr>
            <a:noAutofit/>
          </a:bodyPr>
          <a:lstStyle/>
          <a:p>
            <a:pPr marL="0" indent="0" algn="ctr">
              <a:spcBef>
                <a:spcPct val="0"/>
              </a:spcBef>
              <a:buNone/>
            </a:pPr>
            <a:r>
              <a:rPr lang="tr-TR" sz="1900" b="1" dirty="0">
                <a:solidFill>
                  <a:schemeClr val="tx1"/>
                </a:solidFill>
                <a:latin typeface="+mj-lt"/>
                <a:ea typeface="+mj-ea"/>
                <a:cs typeface="+mj-cs"/>
              </a:rPr>
              <a:t>ÖĞRENCİ </a:t>
            </a:r>
            <a:r>
              <a:rPr lang="tr-TR" sz="1900" b="1" dirty="0" smtClean="0">
                <a:solidFill>
                  <a:schemeClr val="tx1"/>
                </a:solidFill>
                <a:latin typeface="+mj-lt"/>
                <a:ea typeface="+mj-ea"/>
                <a:cs typeface="+mj-cs"/>
              </a:rPr>
              <a:t>KABUL ESASLARI</a:t>
            </a:r>
            <a:endParaRPr lang="en-US" sz="1900" b="1" dirty="0">
              <a:solidFill>
                <a:schemeClr val="tx1"/>
              </a:solidFill>
              <a:latin typeface="+mj-lt"/>
              <a:ea typeface="+mj-ea"/>
              <a:cs typeface="+mj-cs"/>
            </a:endParaRPr>
          </a:p>
          <a:p>
            <a:pPr algn="just">
              <a:spcBef>
                <a:spcPct val="0"/>
              </a:spcBef>
              <a:buFontTx/>
              <a:buChar char="-"/>
            </a:pPr>
            <a:endParaRPr lang="tr-TR" b="1" dirty="0" smtClean="0">
              <a:solidFill>
                <a:schemeClr val="tx1"/>
              </a:solidFill>
              <a:latin typeface="+mj-lt"/>
              <a:ea typeface="+mj-ea"/>
              <a:cs typeface="+mj-cs"/>
            </a:endParaRPr>
          </a:p>
          <a:p>
            <a:pPr algn="just">
              <a:spcBef>
                <a:spcPct val="0"/>
              </a:spcBef>
              <a:buFontTx/>
              <a:buChar char="-"/>
            </a:pPr>
            <a:r>
              <a:rPr lang="en-US" b="1" dirty="0">
                <a:solidFill>
                  <a:schemeClr val="tx1"/>
                </a:solidFill>
                <a:latin typeface="+mj-lt"/>
                <a:ea typeface="+mj-ea"/>
                <a:cs typeface="+mj-cs"/>
              </a:rPr>
              <a:t> </a:t>
            </a:r>
            <a:r>
              <a:rPr lang="tr-TR" b="1" dirty="0" smtClean="0">
                <a:solidFill>
                  <a:schemeClr val="tx1"/>
                </a:solidFill>
                <a:latin typeface="+mj-lt"/>
                <a:ea typeface="+mj-ea"/>
                <a:cs typeface="+mj-cs"/>
              </a:rPr>
              <a:t>Tezsiz Yüksek Lisans:</a:t>
            </a:r>
          </a:p>
          <a:p>
            <a:pPr algn="just">
              <a:spcBef>
                <a:spcPct val="0"/>
              </a:spcBef>
              <a:buFontTx/>
              <a:buChar char="-"/>
            </a:pPr>
            <a:r>
              <a:rPr lang="tr-TR" dirty="0" smtClean="0"/>
              <a:t>Lisans </a:t>
            </a:r>
            <a:r>
              <a:rPr lang="tr-TR" dirty="0"/>
              <a:t>mezuniyet not ortalamasının %70’i, ALES sınav puanının %20’si, yabancı dil puanının %10’u alınarak hesaplanır. Tezsiz yüksek lisans programlarına müracaatta ALES ve yabancı dil baraj ya da ön şart değildir. Başarı hesaplamasında ALES ve yabancı dil sonuç belgesi getiremeyen adayların ALES ve yabancı dil puanı sıfır olarak değerlendirilir. Bu hesaplama yapılırken aşağıdaki esaslar uygulanır: </a:t>
            </a:r>
            <a:endParaRPr lang="tr-TR" dirty="0" smtClean="0"/>
          </a:p>
          <a:p>
            <a:pPr algn="just">
              <a:spcBef>
                <a:spcPct val="0"/>
              </a:spcBef>
              <a:buFontTx/>
              <a:buChar char="-"/>
            </a:pPr>
            <a:endParaRPr lang="tr-TR" dirty="0"/>
          </a:p>
          <a:p>
            <a:pPr algn="just">
              <a:spcBef>
                <a:spcPct val="0"/>
              </a:spcBef>
              <a:buFontTx/>
              <a:buChar char="-"/>
            </a:pPr>
            <a:r>
              <a:rPr lang="tr-TR" dirty="0" smtClean="0"/>
              <a:t>EYK </a:t>
            </a:r>
            <a:r>
              <a:rPr lang="tr-TR" dirty="0"/>
              <a:t>başarı puanlarına göre adayların sıralamasını yapar. Puan sıralamasında virgülden sonra üç basamak dikkate alınır. EYK ilân edilen kontenjanlar kadar asıl ve asıl sayısı kadar yedek adayı belirleyip kesin sonuçları ilân eder. İlan edilen kontenjan; puanı, son sıradakiyle eşit olanları kapsayacak ölçüde artırılır.</a:t>
            </a:r>
            <a:r>
              <a:rPr lang="en-US" sz="2800" b="1" dirty="0" smtClean="0">
                <a:solidFill>
                  <a:srgbClr val="FF0000"/>
                </a:solidFill>
              </a:rPr>
              <a:t>  </a:t>
            </a:r>
          </a:p>
        </p:txBody>
      </p:sp>
    </p:spTree>
    <p:extLst>
      <p:ext uri="{BB962C8B-B14F-4D97-AF65-F5344CB8AC3E}">
        <p14:creationId xmlns:p14="http://schemas.microsoft.com/office/powerpoint/2010/main" val="2278981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 y="774676"/>
            <a:ext cx="1548385" cy="338554"/>
          </a:xfrm>
          <a:prstGeom prst="rect">
            <a:avLst/>
          </a:prstGeom>
          <a:noFill/>
        </p:spPr>
        <p:txBody>
          <a:bodyPr wrap="square" rtlCol="0">
            <a:spAutoFit/>
          </a:bodyPr>
          <a:lstStyle/>
          <a:p>
            <a:r>
              <a:rPr lang="tr-TR" sz="1600" b="1" dirty="0" smtClean="0">
                <a:solidFill>
                  <a:schemeClr val="bg1"/>
                </a:solidFill>
              </a:rPr>
              <a:t>SAYILAR</a:t>
            </a:r>
            <a:endParaRPr lang="tr-TR" sz="1600" b="1" dirty="0">
              <a:solidFill>
                <a:schemeClr val="bg1"/>
              </a:solidFill>
            </a:endParaRPr>
          </a:p>
        </p:txBody>
      </p:sp>
      <p:graphicFrame>
        <p:nvGraphicFramePr>
          <p:cNvPr id="6" name="Tablo 5"/>
          <p:cNvGraphicFramePr>
            <a:graphicFrameLocks noGrp="1"/>
          </p:cNvGraphicFramePr>
          <p:nvPr>
            <p:extLst>
              <p:ext uri="{D42A27DB-BD31-4B8C-83A1-F6EECF244321}">
                <p14:modId xmlns:p14="http://schemas.microsoft.com/office/powerpoint/2010/main" val="3180276013"/>
              </p:ext>
            </p:extLst>
          </p:nvPr>
        </p:nvGraphicFramePr>
        <p:xfrm>
          <a:off x="3121572" y="1896480"/>
          <a:ext cx="7987861" cy="2438512"/>
        </p:xfrm>
        <a:graphic>
          <a:graphicData uri="http://schemas.openxmlformats.org/drawingml/2006/table">
            <a:tbl>
              <a:tblPr firstRow="1" firstCol="1" bandRow="1">
                <a:tableStyleId>{5C22544A-7EE6-4342-B048-85BDC9FD1C3A}</a:tableStyleId>
              </a:tblPr>
              <a:tblGrid>
                <a:gridCol w="4079590">
                  <a:extLst>
                    <a:ext uri="{9D8B030D-6E8A-4147-A177-3AD203B41FA5}">
                      <a16:colId xmlns:a16="http://schemas.microsoft.com/office/drawing/2014/main" xmlns="" val="20000"/>
                    </a:ext>
                  </a:extLst>
                </a:gridCol>
                <a:gridCol w="3908271">
                  <a:extLst>
                    <a:ext uri="{9D8B030D-6E8A-4147-A177-3AD203B41FA5}">
                      <a16:colId xmlns:a16="http://schemas.microsoft.com/office/drawing/2014/main" xmlns="" val="20001"/>
                    </a:ext>
                  </a:extLst>
                </a:gridCol>
              </a:tblGrid>
              <a:tr h="0">
                <a:tc>
                  <a:txBody>
                    <a:bodyPr/>
                    <a:lstStyle/>
                    <a:p>
                      <a:pPr algn="ctr">
                        <a:lnSpc>
                          <a:spcPct val="115000"/>
                        </a:lnSpc>
                        <a:spcAft>
                          <a:spcPts val="0"/>
                        </a:spcAft>
                      </a:pPr>
                      <a:endParaRPr lang="tr-TR" sz="24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tr-TR" sz="2000" dirty="0" smtClean="0">
                          <a:effectLst/>
                          <a:latin typeface="+mn-lt"/>
                          <a:ea typeface="+mn-ea"/>
                          <a:cs typeface="+mn-cs"/>
                        </a:rPr>
                        <a:t>Sayıları</a:t>
                      </a:r>
                      <a:endParaRPr lang="tr-TR" sz="2000" dirty="0">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00"/>
                  </a:ext>
                </a:extLst>
              </a:tr>
              <a:tr h="495824">
                <a:tc>
                  <a:txBody>
                    <a:bodyPr/>
                    <a:lstStyle/>
                    <a:p>
                      <a:pPr algn="just">
                        <a:lnSpc>
                          <a:spcPct val="115000"/>
                        </a:lnSpc>
                        <a:spcAft>
                          <a:spcPts val="0"/>
                        </a:spcAft>
                      </a:pPr>
                      <a:r>
                        <a:rPr lang="tr-TR" sz="2000" dirty="0" smtClean="0">
                          <a:effectLst/>
                          <a:latin typeface="+mn-lt"/>
                        </a:rPr>
                        <a:t>Öğrenci</a:t>
                      </a:r>
                      <a:endParaRPr lang="tr-TR" sz="2000"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000" b="1" dirty="0" smtClean="0">
                          <a:effectLst/>
                          <a:latin typeface="Calibri"/>
                          <a:ea typeface="Calibri"/>
                          <a:cs typeface="Times New Roman"/>
                        </a:rPr>
                        <a:t>342</a:t>
                      </a:r>
                      <a:endParaRPr lang="tr-TR" sz="2000" b="1" dirty="0">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01"/>
                  </a:ext>
                </a:extLst>
              </a:tr>
              <a:tr h="495824">
                <a:tc>
                  <a:txBody>
                    <a:bodyPr/>
                    <a:lstStyle/>
                    <a:p>
                      <a:pPr algn="just">
                        <a:lnSpc>
                          <a:spcPct val="115000"/>
                        </a:lnSpc>
                        <a:spcAft>
                          <a:spcPts val="0"/>
                        </a:spcAft>
                      </a:pPr>
                      <a:r>
                        <a:rPr lang="tr-TR" sz="2000" dirty="0" smtClean="0">
                          <a:effectLst/>
                          <a:latin typeface="+mn-lt"/>
                          <a:ea typeface="Calibri"/>
                          <a:cs typeface="Times New Roman"/>
                        </a:rPr>
                        <a:t>Akademik Personel</a:t>
                      </a:r>
                      <a:endParaRPr lang="tr-TR" sz="2000"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000" b="1" dirty="0" smtClean="0">
                          <a:effectLst/>
                          <a:latin typeface="Calibri"/>
                          <a:ea typeface="Calibri"/>
                          <a:cs typeface="Times New Roman"/>
                        </a:rPr>
                        <a:t>3</a:t>
                      </a:r>
                      <a:endParaRPr lang="tr-TR" sz="2000" b="1" dirty="0">
                        <a:effectLst/>
                        <a:latin typeface="Calibri"/>
                        <a:ea typeface="Calibri"/>
                        <a:cs typeface="Times New Roman"/>
                      </a:endParaRPr>
                    </a:p>
                  </a:txBody>
                  <a:tcPr marL="68580" marR="68580" marT="0" marB="0" anchor="ctr"/>
                </a:tc>
                <a:extLst>
                  <a:ext uri="{0D108BD9-81ED-4DB2-BD59-A6C34878D82A}">
                    <a16:rowId xmlns:a16="http://schemas.microsoft.com/office/drawing/2014/main" xmlns="" val="3829455917"/>
                  </a:ext>
                </a:extLst>
              </a:tr>
              <a:tr h="495824">
                <a:tc>
                  <a:txBody>
                    <a:bodyPr/>
                    <a:lstStyle/>
                    <a:p>
                      <a:pPr algn="just">
                        <a:lnSpc>
                          <a:spcPct val="115000"/>
                        </a:lnSpc>
                        <a:spcAft>
                          <a:spcPts val="0"/>
                        </a:spcAft>
                      </a:pPr>
                      <a:r>
                        <a:rPr lang="tr-TR" sz="2000" dirty="0" smtClean="0">
                          <a:effectLst/>
                          <a:latin typeface="+mn-lt"/>
                        </a:rPr>
                        <a:t>İdari Personel</a:t>
                      </a:r>
                      <a:endParaRPr lang="tr-TR" sz="2000"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000" b="1" dirty="0" smtClean="0">
                          <a:effectLst/>
                          <a:latin typeface="Calibri"/>
                          <a:ea typeface="Calibri"/>
                          <a:cs typeface="Times New Roman"/>
                        </a:rPr>
                        <a:t>5</a:t>
                      </a:r>
                      <a:endParaRPr lang="tr-TR" sz="2000" b="1" dirty="0">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03"/>
                  </a:ext>
                </a:extLst>
              </a:tr>
              <a:tr h="530416">
                <a:tc>
                  <a:txBody>
                    <a:bodyPr/>
                    <a:lstStyle/>
                    <a:p>
                      <a:pPr algn="just">
                        <a:lnSpc>
                          <a:spcPct val="115000"/>
                        </a:lnSpc>
                        <a:spcAft>
                          <a:spcPts val="0"/>
                        </a:spcAft>
                      </a:pPr>
                      <a:r>
                        <a:rPr lang="tr-TR" sz="2000" dirty="0" smtClean="0">
                          <a:effectLst/>
                          <a:latin typeface="+mn-lt"/>
                          <a:ea typeface="Calibri"/>
                          <a:cs typeface="Times New Roman"/>
                        </a:rPr>
                        <a:t>Uluslararası</a:t>
                      </a:r>
                      <a:r>
                        <a:rPr lang="tr-TR" sz="2000" baseline="0" dirty="0" smtClean="0">
                          <a:effectLst/>
                          <a:latin typeface="+mn-lt"/>
                          <a:ea typeface="Calibri"/>
                          <a:cs typeface="Times New Roman"/>
                        </a:rPr>
                        <a:t> Öğrenci</a:t>
                      </a:r>
                      <a:endParaRPr lang="tr-TR" sz="2000"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000" b="1" dirty="0" smtClean="0">
                          <a:effectLst/>
                          <a:latin typeface="Calibri"/>
                          <a:ea typeface="Calibri"/>
                          <a:cs typeface="Times New Roman"/>
                        </a:rPr>
                        <a:t>2</a:t>
                      </a:r>
                      <a:endParaRPr lang="tr-TR" sz="2000" b="1" dirty="0">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04"/>
                  </a:ext>
                </a:extLst>
              </a:tr>
            </a:tbl>
          </a:graphicData>
        </a:graphic>
      </p:graphicFrame>
      <p:sp>
        <p:nvSpPr>
          <p:cNvPr id="7" name="Unvan 1"/>
          <p:cNvSpPr>
            <a:spLocks noGrp="1"/>
          </p:cNvSpPr>
          <p:nvPr>
            <p:ph type="title"/>
          </p:nvPr>
        </p:nvSpPr>
        <p:spPr>
          <a:xfrm>
            <a:off x="3111062" y="1113230"/>
            <a:ext cx="7738458" cy="417903"/>
          </a:xfrm>
        </p:spPr>
        <p:txBody>
          <a:bodyPr>
            <a:normAutofit/>
          </a:bodyPr>
          <a:lstStyle/>
          <a:p>
            <a:pPr algn="ctr"/>
            <a:r>
              <a:rPr lang="tr-TR" sz="1900" b="1" dirty="0" smtClean="0">
                <a:solidFill>
                  <a:schemeClr val="tx1"/>
                </a:solidFill>
              </a:rPr>
              <a:t>SAYILARLA ENSTİTÜMÜZ</a:t>
            </a:r>
            <a:endParaRPr lang="tr-TR" sz="1900" b="1" dirty="0">
              <a:solidFill>
                <a:schemeClr val="tx1"/>
              </a:solidFill>
            </a:endParaRPr>
          </a:p>
        </p:txBody>
      </p:sp>
    </p:spTree>
    <p:extLst>
      <p:ext uri="{BB962C8B-B14F-4D97-AF65-F5344CB8AC3E}">
        <p14:creationId xmlns:p14="http://schemas.microsoft.com/office/powerpoint/2010/main" val="18887037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95538" y="788324"/>
            <a:ext cx="1801505" cy="338554"/>
          </a:xfrm>
          <a:prstGeom prst="rect">
            <a:avLst/>
          </a:prstGeom>
          <a:noFill/>
        </p:spPr>
        <p:txBody>
          <a:bodyPr wrap="square" rtlCol="0">
            <a:spAutoFit/>
          </a:bodyPr>
          <a:lstStyle/>
          <a:p>
            <a:r>
              <a:rPr lang="tr-TR" sz="1600" b="1" dirty="0" smtClean="0">
                <a:solidFill>
                  <a:schemeClr val="bg1"/>
                </a:solidFill>
              </a:rPr>
              <a:t>AKREDİTASYON</a:t>
            </a:r>
            <a:endParaRPr lang="en-US" sz="1600" b="1" dirty="0">
              <a:solidFill>
                <a:schemeClr val="bg1"/>
              </a:solidFill>
            </a:endParaRPr>
          </a:p>
        </p:txBody>
      </p:sp>
      <p:graphicFrame>
        <p:nvGraphicFramePr>
          <p:cNvPr id="6" name="Tablo 5"/>
          <p:cNvGraphicFramePr>
            <a:graphicFrameLocks noGrp="1"/>
          </p:cNvGraphicFramePr>
          <p:nvPr>
            <p:extLst>
              <p:ext uri="{D42A27DB-BD31-4B8C-83A1-F6EECF244321}">
                <p14:modId xmlns:p14="http://schemas.microsoft.com/office/powerpoint/2010/main" val="2221734034"/>
              </p:ext>
            </p:extLst>
          </p:nvPr>
        </p:nvGraphicFramePr>
        <p:xfrm>
          <a:off x="3068548" y="2361062"/>
          <a:ext cx="7233316" cy="1599926"/>
        </p:xfrm>
        <a:graphic>
          <a:graphicData uri="http://schemas.openxmlformats.org/drawingml/2006/table">
            <a:tbl>
              <a:tblPr firstRow="1" firstCol="1" bandRow="1">
                <a:tableStyleId>{5C22544A-7EE6-4342-B048-85BDC9FD1C3A}</a:tableStyleId>
              </a:tblPr>
              <a:tblGrid>
                <a:gridCol w="2756851">
                  <a:extLst>
                    <a:ext uri="{9D8B030D-6E8A-4147-A177-3AD203B41FA5}">
                      <a16:colId xmlns:a16="http://schemas.microsoft.com/office/drawing/2014/main" xmlns="" val="20000"/>
                    </a:ext>
                  </a:extLst>
                </a:gridCol>
                <a:gridCol w="4476465">
                  <a:extLst>
                    <a:ext uri="{9D8B030D-6E8A-4147-A177-3AD203B41FA5}">
                      <a16:colId xmlns:a16="http://schemas.microsoft.com/office/drawing/2014/main" xmlns="" val="20001"/>
                    </a:ext>
                  </a:extLst>
                </a:gridCol>
              </a:tblGrid>
              <a:tr h="968990">
                <a:tc>
                  <a:txBody>
                    <a:bodyPr/>
                    <a:lstStyle/>
                    <a:p>
                      <a:pPr algn="ctr">
                        <a:lnSpc>
                          <a:spcPct val="115000"/>
                        </a:lnSpc>
                        <a:spcAft>
                          <a:spcPts val="0"/>
                        </a:spcAft>
                      </a:pPr>
                      <a:r>
                        <a:rPr lang="tr-TR" sz="2000" dirty="0" smtClean="0">
                          <a:effectLst/>
                          <a:latin typeface="Calibri"/>
                          <a:ea typeface="Calibri"/>
                          <a:cs typeface="Times New Roman"/>
                        </a:rPr>
                        <a:t>PROGRAMLAR</a:t>
                      </a:r>
                      <a:endParaRPr lang="tr-T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tr-TR" sz="2000" noProof="0" dirty="0" smtClean="0">
                          <a:effectLst/>
                          <a:latin typeface="Calibri"/>
                          <a:ea typeface="Calibri"/>
                          <a:cs typeface="Times New Roman"/>
                        </a:rPr>
                        <a:t>BOLOGNA SÜRECİ</a:t>
                      </a:r>
                      <a:endParaRPr lang="en-GB" sz="2000" noProof="0" dirty="0">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00"/>
                  </a:ext>
                </a:extLst>
              </a:tr>
              <a:tr h="363398">
                <a:tc>
                  <a:txBody>
                    <a:bodyPr/>
                    <a:lstStyle/>
                    <a:p>
                      <a:pPr algn="just">
                        <a:lnSpc>
                          <a:spcPct val="115000"/>
                        </a:lnSpc>
                        <a:spcAft>
                          <a:spcPts val="0"/>
                        </a:spcAft>
                      </a:pPr>
                      <a:r>
                        <a:rPr lang="tr-TR" sz="1800" dirty="0" smtClean="0">
                          <a:effectLst/>
                          <a:latin typeface="+mn-lt"/>
                          <a:ea typeface="+mn-ea"/>
                          <a:cs typeface="+mn-cs"/>
                        </a:rPr>
                        <a:t>Tüm </a:t>
                      </a:r>
                      <a:r>
                        <a:rPr lang="tr-TR" sz="1800" dirty="0" smtClean="0">
                          <a:effectLst/>
                          <a:latin typeface="+mn-lt"/>
                          <a:ea typeface="+mn-ea"/>
                          <a:cs typeface="+mn-cs"/>
                        </a:rPr>
                        <a:t>Programlar</a:t>
                      </a:r>
                      <a:endParaRPr lang="tr-TR" sz="18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800" b="1" i="0" kern="1200" dirty="0" smtClean="0">
                          <a:solidFill>
                            <a:schemeClr val="dk1"/>
                          </a:solidFill>
                          <a:effectLst/>
                          <a:latin typeface="+mn-lt"/>
                          <a:ea typeface="+mn-ea"/>
                          <a:cs typeface="+mn-cs"/>
                        </a:rPr>
                        <a:t>Avrupa Kredi Transfer Sistemi (AKTS) Etiketi,</a:t>
                      </a:r>
                      <a:r>
                        <a:rPr lang="tr-TR" sz="1800" b="1" i="0" kern="1200" baseline="0" dirty="0" smtClean="0">
                          <a:solidFill>
                            <a:schemeClr val="dk1"/>
                          </a:solidFill>
                          <a:effectLst/>
                          <a:latin typeface="+mn-lt"/>
                          <a:ea typeface="+mn-ea"/>
                          <a:cs typeface="+mn-cs"/>
                        </a:rPr>
                        <a:t> </a:t>
                      </a:r>
                      <a:r>
                        <a:rPr lang="tr-TR" sz="1800" b="1" i="0" kern="1200" dirty="0" smtClean="0">
                          <a:solidFill>
                            <a:schemeClr val="dk1"/>
                          </a:solidFill>
                          <a:effectLst/>
                          <a:latin typeface="+mn-lt"/>
                          <a:ea typeface="+mn-ea"/>
                          <a:cs typeface="+mn-cs"/>
                        </a:rPr>
                        <a:t> Diploma Eki Etiketi </a:t>
                      </a:r>
                      <a:endParaRPr lang="tr-TR" sz="2400" b="1" dirty="0">
                        <a:solidFill>
                          <a:schemeClr val="tx1"/>
                        </a:solidFill>
                        <a:effectLst/>
                        <a:latin typeface="Calibri"/>
                        <a:ea typeface="Calibri"/>
                        <a:cs typeface="Times New Roman"/>
                      </a:endParaRPr>
                    </a:p>
                  </a:txBody>
                  <a:tcPr marL="68580" marR="68580" marT="0" marB="0"/>
                </a:tc>
                <a:extLst>
                  <a:ext uri="{0D108BD9-81ED-4DB2-BD59-A6C34878D82A}">
                    <a16:rowId xmlns:a16="http://schemas.microsoft.com/office/drawing/2014/main" xmlns="" val="10001"/>
                  </a:ext>
                </a:extLst>
              </a:tr>
            </a:tbl>
          </a:graphicData>
        </a:graphic>
      </p:graphicFrame>
      <p:sp>
        <p:nvSpPr>
          <p:cNvPr id="7" name="Unvan 1"/>
          <p:cNvSpPr>
            <a:spLocks noGrp="1"/>
          </p:cNvSpPr>
          <p:nvPr>
            <p:ph type="title"/>
          </p:nvPr>
        </p:nvSpPr>
        <p:spPr>
          <a:xfrm>
            <a:off x="2953406" y="654186"/>
            <a:ext cx="8251405" cy="1458393"/>
          </a:xfrm>
        </p:spPr>
        <p:txBody>
          <a:bodyPr>
            <a:normAutofit fontScale="90000"/>
          </a:bodyPr>
          <a:lstStyle/>
          <a:p>
            <a:pPr algn="ctr"/>
            <a:r>
              <a:rPr lang="en-US" b="1" dirty="0" smtClean="0">
                <a:solidFill>
                  <a:schemeClr val="tx1"/>
                </a:solidFill>
              </a:rPr>
              <a:t>   </a:t>
            </a:r>
            <a:r>
              <a:rPr lang="tr-TR" sz="2100" b="1" dirty="0" smtClean="0">
                <a:solidFill>
                  <a:schemeClr val="tx1"/>
                </a:solidFill>
              </a:rPr>
              <a:t>AKREDİTASYON İŞLEMLERİ</a:t>
            </a:r>
            <a:r>
              <a:rPr lang="en-US" sz="2100" b="1" dirty="0" smtClean="0">
                <a:solidFill>
                  <a:schemeClr val="tx1"/>
                </a:solidFill>
              </a:rPr>
              <a:t> </a:t>
            </a:r>
            <a:r>
              <a:rPr lang="en-US" b="1" dirty="0" smtClean="0">
                <a:solidFill>
                  <a:schemeClr val="tx1"/>
                </a:solidFill>
              </a:rPr>
              <a:t/>
            </a:r>
            <a:br>
              <a:rPr lang="en-US" b="1" dirty="0" smtClean="0">
                <a:solidFill>
                  <a:schemeClr val="tx1"/>
                </a:solidFill>
              </a:rPr>
            </a:br>
            <a:r>
              <a:rPr lang="en-US" dirty="0" smtClean="0">
                <a:solidFill>
                  <a:schemeClr val="tx1"/>
                </a:solidFill>
              </a:rPr>
              <a:t> </a:t>
            </a:r>
            <a:r>
              <a:rPr lang="tr-TR" sz="2100" b="1" dirty="0">
                <a:solidFill>
                  <a:schemeClr val="tx1"/>
                </a:solidFill>
              </a:rPr>
              <a:t>A</a:t>
            </a:r>
            <a:r>
              <a:rPr lang="tr-TR" sz="2100" b="1" dirty="0" smtClean="0">
                <a:solidFill>
                  <a:schemeClr val="tx1"/>
                </a:solidFill>
              </a:rPr>
              <a:t>kademik değerlendirme</a:t>
            </a:r>
            <a:r>
              <a:rPr lang="en-US" sz="2100" b="1" dirty="0" smtClean="0">
                <a:solidFill>
                  <a:schemeClr val="tx1"/>
                </a:solidFill>
              </a:rPr>
              <a:t>, </a:t>
            </a:r>
            <a:r>
              <a:rPr lang="tr-TR" sz="2100" b="1" dirty="0" smtClean="0">
                <a:solidFill>
                  <a:schemeClr val="tx1"/>
                </a:solidFill>
              </a:rPr>
              <a:t>kalite iyileştirme</a:t>
            </a:r>
            <a:r>
              <a:rPr lang="en-US" sz="2100" b="1" dirty="0" smtClean="0">
                <a:solidFill>
                  <a:schemeClr val="tx1"/>
                </a:solidFill>
              </a:rPr>
              <a:t>, </a:t>
            </a:r>
            <a:r>
              <a:rPr lang="tr-TR" sz="2100" b="1" dirty="0" smtClean="0">
                <a:solidFill>
                  <a:schemeClr val="tx1"/>
                </a:solidFill>
              </a:rPr>
              <a:t>mesleki      tanınırlık</a:t>
            </a:r>
            <a:endParaRPr lang="en-US" sz="2100" b="1" dirty="0">
              <a:solidFill>
                <a:schemeClr val="tx1"/>
              </a:solidFill>
            </a:endParaRPr>
          </a:p>
        </p:txBody>
      </p:sp>
      <p:sp>
        <p:nvSpPr>
          <p:cNvPr id="9" name="Unvan 1"/>
          <p:cNvSpPr txBox="1">
            <a:spLocks/>
          </p:cNvSpPr>
          <p:nvPr/>
        </p:nvSpPr>
        <p:spPr>
          <a:xfrm>
            <a:off x="1548384" y="1880436"/>
            <a:ext cx="9656428" cy="961253"/>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endParaRPr lang="en-US" sz="2200" b="1" dirty="0">
              <a:solidFill>
                <a:schemeClr val="tx1"/>
              </a:solidFill>
            </a:endParaRPr>
          </a:p>
        </p:txBody>
      </p:sp>
    </p:spTree>
    <p:extLst>
      <p:ext uri="{BB962C8B-B14F-4D97-AF65-F5344CB8AC3E}">
        <p14:creationId xmlns:p14="http://schemas.microsoft.com/office/powerpoint/2010/main" val="34796027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08083" y="1923392"/>
            <a:ext cx="10012143" cy="3237187"/>
          </a:xfrm>
        </p:spPr>
        <p:txBody>
          <a:bodyPr>
            <a:normAutofit/>
          </a:bodyPr>
          <a:lstStyle/>
          <a:p>
            <a:pPr marL="0" indent="0" algn="ctr">
              <a:buNone/>
            </a:pPr>
            <a:endParaRPr lang="tr-TR" sz="5400" dirty="0" smtClean="0"/>
          </a:p>
          <a:p>
            <a:pPr marL="0" indent="0" algn="ctr">
              <a:buNone/>
            </a:pPr>
            <a:r>
              <a:rPr lang="tr-TR" sz="5400" b="1" dirty="0" smtClean="0">
                <a:solidFill>
                  <a:schemeClr val="accent1"/>
                </a:solidFill>
              </a:rPr>
              <a:t>TEŞEKKÜRLER</a:t>
            </a:r>
          </a:p>
          <a:p>
            <a:pPr marL="0" indent="0" algn="ctr">
              <a:buNone/>
            </a:pPr>
            <a:endParaRPr lang="tr-TR" sz="5400" b="1" dirty="0"/>
          </a:p>
        </p:txBody>
      </p:sp>
      <p:sp>
        <p:nvSpPr>
          <p:cNvPr id="4" name="Metin kutusu 3"/>
          <p:cNvSpPr txBox="1"/>
          <p:nvPr/>
        </p:nvSpPr>
        <p:spPr>
          <a:xfrm>
            <a:off x="368709" y="807695"/>
            <a:ext cx="1572768" cy="338554"/>
          </a:xfrm>
          <a:prstGeom prst="rect">
            <a:avLst/>
          </a:prstGeom>
          <a:noFill/>
        </p:spPr>
        <p:txBody>
          <a:bodyPr wrap="square" rtlCol="0">
            <a:spAutoFit/>
          </a:bodyPr>
          <a:lstStyle/>
          <a:p>
            <a:r>
              <a:rPr lang="tr-TR" sz="1600" b="1" dirty="0">
                <a:solidFill>
                  <a:schemeClr val="bg1"/>
                </a:solidFill>
              </a:rPr>
              <a:t>E</a:t>
            </a:r>
            <a:r>
              <a:rPr lang="tr-TR" sz="1600" b="1" dirty="0" smtClean="0">
                <a:solidFill>
                  <a:schemeClr val="bg1"/>
                </a:solidFill>
              </a:rPr>
              <a:t>BE</a:t>
            </a:r>
            <a:endParaRPr lang="tr-TR" sz="1600" b="1" dirty="0">
              <a:solidFill>
                <a:schemeClr val="bg1"/>
              </a:solidFill>
            </a:endParaRPr>
          </a:p>
        </p:txBody>
      </p:sp>
    </p:spTree>
    <p:extLst>
      <p:ext uri="{BB962C8B-B14F-4D97-AF65-F5344CB8AC3E}">
        <p14:creationId xmlns:p14="http://schemas.microsoft.com/office/powerpoint/2010/main" val="9183057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132083" y="1113230"/>
            <a:ext cx="8372529" cy="791770"/>
          </a:xfrm>
        </p:spPr>
        <p:txBody>
          <a:bodyPr>
            <a:normAutofit/>
          </a:bodyPr>
          <a:lstStyle/>
          <a:p>
            <a:r>
              <a:rPr lang="tr-TR" sz="1900" b="1" dirty="0" smtClean="0">
                <a:solidFill>
                  <a:schemeClr val="tx1"/>
                </a:solidFill>
              </a:rPr>
              <a:t>SUNUM ÖZETİ</a:t>
            </a:r>
            <a:endParaRPr lang="tr-TR" sz="1900" b="1" dirty="0">
              <a:solidFill>
                <a:schemeClr val="tx1"/>
              </a:solidFill>
            </a:endParaRPr>
          </a:p>
        </p:txBody>
      </p:sp>
      <p:sp>
        <p:nvSpPr>
          <p:cNvPr id="3" name="İçerik Yer Tutucusu 2"/>
          <p:cNvSpPr>
            <a:spLocks noGrp="1"/>
          </p:cNvSpPr>
          <p:nvPr>
            <p:ph idx="1"/>
          </p:nvPr>
        </p:nvSpPr>
        <p:spPr>
          <a:xfrm>
            <a:off x="3163614" y="1722119"/>
            <a:ext cx="8736728" cy="3917731"/>
          </a:xfrm>
        </p:spPr>
        <p:txBody>
          <a:bodyPr>
            <a:noAutofit/>
          </a:bodyPr>
          <a:lstStyle/>
          <a:p>
            <a:r>
              <a:rPr lang="tr-TR" b="1" dirty="0" smtClean="0"/>
              <a:t>MİSYON</a:t>
            </a:r>
          </a:p>
          <a:p>
            <a:r>
              <a:rPr lang="tr-TR" b="1" dirty="0" smtClean="0"/>
              <a:t>VİZYON</a:t>
            </a:r>
          </a:p>
          <a:p>
            <a:r>
              <a:rPr lang="tr-TR" b="1" dirty="0" smtClean="0"/>
              <a:t>AKADEMİK YAPI</a:t>
            </a:r>
          </a:p>
          <a:p>
            <a:r>
              <a:rPr lang="tr-TR" b="1" dirty="0" smtClean="0"/>
              <a:t>İDARİ YAPI</a:t>
            </a:r>
          </a:p>
          <a:p>
            <a:r>
              <a:rPr lang="tr-TR" b="1" dirty="0" smtClean="0"/>
              <a:t>ANABİLİM DALLARI</a:t>
            </a:r>
            <a:endParaRPr lang="tr-TR" b="1" dirty="0"/>
          </a:p>
          <a:p>
            <a:r>
              <a:rPr lang="tr-TR" b="1" dirty="0" smtClean="0"/>
              <a:t>PROGRAMLAR</a:t>
            </a:r>
            <a:endParaRPr lang="en-GB" b="1" dirty="0" smtClean="0"/>
          </a:p>
          <a:p>
            <a:r>
              <a:rPr lang="tr-TR" b="1" dirty="0" smtClean="0"/>
              <a:t>ÖĞRENCİ </a:t>
            </a:r>
            <a:r>
              <a:rPr lang="tr-TR" b="1" dirty="0" smtClean="0"/>
              <a:t>KABUL ESASLARI</a:t>
            </a:r>
            <a:endParaRPr lang="en-GB" b="1" dirty="0" smtClean="0"/>
          </a:p>
          <a:p>
            <a:r>
              <a:rPr lang="tr-TR" b="1" dirty="0" smtClean="0"/>
              <a:t>SAYILARLA ENSTİTÜMÜZ</a:t>
            </a:r>
            <a:endParaRPr lang="en-GB" b="1" dirty="0" smtClean="0"/>
          </a:p>
          <a:p>
            <a:r>
              <a:rPr lang="tr-TR" b="1" dirty="0" smtClean="0"/>
              <a:t>AKREDİTASYON İŞLEMLERİ</a:t>
            </a:r>
            <a:endParaRPr lang="tr-TR" b="1" dirty="0" smtClean="0"/>
          </a:p>
        </p:txBody>
      </p:sp>
      <p:sp>
        <p:nvSpPr>
          <p:cNvPr id="5" name="Metin kutusu 4"/>
          <p:cNvSpPr txBox="1"/>
          <p:nvPr/>
        </p:nvSpPr>
        <p:spPr>
          <a:xfrm>
            <a:off x="-1" y="774676"/>
            <a:ext cx="1548385" cy="338554"/>
          </a:xfrm>
          <a:prstGeom prst="rect">
            <a:avLst/>
          </a:prstGeom>
          <a:noFill/>
        </p:spPr>
        <p:txBody>
          <a:bodyPr wrap="square" rtlCol="0">
            <a:spAutoFit/>
          </a:bodyPr>
          <a:lstStyle/>
          <a:p>
            <a:r>
              <a:rPr lang="tr-TR" sz="1600" b="1" dirty="0" smtClean="0">
                <a:solidFill>
                  <a:schemeClr val="bg1"/>
                </a:solidFill>
              </a:rPr>
              <a:t>ÖZET</a:t>
            </a:r>
            <a:endParaRPr lang="tr-TR" sz="1600" b="1" dirty="0">
              <a:solidFill>
                <a:schemeClr val="bg1"/>
              </a:solidFill>
            </a:endParaRPr>
          </a:p>
        </p:txBody>
      </p:sp>
    </p:spTree>
    <p:extLst>
      <p:ext uri="{BB962C8B-B14F-4D97-AF65-F5344CB8AC3E}">
        <p14:creationId xmlns:p14="http://schemas.microsoft.com/office/powerpoint/2010/main" val="33250435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21876" y="943952"/>
            <a:ext cx="8582736" cy="961047"/>
          </a:xfrm>
        </p:spPr>
        <p:txBody>
          <a:bodyPr>
            <a:normAutofit/>
          </a:bodyPr>
          <a:lstStyle/>
          <a:p>
            <a:r>
              <a:rPr lang="tr-TR" b="1" dirty="0" smtClean="0">
                <a:solidFill>
                  <a:schemeClr val="tx1"/>
                </a:solidFill>
              </a:rPr>
              <a:t/>
            </a:r>
            <a:br>
              <a:rPr lang="tr-TR" b="1" dirty="0" smtClean="0">
                <a:solidFill>
                  <a:schemeClr val="tx1"/>
                </a:solidFill>
              </a:rPr>
            </a:br>
            <a:r>
              <a:rPr lang="tr-TR" sz="1900" b="1" dirty="0" smtClean="0">
                <a:solidFill>
                  <a:schemeClr val="tx1"/>
                </a:solidFill>
              </a:rPr>
              <a:t>MİSYON</a:t>
            </a:r>
            <a:endParaRPr lang="tr-TR" sz="1900" dirty="0"/>
          </a:p>
        </p:txBody>
      </p:sp>
      <p:sp>
        <p:nvSpPr>
          <p:cNvPr id="3" name="Content Placeholder 2"/>
          <p:cNvSpPr>
            <a:spLocks noGrp="1"/>
          </p:cNvSpPr>
          <p:nvPr>
            <p:ph idx="1"/>
          </p:nvPr>
        </p:nvSpPr>
        <p:spPr>
          <a:xfrm>
            <a:off x="2900855" y="2102069"/>
            <a:ext cx="8572226" cy="1818290"/>
          </a:xfrm>
        </p:spPr>
        <p:txBody>
          <a:bodyPr>
            <a:normAutofit fontScale="92500" lnSpcReduction="10000"/>
          </a:bodyPr>
          <a:lstStyle/>
          <a:p>
            <a:pPr marL="0" indent="0" algn="just">
              <a:buNone/>
            </a:pPr>
            <a:r>
              <a:rPr lang="tr-TR" dirty="0"/>
              <a:t>	</a:t>
            </a:r>
            <a:r>
              <a:rPr lang="tr-TR" sz="2000" i="1" dirty="0"/>
              <a:t>Ömer </a:t>
            </a:r>
            <a:r>
              <a:rPr lang="tr-TR" sz="2000" i="1" dirty="0" err="1"/>
              <a:t>Halisdemir</a:t>
            </a:r>
            <a:r>
              <a:rPr lang="tr-TR" sz="2000" i="1" dirty="0"/>
              <a:t> Üniversitesi Eğitim Bilimleri Enstitüsü, eğitim bilimleri alanında ve Türk eğitim sisteminin ihtiyaç duyduğu nitelik ve nicelikte; üst düzey düşünme becerilerine sahip, etik değerleri benimsemiş, bilimsel süreç becerilerine hakim, disiplinler arası ilişki kurabilen, eğitim alanındaki yeniliklere açık ve eğitim sistemindeki sorunları çözmeyi hedefleyen bireyler yetiştirmeyi kendisine görev edinmiştir.</a:t>
            </a:r>
          </a:p>
          <a:p>
            <a:pPr marL="0" indent="0">
              <a:buNone/>
            </a:pPr>
            <a:endParaRPr lang="tr-TR" dirty="0"/>
          </a:p>
        </p:txBody>
      </p:sp>
      <p:sp>
        <p:nvSpPr>
          <p:cNvPr id="5" name="Başlık 1"/>
          <p:cNvSpPr txBox="1">
            <a:spLocks/>
          </p:cNvSpPr>
          <p:nvPr/>
        </p:nvSpPr>
        <p:spPr>
          <a:xfrm>
            <a:off x="1331640" y="849876"/>
            <a:ext cx="6995120" cy="792088"/>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tr-TR" dirty="0">
              <a:effectLst>
                <a:outerShdw blurRad="38100" dist="38100" dir="2700000" algn="tl">
                  <a:srgbClr val="000000">
                    <a:alpha val="43137"/>
                  </a:srgbClr>
                </a:outerShdw>
              </a:effectLst>
              <a:latin typeface="Arial Black" panose="020B0A04020102020204" pitchFamily="34" charset="0"/>
            </a:endParaRPr>
          </a:p>
        </p:txBody>
      </p:sp>
      <p:sp>
        <p:nvSpPr>
          <p:cNvPr id="6" name="Metin kutusu 4"/>
          <p:cNvSpPr txBox="1"/>
          <p:nvPr/>
        </p:nvSpPr>
        <p:spPr>
          <a:xfrm>
            <a:off x="-1" y="774676"/>
            <a:ext cx="1548385" cy="338554"/>
          </a:xfrm>
          <a:prstGeom prst="rect">
            <a:avLst/>
          </a:prstGeom>
          <a:noFill/>
        </p:spPr>
        <p:txBody>
          <a:bodyPr wrap="square" rtlCol="0">
            <a:spAutoFit/>
          </a:bodyPr>
          <a:lstStyle/>
          <a:p>
            <a:r>
              <a:rPr lang="tr-TR" sz="1600" b="1" dirty="0" smtClean="0">
                <a:solidFill>
                  <a:schemeClr val="bg1"/>
                </a:solidFill>
              </a:rPr>
              <a:t>MİSYON</a:t>
            </a:r>
            <a:endParaRPr lang="tr-TR" sz="1600" b="1" dirty="0">
              <a:solidFill>
                <a:schemeClr val="bg1"/>
              </a:solidFill>
            </a:endParaRPr>
          </a:p>
        </p:txBody>
      </p:sp>
    </p:spTree>
    <p:extLst>
      <p:ext uri="{BB962C8B-B14F-4D97-AF65-F5344CB8AC3E}">
        <p14:creationId xmlns:p14="http://schemas.microsoft.com/office/powerpoint/2010/main" val="19808585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3917" y="1019503"/>
            <a:ext cx="8540695" cy="885496"/>
          </a:xfrm>
        </p:spPr>
        <p:txBody>
          <a:bodyPr>
            <a:normAutofit fontScale="90000"/>
          </a:bodyPr>
          <a:lstStyle/>
          <a:p>
            <a:r>
              <a:rPr lang="tr-TR" b="1" dirty="0" smtClean="0">
                <a:solidFill>
                  <a:schemeClr val="tx1"/>
                </a:solidFill>
              </a:rPr>
              <a:t/>
            </a:r>
            <a:br>
              <a:rPr lang="tr-TR" b="1" dirty="0" smtClean="0">
                <a:solidFill>
                  <a:schemeClr val="tx1"/>
                </a:solidFill>
              </a:rPr>
            </a:br>
            <a:r>
              <a:rPr lang="tr-TR" sz="2100" b="1" dirty="0" smtClean="0">
                <a:solidFill>
                  <a:schemeClr val="tx1"/>
                </a:solidFill>
              </a:rPr>
              <a:t>VİZYON</a:t>
            </a:r>
            <a:endParaRPr lang="tr-TR" sz="2100" dirty="0"/>
          </a:p>
        </p:txBody>
      </p:sp>
      <p:sp>
        <p:nvSpPr>
          <p:cNvPr id="3" name="Content Placeholder 2"/>
          <p:cNvSpPr>
            <a:spLocks noGrp="1"/>
          </p:cNvSpPr>
          <p:nvPr>
            <p:ph idx="1"/>
          </p:nvPr>
        </p:nvSpPr>
        <p:spPr>
          <a:xfrm>
            <a:off x="2953406" y="2133600"/>
            <a:ext cx="8551205" cy="966952"/>
          </a:xfrm>
        </p:spPr>
        <p:txBody>
          <a:bodyPr/>
          <a:lstStyle/>
          <a:p>
            <a:pPr marL="0" indent="0" algn="just">
              <a:buNone/>
            </a:pPr>
            <a:r>
              <a:rPr lang="tr-TR" sz="1400" i="1" dirty="0" smtClean="0"/>
              <a:t>	</a:t>
            </a:r>
            <a:r>
              <a:rPr lang="tr-TR" sz="1900" i="1" dirty="0" smtClean="0"/>
              <a:t>“</a:t>
            </a:r>
            <a:r>
              <a:rPr lang="tr-TR" sz="1900" i="1" dirty="0"/>
              <a:t>Eğitim sistemlerindeki sorunların çözümünde etkin bir rol üstlenen, gelişime açık, yaratıcı, sorgulayıcı ve uygulayıcı bireyler yetiştirerek, ulusal ve uluslararası alanda tanınırlığı olan öncü bir enstitü olmaktır.”</a:t>
            </a:r>
          </a:p>
          <a:p>
            <a:pPr marL="0" indent="0">
              <a:buNone/>
            </a:pPr>
            <a:endParaRPr lang="tr-TR" dirty="0"/>
          </a:p>
        </p:txBody>
      </p:sp>
      <p:sp>
        <p:nvSpPr>
          <p:cNvPr id="4" name="Metin kutusu 4"/>
          <p:cNvSpPr txBox="1"/>
          <p:nvPr/>
        </p:nvSpPr>
        <p:spPr>
          <a:xfrm>
            <a:off x="-1" y="774676"/>
            <a:ext cx="1548385" cy="338554"/>
          </a:xfrm>
          <a:prstGeom prst="rect">
            <a:avLst/>
          </a:prstGeom>
          <a:noFill/>
        </p:spPr>
        <p:txBody>
          <a:bodyPr wrap="square" rtlCol="0">
            <a:spAutoFit/>
          </a:bodyPr>
          <a:lstStyle/>
          <a:p>
            <a:r>
              <a:rPr lang="tr-TR" sz="1600" b="1" dirty="0" smtClean="0">
                <a:solidFill>
                  <a:schemeClr val="bg1"/>
                </a:solidFill>
              </a:rPr>
              <a:t>VİZYON</a:t>
            </a:r>
            <a:endParaRPr lang="tr-TR" sz="1600" b="1" dirty="0">
              <a:solidFill>
                <a:schemeClr val="bg1"/>
              </a:solidFill>
            </a:endParaRPr>
          </a:p>
        </p:txBody>
      </p:sp>
    </p:spTree>
    <p:extLst>
      <p:ext uri="{BB962C8B-B14F-4D97-AF65-F5344CB8AC3E}">
        <p14:creationId xmlns:p14="http://schemas.microsoft.com/office/powerpoint/2010/main" val="40733040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488" y="567558"/>
            <a:ext cx="7986456" cy="890129"/>
          </a:xfrm>
        </p:spPr>
        <p:txBody>
          <a:bodyPr>
            <a:normAutofit/>
          </a:bodyPr>
          <a:lstStyle/>
          <a:p>
            <a:pPr algn="ctr"/>
            <a:r>
              <a:rPr lang="tr-TR" sz="1900" b="1" dirty="0" smtClean="0">
                <a:solidFill>
                  <a:schemeClr val="tx1"/>
                </a:solidFill>
              </a:rPr>
              <a:t>AKADEMİK YAPI</a:t>
            </a:r>
            <a:endParaRPr lang="tr-TR" sz="1900" dirty="0"/>
          </a:p>
        </p:txBody>
      </p:sp>
      <p:sp>
        <p:nvSpPr>
          <p:cNvPr id="5" name="Metin kutusu 4"/>
          <p:cNvSpPr txBox="1"/>
          <p:nvPr/>
        </p:nvSpPr>
        <p:spPr>
          <a:xfrm>
            <a:off x="0" y="812776"/>
            <a:ext cx="1548385" cy="261610"/>
          </a:xfrm>
          <a:prstGeom prst="rect">
            <a:avLst/>
          </a:prstGeom>
          <a:noFill/>
        </p:spPr>
        <p:txBody>
          <a:bodyPr wrap="square" rtlCol="0">
            <a:spAutoFit/>
          </a:bodyPr>
          <a:lstStyle/>
          <a:p>
            <a:r>
              <a:rPr lang="tr-TR" sz="1100" b="1" dirty="0" smtClean="0">
                <a:solidFill>
                  <a:schemeClr val="bg1"/>
                </a:solidFill>
              </a:rPr>
              <a:t>AKADEMİK YAPI</a:t>
            </a:r>
            <a:endParaRPr lang="tr-TR" sz="1100" b="1" dirty="0">
              <a:solidFill>
                <a:schemeClr val="bg1"/>
              </a:solidFill>
            </a:endParaRPr>
          </a:p>
        </p:txBody>
      </p:sp>
      <p:sp>
        <p:nvSpPr>
          <p:cNvPr id="6" name="Rectangle 2"/>
          <p:cNvSpPr>
            <a:spLocks noChangeArrowheads="1"/>
          </p:cNvSpPr>
          <p:nvPr/>
        </p:nvSpPr>
        <p:spPr bwMode="auto">
          <a:xfrm flipV="1">
            <a:off x="1341324" y="771524"/>
            <a:ext cx="1256219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tr-TR"/>
          </a:p>
        </p:txBody>
      </p:sp>
      <p:sp>
        <p:nvSpPr>
          <p:cNvPr id="3" name="Rectangle 2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graphicFrame>
        <p:nvGraphicFramePr>
          <p:cNvPr id="4" name="Nesne 3"/>
          <p:cNvGraphicFramePr>
            <a:graphicFrameLocks noChangeAspect="1"/>
          </p:cNvGraphicFramePr>
          <p:nvPr>
            <p:extLst>
              <p:ext uri="{D42A27DB-BD31-4B8C-83A1-F6EECF244321}">
                <p14:modId xmlns:p14="http://schemas.microsoft.com/office/powerpoint/2010/main" val="3302891760"/>
              </p:ext>
            </p:extLst>
          </p:nvPr>
        </p:nvGraphicFramePr>
        <p:xfrm>
          <a:off x="3457903" y="943581"/>
          <a:ext cx="6369269" cy="4784557"/>
        </p:xfrm>
        <a:graphic>
          <a:graphicData uri="http://schemas.openxmlformats.org/presentationml/2006/ole">
            <mc:AlternateContent xmlns:mc="http://schemas.openxmlformats.org/markup-compatibility/2006">
              <mc:Choice xmlns:v="urn:schemas-microsoft-com:vml" Requires="v">
                <p:oleObj spid="_x0000_s1051" r:id="rId3" imgW="6054210" imgH="4265223" progId="Visio.Drawing.15">
                  <p:embed/>
                </p:oleObj>
              </mc:Choice>
              <mc:Fallback>
                <p:oleObj r:id="rId3" imgW="6054210" imgH="4265223" progId="Visio.Drawing.15">
                  <p:embed/>
                  <p:pic>
                    <p:nvPicPr>
                      <p:cNvPr id="0" name="Object 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57903" y="943581"/>
                        <a:ext cx="6369269" cy="4784557"/>
                      </a:xfrm>
                      <a:prstGeom prst="rect">
                        <a:avLst/>
                      </a:prstGeom>
                      <a:noFill/>
                    </p:spPr>
                  </p:pic>
                </p:oleObj>
              </mc:Fallback>
            </mc:AlternateContent>
          </a:graphicData>
        </a:graphic>
      </p:graphicFrame>
    </p:spTree>
    <p:extLst>
      <p:ext uri="{BB962C8B-B14F-4D97-AF65-F5344CB8AC3E}">
        <p14:creationId xmlns:p14="http://schemas.microsoft.com/office/powerpoint/2010/main" val="14852818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90314" y="483475"/>
            <a:ext cx="7986456" cy="969745"/>
          </a:xfrm>
        </p:spPr>
        <p:txBody>
          <a:bodyPr>
            <a:normAutofit/>
          </a:bodyPr>
          <a:lstStyle/>
          <a:p>
            <a:pPr algn="ctr"/>
            <a:r>
              <a:rPr lang="tr-TR" sz="1900" b="1" dirty="0" smtClean="0">
                <a:solidFill>
                  <a:schemeClr val="tx1"/>
                </a:solidFill>
              </a:rPr>
              <a:t>İDARİ YAPI</a:t>
            </a:r>
            <a:endParaRPr lang="tr-TR" sz="1900" dirty="0"/>
          </a:p>
        </p:txBody>
      </p:sp>
      <p:sp>
        <p:nvSpPr>
          <p:cNvPr id="5" name="Metin kutusu 4"/>
          <p:cNvSpPr txBox="1"/>
          <p:nvPr/>
        </p:nvSpPr>
        <p:spPr>
          <a:xfrm>
            <a:off x="0" y="812776"/>
            <a:ext cx="1548385" cy="261610"/>
          </a:xfrm>
          <a:prstGeom prst="rect">
            <a:avLst/>
          </a:prstGeom>
          <a:noFill/>
        </p:spPr>
        <p:txBody>
          <a:bodyPr wrap="square" rtlCol="0">
            <a:spAutoFit/>
          </a:bodyPr>
          <a:lstStyle/>
          <a:p>
            <a:r>
              <a:rPr lang="tr-TR" sz="1100" b="1" dirty="0" smtClean="0">
                <a:solidFill>
                  <a:schemeClr val="bg1"/>
                </a:solidFill>
              </a:rPr>
              <a:t>İDARİ YAPI</a:t>
            </a:r>
            <a:endParaRPr lang="tr-TR" sz="1100" b="1" dirty="0">
              <a:solidFill>
                <a:schemeClr val="bg1"/>
              </a:solidFill>
            </a:endParaRPr>
          </a:p>
        </p:txBody>
      </p:sp>
      <p:sp>
        <p:nvSpPr>
          <p:cNvPr id="3" name="Rectangle 2"/>
          <p:cNvSpPr>
            <a:spLocks noChangeArrowheads="1"/>
          </p:cNvSpPr>
          <p:nvPr/>
        </p:nvSpPr>
        <p:spPr bwMode="auto">
          <a:xfrm>
            <a:off x="3307404" y="-145914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4" name="Rectangle 21"/>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graphicFrame>
        <p:nvGraphicFramePr>
          <p:cNvPr id="7" name="Nesne 6"/>
          <p:cNvGraphicFramePr>
            <a:graphicFrameLocks noChangeAspect="1"/>
          </p:cNvGraphicFramePr>
          <p:nvPr>
            <p:extLst>
              <p:ext uri="{D42A27DB-BD31-4B8C-83A1-F6EECF244321}">
                <p14:modId xmlns:p14="http://schemas.microsoft.com/office/powerpoint/2010/main" val="2395705451"/>
              </p:ext>
            </p:extLst>
          </p:nvPr>
        </p:nvGraphicFramePr>
        <p:xfrm>
          <a:off x="3748838" y="947060"/>
          <a:ext cx="6372624" cy="5241183"/>
        </p:xfrm>
        <a:graphic>
          <a:graphicData uri="http://schemas.openxmlformats.org/presentationml/2006/ole">
            <mc:AlternateContent xmlns:mc="http://schemas.openxmlformats.org/markup-compatibility/2006">
              <mc:Choice xmlns:v="urn:schemas-microsoft-com:vml" Requires="v">
                <p:oleObj spid="_x0000_s2073" r:id="rId3" imgW="4351590" imgH="6775779" progId="Visio.Drawing.15">
                  <p:embed/>
                </p:oleObj>
              </mc:Choice>
              <mc:Fallback>
                <p:oleObj r:id="rId3" imgW="4351590" imgH="6775779" progId="Visio.Drawing.15">
                  <p:embed/>
                  <p:pic>
                    <p:nvPicPr>
                      <p:cNvPr id="0" name="Object 2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48838" y="947060"/>
                        <a:ext cx="6372624" cy="5241183"/>
                      </a:xfrm>
                      <a:prstGeom prst="rect">
                        <a:avLst/>
                      </a:prstGeom>
                      <a:noFill/>
                    </p:spPr>
                  </p:pic>
                </p:oleObj>
              </mc:Fallback>
            </mc:AlternateContent>
          </a:graphicData>
        </a:graphic>
      </p:graphicFrame>
    </p:spTree>
    <p:extLst>
      <p:ext uri="{BB962C8B-B14F-4D97-AF65-F5344CB8AC3E}">
        <p14:creationId xmlns:p14="http://schemas.microsoft.com/office/powerpoint/2010/main" val="32761350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984938" y="937827"/>
            <a:ext cx="7864582" cy="659745"/>
          </a:xfrm>
        </p:spPr>
        <p:txBody>
          <a:bodyPr>
            <a:normAutofit fontScale="90000"/>
          </a:bodyPr>
          <a:lstStyle/>
          <a:p>
            <a:pPr algn="ctr"/>
            <a:r>
              <a:rPr lang="tr-TR" sz="1900" b="1" dirty="0" smtClean="0">
                <a:solidFill>
                  <a:schemeClr val="tx1"/>
                </a:solidFill>
              </a:rPr>
              <a:t>ENSTİTÜMÜZE BAĞLI ANABİLİM-BİLİM DALLARI VE ÖĞRENCİ KABUL TARİHLERİ</a:t>
            </a:r>
            <a:endParaRPr lang="tr-TR" sz="1900" b="1" dirty="0">
              <a:solidFill>
                <a:schemeClr val="tx1"/>
              </a:solidFill>
            </a:endParaRPr>
          </a:p>
        </p:txBody>
      </p:sp>
      <p:sp>
        <p:nvSpPr>
          <p:cNvPr id="5" name="Metin kutusu 4"/>
          <p:cNvSpPr txBox="1"/>
          <p:nvPr/>
        </p:nvSpPr>
        <p:spPr>
          <a:xfrm>
            <a:off x="0" y="768550"/>
            <a:ext cx="1548385" cy="338554"/>
          </a:xfrm>
          <a:prstGeom prst="rect">
            <a:avLst/>
          </a:prstGeom>
          <a:noFill/>
        </p:spPr>
        <p:txBody>
          <a:bodyPr wrap="square" rtlCol="0">
            <a:spAutoFit/>
          </a:bodyPr>
          <a:lstStyle/>
          <a:p>
            <a:r>
              <a:rPr lang="tr-TR" sz="1600" b="1" dirty="0" smtClean="0">
                <a:solidFill>
                  <a:schemeClr val="bg1"/>
                </a:solidFill>
              </a:rPr>
              <a:t>BİLİM DALLARI</a:t>
            </a:r>
            <a:endParaRPr lang="tr-TR" sz="1600" b="1" dirty="0">
              <a:solidFill>
                <a:schemeClr val="bg1"/>
              </a:solidFill>
            </a:endParaRPr>
          </a:p>
        </p:txBody>
      </p:sp>
      <p:graphicFrame>
        <p:nvGraphicFramePr>
          <p:cNvPr id="6" name="Tablo 5"/>
          <p:cNvGraphicFramePr>
            <a:graphicFrameLocks noGrp="1"/>
          </p:cNvGraphicFramePr>
          <p:nvPr>
            <p:extLst>
              <p:ext uri="{D42A27DB-BD31-4B8C-83A1-F6EECF244321}">
                <p14:modId xmlns:p14="http://schemas.microsoft.com/office/powerpoint/2010/main" val="3649381567"/>
              </p:ext>
            </p:extLst>
          </p:nvPr>
        </p:nvGraphicFramePr>
        <p:xfrm>
          <a:off x="3132084" y="1740347"/>
          <a:ext cx="7619998" cy="3304619"/>
        </p:xfrm>
        <a:graphic>
          <a:graphicData uri="http://schemas.openxmlformats.org/drawingml/2006/table">
            <a:tbl>
              <a:tblPr firstRow="1" firstCol="1" bandRow="1">
                <a:tableStyleId>{5C22544A-7EE6-4342-B048-85BDC9FD1C3A}</a:tableStyleId>
              </a:tblPr>
              <a:tblGrid>
                <a:gridCol w="2659116"/>
                <a:gridCol w="2627586">
                  <a:extLst>
                    <a:ext uri="{9D8B030D-6E8A-4147-A177-3AD203B41FA5}">
                      <a16:colId xmlns:a16="http://schemas.microsoft.com/office/drawing/2014/main" xmlns="" val="20000"/>
                    </a:ext>
                  </a:extLst>
                </a:gridCol>
                <a:gridCol w="2333296">
                  <a:extLst>
                    <a:ext uri="{9D8B030D-6E8A-4147-A177-3AD203B41FA5}">
                      <a16:colId xmlns:a16="http://schemas.microsoft.com/office/drawing/2014/main" xmlns="" val="20001"/>
                    </a:ext>
                  </a:extLst>
                </a:gridCol>
              </a:tblGrid>
              <a:tr h="331916">
                <a:tc>
                  <a:txBody>
                    <a:bodyPr/>
                    <a:lstStyle/>
                    <a:p>
                      <a:pPr algn="ctr">
                        <a:lnSpc>
                          <a:spcPct val="115000"/>
                        </a:lnSpc>
                        <a:spcAft>
                          <a:spcPts val="0"/>
                        </a:spcAft>
                      </a:pPr>
                      <a:r>
                        <a:rPr lang="tr-TR" sz="2000" dirty="0" smtClean="0">
                          <a:effectLst/>
                          <a:latin typeface="Calibri"/>
                          <a:ea typeface="Calibri"/>
                          <a:cs typeface="Times New Roman"/>
                        </a:rPr>
                        <a:t>Anabilim</a:t>
                      </a:r>
                      <a:r>
                        <a:rPr lang="tr-TR" sz="2000" baseline="0" dirty="0" smtClean="0">
                          <a:effectLst/>
                          <a:latin typeface="Calibri"/>
                          <a:ea typeface="Calibri"/>
                          <a:cs typeface="Times New Roman"/>
                        </a:rPr>
                        <a:t> Dalları</a:t>
                      </a:r>
                      <a:endParaRPr lang="tr-T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tr-TR" sz="2000" dirty="0" smtClean="0">
                          <a:effectLst/>
                          <a:latin typeface="+mn-lt"/>
                          <a:ea typeface="+mn-ea"/>
                          <a:cs typeface="+mn-cs"/>
                        </a:rPr>
                        <a:t>Bilim Dalları</a:t>
                      </a:r>
                      <a:endParaRPr lang="tr-T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tr-TR" sz="2000" dirty="0" smtClean="0">
                          <a:effectLst/>
                          <a:latin typeface="+mn-lt"/>
                          <a:ea typeface="+mn-ea"/>
                          <a:cs typeface="+mn-cs"/>
                        </a:rPr>
                        <a:t>Öğrenci Kabulü</a:t>
                      </a:r>
                      <a:endParaRPr lang="tr-TR" sz="2000" dirty="0">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00"/>
                  </a:ext>
                </a:extLst>
              </a:tr>
              <a:tr h="505188">
                <a:tc>
                  <a:txBody>
                    <a:bodyPr/>
                    <a:lstStyle/>
                    <a:p>
                      <a:pPr algn="just">
                        <a:lnSpc>
                          <a:spcPct val="115000"/>
                        </a:lnSpc>
                        <a:spcAft>
                          <a:spcPts val="0"/>
                        </a:spcAft>
                      </a:pPr>
                      <a:r>
                        <a:rPr lang="tr-TR" sz="1300" dirty="0" smtClean="0">
                          <a:effectLst/>
                          <a:latin typeface="Calibri"/>
                          <a:ea typeface="Calibri"/>
                          <a:cs typeface="Times New Roman"/>
                        </a:rPr>
                        <a:t>Eğitim</a:t>
                      </a:r>
                      <a:r>
                        <a:rPr lang="tr-TR" sz="1300" baseline="0" dirty="0" smtClean="0">
                          <a:effectLst/>
                          <a:latin typeface="Calibri"/>
                          <a:ea typeface="Calibri"/>
                          <a:cs typeface="Times New Roman"/>
                        </a:rPr>
                        <a:t> Bilimleri</a:t>
                      </a:r>
                      <a:endParaRPr lang="tr-TR" sz="1300" dirty="0">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tr-TR" sz="1300" dirty="0" smtClean="0">
                          <a:effectLst/>
                          <a:latin typeface="+mn-lt"/>
                          <a:ea typeface="+mn-ea"/>
                          <a:cs typeface="+mn-cs"/>
                        </a:rPr>
                        <a:t>Eğitim</a:t>
                      </a:r>
                      <a:r>
                        <a:rPr lang="tr-TR" sz="1300" baseline="0" dirty="0" smtClean="0">
                          <a:effectLst/>
                          <a:latin typeface="+mn-lt"/>
                          <a:ea typeface="+mn-ea"/>
                          <a:cs typeface="+mn-cs"/>
                        </a:rPr>
                        <a:t> Programları ve Öğretim</a:t>
                      </a:r>
                      <a:endParaRPr lang="tr-TR" sz="13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tr-TR" sz="1300" dirty="0" smtClean="0">
                          <a:effectLst/>
                          <a:latin typeface="Calibri"/>
                          <a:ea typeface="Calibri"/>
                          <a:cs typeface="Times New Roman"/>
                        </a:rPr>
                        <a:t>2016-2017</a:t>
                      </a:r>
                      <a:endParaRPr lang="tr-TR" sz="1300" dirty="0">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01"/>
                  </a:ext>
                </a:extLst>
              </a:tr>
              <a:tr h="451945">
                <a:tc>
                  <a:txBody>
                    <a:bodyPr/>
                    <a:lstStyle/>
                    <a:p>
                      <a:pPr algn="just">
                        <a:lnSpc>
                          <a:spcPct val="115000"/>
                        </a:lnSpc>
                        <a:spcAft>
                          <a:spcPts val="0"/>
                        </a:spcAft>
                      </a:pPr>
                      <a:r>
                        <a:rPr lang="tr-TR" sz="1300" dirty="0" smtClean="0">
                          <a:effectLst/>
                          <a:latin typeface="Calibri"/>
                          <a:ea typeface="Calibri"/>
                          <a:cs typeface="Times New Roman"/>
                        </a:rPr>
                        <a:t>Temel Eğitim</a:t>
                      </a:r>
                      <a:endParaRPr lang="tr-TR" sz="1300" dirty="0">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tr-TR" sz="1300" dirty="0" smtClean="0">
                          <a:effectLst/>
                        </a:rPr>
                        <a:t>Sınıf Öğretmenliği Eğitimi</a:t>
                      </a:r>
                      <a:endParaRPr lang="tr-TR" sz="13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tr-TR" sz="1300" dirty="0" smtClean="0">
                          <a:effectLst/>
                          <a:latin typeface="Calibri"/>
                          <a:ea typeface="Calibri"/>
                          <a:cs typeface="Times New Roman"/>
                        </a:rPr>
                        <a:t>2010-2011</a:t>
                      </a:r>
                      <a:endParaRPr lang="tr-TR" sz="1300" dirty="0">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02"/>
                  </a:ext>
                </a:extLst>
              </a:tr>
              <a:tr h="420415">
                <a:tc>
                  <a:txBody>
                    <a:bodyPr/>
                    <a:lstStyle/>
                    <a:p>
                      <a:pPr algn="just">
                        <a:lnSpc>
                          <a:spcPct val="115000"/>
                        </a:lnSpc>
                        <a:spcAft>
                          <a:spcPts val="0"/>
                        </a:spcAft>
                      </a:pPr>
                      <a:r>
                        <a:rPr lang="tr-TR" sz="1300" dirty="0" smtClean="0">
                          <a:effectLst/>
                          <a:latin typeface="Calibri"/>
                          <a:ea typeface="Calibri"/>
                          <a:cs typeface="Times New Roman"/>
                        </a:rPr>
                        <a:t>Matematik</a:t>
                      </a:r>
                      <a:r>
                        <a:rPr lang="tr-TR" sz="1300" baseline="0" dirty="0" smtClean="0">
                          <a:effectLst/>
                          <a:latin typeface="Calibri"/>
                          <a:ea typeface="Calibri"/>
                          <a:cs typeface="Times New Roman"/>
                        </a:rPr>
                        <a:t> ve Fen Bilimleri Eğitimi</a:t>
                      </a:r>
                      <a:endParaRPr lang="tr-TR" sz="1300" dirty="0">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tr-TR" sz="1300" dirty="0" smtClean="0">
                          <a:effectLst/>
                        </a:rPr>
                        <a:t>Fen Bilgisi Eğitimi</a:t>
                      </a:r>
                      <a:endParaRPr lang="tr-TR" sz="13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tr-TR" sz="1300" dirty="0" smtClean="0">
                          <a:effectLst/>
                          <a:latin typeface="Calibri"/>
                          <a:ea typeface="Calibri"/>
                          <a:cs typeface="Times New Roman"/>
                        </a:rPr>
                        <a:t>2009-2010</a:t>
                      </a:r>
                      <a:endParaRPr lang="tr-TR" sz="1300" dirty="0">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03"/>
                  </a:ext>
                </a:extLst>
              </a:tr>
              <a:tr h="388882">
                <a:tc rowSpan="2">
                  <a:txBody>
                    <a:bodyPr/>
                    <a:lstStyle/>
                    <a:p>
                      <a:pPr algn="just">
                        <a:lnSpc>
                          <a:spcPct val="115000"/>
                        </a:lnSpc>
                        <a:spcAft>
                          <a:spcPts val="0"/>
                        </a:spcAft>
                      </a:pPr>
                      <a:r>
                        <a:rPr lang="tr-TR" sz="1300" dirty="0" smtClean="0">
                          <a:effectLst/>
                          <a:latin typeface="Calibri"/>
                          <a:ea typeface="Calibri"/>
                          <a:cs typeface="Times New Roman"/>
                        </a:rPr>
                        <a:t>Sosyal Bilimler ve Türkçe Eğitimi</a:t>
                      </a:r>
                      <a:endParaRPr lang="tr-TR" sz="1300" dirty="0">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tr-TR" sz="1300" dirty="0" smtClean="0">
                          <a:effectLst/>
                        </a:rPr>
                        <a:t>Sosyal Bilgiler Eğitimi</a:t>
                      </a:r>
                      <a:endParaRPr lang="tr-TR" sz="13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tr-TR" sz="1300" dirty="0" smtClean="0">
                          <a:effectLst/>
                          <a:latin typeface="Calibri"/>
                          <a:ea typeface="Calibri"/>
                          <a:cs typeface="Times New Roman"/>
                        </a:rPr>
                        <a:t>2014-2015</a:t>
                      </a:r>
                      <a:endParaRPr lang="tr-TR" sz="1300" dirty="0">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04"/>
                  </a:ext>
                </a:extLst>
              </a:tr>
              <a:tr h="440713">
                <a:tc vMerge="1">
                  <a:txBody>
                    <a:bodyPr/>
                    <a:lstStyle/>
                    <a:p>
                      <a:pPr algn="just">
                        <a:lnSpc>
                          <a:spcPct val="115000"/>
                        </a:lnSpc>
                        <a:spcAft>
                          <a:spcPts val="0"/>
                        </a:spcAft>
                      </a:pPr>
                      <a:endParaRPr lang="tr-TR" sz="18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300" dirty="0" smtClean="0">
                          <a:effectLst/>
                        </a:rPr>
                        <a:t>Türkçe Eğitimi</a:t>
                      </a:r>
                      <a:endParaRPr lang="tr-TR" sz="13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tr-TR" sz="1300" dirty="0" smtClean="0">
                          <a:effectLst/>
                          <a:latin typeface="Calibri"/>
                          <a:ea typeface="Calibri"/>
                          <a:cs typeface="Times New Roman"/>
                        </a:rPr>
                        <a:t>2006-2007</a:t>
                      </a:r>
                      <a:endParaRPr lang="tr-TR" sz="1300" dirty="0">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05"/>
                  </a:ext>
                </a:extLst>
              </a:tr>
              <a:tr h="379094">
                <a:tc rowSpan="2">
                  <a:txBody>
                    <a:bodyPr/>
                    <a:lstStyle/>
                    <a:p>
                      <a:pPr algn="just">
                        <a:lnSpc>
                          <a:spcPct val="115000"/>
                        </a:lnSpc>
                        <a:spcAft>
                          <a:spcPts val="0"/>
                        </a:spcAft>
                      </a:pPr>
                      <a:r>
                        <a:rPr lang="tr-TR" sz="1300" dirty="0" smtClean="0">
                          <a:effectLst/>
                          <a:latin typeface="Calibri"/>
                          <a:ea typeface="Calibri"/>
                          <a:cs typeface="Times New Roman"/>
                        </a:rPr>
                        <a:t>Güzel Sanatlar Eğitimi</a:t>
                      </a:r>
                      <a:endParaRPr lang="tr-TR" sz="1300" dirty="0">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tr-TR" sz="1300" dirty="0" smtClean="0">
                          <a:effectLst/>
                        </a:rPr>
                        <a:t>Müzik Eğitimi</a:t>
                      </a:r>
                      <a:endParaRPr lang="tr-TR" sz="13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tr-TR" sz="1300" dirty="0" smtClean="0">
                          <a:effectLst/>
                          <a:latin typeface="Calibri"/>
                          <a:ea typeface="Calibri"/>
                          <a:cs typeface="Times New Roman"/>
                        </a:rPr>
                        <a:t>2009-2010</a:t>
                      </a:r>
                      <a:endParaRPr lang="tr-TR" sz="1300" dirty="0">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06"/>
                  </a:ext>
                </a:extLst>
              </a:tr>
              <a:tr h="367862">
                <a:tc vMerge="1">
                  <a:txBody>
                    <a:bodyPr/>
                    <a:lstStyle/>
                    <a:p>
                      <a:pPr algn="just">
                        <a:lnSpc>
                          <a:spcPct val="115000"/>
                        </a:lnSpc>
                        <a:spcAft>
                          <a:spcPts val="0"/>
                        </a:spcAft>
                      </a:pPr>
                      <a:endParaRPr lang="tr-TR" sz="18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300" dirty="0" smtClean="0">
                          <a:effectLst/>
                        </a:rPr>
                        <a:t>Resim-İş</a:t>
                      </a:r>
                      <a:r>
                        <a:rPr lang="tr-TR" sz="1300" baseline="0" dirty="0" smtClean="0">
                          <a:effectLst/>
                        </a:rPr>
                        <a:t> Eğitimi</a:t>
                      </a:r>
                      <a:endParaRPr lang="tr-TR" sz="13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tr-TR" sz="1300" dirty="0" smtClean="0">
                          <a:effectLst/>
                          <a:latin typeface="Calibri"/>
                          <a:ea typeface="Calibri"/>
                          <a:cs typeface="Times New Roman"/>
                        </a:rPr>
                        <a:t>2008-2009</a:t>
                      </a:r>
                      <a:endParaRPr lang="tr-TR" sz="1300" dirty="0">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15017183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 y="774676"/>
            <a:ext cx="1723293" cy="338554"/>
          </a:xfrm>
          <a:prstGeom prst="rect">
            <a:avLst/>
          </a:prstGeom>
          <a:noFill/>
        </p:spPr>
        <p:txBody>
          <a:bodyPr wrap="square" rtlCol="0">
            <a:spAutoFit/>
          </a:bodyPr>
          <a:lstStyle/>
          <a:p>
            <a:r>
              <a:rPr lang="tr-TR" sz="1600" b="1" dirty="0" smtClean="0">
                <a:solidFill>
                  <a:schemeClr val="bg1"/>
                </a:solidFill>
              </a:rPr>
              <a:t>PROGRAMLAR</a:t>
            </a:r>
            <a:endParaRPr lang="tr-TR" sz="1600" b="1" dirty="0">
              <a:solidFill>
                <a:schemeClr val="bg1"/>
              </a:solidFill>
            </a:endParaRPr>
          </a:p>
        </p:txBody>
      </p:sp>
      <p:graphicFrame>
        <p:nvGraphicFramePr>
          <p:cNvPr id="6" name="Tablo 5"/>
          <p:cNvGraphicFramePr>
            <a:graphicFrameLocks noGrp="1"/>
          </p:cNvGraphicFramePr>
          <p:nvPr>
            <p:extLst>
              <p:ext uri="{D42A27DB-BD31-4B8C-83A1-F6EECF244321}">
                <p14:modId xmlns:p14="http://schemas.microsoft.com/office/powerpoint/2010/main" val="1936935008"/>
              </p:ext>
            </p:extLst>
          </p:nvPr>
        </p:nvGraphicFramePr>
        <p:xfrm>
          <a:off x="3825766" y="1796543"/>
          <a:ext cx="7062951" cy="3532928"/>
        </p:xfrm>
        <a:graphic>
          <a:graphicData uri="http://schemas.openxmlformats.org/drawingml/2006/table">
            <a:tbl>
              <a:tblPr firstRow="1" firstCol="1" bandRow="1">
                <a:tableStyleId>{5C22544A-7EE6-4342-B048-85BDC9FD1C3A}</a:tableStyleId>
              </a:tblPr>
              <a:tblGrid>
                <a:gridCol w="2396358"/>
                <a:gridCol w="2427889">
                  <a:extLst>
                    <a:ext uri="{9D8B030D-6E8A-4147-A177-3AD203B41FA5}">
                      <a16:colId xmlns:a16="http://schemas.microsoft.com/office/drawing/2014/main" xmlns="" val="20000"/>
                    </a:ext>
                  </a:extLst>
                </a:gridCol>
                <a:gridCol w="1051035">
                  <a:extLst>
                    <a:ext uri="{9D8B030D-6E8A-4147-A177-3AD203B41FA5}">
                      <a16:colId xmlns:a16="http://schemas.microsoft.com/office/drawing/2014/main" xmlns="" val="20001"/>
                    </a:ext>
                  </a:extLst>
                </a:gridCol>
                <a:gridCol w="1187669">
                  <a:extLst>
                    <a:ext uri="{9D8B030D-6E8A-4147-A177-3AD203B41FA5}">
                      <a16:colId xmlns:a16="http://schemas.microsoft.com/office/drawing/2014/main" xmlns="" val="20002"/>
                    </a:ext>
                  </a:extLst>
                </a:gridCol>
              </a:tblGrid>
              <a:tr h="742060">
                <a:tc>
                  <a:txBody>
                    <a:bodyPr/>
                    <a:lstStyle/>
                    <a:p>
                      <a:pPr algn="ctr">
                        <a:lnSpc>
                          <a:spcPct val="115000"/>
                        </a:lnSpc>
                        <a:spcAft>
                          <a:spcPts val="0"/>
                        </a:spcAft>
                      </a:pPr>
                      <a:r>
                        <a:rPr lang="tr-TR" sz="2000" dirty="0" smtClean="0">
                          <a:effectLst/>
                          <a:latin typeface="Calibri"/>
                          <a:ea typeface="Calibri"/>
                          <a:cs typeface="Times New Roman"/>
                        </a:rPr>
                        <a:t>Anabilim Dalı</a:t>
                      </a:r>
                      <a:endParaRPr lang="tr-T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tr-TR" sz="2000" dirty="0" smtClean="0">
                          <a:effectLst/>
                          <a:latin typeface="Calibri"/>
                          <a:ea typeface="Calibri"/>
                          <a:cs typeface="Times New Roman"/>
                        </a:rPr>
                        <a:t>Bilim Dalı</a:t>
                      </a:r>
                      <a:endParaRPr lang="tr-T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tr-TR" sz="2000" dirty="0" smtClean="0">
                          <a:effectLst/>
                          <a:latin typeface="Calibri"/>
                          <a:ea typeface="Calibri"/>
                          <a:cs typeface="Times New Roman"/>
                        </a:rPr>
                        <a:t>Tezli YL</a:t>
                      </a:r>
                      <a:endParaRPr lang="tr-T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tr-TR" sz="2000" dirty="0" smtClean="0">
                          <a:effectLst/>
                          <a:latin typeface="Calibri"/>
                          <a:ea typeface="Calibri"/>
                          <a:cs typeface="Times New Roman"/>
                        </a:rPr>
                        <a:t>Tezsiz YL</a:t>
                      </a:r>
                      <a:endParaRPr lang="tr-TR" sz="2000" dirty="0">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00"/>
                  </a:ext>
                </a:extLst>
              </a:tr>
              <a:tr h="432868">
                <a:tc>
                  <a:txBody>
                    <a:bodyPr/>
                    <a:lstStyle/>
                    <a:p>
                      <a:pPr algn="just">
                        <a:lnSpc>
                          <a:spcPct val="115000"/>
                        </a:lnSpc>
                        <a:spcAft>
                          <a:spcPts val="0"/>
                        </a:spcAft>
                      </a:pPr>
                      <a:r>
                        <a:rPr lang="tr-TR" sz="1200" dirty="0" smtClean="0">
                          <a:effectLst/>
                          <a:latin typeface="Calibri"/>
                          <a:ea typeface="Calibri"/>
                          <a:cs typeface="Times New Roman"/>
                        </a:rPr>
                        <a:t>Eğitim Bilimleri</a:t>
                      </a:r>
                      <a:endParaRPr lang="tr-TR" sz="1200" dirty="0">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tr-TR" sz="1200" dirty="0" smtClean="0">
                          <a:effectLst/>
                        </a:rPr>
                        <a:t>Eğitim Programları ve</a:t>
                      </a:r>
                      <a:r>
                        <a:rPr lang="tr-TR" sz="1200" baseline="0" dirty="0" smtClean="0">
                          <a:effectLst/>
                        </a:rPr>
                        <a:t> Öğretim</a:t>
                      </a:r>
                      <a:endParaRPr lang="tr-TR" sz="1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tr-TR" sz="1200" b="1" dirty="0" smtClean="0">
                          <a:effectLst/>
                          <a:latin typeface="Calibri"/>
                          <a:ea typeface="Calibri"/>
                          <a:cs typeface="Times New Roman"/>
                          <a:sym typeface="Symbol"/>
                        </a:rPr>
                        <a:t></a:t>
                      </a:r>
                      <a:endParaRPr lang="tr-TR" sz="1200" b="1"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endParaRPr lang="tr-TR" sz="1200" dirty="0" smtClean="0">
                        <a:effectLst/>
                        <a:latin typeface="Calibri"/>
                        <a:ea typeface="Calibri"/>
                        <a:cs typeface="Times New Roman"/>
                      </a:endParaRPr>
                    </a:p>
                  </a:txBody>
                  <a:tcPr marL="68580" marR="68580" marT="0" marB="0"/>
                </a:tc>
                <a:extLst>
                  <a:ext uri="{0D108BD9-81ED-4DB2-BD59-A6C34878D82A}">
                    <a16:rowId xmlns:a16="http://schemas.microsoft.com/office/drawing/2014/main" xmlns="" val="10001"/>
                  </a:ext>
                </a:extLst>
              </a:tr>
              <a:tr h="432868">
                <a:tc>
                  <a:txBody>
                    <a:bodyPr/>
                    <a:lstStyle/>
                    <a:p>
                      <a:pPr algn="just">
                        <a:lnSpc>
                          <a:spcPct val="115000"/>
                        </a:lnSpc>
                        <a:spcAft>
                          <a:spcPts val="0"/>
                        </a:spcAft>
                      </a:pPr>
                      <a:r>
                        <a:rPr lang="tr-TR" sz="1200" dirty="0" smtClean="0">
                          <a:effectLst/>
                          <a:latin typeface="Calibri"/>
                          <a:ea typeface="Calibri"/>
                          <a:cs typeface="Times New Roman"/>
                        </a:rPr>
                        <a:t>Temel Eğitim</a:t>
                      </a:r>
                      <a:endParaRPr lang="tr-TR" sz="1200" dirty="0">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tr-TR" sz="1200" dirty="0" smtClean="0">
                          <a:effectLst/>
                        </a:rPr>
                        <a:t>Sınıf Öğretmenliği Eğitimi</a:t>
                      </a:r>
                      <a:endParaRPr lang="tr-TR" sz="1200" dirty="0">
                        <a:effectLst/>
                        <a:latin typeface="Calibri"/>
                        <a:ea typeface="Calibri"/>
                        <a:cs typeface="Times New Roman"/>
                      </a:endParaRPr>
                    </a:p>
                  </a:txBody>
                  <a:tcPr marL="68580" marR="68580" marT="0" marB="0" anchor="ctr"/>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1200" b="1" dirty="0" smtClean="0">
                          <a:effectLst/>
                          <a:latin typeface="Calibri"/>
                          <a:ea typeface="Calibri"/>
                          <a:cs typeface="Times New Roman"/>
                          <a:sym typeface="Symbol"/>
                        </a:rPr>
                        <a:t></a:t>
                      </a:r>
                      <a:endParaRPr lang="tr-TR" sz="1200"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1200" b="1" dirty="0" smtClean="0">
                          <a:effectLst/>
                          <a:latin typeface="Calibri"/>
                          <a:ea typeface="Calibri"/>
                          <a:cs typeface="Times New Roman"/>
                          <a:sym typeface="Symbol"/>
                        </a:rPr>
                        <a:t></a:t>
                      </a:r>
                      <a:endParaRPr lang="tr-TR" sz="1200" dirty="0" smtClean="0">
                        <a:effectLst/>
                        <a:latin typeface="Calibri"/>
                        <a:ea typeface="Calibri"/>
                        <a:cs typeface="Times New Roman"/>
                      </a:endParaRPr>
                    </a:p>
                  </a:txBody>
                  <a:tcPr marL="68580" marR="68580" marT="0" marB="0"/>
                </a:tc>
                <a:extLst>
                  <a:ext uri="{0D108BD9-81ED-4DB2-BD59-A6C34878D82A}">
                    <a16:rowId xmlns:a16="http://schemas.microsoft.com/office/drawing/2014/main" xmlns="" val="10002"/>
                  </a:ext>
                </a:extLst>
              </a:tr>
              <a:tr h="406021">
                <a:tc>
                  <a:txBody>
                    <a:bodyPr/>
                    <a:lstStyle/>
                    <a:p>
                      <a:pPr algn="just">
                        <a:lnSpc>
                          <a:spcPct val="115000"/>
                        </a:lnSpc>
                        <a:spcAft>
                          <a:spcPts val="0"/>
                        </a:spcAft>
                      </a:pPr>
                      <a:r>
                        <a:rPr lang="tr-TR" sz="1200" dirty="0" smtClean="0">
                          <a:effectLst/>
                          <a:latin typeface="Calibri"/>
                          <a:ea typeface="Calibri"/>
                          <a:cs typeface="Times New Roman"/>
                        </a:rPr>
                        <a:t>Matematik ve Fen Bilimleri Eğitimi</a:t>
                      </a:r>
                      <a:endParaRPr lang="tr-TR" sz="1200" dirty="0">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tr-TR" sz="1200" dirty="0" smtClean="0">
                          <a:effectLst/>
                          <a:latin typeface="+mn-lt"/>
                          <a:ea typeface="+mn-ea"/>
                          <a:cs typeface="+mn-cs"/>
                        </a:rPr>
                        <a:t>Fen</a:t>
                      </a:r>
                      <a:r>
                        <a:rPr lang="tr-TR" sz="1200" baseline="0" dirty="0" smtClean="0">
                          <a:effectLst/>
                          <a:latin typeface="+mn-lt"/>
                          <a:ea typeface="+mn-ea"/>
                          <a:cs typeface="+mn-cs"/>
                        </a:rPr>
                        <a:t> Bilgisi Eğitimi</a:t>
                      </a:r>
                      <a:endParaRPr lang="tr-TR" sz="1200" dirty="0">
                        <a:effectLst/>
                        <a:latin typeface="Calibri"/>
                        <a:ea typeface="Calibri"/>
                        <a:cs typeface="Times New Roman"/>
                      </a:endParaRPr>
                    </a:p>
                  </a:txBody>
                  <a:tcPr marL="68580" marR="68580" marT="0" marB="0" anchor="ctr"/>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1200" b="1" dirty="0" smtClean="0">
                          <a:effectLst/>
                          <a:latin typeface="Calibri"/>
                          <a:ea typeface="Calibri"/>
                          <a:cs typeface="Times New Roman"/>
                          <a:sym typeface="Symbol"/>
                        </a:rPr>
                        <a:t></a:t>
                      </a:r>
                      <a:endParaRPr lang="tr-TR" sz="1200"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endParaRPr lang="tr-TR" sz="12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03"/>
                  </a:ext>
                </a:extLst>
              </a:tr>
              <a:tr h="406021">
                <a:tc rowSpan="2">
                  <a:txBody>
                    <a:bodyPr/>
                    <a:lstStyle/>
                    <a:p>
                      <a:pPr algn="just">
                        <a:lnSpc>
                          <a:spcPct val="115000"/>
                        </a:lnSpc>
                        <a:spcAft>
                          <a:spcPts val="0"/>
                        </a:spcAft>
                      </a:pPr>
                      <a:r>
                        <a:rPr lang="tr-TR" sz="1200" dirty="0" smtClean="0">
                          <a:effectLst/>
                          <a:latin typeface="Calibri"/>
                          <a:ea typeface="Calibri"/>
                          <a:cs typeface="Times New Roman"/>
                        </a:rPr>
                        <a:t>Sosyal Bilimler ve Türkçe Eğitimi</a:t>
                      </a:r>
                      <a:endParaRPr lang="tr-TR" sz="1200" dirty="0">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tr-TR" sz="1200" dirty="0" smtClean="0">
                          <a:effectLst/>
                          <a:latin typeface="Calibri"/>
                          <a:ea typeface="Calibri"/>
                          <a:cs typeface="Times New Roman"/>
                        </a:rPr>
                        <a:t>Sosyal</a:t>
                      </a:r>
                      <a:r>
                        <a:rPr lang="tr-TR" sz="1200" baseline="0" dirty="0" smtClean="0">
                          <a:effectLst/>
                          <a:latin typeface="Calibri"/>
                          <a:ea typeface="Calibri"/>
                          <a:cs typeface="Times New Roman"/>
                        </a:rPr>
                        <a:t> Bilgiler Eğitimi</a:t>
                      </a:r>
                      <a:endParaRPr lang="tr-TR" sz="1200" dirty="0">
                        <a:effectLst/>
                        <a:latin typeface="Calibri"/>
                        <a:ea typeface="Calibri"/>
                        <a:cs typeface="Times New Roman"/>
                      </a:endParaRPr>
                    </a:p>
                  </a:txBody>
                  <a:tcPr marL="68580" marR="68580" marT="0" marB="0" anchor="ctr"/>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1200" b="1" dirty="0" smtClean="0">
                          <a:effectLst/>
                          <a:latin typeface="Calibri"/>
                          <a:ea typeface="Calibri"/>
                          <a:cs typeface="Times New Roman"/>
                          <a:sym typeface="Symbol"/>
                        </a:rPr>
                        <a:t></a:t>
                      </a:r>
                      <a:endParaRPr lang="tr-TR" sz="1200" dirty="0" smtClean="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1200" b="1" dirty="0" smtClean="0">
                          <a:effectLst/>
                          <a:latin typeface="Calibri"/>
                          <a:ea typeface="Calibri"/>
                          <a:cs typeface="Times New Roman"/>
                          <a:sym typeface="Symbol"/>
                        </a:rPr>
                        <a:t></a:t>
                      </a:r>
                      <a:endParaRPr lang="tr-TR" sz="1200" dirty="0" smtClean="0">
                        <a:effectLst/>
                        <a:latin typeface="Calibri"/>
                        <a:ea typeface="Calibri"/>
                        <a:cs typeface="Times New Roman"/>
                      </a:endParaRPr>
                    </a:p>
                  </a:txBody>
                  <a:tcPr marL="68580" marR="68580" marT="0" marB="0"/>
                </a:tc>
                <a:extLst>
                  <a:ext uri="{0D108BD9-81ED-4DB2-BD59-A6C34878D82A}">
                    <a16:rowId xmlns:a16="http://schemas.microsoft.com/office/drawing/2014/main" xmlns="" val="1356026277"/>
                  </a:ext>
                </a:extLst>
              </a:tr>
              <a:tr h="371030">
                <a:tc vMerge="1">
                  <a:txBody>
                    <a:bodyPr/>
                    <a:lstStyle/>
                    <a:p>
                      <a:pPr algn="just">
                        <a:lnSpc>
                          <a:spcPct val="115000"/>
                        </a:lnSpc>
                        <a:spcAft>
                          <a:spcPts val="0"/>
                        </a:spcAft>
                      </a:pPr>
                      <a:endParaRPr lang="tr-TR" sz="14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200" dirty="0" smtClean="0">
                          <a:effectLst/>
                        </a:rPr>
                        <a:t>Türkçe eğitimi</a:t>
                      </a:r>
                      <a:endParaRPr lang="tr-TR" sz="1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tr-TR" sz="1200" b="1" dirty="0" smtClean="0">
                          <a:effectLst/>
                          <a:latin typeface="Calibri"/>
                          <a:ea typeface="Calibri"/>
                          <a:cs typeface="Times New Roman"/>
                          <a:sym typeface="Symbol"/>
                        </a:rPr>
                        <a:t></a:t>
                      </a:r>
                      <a:endParaRPr lang="tr-TR" sz="1200" b="1"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endParaRPr lang="tr-TR" sz="12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04"/>
                  </a:ext>
                </a:extLst>
              </a:tr>
              <a:tr h="371030">
                <a:tc rowSpan="2">
                  <a:txBody>
                    <a:bodyPr/>
                    <a:lstStyle/>
                    <a:p>
                      <a:pPr algn="just">
                        <a:lnSpc>
                          <a:spcPct val="115000"/>
                        </a:lnSpc>
                        <a:spcAft>
                          <a:spcPts val="0"/>
                        </a:spcAft>
                      </a:pPr>
                      <a:r>
                        <a:rPr lang="tr-TR" sz="1200" dirty="0" smtClean="0">
                          <a:effectLst/>
                          <a:latin typeface="Calibri"/>
                          <a:ea typeface="Calibri"/>
                          <a:cs typeface="Times New Roman"/>
                        </a:rPr>
                        <a:t>Güzel Sanatlar Eğitimi</a:t>
                      </a:r>
                      <a:endParaRPr lang="tr-TR" sz="1200" dirty="0">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tr-TR" sz="1200" dirty="0" smtClean="0">
                          <a:effectLst/>
                          <a:latin typeface="Calibri"/>
                          <a:ea typeface="Calibri"/>
                          <a:cs typeface="Times New Roman"/>
                        </a:rPr>
                        <a:t>Müzik Eğitimi</a:t>
                      </a:r>
                      <a:endParaRPr lang="tr-TR" sz="1200" dirty="0">
                        <a:effectLst/>
                        <a:latin typeface="Calibri"/>
                        <a:ea typeface="Calibri"/>
                        <a:cs typeface="Times New Roman"/>
                      </a:endParaRPr>
                    </a:p>
                  </a:txBody>
                  <a:tcPr marL="68580" marR="68580" marT="0" marB="0" anchor="ctr"/>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1200" b="1" dirty="0" smtClean="0">
                          <a:effectLst/>
                          <a:latin typeface="Calibri"/>
                          <a:ea typeface="Calibri"/>
                          <a:cs typeface="Times New Roman"/>
                          <a:sym typeface="Symbol"/>
                        </a:rPr>
                        <a:t></a:t>
                      </a:r>
                      <a:endParaRPr lang="tr-TR" sz="1200"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1200" b="1" dirty="0" smtClean="0">
                          <a:effectLst/>
                          <a:latin typeface="Calibri"/>
                          <a:ea typeface="Calibri"/>
                          <a:cs typeface="Times New Roman"/>
                          <a:sym typeface="Symbol"/>
                        </a:rPr>
                        <a:t></a:t>
                      </a:r>
                      <a:endParaRPr lang="tr-TR" sz="1200" dirty="0" smtClean="0">
                        <a:effectLst/>
                        <a:latin typeface="Calibri"/>
                        <a:ea typeface="Calibri"/>
                        <a:cs typeface="Times New Roman"/>
                      </a:endParaRPr>
                    </a:p>
                  </a:txBody>
                  <a:tcPr marL="68580" marR="68580" marT="0" marB="0"/>
                </a:tc>
                <a:extLst>
                  <a:ext uri="{0D108BD9-81ED-4DB2-BD59-A6C34878D82A}">
                    <a16:rowId xmlns:a16="http://schemas.microsoft.com/office/drawing/2014/main" xmlns="" val="3251823227"/>
                  </a:ext>
                </a:extLst>
              </a:tr>
              <a:tr h="371030">
                <a:tc vMerge="1">
                  <a:txBody>
                    <a:bodyPr/>
                    <a:lstStyle/>
                    <a:p>
                      <a:pPr algn="just">
                        <a:lnSpc>
                          <a:spcPct val="115000"/>
                        </a:lnSpc>
                        <a:spcAft>
                          <a:spcPts val="0"/>
                        </a:spcAft>
                      </a:pPr>
                      <a:endParaRPr lang="tr-TR" sz="1400" dirty="0">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tr-TR" sz="1200" dirty="0" smtClean="0">
                          <a:effectLst/>
                          <a:latin typeface="Calibri"/>
                          <a:ea typeface="Calibri"/>
                          <a:cs typeface="Times New Roman"/>
                        </a:rPr>
                        <a:t>Resim-İş Eğitimi</a:t>
                      </a:r>
                      <a:endParaRPr lang="tr-TR" sz="1200" dirty="0">
                        <a:effectLst/>
                        <a:latin typeface="Calibri"/>
                        <a:ea typeface="Calibri"/>
                        <a:cs typeface="Times New Roman"/>
                      </a:endParaRPr>
                    </a:p>
                  </a:txBody>
                  <a:tcPr marL="68580" marR="68580" marT="0" marB="0" anchor="ctr"/>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1200" b="1" dirty="0" smtClean="0">
                          <a:effectLst/>
                          <a:latin typeface="Calibri"/>
                          <a:ea typeface="Calibri"/>
                          <a:cs typeface="Times New Roman"/>
                          <a:sym typeface="Symbol"/>
                        </a:rPr>
                        <a:t></a:t>
                      </a:r>
                      <a:endParaRPr lang="tr-TR" sz="1200"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endParaRPr lang="tr-TR" sz="1200" dirty="0">
                        <a:effectLst/>
                        <a:latin typeface="Calibri"/>
                        <a:ea typeface="Calibri"/>
                        <a:cs typeface="Times New Roman"/>
                      </a:endParaRPr>
                    </a:p>
                  </a:txBody>
                  <a:tcPr marL="68580" marR="68580" marT="0" marB="0"/>
                </a:tc>
                <a:extLst>
                  <a:ext uri="{0D108BD9-81ED-4DB2-BD59-A6C34878D82A}">
                    <a16:rowId xmlns:a16="http://schemas.microsoft.com/office/drawing/2014/main" xmlns="" val="838991860"/>
                  </a:ext>
                </a:extLst>
              </a:tr>
            </a:tbl>
          </a:graphicData>
        </a:graphic>
      </p:graphicFrame>
      <p:sp>
        <p:nvSpPr>
          <p:cNvPr id="7" name="Unvan 1"/>
          <p:cNvSpPr>
            <a:spLocks noGrp="1"/>
          </p:cNvSpPr>
          <p:nvPr>
            <p:ph type="title"/>
          </p:nvPr>
        </p:nvSpPr>
        <p:spPr>
          <a:xfrm>
            <a:off x="4204138" y="1229710"/>
            <a:ext cx="6098843" cy="400318"/>
          </a:xfrm>
        </p:spPr>
        <p:txBody>
          <a:bodyPr>
            <a:normAutofit/>
          </a:bodyPr>
          <a:lstStyle/>
          <a:p>
            <a:pPr algn="ctr"/>
            <a:r>
              <a:rPr lang="tr-TR" sz="1900" b="1" dirty="0" smtClean="0">
                <a:solidFill>
                  <a:schemeClr val="tx1"/>
                </a:solidFill>
              </a:rPr>
              <a:t>YÜKSEK LİSANS PROGRAMLARI</a:t>
            </a:r>
            <a:endParaRPr lang="tr-TR" sz="1900" b="1" dirty="0">
              <a:solidFill>
                <a:schemeClr val="tx1"/>
              </a:solidFill>
            </a:endParaRPr>
          </a:p>
        </p:txBody>
      </p:sp>
    </p:spTree>
    <p:extLst>
      <p:ext uri="{BB962C8B-B14F-4D97-AF65-F5344CB8AC3E}">
        <p14:creationId xmlns:p14="http://schemas.microsoft.com/office/powerpoint/2010/main" val="17366670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109728" y="799529"/>
            <a:ext cx="1639613" cy="338554"/>
          </a:xfrm>
          <a:prstGeom prst="rect">
            <a:avLst/>
          </a:prstGeom>
          <a:noFill/>
        </p:spPr>
        <p:txBody>
          <a:bodyPr wrap="square" rtlCol="0">
            <a:spAutoFit/>
          </a:bodyPr>
          <a:lstStyle/>
          <a:p>
            <a:r>
              <a:rPr lang="tr-TR" sz="1600" b="1" dirty="0" smtClean="0">
                <a:solidFill>
                  <a:schemeClr val="bg1"/>
                </a:solidFill>
              </a:rPr>
              <a:t>KABÜL</a:t>
            </a:r>
            <a:endParaRPr lang="tr-TR" sz="1600" b="1" dirty="0">
              <a:solidFill>
                <a:schemeClr val="bg1"/>
              </a:solidFill>
            </a:endParaRPr>
          </a:p>
        </p:txBody>
      </p:sp>
      <p:sp>
        <p:nvSpPr>
          <p:cNvPr id="8" name="İçerik Yer Tutucusu 2"/>
          <p:cNvSpPr>
            <a:spLocks noGrp="1"/>
          </p:cNvSpPr>
          <p:nvPr>
            <p:ph idx="1"/>
          </p:nvPr>
        </p:nvSpPr>
        <p:spPr>
          <a:xfrm>
            <a:off x="2115403" y="1229710"/>
            <a:ext cx="8915400" cy="5262528"/>
          </a:xfrm>
        </p:spPr>
        <p:txBody>
          <a:bodyPr>
            <a:noAutofit/>
          </a:bodyPr>
          <a:lstStyle/>
          <a:p>
            <a:pPr marL="0" indent="0" algn="ctr">
              <a:spcBef>
                <a:spcPct val="0"/>
              </a:spcBef>
              <a:buNone/>
            </a:pPr>
            <a:r>
              <a:rPr lang="tr-TR" sz="1900" b="1" dirty="0">
                <a:solidFill>
                  <a:schemeClr val="tx1"/>
                </a:solidFill>
                <a:latin typeface="+mj-lt"/>
                <a:ea typeface="+mj-ea"/>
                <a:cs typeface="+mj-cs"/>
              </a:rPr>
              <a:t>ÖĞRENCİ </a:t>
            </a:r>
            <a:r>
              <a:rPr lang="tr-TR" sz="1900" b="1" dirty="0" smtClean="0">
                <a:solidFill>
                  <a:schemeClr val="tx1"/>
                </a:solidFill>
                <a:latin typeface="+mj-lt"/>
                <a:ea typeface="+mj-ea"/>
                <a:cs typeface="+mj-cs"/>
              </a:rPr>
              <a:t>KABUL ESASLARI</a:t>
            </a:r>
            <a:endParaRPr lang="en-US" sz="1900" b="1" dirty="0">
              <a:solidFill>
                <a:schemeClr val="tx1"/>
              </a:solidFill>
              <a:latin typeface="+mj-lt"/>
              <a:ea typeface="+mj-ea"/>
              <a:cs typeface="+mj-cs"/>
            </a:endParaRPr>
          </a:p>
          <a:p>
            <a:pPr algn="just">
              <a:spcBef>
                <a:spcPct val="0"/>
              </a:spcBef>
              <a:buFontTx/>
              <a:buChar char="-"/>
            </a:pPr>
            <a:endParaRPr lang="tr-TR" b="1" dirty="0" smtClean="0">
              <a:solidFill>
                <a:schemeClr val="tx1"/>
              </a:solidFill>
              <a:latin typeface="+mj-lt"/>
              <a:ea typeface="+mj-ea"/>
              <a:cs typeface="+mj-cs"/>
            </a:endParaRPr>
          </a:p>
          <a:p>
            <a:pPr algn="just">
              <a:spcBef>
                <a:spcPct val="0"/>
              </a:spcBef>
              <a:buFontTx/>
              <a:buChar char="-"/>
            </a:pPr>
            <a:r>
              <a:rPr lang="en-US" b="1" dirty="0">
                <a:solidFill>
                  <a:schemeClr val="tx1"/>
                </a:solidFill>
                <a:latin typeface="+mj-lt"/>
                <a:ea typeface="+mj-ea"/>
                <a:cs typeface="+mj-cs"/>
              </a:rPr>
              <a:t> </a:t>
            </a:r>
            <a:r>
              <a:rPr lang="tr-TR" b="1" dirty="0" smtClean="0">
                <a:solidFill>
                  <a:schemeClr val="tx1"/>
                </a:solidFill>
                <a:latin typeface="+mj-lt"/>
                <a:ea typeface="+mj-ea"/>
                <a:cs typeface="+mj-cs"/>
              </a:rPr>
              <a:t>Tezli Yüksek Lisans:</a:t>
            </a:r>
          </a:p>
          <a:p>
            <a:pPr algn="just">
              <a:spcBef>
                <a:spcPct val="0"/>
              </a:spcBef>
              <a:buFontTx/>
              <a:buChar char="-"/>
            </a:pPr>
            <a:r>
              <a:rPr lang="tr-TR" dirty="0"/>
              <a:t>Adayın başarılı sayılması için; lisans mezuniyet not ortalaması ve ALES puanı ile birlikte varsa yabancı dil puanı değerlendirilir. Yüksek lisans programlarına müracaatta yabancı dil baraj ya da ön şart değildir. Başarı hesaplamasında yabancı dil sonuç belgesi getiremeyen adayların yabancı dil puanı sıfır olarak değerlendirilir. Yüksek lisans giriş başarı notu; lisans mezuniyet not ortalamasının % 35’i, ALES puanının % 50’si, yabancı dil puanının % 15’inin toplamıdır. Aynı puanı alan adaylar sıralanırken, öncelikle ALES puanı ve yine puanlar eşit ise lisans mezuniyet not ortalaması esas alınarak sıralama yapılır.</a:t>
            </a:r>
            <a:endParaRPr lang="en-US" b="1" dirty="0">
              <a:solidFill>
                <a:schemeClr val="tx1"/>
              </a:solidFill>
              <a:latin typeface="+mj-lt"/>
              <a:ea typeface="+mj-ea"/>
              <a:cs typeface="+mj-cs"/>
            </a:endParaRPr>
          </a:p>
          <a:p>
            <a:pPr marL="0" indent="0" algn="just">
              <a:buNone/>
            </a:pPr>
            <a:r>
              <a:rPr lang="en-US" sz="2800" b="1" dirty="0" smtClean="0">
                <a:solidFill>
                  <a:srgbClr val="FF0000"/>
                </a:solidFill>
              </a:rPr>
              <a:t>  </a:t>
            </a:r>
          </a:p>
        </p:txBody>
      </p:sp>
    </p:spTree>
    <p:extLst>
      <p:ext uri="{BB962C8B-B14F-4D97-AF65-F5344CB8AC3E}">
        <p14:creationId xmlns:p14="http://schemas.microsoft.com/office/powerpoint/2010/main" val="2941425561"/>
      </p:ext>
    </p:extLst>
  </p:cSld>
  <p:clrMapOvr>
    <a:masterClrMapping/>
  </p:clrMapOvr>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1135</TotalTime>
  <Words>193</Words>
  <Application>Microsoft Office PowerPoint</Application>
  <PresentationFormat>Özel</PresentationFormat>
  <Paragraphs>108</Paragraphs>
  <Slides>13</Slides>
  <Notes>0</Notes>
  <HiddenSlides>0</HiddenSlides>
  <MMClips>0</MMClips>
  <ScaleCrop>false</ScaleCrop>
  <HeadingPairs>
    <vt:vector size="6" baseType="variant">
      <vt:variant>
        <vt:lpstr>Tema</vt:lpstr>
      </vt:variant>
      <vt:variant>
        <vt:i4>1</vt:i4>
      </vt:variant>
      <vt:variant>
        <vt:lpstr>Katıştırılmış OLE Hizmet Programları</vt:lpstr>
      </vt:variant>
      <vt:variant>
        <vt:i4>1</vt:i4>
      </vt:variant>
      <vt:variant>
        <vt:lpstr>Slayt Başlıkları</vt:lpstr>
      </vt:variant>
      <vt:variant>
        <vt:i4>13</vt:i4>
      </vt:variant>
    </vt:vector>
  </HeadingPairs>
  <TitlesOfParts>
    <vt:vector size="15" baseType="lpstr">
      <vt:lpstr>Duman</vt:lpstr>
      <vt:lpstr>Microsoft Visio Çizimi</vt:lpstr>
      <vt:lpstr>              EĞİTİM BİLİMLERİ ENSTİTÜSÜ   </vt:lpstr>
      <vt:lpstr>SUNUM ÖZETİ</vt:lpstr>
      <vt:lpstr> MİSYON</vt:lpstr>
      <vt:lpstr> VİZYON</vt:lpstr>
      <vt:lpstr>AKADEMİK YAPI</vt:lpstr>
      <vt:lpstr>İDARİ YAPI</vt:lpstr>
      <vt:lpstr>ENSTİTÜMÜZE BAĞLI ANABİLİM-BİLİM DALLARI VE ÖĞRENCİ KABUL TARİHLERİ</vt:lpstr>
      <vt:lpstr>YÜKSEK LİSANS PROGRAMLARI</vt:lpstr>
      <vt:lpstr>PowerPoint Sunusu</vt:lpstr>
      <vt:lpstr>PowerPoint Sunusu</vt:lpstr>
      <vt:lpstr>SAYILARLA ENSTİTÜMÜZ</vt:lpstr>
      <vt:lpstr>   AKREDİTASYON İŞLEMLERİ   Akademik değerlendirme, kalite iyileştirme, mesleki      tanınırlık</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NİĞDE ÜNİVERSİTESİ MÜHENDİSLİK FAKÜLTESİ  2015-2016 EĞİTİM-ÖĞRETİM YILI  GÜZ YARIYILI AKADEMİK KURUL TOPLANTISI</dc:title>
  <dc:creator>insaat</dc:creator>
  <cp:lastModifiedBy>FATIH</cp:lastModifiedBy>
  <cp:revision>185</cp:revision>
  <dcterms:created xsi:type="dcterms:W3CDTF">2015-11-09T07:53:01Z</dcterms:created>
  <dcterms:modified xsi:type="dcterms:W3CDTF">2016-12-15T09:02:52Z</dcterms:modified>
</cp:coreProperties>
</file>