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68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07BE3C1-03A9-4480-AD9A-03DE8E9D0DA4}" type="datetimeFigureOut">
              <a:rPr lang="tr-TR" smtClean="0"/>
              <a:t>1.06.2022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88DC2B-0895-45B0-86F0-68CED8E4AAA7}"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07778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107BE3C1-03A9-4480-AD9A-03DE8E9D0DA4}" type="datetimeFigureOut">
              <a:rPr lang="tr-TR" smtClean="0"/>
              <a:t>1.06.2022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888DC2B-0895-45B0-86F0-68CED8E4AAA7}" type="slidenum">
              <a:rPr lang="tr-TR" smtClean="0"/>
              <a:t>‹#›</a:t>
            </a:fld>
            <a:endParaRPr lang="tr-TR"/>
          </a:p>
        </p:txBody>
      </p:sp>
    </p:spTree>
    <p:extLst>
      <p:ext uri="{BB962C8B-B14F-4D97-AF65-F5344CB8AC3E}">
        <p14:creationId xmlns:p14="http://schemas.microsoft.com/office/powerpoint/2010/main" val="191107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07BE3C1-03A9-4480-AD9A-03DE8E9D0DA4}" type="datetimeFigureOut">
              <a:rPr lang="tr-TR" smtClean="0"/>
              <a:t>1.06.2022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88DC2B-0895-45B0-86F0-68CED8E4AAA7}" type="slidenum">
              <a:rPr lang="tr-TR" smtClean="0"/>
              <a:t>‹#›</a:t>
            </a:fld>
            <a:endParaRPr lang="tr-TR"/>
          </a:p>
        </p:txBody>
      </p:sp>
    </p:spTree>
    <p:extLst>
      <p:ext uri="{BB962C8B-B14F-4D97-AF65-F5344CB8AC3E}">
        <p14:creationId xmlns:p14="http://schemas.microsoft.com/office/powerpoint/2010/main" val="1579154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07BE3C1-03A9-4480-AD9A-03DE8E9D0DA4}" type="datetimeFigureOut">
              <a:rPr lang="tr-TR" smtClean="0"/>
              <a:t>1.06.2022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88DC2B-0895-45B0-86F0-68CED8E4AAA7}"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244751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07BE3C1-03A9-4480-AD9A-03DE8E9D0DA4}" type="datetimeFigureOut">
              <a:rPr lang="tr-TR" smtClean="0"/>
              <a:t>1.06.2022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88DC2B-0895-45B0-86F0-68CED8E4AAA7}" type="slidenum">
              <a:rPr lang="tr-TR" smtClean="0"/>
              <a:t>‹#›</a:t>
            </a:fld>
            <a:endParaRPr lang="tr-TR"/>
          </a:p>
        </p:txBody>
      </p:sp>
    </p:spTree>
    <p:extLst>
      <p:ext uri="{BB962C8B-B14F-4D97-AF65-F5344CB8AC3E}">
        <p14:creationId xmlns:p14="http://schemas.microsoft.com/office/powerpoint/2010/main" val="963310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07BE3C1-03A9-4480-AD9A-03DE8E9D0DA4}" type="datetimeFigureOut">
              <a:rPr lang="tr-TR" smtClean="0"/>
              <a:t>1.06.2022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88DC2B-0895-45B0-86F0-68CED8E4AAA7}"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723368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07BE3C1-03A9-4480-AD9A-03DE8E9D0DA4}" type="datetimeFigureOut">
              <a:rPr lang="tr-TR" smtClean="0"/>
              <a:t>1.06.2022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88DC2B-0895-45B0-86F0-68CED8E4AAA7}" type="slidenum">
              <a:rPr lang="tr-TR" smtClean="0"/>
              <a:t>‹#›</a:t>
            </a:fld>
            <a:endParaRPr lang="tr-TR"/>
          </a:p>
        </p:txBody>
      </p:sp>
    </p:spTree>
    <p:extLst>
      <p:ext uri="{BB962C8B-B14F-4D97-AF65-F5344CB8AC3E}">
        <p14:creationId xmlns:p14="http://schemas.microsoft.com/office/powerpoint/2010/main" val="3055107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07BE3C1-03A9-4480-AD9A-03DE8E9D0DA4}" type="datetimeFigureOut">
              <a:rPr lang="tr-TR" smtClean="0"/>
              <a:t>1.06.2022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88DC2B-0895-45B0-86F0-68CED8E4AAA7}" type="slidenum">
              <a:rPr lang="tr-TR" smtClean="0"/>
              <a:t>‹#›</a:t>
            </a:fld>
            <a:endParaRPr lang="tr-TR"/>
          </a:p>
        </p:txBody>
      </p:sp>
    </p:spTree>
    <p:extLst>
      <p:ext uri="{BB962C8B-B14F-4D97-AF65-F5344CB8AC3E}">
        <p14:creationId xmlns:p14="http://schemas.microsoft.com/office/powerpoint/2010/main" val="23801582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07BE3C1-03A9-4480-AD9A-03DE8E9D0DA4}" type="datetimeFigureOut">
              <a:rPr lang="tr-TR" smtClean="0"/>
              <a:t>1.06.2022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88DC2B-0895-45B0-86F0-68CED8E4AAA7}" type="slidenum">
              <a:rPr lang="tr-TR" smtClean="0"/>
              <a:t>‹#›</a:t>
            </a:fld>
            <a:endParaRPr lang="tr-TR"/>
          </a:p>
        </p:txBody>
      </p:sp>
    </p:spTree>
    <p:extLst>
      <p:ext uri="{BB962C8B-B14F-4D97-AF65-F5344CB8AC3E}">
        <p14:creationId xmlns:p14="http://schemas.microsoft.com/office/powerpoint/2010/main" val="2401264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07BE3C1-03A9-4480-AD9A-03DE8E9D0DA4}" type="datetimeFigureOut">
              <a:rPr lang="tr-TR" smtClean="0"/>
              <a:t>1.06.2022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88DC2B-0895-45B0-86F0-68CED8E4AAA7}" type="slidenum">
              <a:rPr lang="tr-TR" smtClean="0"/>
              <a:t>‹#›</a:t>
            </a:fld>
            <a:endParaRPr lang="tr-TR"/>
          </a:p>
        </p:txBody>
      </p:sp>
    </p:spTree>
    <p:extLst>
      <p:ext uri="{BB962C8B-B14F-4D97-AF65-F5344CB8AC3E}">
        <p14:creationId xmlns:p14="http://schemas.microsoft.com/office/powerpoint/2010/main" val="3162337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07BE3C1-03A9-4480-AD9A-03DE8E9D0DA4}" type="datetimeFigureOut">
              <a:rPr lang="tr-TR" smtClean="0"/>
              <a:t>1.06.2022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888DC2B-0895-45B0-86F0-68CED8E4AAA7}" type="slidenum">
              <a:rPr lang="tr-TR" smtClean="0"/>
              <a:t>‹#›</a:t>
            </a:fld>
            <a:endParaRPr lang="tr-TR"/>
          </a:p>
        </p:txBody>
      </p:sp>
    </p:spTree>
    <p:extLst>
      <p:ext uri="{BB962C8B-B14F-4D97-AF65-F5344CB8AC3E}">
        <p14:creationId xmlns:p14="http://schemas.microsoft.com/office/powerpoint/2010/main" val="118245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07BE3C1-03A9-4480-AD9A-03DE8E9D0DA4}" type="datetimeFigureOut">
              <a:rPr lang="tr-TR" smtClean="0"/>
              <a:t>1.06.2022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888DC2B-0895-45B0-86F0-68CED8E4AAA7}" type="slidenum">
              <a:rPr lang="tr-TR" smtClean="0"/>
              <a:t>‹#›</a:t>
            </a:fld>
            <a:endParaRPr lang="tr-TR"/>
          </a:p>
        </p:txBody>
      </p:sp>
    </p:spTree>
    <p:extLst>
      <p:ext uri="{BB962C8B-B14F-4D97-AF65-F5344CB8AC3E}">
        <p14:creationId xmlns:p14="http://schemas.microsoft.com/office/powerpoint/2010/main" val="32419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07BE3C1-03A9-4480-AD9A-03DE8E9D0DA4}" type="datetimeFigureOut">
              <a:rPr lang="tr-TR" smtClean="0"/>
              <a:t>1.06.2022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888DC2B-0895-45B0-86F0-68CED8E4AAA7}" type="slidenum">
              <a:rPr lang="tr-TR" smtClean="0"/>
              <a:t>‹#›</a:t>
            </a:fld>
            <a:endParaRPr lang="tr-TR"/>
          </a:p>
        </p:txBody>
      </p:sp>
    </p:spTree>
    <p:extLst>
      <p:ext uri="{BB962C8B-B14F-4D97-AF65-F5344CB8AC3E}">
        <p14:creationId xmlns:p14="http://schemas.microsoft.com/office/powerpoint/2010/main" val="3564190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07BE3C1-03A9-4480-AD9A-03DE8E9D0DA4}" type="datetimeFigureOut">
              <a:rPr lang="tr-TR" smtClean="0"/>
              <a:t>1.06.2022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888DC2B-0895-45B0-86F0-68CED8E4AAA7}" type="slidenum">
              <a:rPr lang="tr-TR" smtClean="0"/>
              <a:t>‹#›</a:t>
            </a:fld>
            <a:endParaRPr lang="tr-TR"/>
          </a:p>
        </p:txBody>
      </p:sp>
    </p:spTree>
    <p:extLst>
      <p:ext uri="{BB962C8B-B14F-4D97-AF65-F5344CB8AC3E}">
        <p14:creationId xmlns:p14="http://schemas.microsoft.com/office/powerpoint/2010/main" val="1374445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7BE3C1-03A9-4480-AD9A-03DE8E9D0DA4}" type="datetimeFigureOut">
              <a:rPr lang="tr-TR" smtClean="0"/>
              <a:t>1.06.2022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888DC2B-0895-45B0-86F0-68CED8E4AAA7}" type="slidenum">
              <a:rPr lang="tr-TR" smtClean="0"/>
              <a:t>‹#›</a:t>
            </a:fld>
            <a:endParaRPr lang="tr-TR"/>
          </a:p>
        </p:txBody>
      </p:sp>
    </p:spTree>
    <p:extLst>
      <p:ext uri="{BB962C8B-B14F-4D97-AF65-F5344CB8AC3E}">
        <p14:creationId xmlns:p14="http://schemas.microsoft.com/office/powerpoint/2010/main" val="2385794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07BE3C1-03A9-4480-AD9A-03DE8E9D0DA4}" type="datetimeFigureOut">
              <a:rPr lang="tr-TR" smtClean="0"/>
              <a:t>1.06.2022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888DC2B-0895-45B0-86F0-68CED8E4AAA7}" type="slidenum">
              <a:rPr lang="tr-TR" smtClean="0"/>
              <a:t>‹#›</a:t>
            </a:fld>
            <a:endParaRPr lang="tr-TR"/>
          </a:p>
        </p:txBody>
      </p:sp>
    </p:spTree>
    <p:extLst>
      <p:ext uri="{BB962C8B-B14F-4D97-AF65-F5344CB8AC3E}">
        <p14:creationId xmlns:p14="http://schemas.microsoft.com/office/powerpoint/2010/main" val="309778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07BE3C1-03A9-4480-AD9A-03DE8E9D0DA4}" type="datetimeFigureOut">
              <a:rPr lang="tr-TR" smtClean="0"/>
              <a:t>1.06.2022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888DC2B-0895-45B0-86F0-68CED8E4AAA7}" type="slidenum">
              <a:rPr lang="tr-TR" smtClean="0"/>
              <a:t>‹#›</a:t>
            </a:fld>
            <a:endParaRPr lang="tr-TR"/>
          </a:p>
        </p:txBody>
      </p:sp>
    </p:spTree>
    <p:extLst>
      <p:ext uri="{BB962C8B-B14F-4D97-AF65-F5344CB8AC3E}">
        <p14:creationId xmlns:p14="http://schemas.microsoft.com/office/powerpoint/2010/main" val="2167300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07BE3C1-03A9-4480-AD9A-03DE8E9D0DA4}" type="datetimeFigureOut">
              <a:rPr lang="tr-TR" smtClean="0"/>
              <a:t>1.06.2022</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888DC2B-0895-45B0-86F0-68CED8E4AAA7}" type="slidenum">
              <a:rPr lang="tr-TR" smtClean="0"/>
              <a:t>‹#›</a:t>
            </a:fld>
            <a:endParaRPr lang="tr-TR"/>
          </a:p>
        </p:txBody>
      </p:sp>
    </p:spTree>
    <p:extLst>
      <p:ext uri="{BB962C8B-B14F-4D97-AF65-F5344CB8AC3E}">
        <p14:creationId xmlns:p14="http://schemas.microsoft.com/office/powerpoint/2010/main" val="422692691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tubitak.gov.tr/tr/icerik-banka-hesaplari-0"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www.tubitak.gov.tr/sites/default/files/4000/2209-a_sonuc_raporu_formati.docx"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mailto:bideb2209a@tubitak.gov.tr"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tybs.tubitak.gov.tr/"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tubitak.gov.tr/sites/default/files/4000/2209-a_arastirma_onerisi_formu_23.05.2022.docx"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https://www.tubitak.gov.tr/sites/default/files/4000/2209a_taahhutname_18.11.2021.docx" TargetMode="External"/><Relationship Id="rId4" Type="http://schemas.openxmlformats.org/officeDocument/2006/relationships/hyperlink" Target="https://www.tubitak.gov.tr/sites/default/files/4000/2209_a_bolum_onay_yazisi_ornegi.docx"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tybs.tubitak.gov.tr/"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0" y="1838325"/>
            <a:ext cx="11820525" cy="2971800"/>
          </a:xfrm>
        </p:spPr>
        <p:txBody>
          <a:bodyPr>
            <a:normAutofit/>
          </a:bodyPr>
          <a:lstStyle/>
          <a:p>
            <a:r>
              <a:rPr lang="tr-TR" b="1" dirty="0" smtClean="0">
                <a:latin typeface="Times New Roman" panose="02020603050405020304" pitchFamily="18" charset="0"/>
                <a:cs typeface="Times New Roman" panose="02020603050405020304" pitchFamily="18" charset="0"/>
              </a:rPr>
              <a:t>TÜBİTAK 2209-A </a:t>
            </a:r>
            <a:r>
              <a:rPr lang="tr-TR" b="1" dirty="0">
                <a:latin typeface="Times New Roman" panose="02020603050405020304" pitchFamily="18" charset="0"/>
                <a:cs typeface="Times New Roman" panose="02020603050405020304" pitchFamily="18" charset="0"/>
              </a:rPr>
              <a:t>- Üniversite Öğrencileri Araştırma Projeleri Destekleme Programı</a:t>
            </a:r>
            <a:br>
              <a:rPr lang="tr-TR" b="1"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000" y="0"/>
            <a:ext cx="2880000" cy="2133976"/>
          </a:xfrm>
          <a:prstGeom prst="rect">
            <a:avLst/>
          </a:prstGeom>
        </p:spPr>
      </p:pic>
    </p:spTree>
    <p:extLst>
      <p:ext uri="{BB962C8B-B14F-4D97-AF65-F5344CB8AC3E}">
        <p14:creationId xmlns:p14="http://schemas.microsoft.com/office/powerpoint/2010/main" val="10015500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000" y="0"/>
            <a:ext cx="2880000" cy="2133976"/>
          </a:xfrm>
          <a:prstGeom prst="rect">
            <a:avLst/>
          </a:prstGeom>
        </p:spPr>
      </p:pic>
      <p:sp>
        <p:nvSpPr>
          <p:cNvPr id="8" name="Metin kutusu 7"/>
          <p:cNvSpPr txBox="1"/>
          <p:nvPr/>
        </p:nvSpPr>
        <p:spPr>
          <a:xfrm>
            <a:off x="0" y="420657"/>
            <a:ext cx="9601200" cy="646331"/>
          </a:xfrm>
          <a:prstGeom prst="rect">
            <a:avLst/>
          </a:prstGeom>
          <a:noFill/>
        </p:spPr>
        <p:txBody>
          <a:bodyPr wrap="square" rtlCol="0">
            <a:spAutoFit/>
          </a:bodyPr>
          <a:lstStyle/>
          <a:p>
            <a:r>
              <a:rPr lang="tr-TR" sz="3600" dirty="0" smtClean="0"/>
              <a:t>Değerlendirme Yöntemi:</a:t>
            </a:r>
            <a:endParaRPr lang="tr-TR" sz="3600" dirty="0"/>
          </a:p>
        </p:txBody>
      </p:sp>
      <p:sp>
        <p:nvSpPr>
          <p:cNvPr id="9" name="Metin kutusu 8"/>
          <p:cNvSpPr txBox="1"/>
          <p:nvPr/>
        </p:nvSpPr>
        <p:spPr>
          <a:xfrm>
            <a:off x="0" y="1154457"/>
            <a:ext cx="9601200" cy="523220"/>
          </a:xfrm>
          <a:prstGeom prst="rect">
            <a:avLst/>
          </a:prstGeom>
          <a:noFill/>
        </p:spPr>
        <p:txBody>
          <a:bodyPr wrap="square" rtlCol="0">
            <a:spAutoFit/>
          </a:bodyPr>
          <a:lstStyle/>
          <a:p>
            <a:r>
              <a:rPr lang="tr-TR" sz="2800" dirty="0" smtClean="0"/>
              <a:t>Bilimsel Değerlendirme:</a:t>
            </a:r>
            <a:endParaRPr lang="tr-TR" sz="2800" dirty="0"/>
          </a:p>
        </p:txBody>
      </p:sp>
      <p:sp>
        <p:nvSpPr>
          <p:cNvPr id="10" name="Metin kutusu 9"/>
          <p:cNvSpPr txBox="1"/>
          <p:nvPr/>
        </p:nvSpPr>
        <p:spPr>
          <a:xfrm>
            <a:off x="0" y="1779687"/>
            <a:ext cx="9601200" cy="5078313"/>
          </a:xfrm>
          <a:prstGeom prst="rect">
            <a:avLst/>
          </a:prstGeom>
          <a:noFill/>
        </p:spPr>
        <p:txBody>
          <a:bodyPr wrap="square" rtlCol="0">
            <a:spAutoFit/>
          </a:bodyPr>
          <a:lstStyle/>
          <a:p>
            <a:pPr fontAlgn="base"/>
            <a:r>
              <a:rPr lang="tr-TR" dirty="0"/>
              <a:t>Ön incelemeden geçen başvurular, alanında uzman danışma kurulu üyeleri ya da panelist/danışmanlar tarafından, aşağıdaki kriterler esas alınarak yapılmaktadır</a:t>
            </a:r>
            <a:r>
              <a:rPr lang="tr-TR" dirty="0" smtClean="0"/>
              <a:t>.</a:t>
            </a:r>
          </a:p>
          <a:p>
            <a:pPr fontAlgn="base"/>
            <a:endParaRPr lang="tr-TR" dirty="0"/>
          </a:p>
          <a:p>
            <a:pPr marL="285750" indent="-285750" fontAlgn="base">
              <a:buFont typeface="Arial" panose="020B0604020202020204" pitchFamily="34" charset="0"/>
              <a:buChar char="•"/>
            </a:pPr>
            <a:r>
              <a:rPr lang="tr-TR" dirty="0" smtClean="0"/>
              <a:t>Araştırma </a:t>
            </a:r>
            <a:r>
              <a:rPr lang="tr-TR" dirty="0"/>
              <a:t>önerisinin özgün </a:t>
            </a:r>
            <a:r>
              <a:rPr lang="tr-TR" dirty="0" smtClean="0"/>
              <a:t>değeri</a:t>
            </a:r>
          </a:p>
          <a:p>
            <a:pPr marL="285750" indent="-285750" fontAlgn="base">
              <a:buFont typeface="Arial" panose="020B0604020202020204" pitchFamily="34" charset="0"/>
              <a:buChar char="•"/>
            </a:pPr>
            <a:r>
              <a:rPr lang="tr-TR" dirty="0" smtClean="0"/>
              <a:t>Amaç </a:t>
            </a:r>
            <a:r>
              <a:rPr lang="tr-TR" dirty="0"/>
              <a:t>ve </a:t>
            </a:r>
            <a:r>
              <a:rPr lang="tr-TR" dirty="0" smtClean="0"/>
              <a:t>hedefleri,</a:t>
            </a:r>
          </a:p>
          <a:p>
            <a:pPr marL="285750" indent="-285750" fontAlgn="base">
              <a:buFont typeface="Arial" panose="020B0604020202020204" pitchFamily="34" charset="0"/>
              <a:buChar char="•"/>
            </a:pPr>
            <a:r>
              <a:rPr lang="tr-TR" dirty="0" smtClean="0"/>
              <a:t>Yöntem,</a:t>
            </a:r>
          </a:p>
          <a:p>
            <a:pPr marL="285750" indent="-285750" fontAlgn="base">
              <a:buFont typeface="Arial" panose="020B0604020202020204" pitchFamily="34" charset="0"/>
              <a:buChar char="•"/>
            </a:pPr>
            <a:r>
              <a:rPr lang="tr-TR" dirty="0" smtClean="0"/>
              <a:t>İş </a:t>
            </a:r>
            <a:r>
              <a:rPr lang="tr-TR" dirty="0"/>
              <a:t>paketleri, başarı ölçütleri ve risk </a:t>
            </a:r>
            <a:r>
              <a:rPr lang="tr-TR" dirty="0" smtClean="0"/>
              <a:t>yönetimi,</a:t>
            </a:r>
          </a:p>
          <a:p>
            <a:pPr marL="285750" indent="-285750" fontAlgn="base">
              <a:buFont typeface="Arial" panose="020B0604020202020204" pitchFamily="34" charset="0"/>
              <a:buChar char="•"/>
            </a:pPr>
            <a:r>
              <a:rPr lang="tr-TR" dirty="0" smtClean="0"/>
              <a:t>Yaygın </a:t>
            </a:r>
            <a:r>
              <a:rPr lang="tr-TR" dirty="0"/>
              <a:t>etki.</a:t>
            </a:r>
          </a:p>
          <a:p>
            <a:pPr fontAlgn="base"/>
            <a:endParaRPr lang="tr-TR" dirty="0" smtClean="0"/>
          </a:p>
          <a:p>
            <a:pPr fontAlgn="base"/>
            <a:r>
              <a:rPr lang="tr-TR" dirty="0"/>
              <a:t>Değerlendirme yalnızca sisteme yüklenen belgeler üzerinden yapılmaktadır. Bu nedenle her bir koşula ilişkin belge, açık ve belirlenen içerikte olacak şekilde başvuru formları aracılığıyla sisteme yüklenmelidir, yalnızca web sayfası linki içeren belgeler dikkate alınmayacaktır.</a:t>
            </a:r>
          </a:p>
          <a:p>
            <a:pPr fontAlgn="base"/>
            <a:r>
              <a:rPr lang="tr-TR" dirty="0"/>
              <a:t>Değerlendirme taban puanları </a:t>
            </a:r>
            <a:r>
              <a:rPr lang="tr-TR" b="1" dirty="0"/>
              <a:t>TEMEL BİLİMLER</a:t>
            </a:r>
            <a:r>
              <a:rPr lang="tr-TR" dirty="0"/>
              <a:t> alanındaki projeler için ayrı belirlenebilir.</a:t>
            </a:r>
          </a:p>
          <a:p>
            <a:pPr fontAlgn="base"/>
            <a:r>
              <a:rPr lang="tr-TR" dirty="0"/>
              <a:t>Değerlendirme sonuçları GYK tarafından görüşülerek Başkanlığa sunulur. Desteklenecek başvurular ve destek miktarları Başkanlık onayı ile kesinleşir.</a:t>
            </a:r>
          </a:p>
          <a:p>
            <a:pPr fontAlgn="base"/>
            <a:endParaRPr lang="tr-TR" dirty="0"/>
          </a:p>
        </p:txBody>
      </p:sp>
    </p:spTree>
    <p:extLst>
      <p:ext uri="{BB962C8B-B14F-4D97-AF65-F5344CB8AC3E}">
        <p14:creationId xmlns:p14="http://schemas.microsoft.com/office/powerpoint/2010/main" val="21913445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000" y="0"/>
            <a:ext cx="2880000" cy="2133976"/>
          </a:xfrm>
          <a:prstGeom prst="rect">
            <a:avLst/>
          </a:prstGeom>
        </p:spPr>
      </p:pic>
      <p:sp>
        <p:nvSpPr>
          <p:cNvPr id="8" name="Metin kutusu 7"/>
          <p:cNvSpPr txBox="1"/>
          <p:nvPr/>
        </p:nvSpPr>
        <p:spPr>
          <a:xfrm>
            <a:off x="0" y="420657"/>
            <a:ext cx="9601200" cy="646331"/>
          </a:xfrm>
          <a:prstGeom prst="rect">
            <a:avLst/>
          </a:prstGeom>
          <a:noFill/>
        </p:spPr>
        <p:txBody>
          <a:bodyPr wrap="square" rtlCol="0">
            <a:spAutoFit/>
          </a:bodyPr>
          <a:lstStyle/>
          <a:p>
            <a:r>
              <a:rPr lang="tr-TR" sz="3600" dirty="0" smtClean="0"/>
              <a:t>İzleme:</a:t>
            </a:r>
            <a:endParaRPr lang="tr-TR" sz="3600" dirty="0"/>
          </a:p>
        </p:txBody>
      </p:sp>
      <p:sp>
        <p:nvSpPr>
          <p:cNvPr id="9" name="Metin kutusu 8"/>
          <p:cNvSpPr txBox="1"/>
          <p:nvPr/>
        </p:nvSpPr>
        <p:spPr>
          <a:xfrm>
            <a:off x="0" y="1154457"/>
            <a:ext cx="9601200" cy="523220"/>
          </a:xfrm>
          <a:prstGeom prst="rect">
            <a:avLst/>
          </a:prstGeom>
          <a:noFill/>
        </p:spPr>
        <p:txBody>
          <a:bodyPr wrap="square" rtlCol="0">
            <a:spAutoFit/>
          </a:bodyPr>
          <a:lstStyle/>
          <a:p>
            <a:r>
              <a:rPr lang="tr-TR" sz="2800" dirty="0" smtClean="0"/>
              <a:t>Sonuçlandırma:</a:t>
            </a:r>
            <a:endParaRPr lang="tr-TR" sz="2800" dirty="0"/>
          </a:p>
        </p:txBody>
      </p:sp>
      <p:sp>
        <p:nvSpPr>
          <p:cNvPr id="10" name="Metin kutusu 9"/>
          <p:cNvSpPr txBox="1"/>
          <p:nvPr/>
        </p:nvSpPr>
        <p:spPr>
          <a:xfrm>
            <a:off x="0" y="1779687"/>
            <a:ext cx="9601200" cy="4647426"/>
          </a:xfrm>
          <a:prstGeom prst="rect">
            <a:avLst/>
          </a:prstGeom>
          <a:noFill/>
        </p:spPr>
        <p:txBody>
          <a:bodyPr wrap="square" rtlCol="0">
            <a:spAutoFit/>
          </a:bodyPr>
          <a:lstStyle/>
          <a:p>
            <a:pPr marL="285750" indent="-285750" fontAlgn="base">
              <a:buFont typeface="Arial" panose="020B0604020202020204" pitchFamily="34" charset="0"/>
              <a:buChar char="•"/>
            </a:pPr>
            <a:r>
              <a:rPr lang="tr-TR" sz="1600" dirty="0"/>
              <a:t>Proje kapsamında yapılan harcamalar fatura ile belgelendirilmelidir ve demirbaş malzeme alınması durumunda üniversite demirbaşına kaydı yapılmalıdır. Üzerinde yürütücü bilgileri bulunmayan fiş niteliğindeki beyanlar kabul edilmeyecektir (yalnızca akaryakıt harcamalarında fiş beyanı kabul edilecektir). Belgelendirilmeyen destek tutarı program web sitesinde belirtilen TÜBİTAK </a:t>
            </a:r>
            <a:r>
              <a:rPr lang="tr-TR" sz="1600" u="sng" dirty="0">
                <a:hlinkClick r:id="rId3"/>
              </a:rPr>
              <a:t>hesaplarına </a:t>
            </a:r>
            <a:r>
              <a:rPr lang="tr-TR" sz="1600" dirty="0"/>
              <a:t>yatırılmalıdır</a:t>
            </a:r>
            <a:r>
              <a:rPr lang="tr-TR" sz="1600" dirty="0" smtClean="0"/>
              <a:t>.</a:t>
            </a:r>
          </a:p>
          <a:p>
            <a:pPr marL="285750" indent="-285750" fontAlgn="base">
              <a:buFont typeface="Arial" panose="020B0604020202020204" pitchFamily="34" charset="0"/>
              <a:buChar char="•"/>
            </a:pPr>
            <a:r>
              <a:rPr lang="tr-TR" sz="1600" dirty="0"/>
              <a:t>Destek sahipleri, desteklenme sonuçlarının açıklanmasını takip eden 12 ay içerisinde, harcama belgeleri, varsa demirbaş kayıt fişi ve iade dekontu eklenen </a:t>
            </a:r>
            <a:r>
              <a:rPr lang="tr-TR" sz="1600" u="sng" dirty="0">
                <a:hlinkClick r:id="rId4"/>
              </a:rPr>
              <a:t>sonuç raporlarını</a:t>
            </a:r>
            <a:r>
              <a:rPr lang="tr-TR" sz="1600" dirty="0"/>
              <a:t> (yürütücü öğrenci ve danışmanının imzaları ile birlikte) e-BİDEB sistemine yüklemelidir. İzleme sistemine yüklenen raporların posta yoluyla </a:t>
            </a:r>
            <a:r>
              <a:rPr lang="tr-TR" sz="1600" dirty="0" err="1"/>
              <a:t>BİDEB’e</a:t>
            </a:r>
            <a:r>
              <a:rPr lang="tr-TR" sz="1600" dirty="0"/>
              <a:t> ulaştırılmasına gerek yoktur. Sonuç raporları </a:t>
            </a:r>
            <a:r>
              <a:rPr lang="tr-TR" sz="1600" dirty="0" err="1"/>
              <a:t>BİDEB’in</a:t>
            </a:r>
            <a:r>
              <a:rPr lang="tr-TR" sz="1600" dirty="0"/>
              <a:t> görevlendirdiği izleyiciler tarafından değerlendirilir.</a:t>
            </a:r>
          </a:p>
          <a:p>
            <a:pPr marL="285750" indent="-285750" fontAlgn="base">
              <a:buFont typeface="Arial" panose="020B0604020202020204" pitchFamily="34" charset="0"/>
              <a:buChar char="•"/>
            </a:pPr>
            <a:r>
              <a:rPr lang="tr-TR" sz="1600" dirty="0"/>
              <a:t>Sonuç raporunun destek bitiş tarihini izleyen bir ay içinde e-BİDEB sistemine yüklenmemesi durumunda gerekçeli dilekçe ile ek süre istenebilir. Gerekçenin GYK tarafından uygun bulunması halinde raporun tamamlanması için ek süre verilebilir. İzleyici hakem tarafından uygun bulunmayan sonuç raporlarının iki ay içinde düzeltilmesi talep edilir.</a:t>
            </a:r>
          </a:p>
          <a:p>
            <a:pPr marL="285750" indent="-285750" fontAlgn="base">
              <a:buFont typeface="Arial" panose="020B0604020202020204" pitchFamily="34" charset="0"/>
              <a:buChar char="•"/>
            </a:pPr>
            <a:r>
              <a:rPr lang="tr-TR" sz="1600" dirty="0"/>
              <a:t>Sonuç raporlarını iki aylık süre içerisinde </a:t>
            </a:r>
            <a:r>
              <a:rPr lang="tr-TR" sz="1600" dirty="0" err="1"/>
              <a:t>BİDEB’e</a:t>
            </a:r>
            <a:r>
              <a:rPr lang="tr-TR" sz="1600" dirty="0"/>
              <a:t> sunmayan veya revize raporu kabul edilmeyen destek sahibinin desteği, kusur durumuna göre yürürlükten kaldırılır veya iptal edilir.</a:t>
            </a:r>
          </a:p>
          <a:p>
            <a:pPr marL="285750" indent="-285750" fontAlgn="base">
              <a:buFont typeface="Arial" panose="020B0604020202020204" pitchFamily="34" charset="0"/>
              <a:buChar char="•"/>
            </a:pPr>
            <a:endParaRPr lang="tr-TR" sz="1600" dirty="0"/>
          </a:p>
        </p:txBody>
      </p:sp>
    </p:spTree>
    <p:extLst>
      <p:ext uri="{BB962C8B-B14F-4D97-AF65-F5344CB8AC3E}">
        <p14:creationId xmlns:p14="http://schemas.microsoft.com/office/powerpoint/2010/main" val="12057007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000" y="0"/>
            <a:ext cx="2880000" cy="2133976"/>
          </a:xfrm>
          <a:prstGeom prst="rect">
            <a:avLst/>
          </a:prstGeom>
        </p:spPr>
      </p:pic>
      <p:sp>
        <p:nvSpPr>
          <p:cNvPr id="8" name="Metin kutusu 7"/>
          <p:cNvSpPr txBox="1"/>
          <p:nvPr/>
        </p:nvSpPr>
        <p:spPr>
          <a:xfrm>
            <a:off x="0" y="420657"/>
            <a:ext cx="9601200" cy="646331"/>
          </a:xfrm>
          <a:prstGeom prst="rect">
            <a:avLst/>
          </a:prstGeom>
          <a:noFill/>
        </p:spPr>
        <p:txBody>
          <a:bodyPr wrap="square" rtlCol="0">
            <a:spAutoFit/>
          </a:bodyPr>
          <a:lstStyle/>
          <a:p>
            <a:r>
              <a:rPr lang="tr-TR" sz="3600" dirty="0" smtClean="0"/>
              <a:t>İzleme:</a:t>
            </a:r>
            <a:endParaRPr lang="tr-TR" sz="3600" dirty="0"/>
          </a:p>
        </p:txBody>
      </p:sp>
      <p:sp>
        <p:nvSpPr>
          <p:cNvPr id="9" name="Metin kutusu 8"/>
          <p:cNvSpPr txBox="1"/>
          <p:nvPr/>
        </p:nvSpPr>
        <p:spPr>
          <a:xfrm>
            <a:off x="0" y="1154457"/>
            <a:ext cx="9601200" cy="523220"/>
          </a:xfrm>
          <a:prstGeom prst="rect">
            <a:avLst/>
          </a:prstGeom>
          <a:noFill/>
        </p:spPr>
        <p:txBody>
          <a:bodyPr wrap="square" rtlCol="0">
            <a:spAutoFit/>
          </a:bodyPr>
          <a:lstStyle/>
          <a:p>
            <a:r>
              <a:rPr lang="tr-TR" sz="2800" dirty="0" smtClean="0"/>
              <a:t>Yükümlülükler:</a:t>
            </a:r>
            <a:endParaRPr lang="tr-TR" sz="2800" dirty="0"/>
          </a:p>
        </p:txBody>
      </p:sp>
      <p:sp>
        <p:nvSpPr>
          <p:cNvPr id="10" name="Metin kutusu 9"/>
          <p:cNvSpPr txBox="1"/>
          <p:nvPr/>
        </p:nvSpPr>
        <p:spPr>
          <a:xfrm>
            <a:off x="0" y="2636937"/>
            <a:ext cx="9601200" cy="2308324"/>
          </a:xfrm>
          <a:prstGeom prst="rect">
            <a:avLst/>
          </a:prstGeom>
          <a:noFill/>
        </p:spPr>
        <p:txBody>
          <a:bodyPr wrap="square" rtlCol="0">
            <a:spAutoFit/>
          </a:bodyPr>
          <a:lstStyle/>
          <a:p>
            <a:pPr marL="285750" indent="-285750" fontAlgn="base">
              <a:buFont typeface="Arial" panose="020B0604020202020204" pitchFamily="34" charset="0"/>
              <a:buChar char="•"/>
            </a:pPr>
            <a:r>
              <a:rPr lang="tr-TR" dirty="0"/>
              <a:t>Desteklenen aday (varsa proje ortakları) ve akademik danışmanı, araştırmanın yürütülmesi sırasında evrensel nitelikli bilimsel araştırma ve bilimsel yayın kurallarına uymak zorundadır. Yukarıda belirtilen kurallara aykırı davranılması halinde ilgililer hakkında AYEK yönetmeliği hükümleri uyarınca işlem yapılır</a:t>
            </a:r>
            <a:r>
              <a:rPr lang="tr-TR" dirty="0" smtClean="0"/>
              <a:t>.</a:t>
            </a:r>
          </a:p>
          <a:p>
            <a:pPr marL="285750" indent="-285750" fontAlgn="base">
              <a:buFont typeface="Arial" panose="020B0604020202020204" pitchFamily="34" charset="0"/>
              <a:buChar char="•"/>
            </a:pPr>
            <a:endParaRPr lang="tr-TR" dirty="0" smtClean="0"/>
          </a:p>
          <a:p>
            <a:pPr marL="285750" indent="-285750" fontAlgn="base">
              <a:buFont typeface="Arial" panose="020B0604020202020204" pitchFamily="34" charset="0"/>
              <a:buChar char="•"/>
            </a:pPr>
            <a:r>
              <a:rPr lang="tr-TR" dirty="0"/>
              <a:t>Değerlendirme sonuçlarının açıklandığının TÜBİTAK web sayfasında duyurulmasını takip eden en çok 12 ay içinde proje yürütücüleri sonuç raporunu sisteme yüklemelidir</a:t>
            </a:r>
            <a:r>
              <a:rPr lang="tr-TR" dirty="0" smtClean="0"/>
              <a:t>.</a:t>
            </a:r>
            <a:endParaRPr lang="tr-TR" dirty="0"/>
          </a:p>
        </p:txBody>
      </p:sp>
    </p:spTree>
    <p:extLst>
      <p:ext uri="{BB962C8B-B14F-4D97-AF65-F5344CB8AC3E}">
        <p14:creationId xmlns:p14="http://schemas.microsoft.com/office/powerpoint/2010/main" val="1581385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000" y="0"/>
            <a:ext cx="2880000" cy="2133976"/>
          </a:xfrm>
          <a:prstGeom prst="rect">
            <a:avLst/>
          </a:prstGeom>
        </p:spPr>
      </p:pic>
      <p:sp>
        <p:nvSpPr>
          <p:cNvPr id="8" name="Metin kutusu 7"/>
          <p:cNvSpPr txBox="1"/>
          <p:nvPr/>
        </p:nvSpPr>
        <p:spPr>
          <a:xfrm>
            <a:off x="0" y="420657"/>
            <a:ext cx="9601200" cy="646331"/>
          </a:xfrm>
          <a:prstGeom prst="rect">
            <a:avLst/>
          </a:prstGeom>
          <a:noFill/>
        </p:spPr>
        <p:txBody>
          <a:bodyPr wrap="square" rtlCol="0">
            <a:spAutoFit/>
          </a:bodyPr>
          <a:lstStyle/>
          <a:p>
            <a:r>
              <a:rPr lang="tr-TR" sz="3600" dirty="0" smtClean="0"/>
              <a:t>İletişim Bilgileri:</a:t>
            </a:r>
            <a:endParaRPr lang="tr-TR" sz="3600" dirty="0"/>
          </a:p>
        </p:txBody>
      </p:sp>
      <p:sp>
        <p:nvSpPr>
          <p:cNvPr id="9" name="Metin kutusu 8"/>
          <p:cNvSpPr txBox="1"/>
          <p:nvPr/>
        </p:nvSpPr>
        <p:spPr>
          <a:xfrm>
            <a:off x="0" y="1154457"/>
            <a:ext cx="9601200" cy="523220"/>
          </a:xfrm>
          <a:prstGeom prst="rect">
            <a:avLst/>
          </a:prstGeom>
          <a:noFill/>
        </p:spPr>
        <p:txBody>
          <a:bodyPr wrap="square" rtlCol="0">
            <a:spAutoFit/>
          </a:bodyPr>
          <a:lstStyle/>
          <a:p>
            <a:r>
              <a:rPr lang="tr-TR" sz="2800" dirty="0" smtClean="0"/>
              <a:t>Yükümlülükler:</a:t>
            </a:r>
            <a:endParaRPr lang="tr-TR" sz="2800" dirty="0"/>
          </a:p>
        </p:txBody>
      </p:sp>
      <p:sp>
        <p:nvSpPr>
          <p:cNvPr id="10" name="Metin kutusu 9"/>
          <p:cNvSpPr txBox="1"/>
          <p:nvPr/>
        </p:nvSpPr>
        <p:spPr>
          <a:xfrm>
            <a:off x="0" y="2389287"/>
            <a:ext cx="9601200" cy="2585323"/>
          </a:xfrm>
          <a:prstGeom prst="rect">
            <a:avLst/>
          </a:prstGeom>
          <a:noFill/>
        </p:spPr>
        <p:txBody>
          <a:bodyPr wrap="square" rtlCol="0">
            <a:spAutoFit/>
          </a:bodyPr>
          <a:lstStyle/>
          <a:p>
            <a:pPr fontAlgn="base"/>
            <a:r>
              <a:rPr lang="tr-TR" b="1" dirty="0"/>
              <a:t>TÜBİTAK-BİDEB 2209/A</a:t>
            </a:r>
            <a:r>
              <a:rPr lang="tr-TR" dirty="0"/>
              <a:t/>
            </a:r>
            <a:br>
              <a:rPr lang="tr-TR" dirty="0"/>
            </a:br>
            <a:r>
              <a:rPr lang="tr-TR" b="1" dirty="0"/>
              <a:t>Üniversite Öğrencileri Araştırma Projeleri Destekleme Programı</a:t>
            </a:r>
            <a:endParaRPr lang="tr-TR" dirty="0"/>
          </a:p>
          <a:p>
            <a:pPr fontAlgn="base"/>
            <a:r>
              <a:rPr lang="tr-TR" dirty="0"/>
              <a:t>TÜBİTAK Bilim İnsanı Destek Programları Başkanlığı</a:t>
            </a:r>
          </a:p>
          <a:p>
            <a:pPr fontAlgn="base"/>
            <a:r>
              <a:rPr lang="tr-TR" b="1" dirty="0"/>
              <a:t>Adres</a:t>
            </a:r>
            <a:r>
              <a:rPr lang="tr-TR" dirty="0"/>
              <a:t>:  TÜBİTAK Başkanlık Binası</a:t>
            </a:r>
            <a:br>
              <a:rPr lang="tr-TR" dirty="0"/>
            </a:br>
            <a:r>
              <a:rPr lang="tr-TR" dirty="0"/>
              <a:t>Tunus Caddesi No:80 Kavaklıdere</a:t>
            </a:r>
            <a:br>
              <a:rPr lang="tr-TR" dirty="0"/>
            </a:br>
            <a:r>
              <a:rPr lang="tr-TR" dirty="0"/>
              <a:t>ÇANKAYA/ANKARA PK:06100</a:t>
            </a:r>
          </a:p>
          <a:p>
            <a:pPr fontAlgn="base"/>
            <a:r>
              <a:rPr lang="tr-TR" dirty="0"/>
              <a:t/>
            </a:r>
            <a:br>
              <a:rPr lang="tr-TR" dirty="0"/>
            </a:br>
            <a:r>
              <a:rPr lang="tr-TR" b="1" dirty="0"/>
              <a:t>Tel:</a:t>
            </a:r>
            <a:r>
              <a:rPr lang="tr-TR" dirty="0"/>
              <a:t>  444 66 90</a:t>
            </a:r>
            <a:br>
              <a:rPr lang="tr-TR" dirty="0"/>
            </a:br>
            <a:r>
              <a:rPr lang="tr-TR" b="1" dirty="0"/>
              <a:t>e-Posta:</a:t>
            </a:r>
            <a:r>
              <a:rPr lang="tr-TR" dirty="0"/>
              <a:t> </a:t>
            </a:r>
            <a:r>
              <a:rPr lang="tr-TR" u="sng" dirty="0">
                <a:hlinkClick r:id="rId3"/>
              </a:rPr>
              <a:t>bideb2209a@tubitak.gov.tr</a:t>
            </a:r>
            <a:endParaRPr lang="tr-TR" dirty="0"/>
          </a:p>
        </p:txBody>
      </p:sp>
    </p:spTree>
    <p:extLst>
      <p:ext uri="{BB962C8B-B14F-4D97-AF65-F5344CB8AC3E}">
        <p14:creationId xmlns:p14="http://schemas.microsoft.com/office/powerpoint/2010/main" val="2651295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000" y="0"/>
            <a:ext cx="2880000" cy="2133976"/>
          </a:xfrm>
          <a:prstGeom prst="rect">
            <a:avLst/>
          </a:prstGeom>
        </p:spPr>
      </p:pic>
      <p:sp>
        <p:nvSpPr>
          <p:cNvPr id="8" name="Metin kutusu 7"/>
          <p:cNvSpPr txBox="1"/>
          <p:nvPr/>
        </p:nvSpPr>
        <p:spPr>
          <a:xfrm>
            <a:off x="0" y="420657"/>
            <a:ext cx="9601200" cy="646331"/>
          </a:xfrm>
          <a:prstGeom prst="rect">
            <a:avLst/>
          </a:prstGeom>
          <a:noFill/>
        </p:spPr>
        <p:txBody>
          <a:bodyPr wrap="square" rtlCol="0">
            <a:spAutoFit/>
          </a:bodyPr>
          <a:lstStyle/>
          <a:p>
            <a:r>
              <a:rPr lang="tr-TR" sz="3600" dirty="0" smtClean="0"/>
              <a:t>Genel Bilgi   :</a:t>
            </a:r>
            <a:endParaRPr lang="tr-TR" sz="3600" dirty="0"/>
          </a:p>
        </p:txBody>
      </p:sp>
      <p:sp>
        <p:nvSpPr>
          <p:cNvPr id="9" name="Metin kutusu 8"/>
          <p:cNvSpPr txBox="1"/>
          <p:nvPr/>
        </p:nvSpPr>
        <p:spPr>
          <a:xfrm>
            <a:off x="0" y="1154457"/>
            <a:ext cx="9601200" cy="523220"/>
          </a:xfrm>
          <a:prstGeom prst="rect">
            <a:avLst/>
          </a:prstGeom>
          <a:noFill/>
        </p:spPr>
        <p:txBody>
          <a:bodyPr wrap="square" rtlCol="0">
            <a:spAutoFit/>
          </a:bodyPr>
          <a:lstStyle/>
          <a:p>
            <a:r>
              <a:rPr lang="tr-TR" sz="2800" dirty="0" smtClean="0"/>
              <a:t>Destek Kapsamı:</a:t>
            </a:r>
            <a:endParaRPr lang="tr-TR" sz="2800" dirty="0"/>
          </a:p>
        </p:txBody>
      </p:sp>
      <p:sp>
        <p:nvSpPr>
          <p:cNvPr id="10" name="Metin kutusu 9"/>
          <p:cNvSpPr txBox="1"/>
          <p:nvPr/>
        </p:nvSpPr>
        <p:spPr>
          <a:xfrm>
            <a:off x="0" y="3231996"/>
            <a:ext cx="9601200" cy="1200329"/>
          </a:xfrm>
          <a:prstGeom prst="rect">
            <a:avLst/>
          </a:prstGeom>
          <a:noFill/>
        </p:spPr>
        <p:txBody>
          <a:bodyPr wrap="square" rtlCol="0">
            <a:spAutoFit/>
          </a:bodyPr>
          <a:lstStyle/>
          <a:p>
            <a:r>
              <a:rPr lang="tr-TR" dirty="0"/>
              <a:t>Üniversitelerde öğrenim görmekte olan </a:t>
            </a:r>
            <a:r>
              <a:rPr lang="tr-TR" dirty="0" err="1"/>
              <a:t>önlisans</a:t>
            </a:r>
            <a:r>
              <a:rPr lang="tr-TR" dirty="0"/>
              <a:t> ve lisans öğrencisinin/öğrencilerinin hazırladıkları araştırma projelerinin gerektirdiği makine/teçhizat, sarf malzemesi, seyahat, hizmet alımı giderleri için hibe desteği sağlanır. 2020/2 dönemi itibarıyla konferans katılım, yayın ve patent masrafları proje bütçesine dahil edilemez.</a:t>
            </a:r>
            <a:endParaRPr lang="tr-TR" sz="2800" dirty="0"/>
          </a:p>
        </p:txBody>
      </p:sp>
    </p:spTree>
    <p:extLst>
      <p:ext uri="{BB962C8B-B14F-4D97-AF65-F5344CB8AC3E}">
        <p14:creationId xmlns:p14="http://schemas.microsoft.com/office/powerpoint/2010/main" val="34488619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000" y="0"/>
            <a:ext cx="2880000" cy="2133976"/>
          </a:xfrm>
          <a:prstGeom prst="rect">
            <a:avLst/>
          </a:prstGeom>
        </p:spPr>
      </p:pic>
      <p:sp>
        <p:nvSpPr>
          <p:cNvPr id="8" name="Metin kutusu 7"/>
          <p:cNvSpPr txBox="1"/>
          <p:nvPr/>
        </p:nvSpPr>
        <p:spPr>
          <a:xfrm>
            <a:off x="0" y="420657"/>
            <a:ext cx="9601200" cy="646331"/>
          </a:xfrm>
          <a:prstGeom prst="rect">
            <a:avLst/>
          </a:prstGeom>
          <a:noFill/>
        </p:spPr>
        <p:txBody>
          <a:bodyPr wrap="square" rtlCol="0">
            <a:spAutoFit/>
          </a:bodyPr>
          <a:lstStyle/>
          <a:p>
            <a:r>
              <a:rPr lang="tr-TR" sz="3600" dirty="0" smtClean="0"/>
              <a:t>Genel Bilgi   :</a:t>
            </a:r>
            <a:endParaRPr lang="tr-TR" sz="3600" dirty="0"/>
          </a:p>
        </p:txBody>
      </p:sp>
      <p:sp>
        <p:nvSpPr>
          <p:cNvPr id="9" name="Metin kutusu 8"/>
          <p:cNvSpPr txBox="1"/>
          <p:nvPr/>
        </p:nvSpPr>
        <p:spPr>
          <a:xfrm>
            <a:off x="0" y="1154457"/>
            <a:ext cx="9601200" cy="523220"/>
          </a:xfrm>
          <a:prstGeom prst="rect">
            <a:avLst/>
          </a:prstGeom>
          <a:noFill/>
        </p:spPr>
        <p:txBody>
          <a:bodyPr wrap="square" rtlCol="0">
            <a:spAutoFit/>
          </a:bodyPr>
          <a:lstStyle/>
          <a:p>
            <a:r>
              <a:rPr lang="tr-TR" sz="2800" dirty="0" smtClean="0"/>
              <a:t>Önemli Hususlar:</a:t>
            </a:r>
            <a:endParaRPr lang="tr-TR" sz="2800" dirty="0"/>
          </a:p>
        </p:txBody>
      </p:sp>
      <p:sp>
        <p:nvSpPr>
          <p:cNvPr id="10" name="Metin kutusu 9"/>
          <p:cNvSpPr txBox="1"/>
          <p:nvPr/>
        </p:nvSpPr>
        <p:spPr>
          <a:xfrm>
            <a:off x="0" y="3231996"/>
            <a:ext cx="9601200" cy="1477328"/>
          </a:xfrm>
          <a:prstGeom prst="rect">
            <a:avLst/>
          </a:prstGeom>
          <a:noFill/>
        </p:spPr>
        <p:txBody>
          <a:bodyPr wrap="square" rtlCol="0">
            <a:spAutoFit/>
          </a:bodyPr>
          <a:lstStyle/>
          <a:p>
            <a:r>
              <a:rPr lang="tr-TR" dirty="0"/>
              <a:t>Başvurular internet üzerinden </a:t>
            </a:r>
            <a:r>
              <a:rPr lang="tr-TR" u="sng" dirty="0">
                <a:hlinkClick r:id="rId3"/>
              </a:rPr>
              <a:t>https://tybs.tubitak.gov.tr</a:t>
            </a:r>
            <a:r>
              <a:rPr lang="tr-TR" dirty="0"/>
              <a:t> adresine yapılır. Başvurunun tamamlanması için sistem üzerinden başvuruya onay verilmesi yeterlidir.  Başvuru tamamlandıktan sonra hiçbir belgenin imzalı kopyasının TÜBİTAK Bilim İnsanı Destek Programları Başkanlığına gönderilmesine gerek yoktur. </a:t>
            </a:r>
            <a:r>
              <a:rPr lang="tr-TR" dirty="0" err="1"/>
              <a:t>BİDEB'e</a:t>
            </a:r>
            <a:r>
              <a:rPr lang="tr-TR" dirty="0"/>
              <a:t> posta ile gönderilen belgeler işleme alınmayacak ve imha edilecektir.</a:t>
            </a:r>
            <a:endParaRPr lang="tr-TR" sz="2800" dirty="0"/>
          </a:p>
        </p:txBody>
      </p:sp>
    </p:spTree>
    <p:extLst>
      <p:ext uri="{BB962C8B-B14F-4D97-AF65-F5344CB8AC3E}">
        <p14:creationId xmlns:p14="http://schemas.microsoft.com/office/powerpoint/2010/main" val="762661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000" y="0"/>
            <a:ext cx="2880000" cy="2133976"/>
          </a:xfrm>
          <a:prstGeom prst="rect">
            <a:avLst/>
          </a:prstGeom>
        </p:spPr>
      </p:pic>
      <p:sp>
        <p:nvSpPr>
          <p:cNvPr id="8" name="Metin kutusu 7"/>
          <p:cNvSpPr txBox="1"/>
          <p:nvPr/>
        </p:nvSpPr>
        <p:spPr>
          <a:xfrm>
            <a:off x="0" y="420657"/>
            <a:ext cx="9601200" cy="646331"/>
          </a:xfrm>
          <a:prstGeom prst="rect">
            <a:avLst/>
          </a:prstGeom>
          <a:noFill/>
        </p:spPr>
        <p:txBody>
          <a:bodyPr wrap="square" rtlCol="0">
            <a:spAutoFit/>
          </a:bodyPr>
          <a:lstStyle/>
          <a:p>
            <a:r>
              <a:rPr lang="tr-TR" sz="3600" dirty="0" smtClean="0"/>
              <a:t>Genel Bilgi:</a:t>
            </a:r>
            <a:endParaRPr lang="tr-TR" sz="3600" dirty="0"/>
          </a:p>
        </p:txBody>
      </p:sp>
      <p:sp>
        <p:nvSpPr>
          <p:cNvPr id="9" name="Metin kutusu 8"/>
          <p:cNvSpPr txBox="1"/>
          <p:nvPr/>
        </p:nvSpPr>
        <p:spPr>
          <a:xfrm>
            <a:off x="0" y="1154457"/>
            <a:ext cx="9601200" cy="523220"/>
          </a:xfrm>
          <a:prstGeom prst="rect">
            <a:avLst/>
          </a:prstGeom>
          <a:noFill/>
        </p:spPr>
        <p:txBody>
          <a:bodyPr wrap="square" rtlCol="0">
            <a:spAutoFit/>
          </a:bodyPr>
          <a:lstStyle/>
          <a:p>
            <a:r>
              <a:rPr lang="tr-TR" sz="2800" dirty="0" smtClean="0"/>
              <a:t>Destek Miktarı ve Ödeme Koşulları:</a:t>
            </a:r>
            <a:endParaRPr lang="tr-TR" sz="2800" dirty="0"/>
          </a:p>
        </p:txBody>
      </p:sp>
      <p:sp>
        <p:nvSpPr>
          <p:cNvPr id="10" name="Metin kutusu 9"/>
          <p:cNvSpPr txBox="1"/>
          <p:nvPr/>
        </p:nvSpPr>
        <p:spPr>
          <a:xfrm>
            <a:off x="0" y="3231996"/>
            <a:ext cx="9601200" cy="2585323"/>
          </a:xfrm>
          <a:prstGeom prst="rect">
            <a:avLst/>
          </a:prstGeom>
          <a:noFill/>
        </p:spPr>
        <p:txBody>
          <a:bodyPr wrap="square" rtlCol="0">
            <a:spAutoFit/>
          </a:bodyPr>
          <a:lstStyle/>
          <a:p>
            <a:pPr fontAlgn="base"/>
            <a:r>
              <a:rPr lang="tr-TR" dirty="0"/>
              <a:t>Araştırma projeleri en çok 12 aylık süre ile desteklenir.  Destek alanlar destek kararının TÜBİTAK web sayfasında ilan edilmesini takip eden en çok bir yıl içinde projesini tamamlamak zorundadır.</a:t>
            </a:r>
          </a:p>
          <a:p>
            <a:pPr fontAlgn="base"/>
            <a:r>
              <a:rPr lang="tr-TR" dirty="0"/>
              <a:t>2022 yılından itibaren maksimum destek tutarı 6000 TL'dir.</a:t>
            </a:r>
          </a:p>
          <a:p>
            <a:pPr fontAlgn="base"/>
            <a:r>
              <a:rPr lang="tr-TR" dirty="0"/>
              <a:t>Online başvuruda girişi yapılacak IBAN numarası mutlaka proje yürütücüsü öğrenciye ait olmalıdır.</a:t>
            </a:r>
            <a:br>
              <a:rPr lang="tr-TR" dirty="0"/>
            </a:br>
            <a:r>
              <a:rPr lang="tr-TR" dirty="0"/>
              <a:t> </a:t>
            </a:r>
            <a:br>
              <a:rPr lang="tr-TR" dirty="0"/>
            </a:br>
            <a:r>
              <a:rPr lang="tr-TR" dirty="0"/>
              <a:t>Öğrenci ve danışmanlara harcırah ya da yevmiye ödemesi yapılmamaktadır.</a:t>
            </a:r>
          </a:p>
          <a:p>
            <a:pPr fontAlgn="base"/>
            <a:r>
              <a:rPr lang="tr-TR" dirty="0"/>
              <a:t>Konaklama harcamaları destek kapsamına dahil edilemez.</a:t>
            </a:r>
          </a:p>
        </p:txBody>
      </p:sp>
    </p:spTree>
    <p:extLst>
      <p:ext uri="{BB962C8B-B14F-4D97-AF65-F5344CB8AC3E}">
        <p14:creationId xmlns:p14="http://schemas.microsoft.com/office/powerpoint/2010/main" val="31652889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000" y="0"/>
            <a:ext cx="2880000" cy="2133976"/>
          </a:xfrm>
          <a:prstGeom prst="rect">
            <a:avLst/>
          </a:prstGeom>
        </p:spPr>
      </p:pic>
      <p:sp>
        <p:nvSpPr>
          <p:cNvPr id="8" name="Metin kutusu 7"/>
          <p:cNvSpPr txBox="1"/>
          <p:nvPr/>
        </p:nvSpPr>
        <p:spPr>
          <a:xfrm>
            <a:off x="0" y="420657"/>
            <a:ext cx="9601200" cy="646331"/>
          </a:xfrm>
          <a:prstGeom prst="rect">
            <a:avLst/>
          </a:prstGeom>
          <a:noFill/>
        </p:spPr>
        <p:txBody>
          <a:bodyPr wrap="square" rtlCol="0">
            <a:spAutoFit/>
          </a:bodyPr>
          <a:lstStyle/>
          <a:p>
            <a:r>
              <a:rPr lang="tr-TR" sz="3600" dirty="0" smtClean="0"/>
              <a:t>Başvuru:</a:t>
            </a:r>
            <a:endParaRPr lang="tr-TR" sz="3600" dirty="0"/>
          </a:p>
        </p:txBody>
      </p:sp>
      <p:sp>
        <p:nvSpPr>
          <p:cNvPr id="9" name="Metin kutusu 8"/>
          <p:cNvSpPr txBox="1"/>
          <p:nvPr/>
        </p:nvSpPr>
        <p:spPr>
          <a:xfrm>
            <a:off x="0" y="1154457"/>
            <a:ext cx="9601200" cy="523220"/>
          </a:xfrm>
          <a:prstGeom prst="rect">
            <a:avLst/>
          </a:prstGeom>
          <a:noFill/>
        </p:spPr>
        <p:txBody>
          <a:bodyPr wrap="square" rtlCol="0">
            <a:spAutoFit/>
          </a:bodyPr>
          <a:lstStyle/>
          <a:p>
            <a:r>
              <a:rPr lang="tr-TR" sz="2800" dirty="0" smtClean="0"/>
              <a:t>Kimler Başvurabilir:</a:t>
            </a:r>
            <a:endParaRPr lang="tr-TR" sz="2800" dirty="0"/>
          </a:p>
        </p:txBody>
      </p:sp>
      <p:sp>
        <p:nvSpPr>
          <p:cNvPr id="10" name="Metin kutusu 9"/>
          <p:cNvSpPr txBox="1"/>
          <p:nvPr/>
        </p:nvSpPr>
        <p:spPr>
          <a:xfrm>
            <a:off x="0" y="1765146"/>
            <a:ext cx="9601200" cy="4462760"/>
          </a:xfrm>
          <a:prstGeom prst="rect">
            <a:avLst/>
          </a:prstGeom>
          <a:noFill/>
        </p:spPr>
        <p:txBody>
          <a:bodyPr wrap="square" rtlCol="0">
            <a:spAutoFit/>
          </a:bodyPr>
          <a:lstStyle/>
          <a:p>
            <a:pPr fontAlgn="base"/>
            <a:r>
              <a:rPr lang="tr-TR" sz="1400" dirty="0" smtClean="0"/>
              <a:t>1) Başvuru </a:t>
            </a:r>
            <a:r>
              <a:rPr lang="tr-TR" sz="1400" dirty="0"/>
              <a:t>sahibinin ön lisans veya lisans öğrenimi* görüyor olması,</a:t>
            </a:r>
          </a:p>
          <a:p>
            <a:pPr fontAlgn="base"/>
            <a:r>
              <a:rPr lang="tr-TR" sz="1400" dirty="0" smtClean="0"/>
              <a:t>2) Projenin </a:t>
            </a:r>
            <a:r>
              <a:rPr lang="tr-TR" sz="1400" dirty="0"/>
              <a:t>akademik danışman rehberliğinde yapılıyor olması**</a:t>
            </a:r>
          </a:p>
          <a:p>
            <a:pPr fontAlgn="base"/>
            <a:r>
              <a:rPr lang="tr-TR" sz="1400" dirty="0" smtClean="0"/>
              <a:t>3) Aynı </a:t>
            </a:r>
            <a:r>
              <a:rPr lang="tr-TR" sz="1400" dirty="0"/>
              <a:t>dönemde birden fazla başvuruda ve/veya önceki dönemlerde desteği </a:t>
            </a:r>
            <a:r>
              <a:rPr lang="tr-TR" sz="1400" dirty="0" smtClean="0"/>
              <a:t>devam </a:t>
            </a:r>
            <a:r>
              <a:rPr lang="tr-TR" sz="1400" dirty="0"/>
              <a:t>eden bir 2209-A ya da 2209-B projesinde yer alınmamış olunması,</a:t>
            </a:r>
          </a:p>
          <a:p>
            <a:pPr fontAlgn="base"/>
            <a:r>
              <a:rPr lang="tr-TR" sz="1400" dirty="0"/>
              <a:t>4</a:t>
            </a:r>
            <a:r>
              <a:rPr lang="tr-TR" sz="1400" dirty="0" smtClean="0"/>
              <a:t>) Daha </a:t>
            </a:r>
            <a:r>
              <a:rPr lang="tr-TR" sz="1400" dirty="0"/>
              <a:t>önce aynı proje için TÜBİTAK’tan destek alınmamış olması gerekmektedir.</a:t>
            </a:r>
          </a:p>
          <a:p>
            <a:pPr fontAlgn="base"/>
            <a:r>
              <a:rPr lang="tr-TR" sz="1400" dirty="0" smtClean="0"/>
              <a:t>5) Öğrenciler </a:t>
            </a:r>
            <a:r>
              <a:rPr lang="tr-TR" sz="1400" dirty="0"/>
              <a:t>programa bireysel veya takım halinde başvuru yapabilirler. Takım halinde başvuru yapılması durumunda öğrencilerden biri Proje Yürütücüsü olarak TÜBİTAK’a karşı sorumludur. Bir projede proje yürütücüsü dışında en fazla 3 proje ortağı yer alabilir</a:t>
            </a:r>
            <a:r>
              <a:rPr lang="tr-TR" sz="1400" dirty="0" smtClean="0"/>
              <a:t>.</a:t>
            </a:r>
          </a:p>
          <a:p>
            <a:pPr fontAlgn="base"/>
            <a:endParaRPr lang="tr-TR" sz="1400" dirty="0"/>
          </a:p>
          <a:p>
            <a:pPr fontAlgn="base"/>
            <a:r>
              <a:rPr lang="tr-TR" sz="1400" dirty="0"/>
              <a:t>* Açık Öğretim ve hazırlık sınıfı öğrencileri başvuramazlar.</a:t>
            </a:r>
          </a:p>
          <a:p>
            <a:pPr fontAlgn="base"/>
            <a:r>
              <a:rPr lang="tr-TR" sz="1400" dirty="0" smtClean="0"/>
              <a:t>**</a:t>
            </a:r>
            <a:r>
              <a:rPr lang="tr-TR" sz="1400" dirty="0"/>
              <a:t> Araştırma görevlileri ve öğretim görevlileri de akademik danışman olabilir. Birleşik doktora öğrenimi gören araştırma/öğretim görevlileri, akademik danışman olabilmek için doktora yeterliliğini almış olmalıdır. Yüksek lisans sonrası doktora öğrenimi gören araştırma/öğretim görevlileri için yeterliliği almış olma koşulu aranmaz. Doktora öğrenimine başlamamış olan araştırma/öğretim görevlileri akademik danışman olamaz.</a:t>
            </a:r>
          </a:p>
          <a:p>
            <a:pPr fontAlgn="base"/>
            <a:r>
              <a:rPr lang="tr-TR" sz="1400" dirty="0"/>
              <a:t/>
            </a:r>
            <a:br>
              <a:rPr lang="tr-TR" sz="1400" dirty="0"/>
            </a:br>
            <a:r>
              <a:rPr lang="tr-TR" sz="1400" dirty="0"/>
              <a:t>Programa, öğrenciler bireysel veya takım halinde başvuru yapabilirler. Takım halinde başvuru yapılması durumunda öğrencilerden biri Proje Yürütücüsü olarak TÜBİTAK’a karşı sorumludur. Bir projede proje yürütücüsü dışında en fazla 3 proje ortağı yer alabilir.</a:t>
            </a:r>
          </a:p>
          <a:p>
            <a:pPr fontAlgn="base"/>
            <a:r>
              <a:rPr lang="tr-TR" sz="1400" dirty="0"/>
              <a:t>Aynı dönem içinde bir akademik danışman en fazla 5 projede görev alabilir. Danışmanın 5’ten fazla projede yer alması durumunda başvuru sırasına göre 5.’den sonraki projeler ön incelemede elenir</a:t>
            </a:r>
            <a:r>
              <a:rPr lang="tr-TR" dirty="0"/>
              <a:t>.</a:t>
            </a:r>
          </a:p>
        </p:txBody>
      </p:sp>
    </p:spTree>
    <p:extLst>
      <p:ext uri="{BB962C8B-B14F-4D97-AF65-F5344CB8AC3E}">
        <p14:creationId xmlns:p14="http://schemas.microsoft.com/office/powerpoint/2010/main" val="36169858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000" y="0"/>
            <a:ext cx="2880000" cy="2133976"/>
          </a:xfrm>
          <a:prstGeom prst="rect">
            <a:avLst/>
          </a:prstGeom>
        </p:spPr>
      </p:pic>
      <p:sp>
        <p:nvSpPr>
          <p:cNvPr id="8" name="Metin kutusu 7"/>
          <p:cNvSpPr txBox="1"/>
          <p:nvPr/>
        </p:nvSpPr>
        <p:spPr>
          <a:xfrm>
            <a:off x="0" y="420657"/>
            <a:ext cx="9601200" cy="646331"/>
          </a:xfrm>
          <a:prstGeom prst="rect">
            <a:avLst/>
          </a:prstGeom>
          <a:noFill/>
        </p:spPr>
        <p:txBody>
          <a:bodyPr wrap="square" rtlCol="0">
            <a:spAutoFit/>
          </a:bodyPr>
          <a:lstStyle/>
          <a:p>
            <a:r>
              <a:rPr lang="tr-TR" sz="3600" dirty="0" smtClean="0"/>
              <a:t>Genel Bilgi:</a:t>
            </a:r>
            <a:endParaRPr lang="tr-TR" sz="3600" dirty="0"/>
          </a:p>
        </p:txBody>
      </p:sp>
      <p:sp>
        <p:nvSpPr>
          <p:cNvPr id="9" name="Metin kutusu 8"/>
          <p:cNvSpPr txBox="1"/>
          <p:nvPr/>
        </p:nvSpPr>
        <p:spPr>
          <a:xfrm>
            <a:off x="0" y="1154457"/>
            <a:ext cx="9601200" cy="523220"/>
          </a:xfrm>
          <a:prstGeom prst="rect">
            <a:avLst/>
          </a:prstGeom>
          <a:noFill/>
        </p:spPr>
        <p:txBody>
          <a:bodyPr wrap="square" rtlCol="0">
            <a:spAutoFit/>
          </a:bodyPr>
          <a:lstStyle/>
          <a:p>
            <a:r>
              <a:rPr lang="tr-TR" sz="2800" dirty="0" smtClean="0"/>
              <a:t>Başvuru Formları:</a:t>
            </a:r>
            <a:endParaRPr lang="tr-TR" sz="2800" dirty="0"/>
          </a:p>
        </p:txBody>
      </p:sp>
      <p:sp>
        <p:nvSpPr>
          <p:cNvPr id="10" name="Metin kutusu 9"/>
          <p:cNvSpPr txBox="1"/>
          <p:nvPr/>
        </p:nvSpPr>
        <p:spPr>
          <a:xfrm>
            <a:off x="0" y="3231996"/>
            <a:ext cx="9601200" cy="2862322"/>
          </a:xfrm>
          <a:prstGeom prst="rect">
            <a:avLst/>
          </a:prstGeom>
          <a:noFill/>
        </p:spPr>
        <p:txBody>
          <a:bodyPr wrap="square" rtlCol="0">
            <a:spAutoFit/>
          </a:bodyPr>
          <a:lstStyle/>
          <a:p>
            <a:pPr fontAlgn="base"/>
            <a:r>
              <a:rPr lang="tr-TR" b="1" dirty="0"/>
              <a:t>1) Başvuru Sırasında İstenilen Belgeler</a:t>
            </a:r>
            <a:endParaRPr lang="tr-TR" dirty="0"/>
          </a:p>
          <a:p>
            <a:pPr fontAlgn="base"/>
            <a:r>
              <a:rPr lang="tr-TR" dirty="0"/>
              <a:t>TÜBİTAK tarafından belirlenen formatta hazırlanmış </a:t>
            </a:r>
            <a:r>
              <a:rPr lang="tr-TR" u="sng" dirty="0">
                <a:hlinkClick r:id="rId3"/>
              </a:rPr>
              <a:t>araştırma önerisi</a:t>
            </a:r>
            <a:r>
              <a:rPr lang="tr-TR" dirty="0"/>
              <a:t>,</a:t>
            </a:r>
          </a:p>
          <a:p>
            <a:pPr fontAlgn="base"/>
            <a:r>
              <a:rPr lang="tr-TR" dirty="0"/>
              <a:t>Projenin yürütüleceği bölümden alınacak TÜBİTAK tarafından belirlenen formatta hazırlanmış </a:t>
            </a:r>
            <a:r>
              <a:rPr lang="tr-TR" u="sng" dirty="0">
                <a:hlinkClick r:id="rId4"/>
              </a:rPr>
              <a:t>bölüm onay yazısı</a:t>
            </a:r>
            <a:r>
              <a:rPr lang="tr-TR" dirty="0"/>
              <a:t>,</a:t>
            </a:r>
          </a:p>
          <a:p>
            <a:pPr fontAlgn="base"/>
            <a:r>
              <a:rPr lang="tr-TR" dirty="0"/>
              <a:t>Gerekli olması halinde Etik Kurul/Yasal İzin/Özel İzin Belgesi,</a:t>
            </a:r>
          </a:p>
          <a:p>
            <a:pPr fontAlgn="base"/>
            <a:r>
              <a:rPr lang="tr-TR" dirty="0"/>
              <a:t>Proje yürütücüsü ve varsa proje ortaklarına ait güncel tarihli onaylı transkript (ıslak imzalı, e-imzalı veya e-devletten alınan transkriptler kabul edilmektedir</a:t>
            </a:r>
            <a:r>
              <a:rPr lang="tr-TR" dirty="0" smtClean="0"/>
              <a:t>),</a:t>
            </a:r>
          </a:p>
          <a:p>
            <a:pPr fontAlgn="base"/>
            <a:endParaRPr lang="tr-TR" dirty="0"/>
          </a:p>
          <a:p>
            <a:pPr fontAlgn="base"/>
            <a:r>
              <a:rPr lang="tr-TR" b="1" dirty="0"/>
              <a:t>2) Destek Kazanılması Halinde Gönderilecek Belge</a:t>
            </a:r>
            <a:endParaRPr lang="tr-TR" dirty="0"/>
          </a:p>
          <a:p>
            <a:pPr fontAlgn="base"/>
            <a:r>
              <a:rPr lang="tr-TR" u="sng" dirty="0">
                <a:hlinkClick r:id="rId5"/>
              </a:rPr>
              <a:t>Taahhütname</a:t>
            </a:r>
            <a:endParaRPr lang="tr-TR" dirty="0"/>
          </a:p>
        </p:txBody>
      </p:sp>
    </p:spTree>
    <p:extLst>
      <p:ext uri="{BB962C8B-B14F-4D97-AF65-F5344CB8AC3E}">
        <p14:creationId xmlns:p14="http://schemas.microsoft.com/office/powerpoint/2010/main" val="40234511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000" y="0"/>
            <a:ext cx="2880000" cy="2133976"/>
          </a:xfrm>
          <a:prstGeom prst="rect">
            <a:avLst/>
          </a:prstGeom>
        </p:spPr>
      </p:pic>
      <p:sp>
        <p:nvSpPr>
          <p:cNvPr id="8" name="Metin kutusu 7"/>
          <p:cNvSpPr txBox="1"/>
          <p:nvPr/>
        </p:nvSpPr>
        <p:spPr>
          <a:xfrm>
            <a:off x="0" y="420657"/>
            <a:ext cx="9601200" cy="646331"/>
          </a:xfrm>
          <a:prstGeom prst="rect">
            <a:avLst/>
          </a:prstGeom>
          <a:noFill/>
        </p:spPr>
        <p:txBody>
          <a:bodyPr wrap="square" rtlCol="0">
            <a:spAutoFit/>
          </a:bodyPr>
          <a:lstStyle/>
          <a:p>
            <a:r>
              <a:rPr lang="tr-TR" sz="3600" dirty="0" smtClean="0"/>
              <a:t>Genel Bilgi:</a:t>
            </a:r>
            <a:endParaRPr lang="tr-TR" sz="3600" dirty="0"/>
          </a:p>
        </p:txBody>
      </p:sp>
      <p:sp>
        <p:nvSpPr>
          <p:cNvPr id="9" name="Metin kutusu 8"/>
          <p:cNvSpPr txBox="1"/>
          <p:nvPr/>
        </p:nvSpPr>
        <p:spPr>
          <a:xfrm>
            <a:off x="0" y="1154457"/>
            <a:ext cx="9601200" cy="523220"/>
          </a:xfrm>
          <a:prstGeom prst="rect">
            <a:avLst/>
          </a:prstGeom>
          <a:noFill/>
        </p:spPr>
        <p:txBody>
          <a:bodyPr wrap="square" rtlCol="0">
            <a:spAutoFit/>
          </a:bodyPr>
          <a:lstStyle/>
          <a:p>
            <a:r>
              <a:rPr lang="tr-TR" sz="2800" dirty="0" smtClean="0"/>
              <a:t>Başvuru Tarihleri:</a:t>
            </a:r>
            <a:endParaRPr lang="tr-TR" sz="2800" dirty="0"/>
          </a:p>
        </p:txBody>
      </p:sp>
      <p:graphicFrame>
        <p:nvGraphicFramePr>
          <p:cNvPr id="3" name="Tablo 2"/>
          <p:cNvGraphicFramePr>
            <a:graphicFrameLocks noGrp="1"/>
          </p:cNvGraphicFramePr>
          <p:nvPr>
            <p:extLst>
              <p:ext uri="{D42A27DB-BD31-4B8C-83A1-F6EECF244321}">
                <p14:modId xmlns:p14="http://schemas.microsoft.com/office/powerpoint/2010/main" val="3724817397"/>
              </p:ext>
            </p:extLst>
          </p:nvPr>
        </p:nvGraphicFramePr>
        <p:xfrm>
          <a:off x="736598" y="3072341"/>
          <a:ext cx="9969503" cy="1483360"/>
        </p:xfrm>
        <a:graphic>
          <a:graphicData uri="http://schemas.openxmlformats.org/drawingml/2006/table">
            <a:tbl>
              <a:tblPr firstRow="1" bandRow="1">
                <a:tableStyleId>{5C22544A-7EE6-4342-B048-85BDC9FD1C3A}</a:tableStyleId>
              </a:tblPr>
              <a:tblGrid>
                <a:gridCol w="2492376">
                  <a:extLst>
                    <a:ext uri="{9D8B030D-6E8A-4147-A177-3AD203B41FA5}">
                      <a16:colId xmlns:a16="http://schemas.microsoft.com/office/drawing/2014/main" val="107106425"/>
                    </a:ext>
                  </a:extLst>
                </a:gridCol>
                <a:gridCol w="2047876">
                  <a:extLst>
                    <a:ext uri="{9D8B030D-6E8A-4147-A177-3AD203B41FA5}">
                      <a16:colId xmlns:a16="http://schemas.microsoft.com/office/drawing/2014/main" val="788876665"/>
                    </a:ext>
                  </a:extLst>
                </a:gridCol>
                <a:gridCol w="2552700">
                  <a:extLst>
                    <a:ext uri="{9D8B030D-6E8A-4147-A177-3AD203B41FA5}">
                      <a16:colId xmlns:a16="http://schemas.microsoft.com/office/drawing/2014/main" val="2054219784"/>
                    </a:ext>
                  </a:extLst>
                </a:gridCol>
                <a:gridCol w="2876551">
                  <a:extLst>
                    <a:ext uri="{9D8B030D-6E8A-4147-A177-3AD203B41FA5}">
                      <a16:colId xmlns:a16="http://schemas.microsoft.com/office/drawing/2014/main" val="3221127908"/>
                    </a:ext>
                  </a:extLst>
                </a:gridCol>
              </a:tblGrid>
              <a:tr h="370840">
                <a:tc>
                  <a:txBody>
                    <a:bodyPr/>
                    <a:lstStyle/>
                    <a:p>
                      <a:r>
                        <a:rPr lang="tr-TR" sz="1800" b="0" i="0" kern="1200" dirty="0" smtClean="0">
                          <a:solidFill>
                            <a:schemeClr val="lt1"/>
                          </a:solidFill>
                          <a:effectLst/>
                          <a:latin typeface="+mn-lt"/>
                          <a:ea typeface="+mn-ea"/>
                          <a:cs typeface="+mn-cs"/>
                        </a:rPr>
                        <a:t>Başvuru Dönemi</a:t>
                      </a:r>
                      <a:endParaRPr lang="tr-TR" dirty="0"/>
                    </a:p>
                  </a:txBody>
                  <a:tcPr/>
                </a:tc>
                <a:tc>
                  <a:txBody>
                    <a:bodyPr/>
                    <a:lstStyle/>
                    <a:p>
                      <a:r>
                        <a:rPr lang="tr-TR" sz="1800" b="0" i="0" kern="1200" dirty="0" smtClean="0">
                          <a:solidFill>
                            <a:schemeClr val="lt1"/>
                          </a:solidFill>
                          <a:effectLst/>
                          <a:latin typeface="+mn-lt"/>
                          <a:ea typeface="+mn-ea"/>
                          <a:cs typeface="+mn-cs"/>
                        </a:rPr>
                        <a:t>Açılış Tarihi</a:t>
                      </a:r>
                      <a:endParaRPr lang="tr-TR" dirty="0"/>
                    </a:p>
                  </a:txBody>
                  <a:tcPr/>
                </a:tc>
                <a:tc>
                  <a:txBody>
                    <a:bodyPr/>
                    <a:lstStyle/>
                    <a:p>
                      <a:r>
                        <a:rPr lang="tr-TR" sz="1800" b="0" i="0" kern="1200" dirty="0" smtClean="0">
                          <a:solidFill>
                            <a:schemeClr val="lt1"/>
                          </a:solidFill>
                          <a:effectLst/>
                          <a:latin typeface="+mn-lt"/>
                          <a:ea typeface="+mn-ea"/>
                          <a:cs typeface="+mn-cs"/>
                        </a:rPr>
                        <a:t>Kapanış Tarihi</a:t>
                      </a:r>
                      <a:endParaRPr lang="tr-TR" dirty="0"/>
                    </a:p>
                  </a:txBody>
                  <a:tcPr/>
                </a:tc>
                <a:tc>
                  <a:txBody>
                    <a:bodyPr/>
                    <a:lstStyle/>
                    <a:p>
                      <a:endParaRPr lang="tr-TR"/>
                    </a:p>
                  </a:txBody>
                  <a:tcPr/>
                </a:tc>
                <a:extLst>
                  <a:ext uri="{0D108BD9-81ED-4DB2-BD59-A6C34878D82A}">
                    <a16:rowId xmlns:a16="http://schemas.microsoft.com/office/drawing/2014/main" val="1036311818"/>
                  </a:ext>
                </a:extLst>
              </a:tr>
              <a:tr h="370840">
                <a:tc>
                  <a:txBody>
                    <a:bodyPr/>
                    <a:lstStyle/>
                    <a:p>
                      <a:r>
                        <a:rPr lang="tr-TR" sz="1800" b="0" i="0" kern="1200" dirty="0" smtClean="0">
                          <a:solidFill>
                            <a:schemeClr val="dk1"/>
                          </a:solidFill>
                          <a:effectLst/>
                          <a:latin typeface="+mn-lt"/>
                          <a:ea typeface="+mn-ea"/>
                          <a:cs typeface="+mn-cs"/>
                        </a:rPr>
                        <a:t>2021/1 Dönemi</a:t>
                      </a:r>
                      <a:endParaRPr lang="tr-TR" dirty="0"/>
                    </a:p>
                  </a:txBody>
                  <a:tcPr/>
                </a:tc>
                <a:tc>
                  <a:txBody>
                    <a:bodyPr/>
                    <a:lstStyle/>
                    <a:p>
                      <a:r>
                        <a:rPr lang="tr-TR" sz="1800" b="0" i="0" kern="1200" dirty="0" smtClean="0">
                          <a:solidFill>
                            <a:schemeClr val="dk1"/>
                          </a:solidFill>
                          <a:effectLst/>
                          <a:latin typeface="+mn-lt"/>
                          <a:ea typeface="+mn-ea"/>
                          <a:cs typeface="+mn-cs"/>
                        </a:rPr>
                        <a:t>21/06/2021</a:t>
                      </a:r>
                      <a:endParaRPr lang="tr-TR" dirty="0"/>
                    </a:p>
                  </a:txBody>
                  <a:tcPr/>
                </a:tc>
                <a:tc>
                  <a:txBody>
                    <a:bodyPr/>
                    <a:lstStyle/>
                    <a:p>
                      <a:r>
                        <a:rPr lang="tr-TR" sz="1800" b="0" i="0" kern="1200" dirty="0" smtClean="0">
                          <a:solidFill>
                            <a:schemeClr val="dk1"/>
                          </a:solidFill>
                          <a:effectLst/>
                          <a:latin typeface="+mn-lt"/>
                          <a:ea typeface="+mn-ea"/>
                          <a:cs typeface="+mn-cs"/>
                        </a:rPr>
                        <a:t>06/08/2021</a:t>
                      </a:r>
                      <a:endParaRPr lang="tr-TR" dirty="0"/>
                    </a:p>
                  </a:txBody>
                  <a:tcPr/>
                </a:tc>
                <a:tc>
                  <a:txBody>
                    <a:bodyPr/>
                    <a:lstStyle/>
                    <a:p>
                      <a:r>
                        <a:rPr lang="tr-TR" sz="1800" b="0" i="0" kern="1200" dirty="0" smtClean="0">
                          <a:solidFill>
                            <a:schemeClr val="dk1"/>
                          </a:solidFill>
                          <a:effectLst/>
                          <a:latin typeface="+mn-lt"/>
                          <a:ea typeface="+mn-ea"/>
                          <a:cs typeface="+mn-cs"/>
                        </a:rPr>
                        <a:t>Kasım 2021</a:t>
                      </a:r>
                      <a:endParaRPr lang="tr-TR" dirty="0"/>
                    </a:p>
                  </a:txBody>
                  <a:tcPr/>
                </a:tc>
                <a:extLst>
                  <a:ext uri="{0D108BD9-81ED-4DB2-BD59-A6C34878D82A}">
                    <a16:rowId xmlns:a16="http://schemas.microsoft.com/office/drawing/2014/main" val="2051772279"/>
                  </a:ext>
                </a:extLst>
              </a:tr>
              <a:tr h="370840">
                <a:tc>
                  <a:txBody>
                    <a:bodyPr/>
                    <a:lstStyle/>
                    <a:p>
                      <a:r>
                        <a:rPr lang="tr-TR" sz="1800" b="0" i="0" kern="1200" dirty="0" smtClean="0">
                          <a:solidFill>
                            <a:schemeClr val="dk1"/>
                          </a:solidFill>
                          <a:effectLst/>
                          <a:latin typeface="+mn-lt"/>
                          <a:ea typeface="+mn-ea"/>
                          <a:cs typeface="+mn-cs"/>
                        </a:rPr>
                        <a:t>2021/2 Dönemi</a:t>
                      </a:r>
                      <a:endParaRPr lang="tr-TR" dirty="0"/>
                    </a:p>
                  </a:txBody>
                  <a:tcPr/>
                </a:tc>
                <a:tc>
                  <a:txBody>
                    <a:bodyPr/>
                    <a:lstStyle/>
                    <a:p>
                      <a:r>
                        <a:rPr lang="tr-TR" sz="1800" b="0" i="0" kern="1200" dirty="0" smtClean="0">
                          <a:solidFill>
                            <a:schemeClr val="dk1"/>
                          </a:solidFill>
                          <a:effectLst/>
                          <a:latin typeface="+mn-lt"/>
                          <a:ea typeface="+mn-ea"/>
                          <a:cs typeface="+mn-cs"/>
                        </a:rPr>
                        <a:t>24/11/2021</a:t>
                      </a:r>
                      <a:endParaRPr lang="tr-TR" dirty="0"/>
                    </a:p>
                  </a:txBody>
                  <a:tcPr/>
                </a:tc>
                <a:tc>
                  <a:txBody>
                    <a:bodyPr/>
                    <a:lstStyle/>
                    <a:p>
                      <a:r>
                        <a:rPr lang="tr-TR" sz="1800" b="0" i="0" kern="1200" dirty="0" smtClean="0">
                          <a:solidFill>
                            <a:schemeClr val="dk1"/>
                          </a:solidFill>
                          <a:effectLst/>
                          <a:latin typeface="+mn-lt"/>
                          <a:ea typeface="+mn-ea"/>
                          <a:cs typeface="+mn-cs"/>
                        </a:rPr>
                        <a:t>24/12/2021 (17:30)</a:t>
                      </a:r>
                      <a:endParaRPr lang="tr-TR" dirty="0"/>
                    </a:p>
                  </a:txBody>
                  <a:tcPr/>
                </a:tc>
                <a:tc>
                  <a:txBody>
                    <a:bodyPr/>
                    <a:lstStyle/>
                    <a:p>
                      <a:r>
                        <a:rPr lang="tr-TR" sz="1800" b="0" i="0" kern="1200" dirty="0" smtClean="0">
                          <a:solidFill>
                            <a:schemeClr val="dk1"/>
                          </a:solidFill>
                          <a:effectLst/>
                          <a:latin typeface="+mn-lt"/>
                          <a:ea typeface="+mn-ea"/>
                          <a:cs typeface="+mn-cs"/>
                        </a:rPr>
                        <a:t>16 Mayıs 2022 (17.00)</a:t>
                      </a:r>
                      <a:endParaRPr lang="tr-TR" dirty="0"/>
                    </a:p>
                  </a:txBody>
                  <a:tcPr/>
                </a:tc>
                <a:extLst>
                  <a:ext uri="{0D108BD9-81ED-4DB2-BD59-A6C34878D82A}">
                    <a16:rowId xmlns:a16="http://schemas.microsoft.com/office/drawing/2014/main" val="1384199704"/>
                  </a:ext>
                </a:extLst>
              </a:tr>
              <a:tr h="370840">
                <a:tc>
                  <a:txBody>
                    <a:bodyPr/>
                    <a:lstStyle/>
                    <a:p>
                      <a:r>
                        <a:rPr lang="tr-TR" sz="1800" b="0" i="0" kern="1200" dirty="0" smtClean="0">
                          <a:solidFill>
                            <a:schemeClr val="dk1"/>
                          </a:solidFill>
                          <a:effectLst/>
                          <a:latin typeface="+mn-lt"/>
                          <a:ea typeface="+mn-ea"/>
                          <a:cs typeface="+mn-cs"/>
                        </a:rPr>
                        <a:t>2022/1 Dönemi</a:t>
                      </a:r>
                      <a:endParaRPr lang="tr-TR" dirty="0"/>
                    </a:p>
                  </a:txBody>
                  <a:tcPr/>
                </a:tc>
                <a:tc>
                  <a:txBody>
                    <a:bodyPr/>
                    <a:lstStyle/>
                    <a:p>
                      <a:r>
                        <a:rPr lang="tr-TR" sz="1800" b="0" i="0" kern="1200" dirty="0" smtClean="0">
                          <a:solidFill>
                            <a:schemeClr val="dk1"/>
                          </a:solidFill>
                          <a:effectLst/>
                          <a:latin typeface="+mn-lt"/>
                          <a:ea typeface="+mn-ea"/>
                          <a:cs typeface="+mn-cs"/>
                        </a:rPr>
                        <a:t>20/05/2022</a:t>
                      </a:r>
                      <a:endParaRPr lang="tr-TR" dirty="0"/>
                    </a:p>
                  </a:txBody>
                  <a:tcPr/>
                </a:tc>
                <a:tc>
                  <a:txBody>
                    <a:bodyPr/>
                    <a:lstStyle/>
                    <a:p>
                      <a:r>
                        <a:rPr lang="tr-TR" sz="1800" b="0" i="0" kern="1200" dirty="0" smtClean="0">
                          <a:solidFill>
                            <a:schemeClr val="dk1"/>
                          </a:solidFill>
                          <a:effectLst/>
                          <a:latin typeface="+mn-lt"/>
                          <a:ea typeface="+mn-ea"/>
                          <a:cs typeface="+mn-cs"/>
                        </a:rPr>
                        <a:t>20/06/2022 (17.30)</a:t>
                      </a:r>
                      <a:endParaRPr lang="tr-TR" dirty="0"/>
                    </a:p>
                  </a:txBody>
                  <a:tcPr/>
                </a:tc>
                <a:tc>
                  <a:txBody>
                    <a:bodyPr/>
                    <a:lstStyle/>
                    <a:p>
                      <a:r>
                        <a:rPr lang="tr-TR" sz="1800" b="0" i="0" kern="1200" dirty="0" smtClean="0">
                          <a:solidFill>
                            <a:schemeClr val="dk1"/>
                          </a:solidFill>
                          <a:effectLst/>
                          <a:latin typeface="+mn-lt"/>
                          <a:ea typeface="+mn-ea"/>
                          <a:cs typeface="+mn-cs"/>
                        </a:rPr>
                        <a:t>Kasım 2022</a:t>
                      </a:r>
                      <a:endParaRPr lang="tr-TR" dirty="0"/>
                    </a:p>
                  </a:txBody>
                  <a:tcPr/>
                </a:tc>
                <a:extLst>
                  <a:ext uri="{0D108BD9-81ED-4DB2-BD59-A6C34878D82A}">
                    <a16:rowId xmlns:a16="http://schemas.microsoft.com/office/drawing/2014/main" val="2759172439"/>
                  </a:ext>
                </a:extLst>
              </a:tr>
            </a:tbl>
          </a:graphicData>
        </a:graphic>
      </p:graphicFrame>
    </p:spTree>
    <p:extLst>
      <p:ext uri="{BB962C8B-B14F-4D97-AF65-F5344CB8AC3E}">
        <p14:creationId xmlns:p14="http://schemas.microsoft.com/office/powerpoint/2010/main" val="38867463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000" y="0"/>
            <a:ext cx="2880000" cy="2133976"/>
          </a:xfrm>
          <a:prstGeom prst="rect">
            <a:avLst/>
          </a:prstGeom>
        </p:spPr>
      </p:pic>
      <p:sp>
        <p:nvSpPr>
          <p:cNvPr id="8" name="Metin kutusu 7"/>
          <p:cNvSpPr txBox="1"/>
          <p:nvPr/>
        </p:nvSpPr>
        <p:spPr>
          <a:xfrm>
            <a:off x="0" y="420657"/>
            <a:ext cx="9601200" cy="646331"/>
          </a:xfrm>
          <a:prstGeom prst="rect">
            <a:avLst/>
          </a:prstGeom>
          <a:noFill/>
        </p:spPr>
        <p:txBody>
          <a:bodyPr wrap="square" rtlCol="0">
            <a:spAutoFit/>
          </a:bodyPr>
          <a:lstStyle/>
          <a:p>
            <a:r>
              <a:rPr lang="tr-TR" sz="3600" dirty="0" smtClean="0"/>
              <a:t>Genel Bilgi:</a:t>
            </a:r>
            <a:endParaRPr lang="tr-TR" sz="3600" dirty="0"/>
          </a:p>
        </p:txBody>
      </p:sp>
      <p:sp>
        <p:nvSpPr>
          <p:cNvPr id="9" name="Metin kutusu 8"/>
          <p:cNvSpPr txBox="1"/>
          <p:nvPr/>
        </p:nvSpPr>
        <p:spPr>
          <a:xfrm>
            <a:off x="0" y="1154457"/>
            <a:ext cx="9601200" cy="523220"/>
          </a:xfrm>
          <a:prstGeom prst="rect">
            <a:avLst/>
          </a:prstGeom>
          <a:noFill/>
        </p:spPr>
        <p:txBody>
          <a:bodyPr wrap="square" rtlCol="0">
            <a:spAutoFit/>
          </a:bodyPr>
          <a:lstStyle/>
          <a:p>
            <a:r>
              <a:rPr lang="tr-TR" sz="2800" dirty="0"/>
              <a:t>e</a:t>
            </a:r>
            <a:r>
              <a:rPr lang="tr-TR" sz="2800" dirty="0" smtClean="0"/>
              <a:t>-Başvuru:</a:t>
            </a:r>
            <a:endParaRPr lang="tr-TR" sz="2800" dirty="0"/>
          </a:p>
        </p:txBody>
      </p:sp>
      <p:sp>
        <p:nvSpPr>
          <p:cNvPr id="10" name="Metin kutusu 9"/>
          <p:cNvSpPr txBox="1"/>
          <p:nvPr/>
        </p:nvSpPr>
        <p:spPr>
          <a:xfrm>
            <a:off x="0" y="2554633"/>
            <a:ext cx="9601200" cy="3416320"/>
          </a:xfrm>
          <a:prstGeom prst="rect">
            <a:avLst/>
          </a:prstGeom>
          <a:noFill/>
        </p:spPr>
        <p:txBody>
          <a:bodyPr wrap="square" rtlCol="0">
            <a:spAutoFit/>
          </a:bodyPr>
          <a:lstStyle/>
          <a:p>
            <a:pPr fontAlgn="base"/>
            <a:r>
              <a:rPr lang="tr-TR" dirty="0"/>
              <a:t>Başvurular, </a:t>
            </a:r>
            <a:r>
              <a:rPr lang="tr-TR" u="sng" dirty="0">
                <a:hlinkClick r:id="rId3"/>
              </a:rPr>
              <a:t>https://tybs.tubitak.gov.tr</a:t>
            </a:r>
            <a:r>
              <a:rPr lang="tr-TR" dirty="0"/>
              <a:t> adresi üzerinden çevrimiçi olarak yapılır. Elektronik başvuru sistemine yüklenen dosyaların açıldığının ve doğruluğunun başvuru sahibi tarafından kontrol edilmesi gerekmektedir. Son başvuru günü mesai bitiminde (17.30) sistem başvuruya kapatılır. Çevrimiçi başvuru haricinde, </a:t>
            </a:r>
            <a:r>
              <a:rPr lang="tr-TR" dirty="0" err="1"/>
              <a:t>BİDEB’e</a:t>
            </a:r>
            <a:r>
              <a:rPr lang="tr-TR" dirty="0"/>
              <a:t> e-posta/posta ile veya başvuruların kapanmasından sonra gönderilen belgeler değerlendirmeye alınmaz ve imha edilir.</a:t>
            </a:r>
          </a:p>
          <a:p>
            <a:pPr fontAlgn="base"/>
            <a:r>
              <a:rPr lang="tr-TR" dirty="0"/>
              <a:t/>
            </a:r>
            <a:br>
              <a:rPr lang="tr-TR" dirty="0"/>
            </a:br>
            <a:r>
              <a:rPr lang="tr-TR" dirty="0"/>
              <a:t>Başvuru geri çekme işlemi her aşamada yapılabilir. Başvuru dönemi içerisinde geri çekme işlemi sistem üzerinden onay kaldırılarak yapılabilir. Başvuru dönemi bittikten sonra değerlendirme aşamasında geri çekme işlemi için başvuru yılı ve dönemini belirten ıslak imzalı bir dilekçenin BİDEB adresine gönderilmesi gerekmektedir. Dilekçenin BİDEB’ e ulaşmasını takiben güncelleme işlemi yapılmaktadır.</a:t>
            </a:r>
          </a:p>
        </p:txBody>
      </p:sp>
    </p:spTree>
    <p:extLst>
      <p:ext uri="{BB962C8B-B14F-4D97-AF65-F5344CB8AC3E}">
        <p14:creationId xmlns:p14="http://schemas.microsoft.com/office/powerpoint/2010/main" val="24063455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000" y="0"/>
            <a:ext cx="2880000" cy="2133976"/>
          </a:xfrm>
          <a:prstGeom prst="rect">
            <a:avLst/>
          </a:prstGeom>
        </p:spPr>
      </p:pic>
      <p:sp>
        <p:nvSpPr>
          <p:cNvPr id="8" name="Metin kutusu 7"/>
          <p:cNvSpPr txBox="1"/>
          <p:nvPr/>
        </p:nvSpPr>
        <p:spPr>
          <a:xfrm>
            <a:off x="0" y="420657"/>
            <a:ext cx="9601200" cy="646331"/>
          </a:xfrm>
          <a:prstGeom prst="rect">
            <a:avLst/>
          </a:prstGeom>
          <a:noFill/>
        </p:spPr>
        <p:txBody>
          <a:bodyPr wrap="square" rtlCol="0">
            <a:spAutoFit/>
          </a:bodyPr>
          <a:lstStyle/>
          <a:p>
            <a:r>
              <a:rPr lang="tr-TR" sz="3600" dirty="0" smtClean="0"/>
              <a:t>Değerlendirme Yöntemi:</a:t>
            </a:r>
            <a:endParaRPr lang="tr-TR" sz="3600" dirty="0"/>
          </a:p>
        </p:txBody>
      </p:sp>
      <p:sp>
        <p:nvSpPr>
          <p:cNvPr id="9" name="Metin kutusu 8"/>
          <p:cNvSpPr txBox="1"/>
          <p:nvPr/>
        </p:nvSpPr>
        <p:spPr>
          <a:xfrm>
            <a:off x="0" y="1821085"/>
            <a:ext cx="9601200" cy="523220"/>
          </a:xfrm>
          <a:prstGeom prst="rect">
            <a:avLst/>
          </a:prstGeom>
          <a:noFill/>
        </p:spPr>
        <p:txBody>
          <a:bodyPr wrap="square" rtlCol="0">
            <a:spAutoFit/>
          </a:bodyPr>
          <a:lstStyle/>
          <a:p>
            <a:r>
              <a:rPr lang="tr-TR" sz="2800" dirty="0" smtClean="0"/>
              <a:t>Ön İnceleme:</a:t>
            </a:r>
            <a:endParaRPr lang="tr-TR" sz="2800" dirty="0"/>
          </a:p>
        </p:txBody>
      </p:sp>
      <p:sp>
        <p:nvSpPr>
          <p:cNvPr id="10" name="Metin kutusu 9"/>
          <p:cNvSpPr txBox="1"/>
          <p:nvPr/>
        </p:nvSpPr>
        <p:spPr>
          <a:xfrm>
            <a:off x="0" y="1259370"/>
            <a:ext cx="9601200" cy="369332"/>
          </a:xfrm>
          <a:prstGeom prst="rect">
            <a:avLst/>
          </a:prstGeom>
          <a:noFill/>
        </p:spPr>
        <p:txBody>
          <a:bodyPr wrap="square" rtlCol="0">
            <a:spAutoFit/>
          </a:bodyPr>
          <a:lstStyle/>
          <a:p>
            <a:pPr fontAlgn="base"/>
            <a:r>
              <a:rPr lang="tr-TR" dirty="0"/>
              <a:t>Başvurular iki aşamada değerlendirilmektedir.</a:t>
            </a:r>
          </a:p>
        </p:txBody>
      </p:sp>
      <p:sp>
        <p:nvSpPr>
          <p:cNvPr id="7" name="Metin kutusu 6"/>
          <p:cNvSpPr txBox="1"/>
          <p:nvPr/>
        </p:nvSpPr>
        <p:spPr>
          <a:xfrm>
            <a:off x="0" y="3611908"/>
            <a:ext cx="9601200" cy="1477328"/>
          </a:xfrm>
          <a:prstGeom prst="rect">
            <a:avLst/>
          </a:prstGeom>
          <a:noFill/>
        </p:spPr>
        <p:txBody>
          <a:bodyPr wrap="square" rtlCol="0">
            <a:spAutoFit/>
          </a:bodyPr>
          <a:lstStyle/>
          <a:p>
            <a:pPr fontAlgn="base"/>
            <a:r>
              <a:rPr lang="tr-TR" dirty="0"/>
              <a:t>Ön inceleme aşamasında başvuru belgeleri kontrol edilmektedir. Başvuru koşullarından herhangi birini sağlamayan, belgeleri eksik olan veya istenen formatta olmayan başvurular, son başvuru tarihine kadar sisteme girilen bilgileri onaylamayan, faks veya elektronik posta ile yapılan başvurular bilimsel değerlendirmeye tabi tutulmadan ön incelemede elenerek iade edilir.</a:t>
            </a:r>
          </a:p>
        </p:txBody>
      </p:sp>
    </p:spTree>
    <p:extLst>
      <p:ext uri="{BB962C8B-B14F-4D97-AF65-F5344CB8AC3E}">
        <p14:creationId xmlns:p14="http://schemas.microsoft.com/office/powerpoint/2010/main" val="3974193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27</TotalTime>
  <Words>528</Words>
  <Application>Microsoft Office PowerPoint</Application>
  <PresentationFormat>Geniş ekran</PresentationFormat>
  <Paragraphs>90</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Century Gothic</vt:lpstr>
      <vt:lpstr>Times New Roman</vt:lpstr>
      <vt:lpstr>Wingdings 3</vt:lpstr>
      <vt:lpstr>Dilim</vt:lpstr>
      <vt:lpstr>TÜBİTAK 2209-A - Üniversite Öğrencileri Araştırma Projeleri Destekleme Programı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TÜBİTAK 2209-A - Üniversite Öğrencileri Araştırma Projeleri Destekleme Programı </dc:title>
  <dc:creator>Erhan</dc:creator>
  <cp:lastModifiedBy>Erhan</cp:lastModifiedBy>
  <cp:revision>4</cp:revision>
  <dcterms:created xsi:type="dcterms:W3CDTF">2022-06-01T20:52:45Z</dcterms:created>
  <dcterms:modified xsi:type="dcterms:W3CDTF">2022-06-01T21:20:17Z</dcterms:modified>
</cp:coreProperties>
</file>