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7" r:id="rId3"/>
    <p:sldId id="258" r:id="rId4"/>
    <p:sldId id="259" r:id="rId5"/>
    <p:sldId id="280" r:id="rId6"/>
    <p:sldId id="260" r:id="rId7"/>
    <p:sldId id="261" r:id="rId8"/>
    <p:sldId id="271" r:id="rId9"/>
    <p:sldId id="281" r:id="rId10"/>
    <p:sldId id="282" r:id="rId11"/>
    <p:sldId id="283" r:id="rId12"/>
    <p:sldId id="284" r:id="rId13"/>
    <p:sldId id="285" r:id="rId14"/>
    <p:sldId id="262" r:id="rId15"/>
    <p:sldId id="263" r:id="rId16"/>
    <p:sldId id="264" r:id="rId17"/>
    <p:sldId id="265" r:id="rId18"/>
    <p:sldId id="266" r:id="rId19"/>
    <p:sldId id="267" r:id="rId20"/>
    <p:sldId id="268" r:id="rId21"/>
    <p:sldId id="269" r:id="rId22"/>
    <p:sldId id="270" r:id="rId23"/>
    <p:sldId id="272" r:id="rId24"/>
    <p:sldId id="273" r:id="rId25"/>
    <p:sldId id="274" r:id="rId26"/>
    <p:sldId id="275" r:id="rId27"/>
    <p:sldId id="276" r:id="rId28"/>
    <p:sldId id="277" r:id="rId29"/>
    <p:sldId id="286" r:id="rId30"/>
    <p:sldId id="287" r:id="rId31"/>
    <p:sldId id="288" r:id="rId32"/>
    <p:sldId id="289" r:id="rId33"/>
    <p:sldId id="290" r:id="rId34"/>
    <p:sldId id="291"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2040" y="-4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22.10.2015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22.10.2015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22.10.2015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22.10.2015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22.10.2015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22.10.2015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22.10.2015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22.10.2015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22.10.2015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22.10.2015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22.10.2015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22.10.2015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rakyaka.org.tr/dong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8" name="7 Dikdörtgen"/>
          <p:cNvSpPr/>
          <p:nvPr/>
        </p:nvSpPr>
        <p:spPr>
          <a:xfrm>
            <a:off x="971600" y="1268760"/>
            <a:ext cx="6922857" cy="707886"/>
          </a:xfrm>
          <a:prstGeom prst="rect">
            <a:avLst/>
          </a:prstGeom>
          <a:solidFill>
            <a:schemeClr val="accent6">
              <a:lumMod val="40000"/>
              <a:lumOff val="60000"/>
              <a:alpha val="39000"/>
            </a:schemeClr>
          </a:solidFill>
          <a:effectLst>
            <a:glow rad="101600">
              <a:schemeClr val="accent6">
                <a:satMod val="175000"/>
                <a:alpha val="40000"/>
              </a:schemeClr>
            </a:glo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r-TR"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Bilimsel Araştırma Yöntemleri</a:t>
            </a:r>
            <a:endParaRPr lang="tr-TR"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2" name="Subtitle 1"/>
          <p:cNvSpPr>
            <a:spLocks noGrp="1"/>
          </p:cNvSpPr>
          <p:nvPr>
            <p:ph type="subTitle" idx="1"/>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4" name="3 Dikdörtgen"/>
          <p:cNvSpPr/>
          <p:nvPr/>
        </p:nvSpPr>
        <p:spPr>
          <a:xfrm>
            <a:off x="395536" y="476672"/>
            <a:ext cx="7416824" cy="3970318"/>
          </a:xfrm>
          <a:prstGeom prst="rect">
            <a:avLst/>
          </a:prstGeom>
        </p:spPr>
        <p:txBody>
          <a:bodyPr wrap="square">
            <a:spAutoFit/>
          </a:bodyPr>
          <a:lstStyle/>
          <a:p>
            <a:r>
              <a:rPr lang="tr-TR" b="1" dirty="0" smtClean="0">
                <a:solidFill>
                  <a:srgbClr val="FF0066"/>
                </a:solidFill>
              </a:rPr>
              <a:t>Proje Önerisi Özeti </a:t>
            </a:r>
            <a:r>
              <a:rPr lang="tr-TR" b="1" dirty="0" smtClean="0">
                <a:solidFill>
                  <a:srgbClr val="FF0066"/>
                </a:solidFill>
                <a:latin typeface="Comic Sans MS" pitchFamily="66" charset="0"/>
              </a:rPr>
              <a:t>(</a:t>
            </a:r>
            <a:r>
              <a:rPr lang="tr-TR" b="1" dirty="0" err="1" smtClean="0">
                <a:solidFill>
                  <a:srgbClr val="FF0066"/>
                </a:solidFill>
                <a:latin typeface="Comic Sans MS" pitchFamily="66" charset="0"/>
              </a:rPr>
              <a:t>Summary</a:t>
            </a:r>
            <a:r>
              <a:rPr lang="tr-TR" b="1" dirty="0" smtClean="0">
                <a:solidFill>
                  <a:srgbClr val="FF0066"/>
                </a:solidFill>
                <a:latin typeface="Comic Sans MS" pitchFamily="66" charset="0"/>
              </a:rPr>
              <a:t> of </a:t>
            </a:r>
            <a:r>
              <a:rPr lang="en-US" b="1" dirty="0" smtClean="0">
                <a:solidFill>
                  <a:srgbClr val="FF0066"/>
                </a:solidFill>
                <a:latin typeface="Comic Sans MS" pitchFamily="66" charset="0"/>
              </a:rPr>
              <a:t>Project Proposal</a:t>
            </a:r>
            <a:r>
              <a:rPr lang="tr-TR" b="1" dirty="0" smtClean="0">
                <a:solidFill>
                  <a:srgbClr val="FF0066"/>
                </a:solidFill>
                <a:latin typeface="Comic Sans MS" pitchFamily="66" charset="0"/>
              </a:rPr>
              <a:t>)</a:t>
            </a:r>
          </a:p>
          <a:p>
            <a:endParaRPr lang="tr-TR" dirty="0" smtClean="0"/>
          </a:p>
          <a:p>
            <a:r>
              <a:rPr lang="tr-TR" dirty="0" smtClean="0"/>
              <a:t>• Özet/ Yönetici özeti</a:t>
            </a:r>
          </a:p>
          <a:p>
            <a:endParaRPr lang="tr-TR" dirty="0" smtClean="0"/>
          </a:p>
          <a:p>
            <a:r>
              <a:rPr lang="tr-TR" dirty="0" smtClean="0"/>
              <a:t>• İçerik bakımından olması gerekenler</a:t>
            </a:r>
          </a:p>
          <a:p>
            <a:endParaRPr lang="tr-TR" dirty="0" smtClean="0"/>
          </a:p>
          <a:p>
            <a:r>
              <a:rPr lang="tr-TR" dirty="0" smtClean="0"/>
              <a:t>             – Başvuru sahibi</a:t>
            </a:r>
          </a:p>
          <a:p>
            <a:r>
              <a:rPr lang="tr-TR" dirty="0" smtClean="0"/>
              <a:t>             – İhtiyaç</a:t>
            </a:r>
          </a:p>
          <a:p>
            <a:r>
              <a:rPr lang="tr-TR" dirty="0" smtClean="0"/>
              <a:t>             – Projenin amaçları</a:t>
            </a:r>
          </a:p>
          <a:p>
            <a:r>
              <a:rPr lang="tr-TR" dirty="0" smtClean="0"/>
              <a:t>             – Başarılması-gerçekleştirilmesi düşünülen amaçlar-hedefler</a:t>
            </a:r>
          </a:p>
          <a:p>
            <a:endParaRPr lang="tr-TR" dirty="0" smtClean="0"/>
          </a:p>
          <a:p>
            <a:r>
              <a:rPr lang="tr-TR" dirty="0" smtClean="0"/>
              <a:t>• Özet (günlük konuşma dilinden uzak)</a:t>
            </a:r>
          </a:p>
          <a:p>
            <a:endParaRPr lang="tr-TR" dirty="0" smtClean="0"/>
          </a:p>
          <a:p>
            <a:r>
              <a:rPr lang="tr-TR" dirty="0" smtClean="0"/>
              <a:t>• Bir sayfadan uzun olmamalı</a:t>
            </a:r>
            <a:endParaRPr lang="tr-TR" dirty="0"/>
          </a:p>
        </p:txBody>
      </p:sp>
      <p:sp>
        <p:nvSpPr>
          <p:cNvPr id="5" name="4 Dikdörtgen"/>
          <p:cNvSpPr/>
          <p:nvPr/>
        </p:nvSpPr>
        <p:spPr>
          <a:xfrm>
            <a:off x="7380312" y="6165304"/>
            <a:ext cx="1490793" cy="369332"/>
          </a:xfrm>
          <a:prstGeom prst="rect">
            <a:avLst/>
          </a:prstGeom>
        </p:spPr>
        <p:txBody>
          <a:bodyPr wrap="none">
            <a:spAutoFit/>
          </a:bodyPr>
          <a:lstStyle/>
          <a:p>
            <a:r>
              <a:rPr lang="tr-TR" dirty="0" smtClean="0"/>
              <a:t>(Ayhan Çelik)</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4" name="3 Dikdörtgen"/>
          <p:cNvSpPr/>
          <p:nvPr/>
        </p:nvSpPr>
        <p:spPr>
          <a:xfrm>
            <a:off x="179512" y="0"/>
            <a:ext cx="7416824" cy="6555639"/>
          </a:xfrm>
          <a:prstGeom prst="rect">
            <a:avLst/>
          </a:prstGeom>
        </p:spPr>
        <p:txBody>
          <a:bodyPr wrap="square">
            <a:spAutoFit/>
          </a:bodyPr>
          <a:lstStyle/>
          <a:p>
            <a:r>
              <a:rPr lang="tr-TR" sz="2400" b="1" dirty="0" smtClean="0">
                <a:solidFill>
                  <a:srgbClr val="FF0066"/>
                </a:solidFill>
              </a:rPr>
              <a:t>İçindekiler (</a:t>
            </a:r>
            <a:r>
              <a:rPr lang="tr-TR" sz="2400" b="1" dirty="0" err="1" smtClean="0">
                <a:solidFill>
                  <a:srgbClr val="FF0066"/>
                </a:solidFill>
                <a:latin typeface="Comic Sans MS" pitchFamily="66" charset="0"/>
              </a:rPr>
              <a:t>Contents</a:t>
            </a:r>
            <a:r>
              <a:rPr lang="tr-TR" sz="2400" b="1" dirty="0" smtClean="0">
                <a:solidFill>
                  <a:srgbClr val="FF0066"/>
                </a:solidFill>
              </a:rPr>
              <a:t>)</a:t>
            </a:r>
          </a:p>
          <a:p>
            <a:endParaRPr lang="tr-TR" sz="2400" b="1" dirty="0" smtClean="0"/>
          </a:p>
          <a:p>
            <a:r>
              <a:rPr lang="tr-TR" sz="2400" dirty="0" smtClean="0"/>
              <a:t>  Proje önerisinin tüm bölümlerinin listesi verilir.</a:t>
            </a:r>
          </a:p>
          <a:p>
            <a:endParaRPr lang="tr-TR" sz="2400" dirty="0" smtClean="0"/>
          </a:p>
          <a:p>
            <a:pPr>
              <a:lnSpc>
                <a:spcPct val="150000"/>
              </a:lnSpc>
              <a:buFont typeface="Wingdings" pitchFamily="2" charset="2"/>
              <a:buChar char="Ø"/>
            </a:pPr>
            <a:r>
              <a:rPr lang="tr-TR" sz="2400" dirty="0" smtClean="0"/>
              <a:t>     Proje önerisi tanımlanmalıdır.</a:t>
            </a:r>
          </a:p>
          <a:p>
            <a:pPr>
              <a:lnSpc>
                <a:spcPct val="150000"/>
              </a:lnSpc>
            </a:pPr>
            <a:r>
              <a:rPr lang="tr-TR" sz="2400" dirty="0" smtClean="0"/>
              <a:t>        • </a:t>
            </a:r>
            <a:r>
              <a:rPr lang="tr-TR" sz="2400" u="sng" dirty="0" smtClean="0"/>
              <a:t>Proje önerisi tanımlanırken </a:t>
            </a:r>
            <a:r>
              <a:rPr lang="tr-TR" sz="2400" b="1" u="sng" dirty="0" smtClean="0">
                <a:solidFill>
                  <a:srgbClr val="FF0066"/>
                </a:solidFill>
                <a:latin typeface="Comic Sans MS" pitchFamily="66" charset="0"/>
              </a:rPr>
              <a:t>ihtiyaca vurgu </a:t>
            </a:r>
            <a:r>
              <a:rPr lang="tr-TR" sz="2400" u="sng" dirty="0" smtClean="0"/>
              <a:t>yapılmalıdır.</a:t>
            </a:r>
          </a:p>
          <a:p>
            <a:endParaRPr lang="tr-TR" sz="2400" dirty="0" smtClean="0"/>
          </a:p>
          <a:p>
            <a:r>
              <a:rPr lang="tr-TR" sz="2400" dirty="0" smtClean="0"/>
              <a:t>– Amaçlar ile ihtiyaçlara vurgu yapılmalı ve aralarındaki ilişki ortaya konulmalıdır.</a:t>
            </a:r>
          </a:p>
          <a:p>
            <a:endParaRPr lang="tr-TR" sz="2400" dirty="0" smtClean="0"/>
          </a:p>
          <a:p>
            <a:r>
              <a:rPr lang="tr-TR" sz="2400" dirty="0" smtClean="0"/>
              <a:t>– ‘Araştırma sonuçları nasıl ve ne şekilde eğitime, topluma vb. katkı sağlayacak ? ‘ onu belirtmelidir.</a:t>
            </a:r>
          </a:p>
          <a:p>
            <a:endParaRPr lang="tr-TR" sz="2400" dirty="0" smtClean="0"/>
          </a:p>
          <a:p>
            <a:r>
              <a:rPr lang="tr-TR" sz="2400" dirty="0" smtClean="0"/>
              <a:t>– ‘Proje kapsamında neler yapılacak ve beklentiler nelerdir? ‘onlar anlatılmalıdır.</a:t>
            </a:r>
            <a:endParaRPr lang="tr-TR" sz="2400" dirty="0"/>
          </a:p>
        </p:txBody>
      </p:sp>
      <p:sp>
        <p:nvSpPr>
          <p:cNvPr id="5" name="4 Dikdörtgen"/>
          <p:cNvSpPr/>
          <p:nvPr/>
        </p:nvSpPr>
        <p:spPr>
          <a:xfrm>
            <a:off x="7380312" y="6165304"/>
            <a:ext cx="1490793" cy="369332"/>
          </a:xfrm>
          <a:prstGeom prst="rect">
            <a:avLst/>
          </a:prstGeom>
        </p:spPr>
        <p:txBody>
          <a:bodyPr wrap="none">
            <a:spAutoFit/>
          </a:bodyPr>
          <a:lstStyle/>
          <a:p>
            <a:r>
              <a:rPr lang="tr-TR" dirty="0" smtClean="0"/>
              <a:t>(Ayhan Çelik)</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4" name="3 Dikdörtgen"/>
          <p:cNvSpPr/>
          <p:nvPr/>
        </p:nvSpPr>
        <p:spPr>
          <a:xfrm>
            <a:off x="539552" y="404664"/>
            <a:ext cx="7560840" cy="5632311"/>
          </a:xfrm>
          <a:prstGeom prst="rect">
            <a:avLst/>
          </a:prstGeom>
        </p:spPr>
        <p:txBody>
          <a:bodyPr wrap="square">
            <a:spAutoFit/>
          </a:bodyPr>
          <a:lstStyle/>
          <a:p>
            <a:pPr>
              <a:buFont typeface="Wingdings" pitchFamily="2" charset="2"/>
              <a:buChar char="Ø"/>
            </a:pPr>
            <a:r>
              <a:rPr lang="tr-TR" dirty="0" smtClean="0"/>
              <a:t>    Proje tasviri yapılır. </a:t>
            </a:r>
          </a:p>
          <a:p>
            <a:pPr>
              <a:buFont typeface="Wingdings" pitchFamily="2" charset="2"/>
              <a:buChar char="Ø"/>
            </a:pPr>
            <a:endParaRPr lang="tr-TR" dirty="0" smtClean="0"/>
          </a:p>
          <a:p>
            <a:r>
              <a:rPr lang="tr-TR" dirty="0" smtClean="0"/>
              <a:t>• Mümkün olduğunca gerekli bilgileri içermeli ama öz olmalıdır. Burada aşağıda verilen bölümler açıklanır.</a:t>
            </a:r>
          </a:p>
          <a:p>
            <a:endParaRPr lang="tr-TR" dirty="0" smtClean="0"/>
          </a:p>
          <a:p>
            <a:r>
              <a:rPr lang="tr-TR" dirty="0" smtClean="0"/>
              <a:t>– </a:t>
            </a:r>
            <a:r>
              <a:rPr lang="tr-TR" dirty="0" smtClean="0">
                <a:solidFill>
                  <a:srgbClr val="FF0000"/>
                </a:solidFill>
                <a:latin typeface="Comic Sans MS" pitchFamily="66" charset="0"/>
              </a:rPr>
              <a:t>Önceki çalışmalar</a:t>
            </a:r>
          </a:p>
          <a:p>
            <a:endParaRPr lang="tr-TR" dirty="0" smtClean="0">
              <a:latin typeface="Comic Sans MS" pitchFamily="66" charset="0"/>
            </a:endParaRPr>
          </a:p>
          <a:p>
            <a:r>
              <a:rPr lang="tr-TR" dirty="0" smtClean="0">
                <a:latin typeface="Comic Sans MS" pitchFamily="66" charset="0"/>
              </a:rPr>
              <a:t>– </a:t>
            </a:r>
            <a:r>
              <a:rPr lang="tr-TR" dirty="0" smtClean="0">
                <a:solidFill>
                  <a:srgbClr val="0070C0"/>
                </a:solidFill>
                <a:latin typeface="Comic Sans MS" pitchFamily="66" charset="0"/>
              </a:rPr>
              <a:t>Hipotez</a:t>
            </a:r>
          </a:p>
          <a:p>
            <a:endParaRPr lang="tr-TR" dirty="0" smtClean="0">
              <a:latin typeface="Comic Sans MS" pitchFamily="66" charset="0"/>
            </a:endParaRPr>
          </a:p>
          <a:p>
            <a:r>
              <a:rPr lang="tr-TR" dirty="0" smtClean="0">
                <a:latin typeface="Comic Sans MS" pitchFamily="66" charset="0"/>
              </a:rPr>
              <a:t>– </a:t>
            </a:r>
            <a:r>
              <a:rPr lang="tr-TR" dirty="0" smtClean="0">
                <a:solidFill>
                  <a:schemeClr val="accent6">
                    <a:lumMod val="50000"/>
                  </a:schemeClr>
                </a:solidFill>
                <a:latin typeface="Comic Sans MS" pitchFamily="66" charset="0"/>
              </a:rPr>
              <a:t>Önerilen çözüm</a:t>
            </a:r>
          </a:p>
          <a:p>
            <a:endParaRPr lang="tr-TR" dirty="0" smtClean="0">
              <a:latin typeface="Comic Sans MS" pitchFamily="66" charset="0"/>
            </a:endParaRPr>
          </a:p>
          <a:p>
            <a:r>
              <a:rPr lang="tr-TR" dirty="0" smtClean="0">
                <a:latin typeface="Comic Sans MS" pitchFamily="66" charset="0"/>
              </a:rPr>
              <a:t>– </a:t>
            </a:r>
            <a:r>
              <a:rPr lang="tr-TR" dirty="0" smtClean="0">
                <a:solidFill>
                  <a:srgbClr val="008000"/>
                </a:solidFill>
                <a:latin typeface="Comic Sans MS" pitchFamily="66" charset="0"/>
              </a:rPr>
              <a:t>Metotlar</a:t>
            </a:r>
          </a:p>
          <a:p>
            <a:endParaRPr lang="tr-TR" dirty="0" smtClean="0">
              <a:latin typeface="Comic Sans MS" pitchFamily="66" charset="0"/>
            </a:endParaRPr>
          </a:p>
          <a:p>
            <a:r>
              <a:rPr lang="tr-TR" dirty="0" smtClean="0">
                <a:latin typeface="Comic Sans MS" pitchFamily="66" charset="0"/>
              </a:rPr>
              <a:t>– </a:t>
            </a:r>
            <a:r>
              <a:rPr lang="tr-TR" dirty="0" smtClean="0">
                <a:solidFill>
                  <a:schemeClr val="accent2">
                    <a:lumMod val="75000"/>
                  </a:schemeClr>
                </a:solidFill>
                <a:latin typeface="Comic Sans MS" pitchFamily="66" charset="0"/>
              </a:rPr>
              <a:t>İş-zaman çizelgesi</a:t>
            </a:r>
          </a:p>
          <a:p>
            <a:endParaRPr lang="tr-TR" dirty="0" smtClean="0">
              <a:latin typeface="Comic Sans MS" pitchFamily="66" charset="0"/>
            </a:endParaRPr>
          </a:p>
          <a:p>
            <a:r>
              <a:rPr lang="tr-TR" dirty="0" smtClean="0">
                <a:latin typeface="Comic Sans MS" pitchFamily="66" charset="0"/>
              </a:rPr>
              <a:t>– </a:t>
            </a:r>
            <a:r>
              <a:rPr lang="tr-TR" dirty="0" smtClean="0">
                <a:solidFill>
                  <a:srgbClr val="7030A0"/>
                </a:solidFill>
                <a:latin typeface="Comic Sans MS" pitchFamily="66" charset="0"/>
              </a:rPr>
              <a:t>Araç ve malzeme listesi</a:t>
            </a:r>
          </a:p>
          <a:p>
            <a:endParaRPr lang="tr-TR" dirty="0" smtClean="0">
              <a:latin typeface="Comic Sans MS" pitchFamily="66" charset="0"/>
            </a:endParaRPr>
          </a:p>
          <a:p>
            <a:r>
              <a:rPr lang="tr-TR" dirty="0" smtClean="0">
                <a:latin typeface="Comic Sans MS" pitchFamily="66" charset="0"/>
              </a:rPr>
              <a:t>– </a:t>
            </a:r>
            <a:r>
              <a:rPr lang="tr-TR" dirty="0" smtClean="0">
                <a:solidFill>
                  <a:srgbClr val="FF0066"/>
                </a:solidFill>
                <a:latin typeface="Comic Sans MS" pitchFamily="66" charset="0"/>
              </a:rPr>
              <a:t>Personel</a:t>
            </a:r>
          </a:p>
          <a:p>
            <a:endParaRPr lang="tr-TR" dirty="0" smtClean="0">
              <a:latin typeface="Comic Sans MS" pitchFamily="66" charset="0"/>
            </a:endParaRPr>
          </a:p>
          <a:p>
            <a:r>
              <a:rPr lang="tr-TR" dirty="0" smtClean="0">
                <a:latin typeface="Comic Sans MS" pitchFamily="66" charset="0"/>
              </a:rPr>
              <a:t>– </a:t>
            </a:r>
            <a:r>
              <a:rPr lang="tr-TR" dirty="0" smtClean="0">
                <a:solidFill>
                  <a:srgbClr val="C00000"/>
                </a:solidFill>
                <a:latin typeface="Comic Sans MS" pitchFamily="66" charset="0"/>
              </a:rPr>
              <a:t>Kaynaklar</a:t>
            </a:r>
            <a:endParaRPr lang="tr-TR" dirty="0">
              <a:solidFill>
                <a:srgbClr val="C00000"/>
              </a:solidFill>
              <a:latin typeface="Comic Sans MS" pitchFamily="66" charset="0"/>
            </a:endParaRPr>
          </a:p>
        </p:txBody>
      </p:sp>
      <p:sp>
        <p:nvSpPr>
          <p:cNvPr id="5" name="4 Dikdörtgen"/>
          <p:cNvSpPr/>
          <p:nvPr/>
        </p:nvSpPr>
        <p:spPr>
          <a:xfrm>
            <a:off x="7380312" y="6165304"/>
            <a:ext cx="1490793" cy="369332"/>
          </a:xfrm>
          <a:prstGeom prst="rect">
            <a:avLst/>
          </a:prstGeom>
        </p:spPr>
        <p:txBody>
          <a:bodyPr wrap="none">
            <a:spAutoFit/>
          </a:bodyPr>
          <a:lstStyle/>
          <a:p>
            <a:r>
              <a:rPr lang="tr-TR" dirty="0" smtClean="0"/>
              <a:t>(Ayhan Çelik)</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4" name="3 Dikdörtgen"/>
          <p:cNvSpPr/>
          <p:nvPr/>
        </p:nvSpPr>
        <p:spPr>
          <a:xfrm>
            <a:off x="755576" y="548680"/>
            <a:ext cx="7128792" cy="3970318"/>
          </a:xfrm>
          <a:prstGeom prst="rect">
            <a:avLst/>
          </a:prstGeom>
        </p:spPr>
        <p:txBody>
          <a:bodyPr wrap="square">
            <a:spAutoFit/>
          </a:bodyPr>
          <a:lstStyle/>
          <a:p>
            <a:r>
              <a:rPr lang="tr-TR" b="1" dirty="0" smtClean="0">
                <a:solidFill>
                  <a:srgbClr val="FF0066"/>
                </a:solidFill>
                <a:latin typeface="Comic Sans MS" pitchFamily="66" charset="0"/>
              </a:rPr>
              <a:t>Bütçe (</a:t>
            </a:r>
            <a:r>
              <a:rPr lang="tr-TR" b="1" dirty="0" err="1" smtClean="0">
                <a:solidFill>
                  <a:srgbClr val="FF0066"/>
                </a:solidFill>
                <a:latin typeface="Comic Sans MS" pitchFamily="66" charset="0"/>
              </a:rPr>
              <a:t>Budget</a:t>
            </a:r>
            <a:r>
              <a:rPr lang="tr-TR" b="1" dirty="0" smtClean="0">
                <a:solidFill>
                  <a:srgbClr val="FF0066"/>
                </a:solidFill>
                <a:latin typeface="Comic Sans MS" pitchFamily="66" charset="0"/>
              </a:rPr>
              <a:t>)</a:t>
            </a:r>
          </a:p>
          <a:p>
            <a:pPr>
              <a:buFont typeface="Wingdings" pitchFamily="2" charset="2"/>
              <a:buChar char="Ø"/>
            </a:pPr>
            <a:endParaRPr lang="tr-TR" dirty="0" smtClean="0"/>
          </a:p>
          <a:p>
            <a:r>
              <a:rPr lang="tr-TR" dirty="0" smtClean="0"/>
              <a:t>• Bütçe gerekçeleri ve aşağıdaki durumlarla ilgili açıklamalarda bulunulur.</a:t>
            </a:r>
          </a:p>
          <a:p>
            <a:endParaRPr lang="tr-TR" dirty="0" smtClean="0"/>
          </a:p>
          <a:p>
            <a:r>
              <a:rPr lang="tr-TR" dirty="0" smtClean="0"/>
              <a:t>– Maaş</a:t>
            </a:r>
          </a:p>
          <a:p>
            <a:endParaRPr lang="tr-TR" dirty="0" smtClean="0"/>
          </a:p>
          <a:p>
            <a:r>
              <a:rPr lang="tr-TR" dirty="0" smtClean="0"/>
              <a:t>– Ulaşım</a:t>
            </a:r>
          </a:p>
          <a:p>
            <a:endParaRPr lang="tr-TR" dirty="0" smtClean="0"/>
          </a:p>
          <a:p>
            <a:r>
              <a:rPr lang="tr-TR" dirty="0" smtClean="0"/>
              <a:t>– Destekler</a:t>
            </a:r>
          </a:p>
          <a:p>
            <a:endParaRPr lang="tr-TR" dirty="0" smtClean="0"/>
          </a:p>
          <a:p>
            <a:r>
              <a:rPr lang="tr-TR" dirty="0" smtClean="0"/>
              <a:t>– Analizler</a:t>
            </a:r>
          </a:p>
          <a:p>
            <a:endParaRPr lang="tr-TR" dirty="0" smtClean="0"/>
          </a:p>
          <a:p>
            <a:r>
              <a:rPr lang="tr-TR" dirty="0" smtClean="0"/>
              <a:t>– Öngörülemeyenler</a:t>
            </a:r>
          </a:p>
          <a:p>
            <a:endParaRPr lang="tr-TR" dirty="0"/>
          </a:p>
        </p:txBody>
      </p:sp>
      <p:sp>
        <p:nvSpPr>
          <p:cNvPr id="5" name="4 Dikdörtgen"/>
          <p:cNvSpPr/>
          <p:nvPr/>
        </p:nvSpPr>
        <p:spPr>
          <a:xfrm>
            <a:off x="7380312" y="6165304"/>
            <a:ext cx="1490793" cy="369332"/>
          </a:xfrm>
          <a:prstGeom prst="rect">
            <a:avLst/>
          </a:prstGeom>
        </p:spPr>
        <p:txBody>
          <a:bodyPr wrap="none">
            <a:spAutoFit/>
          </a:bodyPr>
          <a:lstStyle/>
          <a:p>
            <a:r>
              <a:rPr lang="tr-TR" dirty="0" smtClean="0"/>
              <a:t>(Ayhan Çelik)</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332656"/>
            <a:ext cx="8229600" cy="5760640"/>
          </a:xfrm>
        </p:spPr>
        <p:txBody>
          <a:bodyPr>
            <a:normAutofit/>
          </a:bodyPr>
          <a:lstStyle/>
          <a:p>
            <a:pPr algn="just">
              <a:buNone/>
            </a:pPr>
            <a:r>
              <a:rPr lang="tr-TR" sz="2000" dirty="0" smtClean="0"/>
              <a:t>     Farklı otoriteler tarafından belirlenen programlara yönelik projelerin tasarımında bazı önemli </a:t>
            </a:r>
            <a:r>
              <a:rPr lang="tr-TR" sz="2000" b="1" dirty="0" smtClean="0">
                <a:solidFill>
                  <a:srgbClr val="FF0066"/>
                </a:solidFill>
                <a:latin typeface="Comic Sans MS" pitchFamily="66" charset="0"/>
              </a:rPr>
              <a:t>ön değerlendirme ölçütlerine dikkat edilmelidir. </a:t>
            </a:r>
            <a:r>
              <a:rPr lang="tr-TR" sz="2000" dirty="0" smtClean="0"/>
              <a:t>Yani projenin </a:t>
            </a:r>
            <a:r>
              <a:rPr lang="tr-TR" sz="2000" u="sng" dirty="0" err="1" smtClean="0"/>
              <a:t>donör</a:t>
            </a:r>
            <a:r>
              <a:rPr lang="tr-TR" sz="2000" u="sng" dirty="0" smtClean="0"/>
              <a:t> (mali kaynağı veren) </a:t>
            </a:r>
            <a:r>
              <a:rPr lang="tr-TR" sz="2000" dirty="0" smtClean="0"/>
              <a:t>kurum ya da kuruluş tarafından kabul edilmesinde doğrudan etkili olan ölçütler vardır ve genel olarak bunlar aşağıdaki gibi sıralanabilir: </a:t>
            </a:r>
          </a:p>
          <a:p>
            <a:pPr algn="just">
              <a:buNone/>
            </a:pPr>
            <a:endParaRPr lang="tr-TR" sz="2000" dirty="0" smtClean="0"/>
          </a:p>
          <a:p>
            <a:pPr marL="457200" indent="-457200" algn="just">
              <a:buAutoNum type="arabicPeriod"/>
            </a:pPr>
            <a:r>
              <a:rPr lang="tr-TR" sz="1800" b="1" dirty="0" smtClean="0">
                <a:latin typeface="Comic Sans MS" pitchFamily="66" charset="0"/>
              </a:rPr>
              <a:t>Tecrübe</a:t>
            </a:r>
            <a:r>
              <a:rPr lang="tr-TR" sz="1800" dirty="0" smtClean="0">
                <a:latin typeface="Comic Sans MS" pitchFamily="66" charset="0"/>
              </a:rPr>
              <a:t>lerden</a:t>
            </a:r>
            <a:r>
              <a:rPr lang="tr-TR" sz="1800" dirty="0" smtClean="0"/>
              <a:t> çıkarılan dersler ile birlikte devam eden/planlanmış olan diğer projeler/programlar değerlendirilmeli ve strateji seçimine dahil edilmelidir.</a:t>
            </a:r>
          </a:p>
          <a:p>
            <a:pPr marL="457200" indent="-457200" algn="just">
              <a:buAutoNum type="arabicPeriod"/>
            </a:pPr>
            <a:r>
              <a:rPr lang="tr-TR" sz="1800" dirty="0" smtClean="0"/>
              <a:t>Yapılacak projenin devam eden ya da planlanmış projelerle </a:t>
            </a:r>
            <a:r>
              <a:rPr lang="tr-TR" sz="1800" b="1" dirty="0" smtClean="0">
                <a:latin typeface="Comic Sans MS" pitchFamily="66" charset="0"/>
              </a:rPr>
              <a:t>bütünlük</a:t>
            </a:r>
            <a:r>
              <a:rPr lang="tr-TR" sz="1800" dirty="0" smtClean="0">
                <a:latin typeface="Comic Sans MS" pitchFamily="66" charset="0"/>
              </a:rPr>
              <a:t> </a:t>
            </a:r>
            <a:r>
              <a:rPr lang="tr-TR" sz="1800" dirty="0" smtClean="0"/>
              <a:t>içinde olmasına dikkat edilmelidir.</a:t>
            </a:r>
          </a:p>
          <a:p>
            <a:pPr marL="457200" indent="-457200" algn="just">
              <a:buAutoNum type="arabicPeriod"/>
            </a:pPr>
            <a:r>
              <a:rPr lang="tr-TR" sz="1800" dirty="0" smtClean="0"/>
              <a:t>Projenin hedef grupları açıkça tanımlanmalı, </a:t>
            </a:r>
            <a:r>
              <a:rPr lang="tr-TR" sz="1800" b="1" dirty="0" smtClean="0">
                <a:latin typeface="Comic Sans MS" pitchFamily="66" charset="0"/>
              </a:rPr>
              <a:t>öz varlık ve kurumsal kapasite </a:t>
            </a:r>
            <a:r>
              <a:rPr lang="tr-TR" sz="1800" dirty="0" smtClean="0"/>
              <a:t>konuları analiz edilmeli ve projeye yerel sahiplenme sağlanmalıdır.</a:t>
            </a:r>
          </a:p>
          <a:p>
            <a:pPr marL="457200" indent="-457200" algn="just">
              <a:buAutoNum type="arabicPeriod"/>
            </a:pPr>
            <a:r>
              <a:rPr lang="tr-TR" sz="1800" dirty="0" smtClean="0"/>
              <a:t>Özellikle projenin uygulamasından </a:t>
            </a:r>
            <a:r>
              <a:rPr lang="tr-TR" sz="1800" b="1" dirty="0" smtClean="0">
                <a:latin typeface="Comic Sans MS" pitchFamily="66" charset="0"/>
              </a:rPr>
              <a:t>sorumlu olan kurum(</a:t>
            </a:r>
            <a:r>
              <a:rPr lang="tr-TR" sz="1800" b="1" dirty="0" err="1" smtClean="0">
                <a:latin typeface="Comic Sans MS" pitchFamily="66" charset="0"/>
              </a:rPr>
              <a:t>lar</a:t>
            </a:r>
            <a:r>
              <a:rPr lang="tr-TR" sz="1800" b="1" dirty="0" smtClean="0">
                <a:latin typeface="Comic Sans MS" pitchFamily="66" charset="0"/>
              </a:rPr>
              <a:t>)un yapısı, kapasitesi</a:t>
            </a:r>
            <a:r>
              <a:rPr lang="tr-TR" sz="1800" b="1" dirty="0" smtClean="0"/>
              <a:t> </a:t>
            </a:r>
            <a:r>
              <a:rPr lang="tr-TR" sz="1800" dirty="0" smtClean="0"/>
              <a:t>ve idari durum değerlendirmesi hazırlanmalıdır (güçlü ve zayıf tarafları).</a:t>
            </a:r>
          </a:p>
          <a:p>
            <a:pPr marL="457200" indent="-457200" algn="just">
              <a:buFont typeface="Arial" pitchFamily="34" charset="0"/>
              <a:buAutoNum type="arabicPeriod"/>
            </a:pPr>
            <a:r>
              <a:rPr lang="tr-TR" sz="2000" dirty="0" smtClean="0"/>
              <a:t> </a:t>
            </a:r>
            <a:r>
              <a:rPr lang="tr-TR" sz="1800" dirty="0" smtClean="0"/>
              <a:t>Projenin çözmek istediği </a:t>
            </a:r>
            <a:r>
              <a:rPr lang="tr-TR" sz="1800" b="1" dirty="0" smtClean="0">
                <a:latin typeface="Comic Sans MS" pitchFamily="66" charset="0"/>
              </a:rPr>
              <a:t>sorunlar analiz edilmeli </a:t>
            </a:r>
            <a:r>
              <a:rPr lang="tr-TR" sz="1800" dirty="0" smtClean="0"/>
              <a:t>ve projenin değinmeyi amaçladığı sorunlar ve/veya fırsatlar tanımlanmalıdır.</a:t>
            </a:r>
          </a:p>
          <a:p>
            <a:pPr marL="457200" indent="-457200" algn="just">
              <a:buAutoNum type="arabicPeriod"/>
            </a:pPr>
            <a:endParaRPr lang="tr-TR" sz="1800" dirty="0"/>
          </a:p>
        </p:txBody>
      </p:sp>
      <p:sp>
        <p:nvSpPr>
          <p:cNvPr id="4" name="3 Metin kutusu"/>
          <p:cNvSpPr txBox="1"/>
          <p:nvPr/>
        </p:nvSpPr>
        <p:spPr>
          <a:xfrm>
            <a:off x="5868144" y="6165304"/>
            <a:ext cx="2520280" cy="338554"/>
          </a:xfrm>
          <a:prstGeom prst="rect">
            <a:avLst/>
          </a:prstGeom>
          <a:noFill/>
        </p:spPr>
        <p:txBody>
          <a:bodyPr wrap="square" rtlCol="0">
            <a:spAutoFit/>
          </a:bodyPr>
          <a:lstStyle/>
          <a:p>
            <a:r>
              <a:rPr lang="tr-TR" sz="1600" dirty="0" err="1" smtClean="0"/>
              <a:t>Akyüz</a:t>
            </a:r>
            <a:r>
              <a:rPr lang="tr-TR" sz="1600" dirty="0" smtClean="0"/>
              <a:t> ve ark, 2011, Ankara </a:t>
            </a:r>
            <a:endParaRPr lang="tr-TR" sz="16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5865515"/>
          </a:xfrm>
        </p:spPr>
        <p:txBody>
          <a:bodyPr>
            <a:normAutofit/>
          </a:bodyPr>
          <a:lstStyle/>
          <a:p>
            <a:pPr algn="just">
              <a:buNone/>
            </a:pPr>
            <a:r>
              <a:rPr lang="tr-TR" sz="1800" dirty="0" smtClean="0"/>
              <a:t>6</a:t>
            </a:r>
            <a:r>
              <a:rPr lang="tr-TR" sz="1800" dirty="0" smtClean="0">
                <a:latin typeface="Comic Sans MS" pitchFamily="66" charset="0"/>
              </a:rPr>
              <a:t>. </a:t>
            </a:r>
            <a:r>
              <a:rPr lang="tr-TR" sz="1800" b="1" dirty="0" smtClean="0">
                <a:latin typeface="Comic Sans MS" pitchFamily="66" charset="0"/>
              </a:rPr>
              <a:t>Hedefler açık olmalı </a:t>
            </a:r>
            <a:r>
              <a:rPr lang="tr-TR" sz="1800" dirty="0" smtClean="0"/>
              <a:t>ve net bir şekilde tanımlanmış olan ihtiyaçları karşılamalıdır.</a:t>
            </a:r>
          </a:p>
          <a:p>
            <a:pPr algn="just">
              <a:buNone/>
            </a:pPr>
            <a:r>
              <a:rPr lang="tr-TR" sz="1800" dirty="0" smtClean="0"/>
              <a:t>7. Proje </a:t>
            </a:r>
            <a:r>
              <a:rPr lang="tr-TR" sz="1800" b="1" dirty="0" smtClean="0">
                <a:latin typeface="Comic Sans MS" pitchFamily="66" charset="0"/>
              </a:rPr>
              <a:t>amacı</a:t>
            </a:r>
            <a:r>
              <a:rPr lang="tr-TR" sz="1800" b="1" dirty="0" smtClean="0"/>
              <a:t>;</a:t>
            </a:r>
            <a:r>
              <a:rPr lang="tr-TR" sz="1800" dirty="0" smtClean="0"/>
              <a:t> projenin uygulanmasıyla hedef grupların elde edecekleri doğrudan faydayı/faydaları açıkça belirtmeli ve hedef grubun/grupların karşılaştıkları sorunların analizi ile uyum içerisinde olmalıdır.</a:t>
            </a:r>
          </a:p>
          <a:p>
            <a:pPr algn="just">
              <a:buNone/>
            </a:pPr>
            <a:r>
              <a:rPr lang="tr-TR" sz="1800" dirty="0" smtClean="0"/>
              <a:t>8. </a:t>
            </a:r>
            <a:r>
              <a:rPr lang="tr-TR" sz="1800" b="1" dirty="0" smtClean="0">
                <a:latin typeface="Comic Sans MS" pitchFamily="66" charset="0"/>
              </a:rPr>
              <a:t>Kaynak</a:t>
            </a:r>
            <a:r>
              <a:rPr lang="tr-TR" sz="1800" b="1" dirty="0" smtClean="0"/>
              <a:t> </a:t>
            </a:r>
            <a:r>
              <a:rPr lang="tr-TR" sz="1800" b="1" dirty="0" smtClean="0">
                <a:latin typeface="Comic Sans MS" pitchFamily="66" charset="0"/>
              </a:rPr>
              <a:t>ve maliyet </a:t>
            </a:r>
            <a:r>
              <a:rPr lang="tr-TR" sz="1800" dirty="0" smtClean="0"/>
              <a:t>uygulamaları net olmalı, ön tahmini maliyet analizleri gerçekleştirilmelidir. </a:t>
            </a:r>
          </a:p>
          <a:p>
            <a:pPr algn="just">
              <a:buNone/>
            </a:pPr>
            <a:r>
              <a:rPr lang="tr-TR" sz="1800" dirty="0" smtClean="0"/>
              <a:t>9. Projenin çevre, teknik ve sosyal açılardan </a:t>
            </a:r>
            <a:r>
              <a:rPr lang="tr-TR" sz="1800" b="1" dirty="0" smtClean="0">
                <a:latin typeface="Comic Sans MS" pitchFamily="66" charset="0"/>
              </a:rPr>
              <a:t>kabul</a:t>
            </a:r>
            <a:r>
              <a:rPr lang="tr-TR" sz="1800" b="1" dirty="0" smtClean="0"/>
              <a:t> </a:t>
            </a:r>
            <a:r>
              <a:rPr lang="tr-TR" sz="1800" b="1" dirty="0" smtClean="0">
                <a:latin typeface="Comic Sans MS" pitchFamily="66" charset="0"/>
              </a:rPr>
              <a:t>edilir</a:t>
            </a:r>
            <a:r>
              <a:rPr lang="tr-TR" sz="1800" b="1" dirty="0" smtClean="0"/>
              <a:t> </a:t>
            </a:r>
            <a:r>
              <a:rPr lang="tr-TR" sz="1800" b="1" dirty="0" smtClean="0">
                <a:latin typeface="Comic Sans MS" pitchFamily="66" charset="0"/>
              </a:rPr>
              <a:t>ve</a:t>
            </a:r>
            <a:r>
              <a:rPr lang="tr-TR" sz="1800" b="1" dirty="0" smtClean="0"/>
              <a:t> </a:t>
            </a:r>
            <a:r>
              <a:rPr lang="tr-TR" sz="1800" b="1" dirty="0" smtClean="0">
                <a:latin typeface="Comic Sans MS" pitchFamily="66" charset="0"/>
              </a:rPr>
              <a:t>sürdürülebilir</a:t>
            </a:r>
            <a:r>
              <a:rPr lang="tr-TR" sz="1800" b="1" dirty="0" smtClean="0"/>
              <a:t> </a:t>
            </a:r>
            <a:r>
              <a:rPr lang="tr-TR" sz="1800" b="1" dirty="0" smtClean="0">
                <a:latin typeface="Comic Sans MS" pitchFamily="66" charset="0"/>
              </a:rPr>
              <a:t>olması</a:t>
            </a:r>
            <a:r>
              <a:rPr lang="tr-TR" sz="1800" b="1" dirty="0" smtClean="0"/>
              <a:t> </a:t>
            </a:r>
            <a:r>
              <a:rPr lang="tr-TR" sz="1800" dirty="0" smtClean="0"/>
              <a:t>gerektiği bilinci ile hazırlık yapılmalıdır.</a:t>
            </a:r>
          </a:p>
          <a:p>
            <a:pPr algn="just">
              <a:buNone/>
            </a:pPr>
            <a:r>
              <a:rPr lang="tr-TR" sz="1800" dirty="0" smtClean="0"/>
              <a:t>10. Proje teknik açıdan gerçekleştirilebilir olmalı, proje hedefleri içerisinde varsa ilgili </a:t>
            </a:r>
            <a:r>
              <a:rPr lang="tr-TR" sz="1800" b="1" dirty="0" smtClean="0">
                <a:latin typeface="Comic Sans MS" pitchFamily="66" charset="0"/>
              </a:rPr>
              <a:t>endüstri</a:t>
            </a:r>
            <a:r>
              <a:rPr lang="tr-TR" sz="1800" b="1" dirty="0" smtClean="0"/>
              <a:t> </a:t>
            </a:r>
            <a:r>
              <a:rPr lang="tr-TR" sz="1800" b="1" dirty="0" smtClean="0">
                <a:latin typeface="Comic Sans MS" pitchFamily="66" charset="0"/>
              </a:rPr>
              <a:t>standartlarını</a:t>
            </a:r>
            <a:r>
              <a:rPr lang="tr-TR" sz="1800" b="1" dirty="0" smtClean="0"/>
              <a:t> </a:t>
            </a:r>
            <a:r>
              <a:rPr lang="tr-TR" sz="1800" b="1" dirty="0" smtClean="0">
                <a:latin typeface="Comic Sans MS" pitchFamily="66" charset="0"/>
              </a:rPr>
              <a:t>karşılamalı</a:t>
            </a:r>
            <a:r>
              <a:rPr lang="tr-TR" sz="1800" b="1" dirty="0" smtClean="0"/>
              <a:t> </a:t>
            </a:r>
            <a:r>
              <a:rPr lang="tr-TR" sz="1800" dirty="0" smtClean="0"/>
              <a:t>ve hedef grubun ihtiyaçlarına/kaynaklarına </a:t>
            </a:r>
            <a:r>
              <a:rPr lang="tr-TR" sz="1800" b="1" dirty="0" smtClean="0">
                <a:latin typeface="Comic Sans MS" pitchFamily="66" charset="0"/>
              </a:rPr>
              <a:t>uygun</a:t>
            </a:r>
            <a:r>
              <a:rPr lang="tr-TR" sz="1800" b="1" dirty="0" smtClean="0"/>
              <a:t> </a:t>
            </a:r>
            <a:r>
              <a:rPr lang="tr-TR" sz="1800" b="1" dirty="0" smtClean="0">
                <a:latin typeface="Comic Sans MS" pitchFamily="66" charset="0"/>
              </a:rPr>
              <a:t>teknolojiyi</a:t>
            </a:r>
            <a:r>
              <a:rPr lang="tr-TR" sz="1800" dirty="0" smtClean="0"/>
              <a:t> uygulayabilmeli ve kullanabilmelidir. </a:t>
            </a:r>
          </a:p>
          <a:p>
            <a:pPr algn="just">
              <a:buNone/>
            </a:pPr>
            <a:r>
              <a:rPr lang="tr-TR" sz="1800" dirty="0" smtClean="0"/>
              <a:t>11. Projenin kabul edilebilirliğine artı katkı sağlayan dezavantajlı ve hassas gruplar için projenin bir </a:t>
            </a:r>
            <a:r>
              <a:rPr lang="tr-TR" sz="1800" b="1" dirty="0" smtClean="0">
                <a:latin typeface="Comic Sans MS" pitchFamily="66" charset="0"/>
              </a:rPr>
              <a:t>stratejisi</a:t>
            </a:r>
            <a:r>
              <a:rPr lang="tr-TR" sz="1800" b="1" dirty="0" smtClean="0"/>
              <a:t> </a:t>
            </a:r>
            <a:r>
              <a:rPr lang="tr-TR" sz="1800" dirty="0" smtClean="0"/>
              <a:t>bulunmalıdır. </a:t>
            </a:r>
            <a:endParaRPr lang="tr-TR" sz="1800" dirty="0"/>
          </a:p>
        </p:txBody>
      </p:sp>
      <p:sp>
        <p:nvSpPr>
          <p:cNvPr id="4" name="3 Dikdörtgen"/>
          <p:cNvSpPr/>
          <p:nvPr/>
        </p:nvSpPr>
        <p:spPr>
          <a:xfrm>
            <a:off x="3563888" y="4581128"/>
            <a:ext cx="4572000" cy="1477328"/>
          </a:xfrm>
          <a:prstGeom prst="rect">
            <a:avLst/>
          </a:prstGeom>
        </p:spPr>
        <p:txBody>
          <a:bodyPr>
            <a:spAutoFit/>
          </a:bodyPr>
          <a:lstStyle/>
          <a:p>
            <a:pPr algn="just"/>
            <a:r>
              <a:rPr lang="tr-TR" dirty="0" smtClean="0"/>
              <a:t>Bu ölçütler; projelerde önerilen faaliyetlerin uygunluğunu, teklifler için yapılan çağrının hedefleriyle tutarlılığını, niteliğini, beklenen faydasını, sürdürülebilirliğini ve maliyet etkinliğini kapsar. </a:t>
            </a:r>
            <a:endParaRPr lang="tr-TR" dirty="0"/>
          </a:p>
        </p:txBody>
      </p:sp>
      <p:sp>
        <p:nvSpPr>
          <p:cNvPr id="5" name="4 Metin kutusu"/>
          <p:cNvSpPr txBox="1"/>
          <p:nvPr/>
        </p:nvSpPr>
        <p:spPr>
          <a:xfrm>
            <a:off x="6372200" y="6309320"/>
            <a:ext cx="2520280" cy="338554"/>
          </a:xfrm>
          <a:prstGeom prst="rect">
            <a:avLst/>
          </a:prstGeom>
          <a:noFill/>
        </p:spPr>
        <p:txBody>
          <a:bodyPr wrap="square" rtlCol="0">
            <a:spAutoFit/>
          </a:bodyPr>
          <a:lstStyle/>
          <a:p>
            <a:r>
              <a:rPr lang="tr-TR" sz="1600" dirty="0" err="1" smtClean="0"/>
              <a:t>Akyüz</a:t>
            </a:r>
            <a:r>
              <a:rPr lang="tr-TR" sz="1600" dirty="0" smtClean="0"/>
              <a:t> ve ark, 2011, Ankara </a:t>
            </a:r>
            <a:endParaRPr lang="tr-TR" sz="16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5E9EFF">
                <a:alpha val="0"/>
              </a:srgbClr>
            </a:gs>
            <a:gs pos="39999">
              <a:srgbClr val="85C2FF"/>
            </a:gs>
            <a:gs pos="70000">
              <a:srgbClr val="C4D6EB"/>
            </a:gs>
            <a:gs pos="100000">
              <a:schemeClr val="accent5">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835696" y="188640"/>
            <a:ext cx="5112568" cy="1224136"/>
          </a:xfrm>
        </p:spPr>
        <p:txBody>
          <a:bodyPr>
            <a:normAutofit/>
          </a:bodyPr>
          <a:lstStyle/>
          <a:p>
            <a:r>
              <a:rPr lang="tr-TR" sz="1800" b="1" dirty="0" smtClean="0">
                <a:solidFill>
                  <a:schemeClr val="accent2">
                    <a:lumMod val="75000"/>
                  </a:schemeClr>
                </a:solidFill>
                <a:latin typeface="Comic Sans MS" pitchFamily="66" charset="0"/>
              </a:rPr>
              <a:t>Proje Döngüsü Nedir?</a:t>
            </a:r>
            <a:br>
              <a:rPr lang="tr-TR" sz="1800" b="1" dirty="0" smtClean="0">
                <a:solidFill>
                  <a:schemeClr val="accent2">
                    <a:lumMod val="75000"/>
                  </a:schemeClr>
                </a:solidFill>
                <a:latin typeface="Comic Sans MS" pitchFamily="66" charset="0"/>
              </a:rPr>
            </a:br>
            <a:r>
              <a:rPr lang="tr-TR" sz="1800" b="1" dirty="0" smtClean="0">
                <a:solidFill>
                  <a:schemeClr val="accent2">
                    <a:lumMod val="75000"/>
                  </a:schemeClr>
                </a:solidFill>
                <a:latin typeface="Comic Sans MS" pitchFamily="66" charset="0"/>
              </a:rPr>
              <a:t/>
            </a:r>
            <a:br>
              <a:rPr lang="tr-TR" sz="1800" b="1" dirty="0" smtClean="0">
                <a:solidFill>
                  <a:schemeClr val="accent2">
                    <a:lumMod val="75000"/>
                  </a:schemeClr>
                </a:solidFill>
                <a:latin typeface="Comic Sans MS" pitchFamily="66" charset="0"/>
              </a:rPr>
            </a:br>
            <a:r>
              <a:rPr lang="tr-TR" sz="1800" b="1" dirty="0" smtClean="0">
                <a:solidFill>
                  <a:schemeClr val="accent2">
                    <a:lumMod val="75000"/>
                  </a:schemeClr>
                </a:solidFill>
                <a:latin typeface="Comic Sans MS" pitchFamily="66" charset="0"/>
              </a:rPr>
              <a:t>(</a:t>
            </a:r>
            <a:r>
              <a:rPr lang="en-US" sz="1800" b="1" dirty="0" smtClean="0">
                <a:solidFill>
                  <a:schemeClr val="accent2">
                    <a:lumMod val="75000"/>
                  </a:schemeClr>
                </a:solidFill>
                <a:latin typeface="Comic Sans MS" pitchFamily="66" charset="0"/>
              </a:rPr>
              <a:t>What is the Project Cycle</a:t>
            </a:r>
            <a:r>
              <a:rPr lang="tr-TR" sz="1800" b="1" dirty="0" smtClean="0">
                <a:solidFill>
                  <a:schemeClr val="accent2">
                    <a:lumMod val="75000"/>
                  </a:schemeClr>
                </a:solidFill>
                <a:latin typeface="Comic Sans MS" pitchFamily="66" charset="0"/>
              </a:rPr>
              <a:t> ?)</a:t>
            </a:r>
            <a:endParaRPr lang="tr-TR" sz="1800" b="1" dirty="0">
              <a:solidFill>
                <a:schemeClr val="accent2">
                  <a:lumMod val="75000"/>
                </a:schemeClr>
              </a:solidFill>
              <a:latin typeface="Comic Sans MS" pitchFamily="66" charset="0"/>
            </a:endParaRPr>
          </a:p>
        </p:txBody>
      </p:sp>
      <p:sp>
        <p:nvSpPr>
          <p:cNvPr id="3" name="2 İçerik Yer Tutucusu"/>
          <p:cNvSpPr>
            <a:spLocks noGrp="1"/>
          </p:cNvSpPr>
          <p:nvPr>
            <p:ph idx="1"/>
          </p:nvPr>
        </p:nvSpPr>
        <p:spPr>
          <a:xfrm>
            <a:off x="35496" y="1340768"/>
            <a:ext cx="8712968" cy="792088"/>
          </a:xfrm>
        </p:spPr>
        <p:txBody>
          <a:bodyPr>
            <a:normAutofit/>
          </a:bodyPr>
          <a:lstStyle/>
          <a:p>
            <a:pPr algn="just">
              <a:buNone/>
            </a:pPr>
            <a:r>
              <a:rPr lang="tr-TR" sz="2000" dirty="0" smtClean="0"/>
              <a:t>     Projelerin planlaması ve yürütülmesi, proje döngüsü adı verilen ve birbirini takip eden 6 aşamada gerçekleştirilir.</a:t>
            </a:r>
            <a:endParaRPr lang="tr-TR" sz="2000" dirty="0"/>
          </a:p>
        </p:txBody>
      </p:sp>
      <p:pic>
        <p:nvPicPr>
          <p:cNvPr id="1026" name="Picture 2"/>
          <p:cNvPicPr>
            <a:picLocks noChangeAspect="1" noChangeArrowheads="1"/>
          </p:cNvPicPr>
          <p:nvPr/>
        </p:nvPicPr>
        <p:blipFill>
          <a:blip r:embed="rId2" cstate="print"/>
          <a:srcRect/>
          <a:stretch>
            <a:fillRect/>
          </a:stretch>
        </p:blipFill>
        <p:spPr bwMode="auto">
          <a:xfrm>
            <a:off x="1691680" y="2229453"/>
            <a:ext cx="5980927" cy="458392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5E9EFF">
                <a:alpha val="0"/>
              </a:srgbClr>
            </a:gs>
            <a:gs pos="39999">
              <a:srgbClr val="85C2FF"/>
            </a:gs>
            <a:gs pos="70000">
              <a:srgbClr val="C4D6EB"/>
            </a:gs>
            <a:gs pos="100000">
              <a:schemeClr val="accent5">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763688" y="188640"/>
            <a:ext cx="5184576" cy="864096"/>
          </a:xfrm>
        </p:spPr>
        <p:txBody>
          <a:bodyPr>
            <a:normAutofit fontScale="90000"/>
          </a:bodyPr>
          <a:lstStyle/>
          <a:p>
            <a:r>
              <a:rPr lang="tr-TR" sz="2400" b="1" dirty="0" smtClean="0">
                <a:solidFill>
                  <a:schemeClr val="accent2">
                    <a:lumMod val="75000"/>
                  </a:schemeClr>
                </a:solidFill>
                <a:latin typeface="Comic Sans MS" pitchFamily="66" charset="0"/>
              </a:rPr>
              <a:t>Proje Döngüsünün Aşamaları</a:t>
            </a:r>
            <a:br>
              <a:rPr lang="tr-TR" sz="2400" b="1" dirty="0" smtClean="0">
                <a:solidFill>
                  <a:schemeClr val="accent2">
                    <a:lumMod val="75000"/>
                  </a:schemeClr>
                </a:solidFill>
                <a:latin typeface="Comic Sans MS" pitchFamily="66" charset="0"/>
              </a:rPr>
            </a:br>
            <a:r>
              <a:rPr lang="tr-TR" sz="2000" b="1" dirty="0" smtClean="0">
                <a:solidFill>
                  <a:schemeClr val="accent2">
                    <a:lumMod val="75000"/>
                  </a:schemeClr>
                </a:solidFill>
                <a:latin typeface="Comic Sans MS" pitchFamily="66" charset="0"/>
              </a:rPr>
              <a:t>(</a:t>
            </a:r>
            <a:r>
              <a:rPr lang="en-US" sz="2000" b="1" dirty="0" smtClean="0">
                <a:solidFill>
                  <a:schemeClr val="accent2">
                    <a:lumMod val="75000"/>
                  </a:schemeClr>
                </a:solidFill>
                <a:latin typeface="Comic Sans MS" pitchFamily="66" charset="0"/>
              </a:rPr>
              <a:t>Stages of the Project Cycle</a:t>
            </a:r>
            <a:r>
              <a:rPr lang="tr-TR" sz="2000" b="1" dirty="0" smtClean="0">
                <a:solidFill>
                  <a:schemeClr val="accent2">
                    <a:lumMod val="75000"/>
                  </a:schemeClr>
                </a:solidFill>
                <a:latin typeface="Comic Sans MS" pitchFamily="66" charset="0"/>
              </a:rPr>
              <a:t>)</a:t>
            </a:r>
            <a:r>
              <a:rPr lang="tr-TR" sz="2400" dirty="0" smtClean="0">
                <a:solidFill>
                  <a:schemeClr val="accent2">
                    <a:lumMod val="75000"/>
                  </a:schemeClr>
                </a:solidFill>
              </a:rPr>
              <a:t/>
            </a:r>
            <a:br>
              <a:rPr lang="tr-TR" sz="2400" dirty="0" smtClean="0">
                <a:solidFill>
                  <a:schemeClr val="accent2">
                    <a:lumMod val="75000"/>
                  </a:schemeClr>
                </a:solidFill>
              </a:rPr>
            </a:br>
            <a:endParaRPr lang="tr-TR" sz="2400" dirty="0">
              <a:solidFill>
                <a:schemeClr val="accent2">
                  <a:lumMod val="75000"/>
                </a:schemeClr>
              </a:solidFill>
            </a:endParaRPr>
          </a:p>
        </p:txBody>
      </p:sp>
      <p:sp>
        <p:nvSpPr>
          <p:cNvPr id="3" name="2 İçerik Yer Tutucusu"/>
          <p:cNvSpPr>
            <a:spLocks noGrp="1"/>
          </p:cNvSpPr>
          <p:nvPr>
            <p:ph idx="1"/>
          </p:nvPr>
        </p:nvSpPr>
        <p:spPr>
          <a:xfrm>
            <a:off x="457200" y="1307901"/>
            <a:ext cx="8229600" cy="5001419"/>
          </a:xfrm>
        </p:spPr>
        <p:txBody>
          <a:bodyPr>
            <a:normAutofit/>
          </a:bodyPr>
          <a:lstStyle/>
          <a:p>
            <a:pPr marL="514350" indent="-514350" algn="just">
              <a:buFont typeface="+mj-lt"/>
              <a:buAutoNum type="arabicPeriod"/>
            </a:pPr>
            <a:r>
              <a:rPr lang="tr-TR" sz="2000" b="1" dirty="0" smtClean="0">
                <a:solidFill>
                  <a:schemeClr val="accent2">
                    <a:lumMod val="75000"/>
                  </a:schemeClr>
                </a:solidFill>
                <a:latin typeface="Comic Sans MS" pitchFamily="66" charset="0"/>
              </a:rPr>
              <a:t>Proje Fikrini Belirleme: </a:t>
            </a:r>
            <a:r>
              <a:rPr lang="tr-TR" sz="2000" dirty="0" smtClean="0"/>
              <a:t>Projeye ilişkin fikirlerin ortaya konduğu ve tasarlandığı ilk hareket noktasıdır.</a:t>
            </a:r>
          </a:p>
          <a:p>
            <a:pPr marL="514350" indent="-514350" algn="just">
              <a:buFont typeface="+mj-lt"/>
              <a:buAutoNum type="arabicPeriod"/>
            </a:pPr>
            <a:r>
              <a:rPr lang="tr-TR" sz="2000" b="1" dirty="0" smtClean="0">
                <a:solidFill>
                  <a:schemeClr val="accent2">
                    <a:lumMod val="75000"/>
                  </a:schemeClr>
                </a:solidFill>
              </a:rPr>
              <a:t> </a:t>
            </a:r>
            <a:r>
              <a:rPr lang="tr-TR" sz="2000" b="1" dirty="0" smtClean="0">
                <a:solidFill>
                  <a:schemeClr val="accent2">
                    <a:lumMod val="75000"/>
                  </a:schemeClr>
                </a:solidFill>
                <a:latin typeface="Comic Sans MS" pitchFamily="66" charset="0"/>
              </a:rPr>
              <a:t>Proje fikrinin analizi: </a:t>
            </a:r>
            <a:r>
              <a:rPr lang="tr-TR" sz="2000" dirty="0" smtClean="0"/>
              <a:t>Projenin teknik ve uygulama açısından detaylı olarak tasarlandığı aşamadır.</a:t>
            </a:r>
          </a:p>
          <a:p>
            <a:pPr marL="514350" indent="-514350" algn="just">
              <a:buFont typeface="+mj-lt"/>
              <a:buAutoNum type="arabicPeriod"/>
            </a:pPr>
            <a:r>
              <a:rPr lang="tr-TR" sz="2000" b="1" dirty="0" smtClean="0">
                <a:solidFill>
                  <a:schemeClr val="accent2">
                    <a:lumMod val="75000"/>
                  </a:schemeClr>
                </a:solidFill>
                <a:latin typeface="Comic Sans MS" pitchFamily="66" charset="0"/>
              </a:rPr>
              <a:t>Ön Değerlendirme: </a:t>
            </a:r>
            <a:r>
              <a:rPr lang="tr-TR" sz="2000" dirty="0" smtClean="0"/>
              <a:t>Tasarımı tamamlanmış olan projenin teknik, mali, sosyal, kurumsal, çevresel faktörler açısından tutarlılığının, bütünselliğinin ve işlevselliğinin değerlendirildiği ve </a:t>
            </a:r>
            <a:r>
              <a:rPr lang="tr-TR" sz="2000" u="sng" dirty="0" smtClean="0"/>
              <a:t>proje önerisinin yazıldığı aşamadır.</a:t>
            </a:r>
          </a:p>
        </p:txBody>
      </p:sp>
      <p:pic>
        <p:nvPicPr>
          <p:cNvPr id="4" name="Picture 2"/>
          <p:cNvPicPr>
            <a:picLocks noChangeAspect="1" noChangeArrowheads="1"/>
          </p:cNvPicPr>
          <p:nvPr/>
        </p:nvPicPr>
        <p:blipFill>
          <a:blip r:embed="rId2" cstate="print"/>
          <a:srcRect/>
          <a:stretch>
            <a:fillRect/>
          </a:stretch>
        </p:blipFill>
        <p:spPr bwMode="auto">
          <a:xfrm>
            <a:off x="4639745" y="3702726"/>
            <a:ext cx="3964703" cy="3038642"/>
          </a:xfrm>
          <a:prstGeom prst="rect">
            <a:avLst/>
          </a:prstGeom>
          <a:noFill/>
          <a:ln w="9525">
            <a:noFill/>
            <a:miter lim="800000"/>
            <a:headEnd/>
            <a:tailEnd/>
          </a:ln>
        </p:spPr>
      </p:pic>
      <p:sp>
        <p:nvSpPr>
          <p:cNvPr id="5" name="4 Dikdörtgen"/>
          <p:cNvSpPr/>
          <p:nvPr/>
        </p:nvSpPr>
        <p:spPr>
          <a:xfrm>
            <a:off x="395536"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5E9EFF">
                <a:alpha val="0"/>
              </a:srgbClr>
            </a:gs>
            <a:gs pos="39999">
              <a:srgbClr val="85C2FF"/>
            </a:gs>
            <a:gs pos="70000">
              <a:srgbClr val="C4D6EB"/>
            </a:gs>
            <a:gs pos="100000">
              <a:schemeClr val="accent5">
                <a:lumMod val="40000"/>
                <a:lumOff val="60000"/>
              </a:schemeClr>
            </a:gs>
          </a:gsLst>
          <a:lin ang="5400000" scaled="0"/>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332656"/>
            <a:ext cx="6336704" cy="3816424"/>
          </a:xfrm>
        </p:spPr>
        <p:txBody>
          <a:bodyPr>
            <a:normAutofit/>
          </a:bodyPr>
          <a:lstStyle/>
          <a:p>
            <a:pPr marL="531813" indent="-531813" algn="just">
              <a:buNone/>
            </a:pPr>
            <a:r>
              <a:rPr lang="tr-TR" sz="2000" b="1" dirty="0" smtClean="0">
                <a:solidFill>
                  <a:schemeClr val="accent2">
                    <a:lumMod val="75000"/>
                  </a:schemeClr>
                </a:solidFill>
                <a:latin typeface="Comic Sans MS" pitchFamily="66" charset="0"/>
              </a:rPr>
              <a:t>4. Finansman: </a:t>
            </a:r>
            <a:r>
              <a:rPr lang="tr-TR" sz="2000" dirty="0" smtClean="0"/>
              <a:t>Finansman teklifinin ilgili kuruluşlar tarafından değerlendirildiği ve finansmanın sağlandığı aşamadır.</a:t>
            </a:r>
          </a:p>
          <a:p>
            <a:pPr marL="514350" indent="-514350" algn="just">
              <a:buNone/>
            </a:pPr>
            <a:r>
              <a:rPr lang="tr-TR" sz="2000" b="1" dirty="0" smtClean="0">
                <a:solidFill>
                  <a:schemeClr val="accent2">
                    <a:lumMod val="75000"/>
                  </a:schemeClr>
                </a:solidFill>
                <a:latin typeface="Comic Sans MS" pitchFamily="66" charset="0"/>
              </a:rPr>
              <a:t>5</a:t>
            </a:r>
            <a:r>
              <a:rPr lang="tr-TR" sz="2000" b="1" dirty="0" smtClean="0">
                <a:solidFill>
                  <a:schemeClr val="accent2">
                    <a:lumMod val="75000"/>
                  </a:schemeClr>
                </a:solidFill>
              </a:rPr>
              <a:t>. </a:t>
            </a:r>
            <a:r>
              <a:rPr lang="tr-TR" sz="2000" b="1" dirty="0" smtClean="0">
                <a:solidFill>
                  <a:schemeClr val="accent2">
                    <a:lumMod val="75000"/>
                  </a:schemeClr>
                </a:solidFill>
                <a:latin typeface="Comic Sans MS" pitchFamily="66" charset="0"/>
              </a:rPr>
              <a:t>Uygulama: </a:t>
            </a:r>
            <a:r>
              <a:rPr lang="tr-TR" sz="2000" dirty="0" smtClean="0"/>
              <a:t>Projede öngörülen faaliyetlerin hayata geçirilmesi, izlenmesi, denetlenmesi ve değerlendirilmesi aşamasıdır.</a:t>
            </a:r>
          </a:p>
          <a:p>
            <a:pPr marL="355600" indent="-355600" defTabSz="450850">
              <a:buNone/>
              <a:tabLst>
                <a:tab pos="273050" algn="l"/>
                <a:tab pos="355600" algn="l"/>
              </a:tabLst>
            </a:pPr>
            <a:r>
              <a:rPr lang="tr-TR" sz="2000" b="1" dirty="0" smtClean="0">
                <a:solidFill>
                  <a:schemeClr val="accent2">
                    <a:lumMod val="75000"/>
                  </a:schemeClr>
                </a:solidFill>
                <a:latin typeface="Comic Sans MS" pitchFamily="66" charset="0"/>
              </a:rPr>
              <a:t>6. Değerlendirme: </a:t>
            </a:r>
            <a:r>
              <a:rPr lang="tr-TR" sz="2000" dirty="0" smtClean="0"/>
              <a:t>Proje sonuçlarının gözden geçirilmesi ve değerlendirilmesi aşamasıdır.</a:t>
            </a:r>
          </a:p>
          <a:p>
            <a:endParaRPr lang="tr-TR" sz="2000" dirty="0"/>
          </a:p>
        </p:txBody>
      </p:sp>
      <p:pic>
        <p:nvPicPr>
          <p:cNvPr id="4" name="Picture 2"/>
          <p:cNvPicPr>
            <a:picLocks noChangeAspect="1" noChangeArrowheads="1"/>
          </p:cNvPicPr>
          <p:nvPr/>
        </p:nvPicPr>
        <p:blipFill>
          <a:blip r:embed="rId2" cstate="print"/>
          <a:srcRect/>
          <a:stretch>
            <a:fillRect/>
          </a:stretch>
        </p:blipFill>
        <p:spPr bwMode="auto">
          <a:xfrm>
            <a:off x="4033118" y="2996952"/>
            <a:ext cx="4791617" cy="3672408"/>
          </a:xfrm>
          <a:prstGeom prst="rect">
            <a:avLst/>
          </a:prstGeom>
          <a:noFill/>
          <a:ln w="9525">
            <a:noFill/>
            <a:miter lim="800000"/>
            <a:headEnd/>
            <a:tailEnd/>
          </a:ln>
        </p:spPr>
      </p:pic>
      <p:sp>
        <p:nvSpPr>
          <p:cNvPr id="5" name="4 Dikdörtgen"/>
          <p:cNvSpPr/>
          <p:nvPr/>
        </p:nvSpPr>
        <p:spPr>
          <a:xfrm>
            <a:off x="323528"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5E9EFF">
                <a:alpha val="20000"/>
              </a:srgbClr>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solidFill>
                  <a:schemeClr val="accent2">
                    <a:lumMod val="75000"/>
                  </a:schemeClr>
                </a:solidFill>
                <a:latin typeface="Comic Sans MS" pitchFamily="66" charset="0"/>
              </a:rPr>
              <a:t>Proje Döngüsünün Yararları</a:t>
            </a:r>
            <a:br>
              <a:rPr lang="tr-TR" sz="2400" b="1" dirty="0" smtClean="0">
                <a:solidFill>
                  <a:schemeClr val="accent2">
                    <a:lumMod val="75000"/>
                  </a:schemeClr>
                </a:solidFill>
                <a:latin typeface="Comic Sans MS" pitchFamily="66" charset="0"/>
              </a:rPr>
            </a:br>
            <a:r>
              <a:rPr lang="tr-TR" sz="2400" b="1" dirty="0" smtClean="0">
                <a:solidFill>
                  <a:schemeClr val="accent2">
                    <a:lumMod val="75000"/>
                  </a:schemeClr>
                </a:solidFill>
                <a:latin typeface="Comic Sans MS" pitchFamily="66" charset="0"/>
              </a:rPr>
              <a:t/>
            </a:r>
            <a:br>
              <a:rPr lang="tr-TR" sz="2400" b="1" dirty="0" smtClean="0">
                <a:solidFill>
                  <a:schemeClr val="accent2">
                    <a:lumMod val="75000"/>
                  </a:schemeClr>
                </a:solidFill>
                <a:latin typeface="Comic Sans MS" pitchFamily="66" charset="0"/>
              </a:rPr>
            </a:br>
            <a:r>
              <a:rPr lang="tr-TR" sz="2000" b="1" dirty="0" smtClean="0">
                <a:solidFill>
                  <a:schemeClr val="accent2">
                    <a:lumMod val="75000"/>
                  </a:schemeClr>
                </a:solidFill>
                <a:latin typeface="Comic Sans MS" pitchFamily="66" charset="0"/>
              </a:rPr>
              <a:t>(</a:t>
            </a:r>
            <a:r>
              <a:rPr lang="tr-TR" sz="2000" b="1" dirty="0" err="1" smtClean="0">
                <a:solidFill>
                  <a:schemeClr val="accent2">
                    <a:lumMod val="75000"/>
                  </a:schemeClr>
                </a:solidFill>
                <a:latin typeface="Comic Sans MS" pitchFamily="66" charset="0"/>
              </a:rPr>
              <a:t>Benefits</a:t>
            </a:r>
            <a:r>
              <a:rPr lang="tr-TR" sz="2000" b="1" dirty="0" smtClean="0">
                <a:solidFill>
                  <a:schemeClr val="accent2">
                    <a:lumMod val="75000"/>
                  </a:schemeClr>
                </a:solidFill>
                <a:latin typeface="Comic Sans MS" pitchFamily="66" charset="0"/>
              </a:rPr>
              <a:t> of Project </a:t>
            </a:r>
            <a:r>
              <a:rPr lang="tr-TR" sz="2000" b="1" dirty="0" err="1" smtClean="0">
                <a:solidFill>
                  <a:schemeClr val="accent2">
                    <a:lumMod val="75000"/>
                  </a:schemeClr>
                </a:solidFill>
                <a:latin typeface="Comic Sans MS" pitchFamily="66" charset="0"/>
              </a:rPr>
              <a:t>Cycle</a:t>
            </a:r>
            <a:r>
              <a:rPr lang="tr-TR" sz="2000" b="1" dirty="0" smtClean="0">
                <a:solidFill>
                  <a:schemeClr val="accent2">
                    <a:lumMod val="75000"/>
                  </a:schemeClr>
                </a:solidFill>
                <a:latin typeface="Comic Sans MS" pitchFamily="66" charset="0"/>
              </a:rPr>
              <a:t>)</a:t>
            </a:r>
            <a:endParaRPr lang="tr-TR" sz="2000" b="1" dirty="0">
              <a:solidFill>
                <a:schemeClr val="accent2">
                  <a:lumMod val="75000"/>
                </a:schemeClr>
              </a:solidFill>
              <a:latin typeface="Comic Sans MS" pitchFamily="66" charset="0"/>
            </a:endParaRPr>
          </a:p>
        </p:txBody>
      </p:sp>
      <p:sp>
        <p:nvSpPr>
          <p:cNvPr id="3" name="2 İçerik Yer Tutucusu"/>
          <p:cNvSpPr>
            <a:spLocks noGrp="1"/>
          </p:cNvSpPr>
          <p:nvPr>
            <p:ph idx="1"/>
          </p:nvPr>
        </p:nvSpPr>
        <p:spPr>
          <a:xfrm>
            <a:off x="457200" y="1268760"/>
            <a:ext cx="8229600" cy="4525963"/>
          </a:xfrm>
        </p:spPr>
        <p:txBody>
          <a:bodyPr>
            <a:normAutofit/>
          </a:bodyPr>
          <a:lstStyle/>
          <a:p>
            <a:pPr>
              <a:buNone/>
            </a:pPr>
            <a:r>
              <a:rPr lang="tr-TR" dirty="0" smtClean="0"/>
              <a:t> </a:t>
            </a:r>
          </a:p>
          <a:p>
            <a:pPr>
              <a:buFont typeface="Wingdings" pitchFamily="2" charset="2"/>
              <a:buChar char="v"/>
            </a:pPr>
            <a:r>
              <a:rPr lang="tr-TR" sz="2000" dirty="0" smtClean="0"/>
              <a:t>Projenin tasarlanması ve hazırlanmasındaki yetersizlikleri azaltır.</a:t>
            </a:r>
          </a:p>
          <a:p>
            <a:pPr>
              <a:buFont typeface="Wingdings" pitchFamily="2" charset="2"/>
              <a:buChar char="v"/>
            </a:pPr>
            <a:endParaRPr lang="tr-TR" sz="2000" dirty="0" smtClean="0"/>
          </a:p>
          <a:p>
            <a:pPr>
              <a:buFont typeface="Wingdings" pitchFamily="2" charset="2"/>
              <a:buChar char="v"/>
            </a:pPr>
            <a:r>
              <a:rPr lang="tr-TR" sz="2000" dirty="0" smtClean="0"/>
              <a:t>Projenin, hedef grupların ihtiyaçlarıyla ilgili olmasını sağlar.</a:t>
            </a:r>
          </a:p>
          <a:p>
            <a:pPr>
              <a:buFont typeface="Wingdings" pitchFamily="2" charset="2"/>
              <a:buChar char="v"/>
            </a:pPr>
            <a:endParaRPr lang="tr-TR" sz="2000" dirty="0" smtClean="0"/>
          </a:p>
          <a:p>
            <a:pPr marL="457200" indent="-457200">
              <a:buFont typeface="Wingdings" pitchFamily="2" charset="2"/>
              <a:buChar char="v"/>
            </a:pPr>
            <a:r>
              <a:rPr lang="tr-TR" sz="2000" dirty="0" smtClean="0"/>
              <a:t>Projenin sağlayacağı etkinin sürekli olmasını sağlar.</a:t>
            </a:r>
          </a:p>
          <a:p>
            <a:pPr marL="457200" indent="-457200">
              <a:buFont typeface="Wingdings" pitchFamily="2" charset="2"/>
              <a:buChar char="v"/>
            </a:pPr>
            <a:endParaRPr lang="tr-TR" sz="2000" dirty="0" smtClean="0"/>
          </a:p>
          <a:p>
            <a:pPr>
              <a:buFont typeface="Wingdings" pitchFamily="2" charset="2"/>
              <a:buChar char="v"/>
            </a:pPr>
            <a:r>
              <a:rPr lang="tr-TR" sz="2000" dirty="0" smtClean="0"/>
              <a:t>Tasarlama ve uygulama safhasında katılımını öngörür.</a:t>
            </a:r>
          </a:p>
          <a:p>
            <a:pPr>
              <a:buFont typeface="Wingdings" pitchFamily="2" charset="2"/>
              <a:buChar char="v"/>
            </a:pPr>
            <a:endParaRPr lang="tr-TR" sz="2000" dirty="0" smtClean="0"/>
          </a:p>
          <a:p>
            <a:pPr>
              <a:buFont typeface="Wingdings" pitchFamily="2" charset="2"/>
              <a:buChar char="v"/>
            </a:pPr>
            <a:r>
              <a:rPr lang="tr-TR" sz="2000" dirty="0" smtClean="0"/>
              <a:t> Risklerin ve başarı kriterlerinin dikkate alınmasını sağlar.</a:t>
            </a:r>
            <a:endParaRPr lang="tr-TR" sz="2000" dirty="0"/>
          </a:p>
        </p:txBody>
      </p:sp>
      <p:sp>
        <p:nvSpPr>
          <p:cNvPr id="4" name="3 Metin kutusu"/>
          <p:cNvSpPr txBox="1"/>
          <p:nvPr/>
        </p:nvSpPr>
        <p:spPr>
          <a:xfrm>
            <a:off x="6372200" y="6309320"/>
            <a:ext cx="2520280" cy="338554"/>
          </a:xfrm>
          <a:prstGeom prst="rect">
            <a:avLst/>
          </a:prstGeom>
          <a:noFill/>
        </p:spPr>
        <p:txBody>
          <a:bodyPr wrap="square" rtlCol="0">
            <a:spAutoFit/>
          </a:bodyPr>
          <a:lstStyle/>
          <a:p>
            <a:r>
              <a:rPr lang="tr-TR" sz="1600" dirty="0" err="1" smtClean="0"/>
              <a:t>Akyüz</a:t>
            </a:r>
            <a:r>
              <a:rPr lang="tr-TR" sz="1600" dirty="0" smtClean="0"/>
              <a:t> ve ark, 2011, Ankara </a:t>
            </a:r>
            <a:endParaRPr lang="tr-TR"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251520" y="548680"/>
            <a:ext cx="8229600" cy="1935088"/>
          </a:xfrm>
        </p:spPr>
        <p:txBody>
          <a:bodyPr>
            <a:normAutofit fontScale="90000"/>
          </a:bodyPr>
          <a:lstStyle/>
          <a:p>
            <a:r>
              <a:rPr lang="tr-TR" sz="2400" b="1" dirty="0" smtClean="0">
                <a:solidFill>
                  <a:schemeClr val="accent6">
                    <a:lumMod val="75000"/>
                  </a:schemeClr>
                </a:solidFill>
              </a:rPr>
              <a:t>Bilimsel Proje Önerisi Hazırlama:</a:t>
            </a:r>
            <a:br>
              <a:rPr lang="tr-TR" sz="2400" b="1" dirty="0" smtClean="0">
                <a:solidFill>
                  <a:schemeClr val="accent6">
                    <a:lumMod val="75000"/>
                  </a:schemeClr>
                </a:solidFill>
              </a:rPr>
            </a:br>
            <a:r>
              <a:rPr lang="tr-TR" sz="2400" b="1" dirty="0" smtClean="0">
                <a:solidFill>
                  <a:schemeClr val="accent6">
                    <a:lumMod val="75000"/>
                  </a:schemeClr>
                </a:solidFill>
              </a:rPr>
              <a:t> (</a:t>
            </a:r>
            <a:r>
              <a:rPr lang="tr-TR" sz="2400" b="1" dirty="0" err="1" smtClean="0">
                <a:solidFill>
                  <a:schemeClr val="accent6">
                    <a:lumMod val="75000"/>
                  </a:schemeClr>
                </a:solidFill>
              </a:rPr>
              <a:t>Scientific</a:t>
            </a:r>
            <a:r>
              <a:rPr lang="tr-TR" sz="2400" b="1" dirty="0" smtClean="0">
                <a:solidFill>
                  <a:schemeClr val="accent6">
                    <a:lumMod val="75000"/>
                  </a:schemeClr>
                </a:solidFill>
              </a:rPr>
              <a:t> Project </a:t>
            </a:r>
            <a:r>
              <a:rPr lang="tr-TR" sz="2400" b="1" dirty="0" err="1" smtClean="0">
                <a:solidFill>
                  <a:schemeClr val="accent6">
                    <a:lumMod val="75000"/>
                  </a:schemeClr>
                </a:solidFill>
              </a:rPr>
              <a:t>Proposal</a:t>
            </a:r>
            <a:r>
              <a:rPr lang="tr-TR" sz="2400" b="1" dirty="0" smtClean="0">
                <a:solidFill>
                  <a:schemeClr val="accent6">
                    <a:lumMod val="75000"/>
                  </a:schemeClr>
                </a:solidFill>
              </a:rPr>
              <a:t> </a:t>
            </a:r>
            <a:r>
              <a:rPr lang="tr-TR" sz="2400" b="1" dirty="0" err="1" smtClean="0">
                <a:solidFill>
                  <a:schemeClr val="accent6">
                    <a:lumMod val="75000"/>
                  </a:schemeClr>
                </a:solidFill>
              </a:rPr>
              <a:t>Preparation</a:t>
            </a:r>
            <a:r>
              <a:rPr lang="tr-TR" sz="2400" b="1" dirty="0" smtClean="0">
                <a:solidFill>
                  <a:schemeClr val="accent6">
                    <a:lumMod val="75000"/>
                  </a:schemeClr>
                </a:solidFill>
              </a:rPr>
              <a:t>)</a:t>
            </a:r>
            <a:r>
              <a:rPr lang="tr-TR" sz="2400" b="1" dirty="0" smtClean="0">
                <a:solidFill>
                  <a:schemeClr val="accent1">
                    <a:lumMod val="75000"/>
                  </a:schemeClr>
                </a:solidFill>
              </a:rPr>
              <a:t/>
            </a:r>
            <a:br>
              <a:rPr lang="tr-TR" sz="2400" b="1" dirty="0" smtClean="0">
                <a:solidFill>
                  <a:schemeClr val="accent1">
                    <a:lumMod val="75000"/>
                  </a:schemeClr>
                </a:solidFill>
              </a:rPr>
            </a:br>
            <a:r>
              <a:rPr lang="tr-TR" sz="2400" b="1" dirty="0" smtClean="0">
                <a:solidFill>
                  <a:schemeClr val="accent2">
                    <a:lumMod val="75000"/>
                  </a:schemeClr>
                </a:solidFill>
              </a:rPr>
              <a:t/>
            </a:r>
            <a:br>
              <a:rPr lang="tr-TR" sz="2400" b="1" dirty="0" smtClean="0">
                <a:solidFill>
                  <a:schemeClr val="accent2">
                    <a:lumMod val="75000"/>
                  </a:schemeClr>
                </a:solidFill>
              </a:rPr>
            </a:br>
            <a:r>
              <a:rPr lang="tr-TR" sz="2400" b="1" dirty="0" smtClean="0">
                <a:solidFill>
                  <a:schemeClr val="accent2">
                    <a:lumMod val="75000"/>
                  </a:schemeClr>
                </a:solidFill>
              </a:rPr>
              <a:t> Problem, Amaç, Önem, Hipotezler, Tanımlar, Dokümantasyon</a:t>
            </a:r>
            <a:r>
              <a:rPr lang="tr-TR" sz="2400" b="1" dirty="0" smtClean="0">
                <a:solidFill>
                  <a:schemeClr val="accent1">
                    <a:lumMod val="75000"/>
                  </a:schemeClr>
                </a:solidFill>
              </a:rPr>
              <a:t/>
            </a:r>
            <a:br>
              <a:rPr lang="tr-TR" sz="2400" b="1" dirty="0" smtClean="0">
                <a:solidFill>
                  <a:schemeClr val="accent1">
                    <a:lumMod val="75000"/>
                  </a:schemeClr>
                </a:solidFill>
              </a:rPr>
            </a:br>
            <a:endParaRPr lang="tr-TR" sz="2400" dirty="0"/>
          </a:p>
        </p:txBody>
      </p:sp>
      <p:sp>
        <p:nvSpPr>
          <p:cNvPr id="4" name="3 Sağa Bükülü Ok"/>
          <p:cNvSpPr/>
          <p:nvPr/>
        </p:nvSpPr>
        <p:spPr>
          <a:xfrm>
            <a:off x="251520" y="1772816"/>
            <a:ext cx="720080" cy="1152128"/>
          </a:xfrm>
          <a:prstGeom prst="curvedRight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tr-TR" dirty="0">
              <a:solidFill>
                <a:schemeClr val="tx1"/>
              </a:solidFill>
            </a:endParaRPr>
          </a:p>
        </p:txBody>
      </p:sp>
      <p:sp>
        <p:nvSpPr>
          <p:cNvPr id="5" name="4 Metin kutusu"/>
          <p:cNvSpPr txBox="1"/>
          <p:nvPr/>
        </p:nvSpPr>
        <p:spPr>
          <a:xfrm>
            <a:off x="7740352" y="404664"/>
            <a:ext cx="1080120" cy="369332"/>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wrap="square" rtlCol="0">
            <a:spAutoFit/>
          </a:bodyPr>
          <a:lstStyle/>
          <a:p>
            <a:pPr algn="ctr"/>
            <a:r>
              <a:rPr lang="tr-TR" b="1" dirty="0" smtClean="0"/>
              <a:t>2. Ders</a:t>
            </a:r>
            <a:endParaRPr lang="tr-TR" b="1" dirty="0"/>
          </a:p>
        </p:txBody>
      </p:sp>
      <p:sp>
        <p:nvSpPr>
          <p:cNvPr id="6" name="5 Metin kutusu"/>
          <p:cNvSpPr txBox="1"/>
          <p:nvPr/>
        </p:nvSpPr>
        <p:spPr>
          <a:xfrm>
            <a:off x="1187624" y="2564904"/>
            <a:ext cx="7128792" cy="4093428"/>
          </a:xfrm>
          <a:prstGeom prst="rect">
            <a:avLst/>
          </a:prstGeom>
          <a:noFill/>
        </p:spPr>
        <p:txBody>
          <a:bodyPr wrap="square" rtlCol="0">
            <a:spAutoFit/>
          </a:bodyPr>
          <a:lstStyle/>
          <a:p>
            <a:r>
              <a:rPr lang="tr-TR" sz="2000" dirty="0" smtClean="0"/>
              <a:t>Günümüz yaklaşımlarıyla bilimsel bir proje hazırlama aşağıdaki kavramlar aracılıyla öğretilmektedir. Yukarıda verilen tanımları da kapsayan bu yeni yaklaşım aşamaları şu şekildedir: </a:t>
            </a:r>
          </a:p>
          <a:p>
            <a:endParaRPr lang="tr-TR" sz="2000" dirty="0" smtClean="0">
              <a:latin typeface="Times New Roman" pitchFamily="18" charset="0"/>
              <a:cs typeface="Times New Roman" pitchFamily="18" charset="0"/>
            </a:endParaRPr>
          </a:p>
          <a:p>
            <a:pPr>
              <a:buFont typeface="Wingdings" pitchFamily="2" charset="2"/>
              <a:buChar char="Ø"/>
            </a:pPr>
            <a:r>
              <a:rPr lang="tr-TR" sz="2000" dirty="0" smtClean="0">
                <a:latin typeface="Times New Roman" pitchFamily="18" charset="0"/>
                <a:cs typeface="Times New Roman" pitchFamily="18" charset="0"/>
              </a:rPr>
              <a:t> Proje Nedir?</a:t>
            </a:r>
          </a:p>
          <a:p>
            <a:pPr>
              <a:buFont typeface="Wingdings" pitchFamily="2" charset="2"/>
              <a:buChar char="Ø"/>
            </a:pPr>
            <a:endParaRPr lang="tr-TR" sz="2000" dirty="0" smtClean="0">
              <a:latin typeface="Times New Roman" pitchFamily="18" charset="0"/>
              <a:cs typeface="Times New Roman" pitchFamily="18" charset="0"/>
            </a:endParaRPr>
          </a:p>
          <a:p>
            <a:pPr>
              <a:buFont typeface="Wingdings" pitchFamily="2" charset="2"/>
              <a:buChar char="Ø"/>
            </a:pPr>
            <a:r>
              <a:rPr lang="tr-TR" sz="2000" dirty="0" smtClean="0">
                <a:latin typeface="Times New Roman" pitchFamily="18" charset="0"/>
                <a:cs typeface="Times New Roman" pitchFamily="18" charset="0"/>
              </a:rPr>
              <a:t> Proje Döngüsü Nedir?</a:t>
            </a:r>
          </a:p>
          <a:p>
            <a:pPr>
              <a:buFont typeface="Wingdings" pitchFamily="2" charset="2"/>
              <a:buChar char="Ø"/>
            </a:pPr>
            <a:endParaRPr lang="tr-TR" sz="2000" dirty="0" smtClean="0">
              <a:latin typeface="Times New Roman" pitchFamily="18" charset="0"/>
              <a:cs typeface="Times New Roman" pitchFamily="18" charset="0"/>
            </a:endParaRPr>
          </a:p>
          <a:p>
            <a:pPr>
              <a:buFont typeface="Wingdings" pitchFamily="2" charset="2"/>
              <a:buChar char="Ø"/>
            </a:pPr>
            <a:r>
              <a:rPr lang="tr-TR" sz="2000" dirty="0" smtClean="0">
                <a:latin typeface="Times New Roman" pitchFamily="18" charset="0"/>
                <a:cs typeface="Times New Roman" pitchFamily="18" charset="0"/>
              </a:rPr>
              <a:t>Mantıksal Çerçeve Yaklaşımı Nedir?</a:t>
            </a:r>
          </a:p>
          <a:p>
            <a:pPr>
              <a:buFont typeface="Wingdings" pitchFamily="2" charset="2"/>
              <a:buChar char="Ø"/>
            </a:pPr>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        –Analiz-Hazırlık ve Planlama</a:t>
            </a:r>
          </a:p>
          <a:p>
            <a:r>
              <a:rPr lang="tr-TR" sz="2000" dirty="0" smtClean="0">
                <a:latin typeface="Times New Roman" pitchFamily="18" charset="0"/>
                <a:cs typeface="Times New Roman" pitchFamily="18" charset="0"/>
              </a:rPr>
              <a:t>            –Faaliyet Planı</a:t>
            </a:r>
          </a:p>
          <a:p>
            <a:r>
              <a:rPr lang="tr-TR" sz="2000" dirty="0" smtClean="0">
                <a:latin typeface="Times New Roman" pitchFamily="18" charset="0"/>
                <a:cs typeface="Times New Roman" pitchFamily="18" charset="0"/>
              </a:rPr>
              <a:t>                –Bütçe</a:t>
            </a:r>
            <a:endParaRPr lang="tr-TR" sz="2000" dirty="0">
              <a:latin typeface="Times New Roman" pitchFamily="18" charset="0"/>
              <a:cs typeface="Times New Roman" pitchFamily="18" charset="0"/>
            </a:endParaRPr>
          </a:p>
        </p:txBody>
      </p:sp>
      <p:sp>
        <p:nvSpPr>
          <p:cNvPr id="7" name="6 Dikdörtgen"/>
          <p:cNvSpPr/>
          <p:nvPr/>
        </p:nvSpPr>
        <p:spPr>
          <a:xfrm>
            <a:off x="6876256" y="6165304"/>
            <a:ext cx="1550489" cy="369332"/>
          </a:xfrm>
          <a:prstGeom prst="rect">
            <a:avLst/>
          </a:prstGeom>
        </p:spPr>
        <p:txBody>
          <a:bodyPr wrap="none">
            <a:spAutoFit/>
          </a:bodyPr>
          <a:lstStyle/>
          <a:p>
            <a:pPr algn="just">
              <a:buNone/>
            </a:pPr>
            <a:r>
              <a:rPr lang="tr-TR" dirty="0" smtClean="0"/>
              <a:t>(AB Akademi)</a:t>
            </a:r>
            <a:endParaRPr lang="tr-T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diamond(in)">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dissolve">
                                      <p:cBhvr>
                                        <p:cTn id="22" dur="500"/>
                                        <p:tgtEl>
                                          <p:spTgt spid="6">
                                            <p:txEl>
                                              <p:pRg st="2" end="2"/>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dissolve">
                                      <p:cBhvr>
                                        <p:cTn id="25" dur="500"/>
                                        <p:tgtEl>
                                          <p:spTgt spid="6">
                                            <p:txEl>
                                              <p:pRg st="4" end="4"/>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Effect transition="in" filter="dissolve">
                                      <p:cBhvr>
                                        <p:cTn id="28" dur="500"/>
                                        <p:tgtEl>
                                          <p:spTgt spid="6">
                                            <p:txEl>
                                              <p:pRg st="6" end="6"/>
                                            </p:txEl>
                                          </p:spTgt>
                                        </p:tgtEl>
                                      </p:cBhvr>
                                    </p:animEffect>
                                  </p:childTnLst>
                                </p:cTn>
                              </p:par>
                              <p:par>
                                <p:cTn id="29" presetID="9" presetClass="entr" presetSubtype="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dissolve">
                                      <p:cBhvr>
                                        <p:cTn id="31" dur="500"/>
                                        <p:tgtEl>
                                          <p:spTgt spid="6">
                                            <p:txEl>
                                              <p:pRg st="8" end="8"/>
                                            </p:txEl>
                                          </p:spTgt>
                                        </p:tgtEl>
                                      </p:cBhvr>
                                    </p:animEffect>
                                  </p:childTnLst>
                                </p:cTn>
                              </p:par>
                              <p:par>
                                <p:cTn id="32" presetID="9" presetClass="entr" presetSubtype="0"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dissolve">
                                      <p:cBhvr>
                                        <p:cTn id="34" dur="500"/>
                                        <p:tgtEl>
                                          <p:spTgt spid="6">
                                            <p:txEl>
                                              <p:pRg st="9" end="9"/>
                                            </p:txEl>
                                          </p:spTgt>
                                        </p:tgtEl>
                                      </p:cBhvr>
                                    </p:animEffect>
                                  </p:childTnLst>
                                </p:cTn>
                              </p:par>
                              <p:par>
                                <p:cTn id="35" presetID="9" presetClass="entr" presetSubtype="0"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dissolve">
                                      <p:cBhvr>
                                        <p:cTn id="3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5E9EFF">
                <a:alpha val="28000"/>
              </a:srgbClr>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2195736" y="404664"/>
            <a:ext cx="4248472" cy="2232248"/>
          </a:xfrm>
        </p:spPr>
        <p:txBody>
          <a:bodyPr>
            <a:noAutofit/>
          </a:bodyPr>
          <a:lstStyle/>
          <a:p>
            <a:r>
              <a:rPr lang="tr-TR" sz="3200" dirty="0" smtClean="0">
                <a:solidFill>
                  <a:srgbClr val="FF0066"/>
                </a:solidFill>
                <a:latin typeface="Comic Sans MS" pitchFamily="66" charset="0"/>
              </a:rPr>
              <a:t>Tüm bu çalışmalara rağmen projeler neden başarısız olur?</a:t>
            </a:r>
            <a:endParaRPr lang="tr-TR" sz="3200" dirty="0">
              <a:solidFill>
                <a:srgbClr val="FF0066"/>
              </a:solidFill>
              <a:latin typeface="Comic Sans MS" pitchFamily="66" charset="0"/>
            </a:endParaRPr>
          </a:p>
        </p:txBody>
      </p:sp>
      <p:sp>
        <p:nvSpPr>
          <p:cNvPr id="4" name="3 Bulut Belirtme Çizgisi"/>
          <p:cNvSpPr/>
          <p:nvPr/>
        </p:nvSpPr>
        <p:spPr>
          <a:xfrm>
            <a:off x="1547664" y="44624"/>
            <a:ext cx="5256584" cy="4248472"/>
          </a:xfrm>
          <a:prstGeom prst="cloudCallout">
            <a:avLst>
              <a:gd name="adj1" fmla="val -25293"/>
              <a:gd name="adj2" fmla="val 790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Dikdörtgen"/>
          <p:cNvSpPr/>
          <p:nvPr/>
        </p:nvSpPr>
        <p:spPr>
          <a:xfrm>
            <a:off x="899592" y="5867980"/>
            <a:ext cx="7344816" cy="400110"/>
          </a:xfrm>
          <a:prstGeom prst="rect">
            <a:avLst/>
          </a:prstGeom>
        </p:spPr>
        <p:txBody>
          <a:bodyPr wrap="square">
            <a:spAutoFit/>
          </a:bodyPr>
          <a:lstStyle/>
          <a:p>
            <a:r>
              <a:rPr lang="en-US" sz="2000" b="1" dirty="0" smtClean="0">
                <a:solidFill>
                  <a:srgbClr val="7030A0"/>
                </a:solidFill>
                <a:latin typeface="Comic Sans MS" pitchFamily="66" charset="0"/>
              </a:rPr>
              <a:t>Despite all these efforts will fail to result in projects?</a:t>
            </a:r>
            <a:endParaRPr lang="tr-TR" sz="2000" b="1" dirty="0">
              <a:solidFill>
                <a:srgbClr val="7030A0"/>
              </a:solidFill>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5E9EFF">
                <a:alpha val="28000"/>
              </a:srgbClr>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55576" y="44624"/>
            <a:ext cx="7956376" cy="936104"/>
          </a:xfrm>
        </p:spPr>
        <p:txBody>
          <a:bodyPr>
            <a:normAutofit/>
          </a:bodyPr>
          <a:lstStyle/>
          <a:p>
            <a:r>
              <a:rPr lang="tr-TR" sz="2200" b="1" dirty="0" smtClean="0">
                <a:solidFill>
                  <a:schemeClr val="accent2">
                    <a:lumMod val="75000"/>
                  </a:schemeClr>
                </a:solidFill>
                <a:latin typeface="Comic Sans MS" pitchFamily="66" charset="0"/>
              </a:rPr>
              <a:t>Projelerin Başarısızlık Nedenleri </a:t>
            </a:r>
            <a:br>
              <a:rPr lang="tr-TR" sz="2200" b="1" dirty="0" smtClean="0">
                <a:solidFill>
                  <a:schemeClr val="accent2">
                    <a:lumMod val="75000"/>
                  </a:schemeClr>
                </a:solidFill>
                <a:latin typeface="Comic Sans MS" pitchFamily="66" charset="0"/>
              </a:rPr>
            </a:br>
            <a:r>
              <a:rPr lang="tr-TR" sz="1800" b="1" dirty="0" smtClean="0">
                <a:solidFill>
                  <a:schemeClr val="accent2">
                    <a:lumMod val="75000"/>
                  </a:schemeClr>
                </a:solidFill>
                <a:latin typeface="Comic Sans MS" pitchFamily="66" charset="0"/>
              </a:rPr>
              <a:t>(</a:t>
            </a:r>
            <a:r>
              <a:rPr lang="en-US" sz="1800" b="1" dirty="0" smtClean="0">
                <a:solidFill>
                  <a:schemeClr val="accent2">
                    <a:lumMod val="75000"/>
                  </a:schemeClr>
                </a:solidFill>
                <a:latin typeface="Comic Sans MS" pitchFamily="66" charset="0"/>
              </a:rPr>
              <a:t>Reasons for the failure of projects</a:t>
            </a:r>
            <a:r>
              <a:rPr lang="tr-TR" sz="2200" b="1" dirty="0" smtClean="0">
                <a:solidFill>
                  <a:schemeClr val="accent2">
                    <a:lumMod val="75000"/>
                  </a:schemeClr>
                </a:solidFill>
                <a:latin typeface="Comic Sans MS" pitchFamily="66" charset="0"/>
              </a:rPr>
              <a:t>)</a:t>
            </a:r>
            <a:endParaRPr lang="tr-TR" b="1" dirty="0">
              <a:latin typeface="Comic Sans MS" pitchFamily="66" charset="0"/>
            </a:endParaRPr>
          </a:p>
        </p:txBody>
      </p:sp>
      <p:sp>
        <p:nvSpPr>
          <p:cNvPr id="3" name="2 İçerik Yer Tutucusu"/>
          <p:cNvSpPr>
            <a:spLocks noGrp="1"/>
          </p:cNvSpPr>
          <p:nvPr>
            <p:ph idx="1"/>
          </p:nvPr>
        </p:nvSpPr>
        <p:spPr>
          <a:xfrm>
            <a:off x="457200" y="980728"/>
            <a:ext cx="8229600" cy="5616624"/>
          </a:xfrm>
        </p:spPr>
        <p:txBody>
          <a:bodyPr>
            <a:normAutofit fontScale="92500" lnSpcReduction="10000"/>
          </a:bodyPr>
          <a:lstStyle/>
          <a:p>
            <a:pPr>
              <a:buNone/>
            </a:pPr>
            <a:r>
              <a:rPr lang="tr-TR" sz="2000" dirty="0" smtClean="0"/>
              <a:t>• Mevcut durumun yetersiz analizi</a:t>
            </a:r>
          </a:p>
          <a:p>
            <a:pPr>
              <a:buNone/>
            </a:pPr>
            <a:endParaRPr lang="tr-TR" sz="2000" dirty="0" smtClean="0"/>
          </a:p>
          <a:p>
            <a:pPr>
              <a:buNone/>
            </a:pPr>
            <a:r>
              <a:rPr lang="tr-TR" sz="2000" dirty="0" smtClean="0"/>
              <a:t>• Projelerin hedef gruplarla ilgili olmaması</a:t>
            </a:r>
          </a:p>
          <a:p>
            <a:pPr>
              <a:buNone/>
            </a:pPr>
            <a:endParaRPr lang="tr-TR" sz="2000" dirty="0" smtClean="0"/>
          </a:p>
          <a:p>
            <a:pPr>
              <a:buNone/>
            </a:pPr>
            <a:r>
              <a:rPr lang="tr-TR" sz="2000" dirty="0" smtClean="0"/>
              <a:t>•Doğru stratejilerin belirlenememesi</a:t>
            </a:r>
          </a:p>
          <a:p>
            <a:pPr>
              <a:buNone/>
            </a:pPr>
            <a:endParaRPr lang="tr-TR" sz="2000" dirty="0" smtClean="0"/>
          </a:p>
          <a:p>
            <a:pPr>
              <a:buNone/>
            </a:pPr>
            <a:r>
              <a:rPr lang="tr-TR" sz="2000" dirty="0" smtClean="0"/>
              <a:t>• Risklerin yeterince dikkate alınmaması</a:t>
            </a:r>
          </a:p>
          <a:p>
            <a:pPr>
              <a:buNone/>
            </a:pPr>
            <a:endParaRPr lang="tr-TR" sz="2000" dirty="0" smtClean="0"/>
          </a:p>
          <a:p>
            <a:pPr>
              <a:buNone/>
            </a:pPr>
            <a:r>
              <a:rPr lang="tr-TR" sz="2000" dirty="0" smtClean="0"/>
              <a:t>•Kısa vadeli bakış açısı</a:t>
            </a:r>
          </a:p>
          <a:p>
            <a:pPr>
              <a:buNone/>
            </a:pPr>
            <a:endParaRPr lang="tr-TR" sz="2000" dirty="0" smtClean="0"/>
          </a:p>
          <a:p>
            <a:pPr>
              <a:buNone/>
            </a:pPr>
            <a:r>
              <a:rPr lang="tr-TR" sz="2000" dirty="0" smtClean="0"/>
              <a:t>•Geçmiş deneyimlerin yeni projelerde dikkate alınmaması</a:t>
            </a:r>
          </a:p>
          <a:p>
            <a:pPr>
              <a:buNone/>
            </a:pPr>
            <a:endParaRPr lang="tr-TR" sz="2000" dirty="0" smtClean="0"/>
          </a:p>
          <a:p>
            <a:pPr>
              <a:buNone/>
            </a:pPr>
            <a:r>
              <a:rPr lang="tr-TR" sz="2000" dirty="0" smtClean="0"/>
              <a:t>• Faaliyet tabanlı uygulama ve planlama</a:t>
            </a:r>
          </a:p>
          <a:p>
            <a:pPr>
              <a:buNone/>
            </a:pPr>
            <a:endParaRPr lang="tr-TR" sz="2000" dirty="0" smtClean="0"/>
          </a:p>
          <a:p>
            <a:pPr>
              <a:buNone/>
            </a:pPr>
            <a:r>
              <a:rPr lang="tr-TR" sz="2000" dirty="0" smtClean="0"/>
              <a:t>•Doğrulanabilir olmayan proje çıktıları</a:t>
            </a:r>
          </a:p>
          <a:p>
            <a:pPr>
              <a:buNone/>
            </a:pPr>
            <a:endParaRPr lang="tr-TR" sz="2000" dirty="0" smtClean="0"/>
          </a:p>
          <a:p>
            <a:pPr>
              <a:buNone/>
            </a:pPr>
            <a:r>
              <a:rPr lang="tr-TR" sz="2000" dirty="0" smtClean="0"/>
              <a:t>• Yetersiz proje dokümanları</a:t>
            </a:r>
            <a:endParaRPr lang="tr-TR" sz="2000" dirty="0"/>
          </a:p>
        </p:txBody>
      </p:sp>
      <p:sp>
        <p:nvSpPr>
          <p:cNvPr id="4" name="3 Dikdörtgen"/>
          <p:cNvSpPr/>
          <p:nvPr/>
        </p:nvSpPr>
        <p:spPr>
          <a:xfrm>
            <a:off x="7308304"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35496" y="44624"/>
            <a:ext cx="9108504" cy="6813376"/>
          </a:xfrm>
          <a:prstGeom prst="rect">
            <a:avLst/>
          </a:prstGeom>
          <a:noFill/>
          <a:ln w="9525">
            <a:noFill/>
            <a:miter lim="800000"/>
            <a:headEnd/>
            <a:tailEnd/>
          </a:ln>
        </p:spPr>
      </p:pic>
      <p:sp>
        <p:nvSpPr>
          <p:cNvPr id="5" name="4 Dikdörtgen"/>
          <p:cNvSpPr/>
          <p:nvPr/>
        </p:nvSpPr>
        <p:spPr>
          <a:xfrm>
            <a:off x="2915816" y="4685074"/>
            <a:ext cx="3900427" cy="400110"/>
          </a:xfrm>
          <a:prstGeom prst="rect">
            <a:avLst/>
          </a:prstGeom>
        </p:spPr>
        <p:txBody>
          <a:bodyPr wrap="none">
            <a:spAutoFit/>
          </a:bodyPr>
          <a:lstStyle/>
          <a:p>
            <a:r>
              <a:rPr lang="tr-TR" sz="2000" b="1" dirty="0" smtClean="0">
                <a:solidFill>
                  <a:srgbClr val="7030A0"/>
                </a:solidFill>
                <a:latin typeface="Comic Sans MS" pitchFamily="66" charset="0"/>
              </a:rPr>
              <a:t>(</a:t>
            </a:r>
            <a:r>
              <a:rPr lang="tr-TR" sz="2000" b="1" dirty="0" err="1" smtClean="0">
                <a:solidFill>
                  <a:srgbClr val="7030A0"/>
                </a:solidFill>
                <a:latin typeface="Comic Sans MS" pitchFamily="66" charset="0"/>
              </a:rPr>
              <a:t>Logical</a:t>
            </a:r>
            <a:r>
              <a:rPr lang="tr-TR" sz="2000" b="1" dirty="0" smtClean="0">
                <a:solidFill>
                  <a:srgbClr val="7030A0"/>
                </a:solidFill>
                <a:latin typeface="Comic Sans MS" pitchFamily="66" charset="0"/>
              </a:rPr>
              <a:t> </a:t>
            </a:r>
            <a:r>
              <a:rPr lang="tr-TR" sz="2000" b="1" dirty="0" err="1" smtClean="0">
                <a:solidFill>
                  <a:srgbClr val="7030A0"/>
                </a:solidFill>
                <a:latin typeface="Comic Sans MS" pitchFamily="66" charset="0"/>
              </a:rPr>
              <a:t>Framework</a:t>
            </a:r>
            <a:r>
              <a:rPr lang="tr-TR" sz="2000" b="1" dirty="0" smtClean="0">
                <a:solidFill>
                  <a:srgbClr val="7030A0"/>
                </a:solidFill>
                <a:latin typeface="Comic Sans MS" pitchFamily="66" charset="0"/>
              </a:rPr>
              <a:t> </a:t>
            </a:r>
            <a:r>
              <a:rPr lang="tr-TR" sz="2000" b="1" dirty="0" err="1" smtClean="0">
                <a:solidFill>
                  <a:srgbClr val="7030A0"/>
                </a:solidFill>
                <a:latin typeface="Comic Sans MS" pitchFamily="66" charset="0"/>
              </a:rPr>
              <a:t>Approach</a:t>
            </a:r>
            <a:r>
              <a:rPr lang="tr-TR" sz="2000" b="1" dirty="0" smtClean="0">
                <a:solidFill>
                  <a:srgbClr val="7030A0"/>
                </a:solidFill>
                <a:latin typeface="Comic Sans MS" pitchFamily="66" charset="0"/>
              </a:rPr>
              <a:t>)</a:t>
            </a:r>
            <a:endParaRPr lang="tr-TR" sz="2000" b="1" dirty="0">
              <a:solidFill>
                <a:srgbClr val="7030A0"/>
              </a:solidFill>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2000"/>
              </a:srgbClr>
            </a:gs>
            <a:gs pos="30000">
              <a:srgbClr val="C7AC4C">
                <a:alpha val="31000"/>
              </a:srgbClr>
            </a:gs>
            <a:gs pos="45000">
              <a:srgbClr val="E6D78A">
                <a:alpha val="77000"/>
              </a:srgbClr>
            </a:gs>
            <a:gs pos="77000">
              <a:srgbClr val="C7AC4C">
                <a:alpha val="30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4" name="3 Dikdörtgen"/>
          <p:cNvSpPr/>
          <p:nvPr/>
        </p:nvSpPr>
        <p:spPr>
          <a:xfrm>
            <a:off x="755576" y="836712"/>
            <a:ext cx="7416824" cy="1323439"/>
          </a:xfrm>
          <a:prstGeom prst="rect">
            <a:avLst/>
          </a:prstGeom>
        </p:spPr>
        <p:txBody>
          <a:bodyPr wrap="square">
            <a:spAutoFit/>
          </a:bodyPr>
          <a:lstStyle/>
          <a:p>
            <a:pPr algn="just"/>
            <a:r>
              <a:rPr lang="tr-TR" sz="2000" dirty="0" smtClean="0"/>
              <a:t>Farklı seviyelerdeki hedefler arasındaki </a:t>
            </a:r>
            <a:r>
              <a:rPr lang="tr-TR" sz="2000" u="sng" dirty="0" smtClean="0"/>
              <a:t>nedensel ilişkiyi kuran</a:t>
            </a:r>
            <a:r>
              <a:rPr lang="tr-TR" sz="2000" dirty="0" smtClean="0"/>
              <a:t>, hedeflere ulaşılıp ulaşılmadığının kontrol edildiği ve proje kontrolü dışında kalan ve başarıyı etkileyecek </a:t>
            </a:r>
            <a:r>
              <a:rPr lang="tr-TR" sz="2000" b="1" dirty="0" smtClean="0">
                <a:solidFill>
                  <a:srgbClr val="7030A0"/>
                </a:solidFill>
                <a:latin typeface="Comic Sans MS" pitchFamily="66" charset="0"/>
              </a:rPr>
              <a:t>risklerin dikkate alındığı</a:t>
            </a:r>
            <a:r>
              <a:rPr lang="tr-TR" sz="2000" b="1" dirty="0" smtClean="0">
                <a:solidFill>
                  <a:srgbClr val="7030A0"/>
                </a:solidFill>
              </a:rPr>
              <a:t> </a:t>
            </a:r>
            <a:r>
              <a:rPr lang="tr-TR" sz="2000" dirty="0" smtClean="0"/>
              <a:t>proje analiz, planlama ve uygulama aracıdır.</a:t>
            </a:r>
            <a:endParaRPr lang="tr-TR" sz="2000" dirty="0"/>
          </a:p>
        </p:txBody>
      </p:sp>
      <p:sp>
        <p:nvSpPr>
          <p:cNvPr id="3" name="2 Gülen Yüz"/>
          <p:cNvSpPr/>
          <p:nvPr/>
        </p:nvSpPr>
        <p:spPr>
          <a:xfrm>
            <a:off x="1331640" y="4077072"/>
            <a:ext cx="914400" cy="914400"/>
          </a:xfrm>
          <a:prstGeom prst="smileyFace">
            <a:avLst/>
          </a:prstGeom>
          <a:solidFill>
            <a:schemeClr val="accent6">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Metin kutusu"/>
          <p:cNvSpPr txBox="1"/>
          <p:nvPr/>
        </p:nvSpPr>
        <p:spPr>
          <a:xfrm>
            <a:off x="2339752" y="5013176"/>
            <a:ext cx="5040560" cy="369332"/>
          </a:xfrm>
          <a:prstGeom prst="rect">
            <a:avLst/>
          </a:prstGeom>
          <a:noFill/>
        </p:spPr>
        <p:txBody>
          <a:bodyPr wrap="square" rtlCol="0">
            <a:spAutoFit/>
          </a:bodyPr>
          <a:lstStyle/>
          <a:p>
            <a:r>
              <a:rPr lang="tr-TR" dirty="0" err="1" smtClean="0">
                <a:solidFill>
                  <a:srgbClr val="FF0066"/>
                </a:solidFill>
                <a:latin typeface="Comic Sans MS" pitchFamily="66" charset="0"/>
              </a:rPr>
              <a:t>You</a:t>
            </a:r>
            <a:r>
              <a:rPr lang="tr-TR" dirty="0" smtClean="0">
                <a:solidFill>
                  <a:srgbClr val="FF0066"/>
                </a:solidFill>
                <a:latin typeface="Comic Sans MS" pitchFamily="66" charset="0"/>
              </a:rPr>
              <a:t> </a:t>
            </a:r>
            <a:r>
              <a:rPr lang="tr-TR" dirty="0" err="1" smtClean="0">
                <a:solidFill>
                  <a:srgbClr val="FF0066"/>
                </a:solidFill>
                <a:latin typeface="Comic Sans MS" pitchFamily="66" charset="0"/>
              </a:rPr>
              <a:t>must</a:t>
            </a:r>
            <a:r>
              <a:rPr lang="tr-TR" dirty="0" smtClean="0">
                <a:solidFill>
                  <a:srgbClr val="FF0066"/>
                </a:solidFill>
                <a:latin typeface="Comic Sans MS" pitchFamily="66" charset="0"/>
              </a:rPr>
              <a:t> </a:t>
            </a:r>
            <a:r>
              <a:rPr lang="tr-TR" dirty="0" err="1" smtClean="0">
                <a:solidFill>
                  <a:srgbClr val="FF0066"/>
                </a:solidFill>
                <a:latin typeface="Comic Sans MS" pitchFamily="66" charset="0"/>
              </a:rPr>
              <a:t>take</a:t>
            </a:r>
            <a:r>
              <a:rPr lang="tr-TR" dirty="0" smtClean="0">
                <a:solidFill>
                  <a:srgbClr val="FF0066"/>
                </a:solidFill>
                <a:latin typeface="Comic Sans MS" pitchFamily="66" charset="0"/>
              </a:rPr>
              <a:t> </a:t>
            </a:r>
            <a:r>
              <a:rPr lang="tr-TR" dirty="0" err="1" smtClean="0">
                <a:solidFill>
                  <a:srgbClr val="FF0066"/>
                </a:solidFill>
                <a:latin typeface="Comic Sans MS" pitchFamily="66" charset="0"/>
              </a:rPr>
              <a:t>into</a:t>
            </a:r>
            <a:r>
              <a:rPr lang="tr-TR" dirty="0" smtClean="0">
                <a:solidFill>
                  <a:srgbClr val="FF0066"/>
                </a:solidFill>
                <a:latin typeface="Comic Sans MS" pitchFamily="66" charset="0"/>
              </a:rPr>
              <a:t> </a:t>
            </a:r>
            <a:r>
              <a:rPr lang="tr-TR" dirty="0" err="1" smtClean="0">
                <a:solidFill>
                  <a:srgbClr val="FF0066"/>
                </a:solidFill>
                <a:latin typeface="Comic Sans MS" pitchFamily="66" charset="0"/>
              </a:rPr>
              <a:t>consideration</a:t>
            </a:r>
            <a:r>
              <a:rPr lang="tr-TR" dirty="0" smtClean="0">
                <a:solidFill>
                  <a:srgbClr val="FF0066"/>
                </a:solidFill>
                <a:latin typeface="Comic Sans MS" pitchFamily="66" charset="0"/>
              </a:rPr>
              <a:t> </a:t>
            </a:r>
            <a:r>
              <a:rPr lang="tr-TR" dirty="0" err="1" smtClean="0">
                <a:solidFill>
                  <a:srgbClr val="FF0066"/>
                </a:solidFill>
                <a:latin typeface="Comic Sans MS" pitchFamily="66" charset="0"/>
              </a:rPr>
              <a:t>to</a:t>
            </a:r>
            <a:r>
              <a:rPr lang="tr-TR" dirty="0" smtClean="0">
                <a:solidFill>
                  <a:srgbClr val="FF0066"/>
                </a:solidFill>
                <a:latin typeface="Comic Sans MS" pitchFamily="66" charset="0"/>
              </a:rPr>
              <a:t> </a:t>
            </a:r>
            <a:r>
              <a:rPr lang="tr-TR" dirty="0" err="1" smtClean="0">
                <a:solidFill>
                  <a:srgbClr val="FF0066"/>
                </a:solidFill>
                <a:latin typeface="Comic Sans MS" pitchFamily="66" charset="0"/>
              </a:rPr>
              <a:t>the</a:t>
            </a:r>
            <a:r>
              <a:rPr lang="tr-TR" dirty="0" smtClean="0">
                <a:solidFill>
                  <a:srgbClr val="FF0066"/>
                </a:solidFill>
                <a:latin typeface="Comic Sans MS" pitchFamily="66" charset="0"/>
              </a:rPr>
              <a:t> risk.</a:t>
            </a:r>
            <a:endParaRPr lang="tr-TR" dirty="0">
              <a:solidFill>
                <a:srgbClr val="FF0066"/>
              </a:solidFill>
              <a:latin typeface="Comic Sans MS" pitchFamily="66" charset="0"/>
            </a:endParaRPr>
          </a:p>
        </p:txBody>
      </p:sp>
      <p:sp>
        <p:nvSpPr>
          <p:cNvPr id="6" name="5 Dikdörtgen"/>
          <p:cNvSpPr/>
          <p:nvPr/>
        </p:nvSpPr>
        <p:spPr>
          <a:xfrm>
            <a:off x="395536"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l="5693"/>
          <a:stretch>
            <a:fillRect/>
          </a:stretch>
        </p:blipFill>
        <p:spPr bwMode="auto">
          <a:xfrm>
            <a:off x="0" y="0"/>
            <a:ext cx="9243426" cy="68580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4" name="3 Dikdörtgen"/>
          <p:cNvSpPr/>
          <p:nvPr/>
        </p:nvSpPr>
        <p:spPr>
          <a:xfrm>
            <a:off x="395536" y="404664"/>
            <a:ext cx="8136904" cy="5078313"/>
          </a:xfrm>
          <a:prstGeom prst="rect">
            <a:avLst/>
          </a:prstGeom>
        </p:spPr>
        <p:txBody>
          <a:bodyPr wrap="square">
            <a:spAutoFit/>
          </a:bodyPr>
          <a:lstStyle/>
          <a:p>
            <a:r>
              <a:rPr lang="tr-TR" b="1" dirty="0" smtClean="0">
                <a:solidFill>
                  <a:srgbClr val="7030A0"/>
                </a:solidFill>
                <a:latin typeface="Comic Sans MS" pitchFamily="66" charset="0"/>
              </a:rPr>
              <a:t>Mantıksal Çerçeve Yaklaşımı Aşamaları</a:t>
            </a:r>
          </a:p>
          <a:p>
            <a:endParaRPr lang="tr-TR" b="1" dirty="0" smtClean="0">
              <a:solidFill>
                <a:srgbClr val="7030A0"/>
              </a:solidFill>
              <a:latin typeface="Comic Sans MS" pitchFamily="66" charset="0"/>
            </a:endParaRPr>
          </a:p>
          <a:p>
            <a:r>
              <a:rPr lang="tr-TR" b="1" dirty="0" smtClean="0">
                <a:solidFill>
                  <a:srgbClr val="7030A0"/>
                </a:solidFill>
                <a:latin typeface="Comic Sans MS" pitchFamily="66" charset="0"/>
              </a:rPr>
              <a:t>(</a:t>
            </a:r>
            <a:r>
              <a:rPr lang="tr-TR" dirty="0" err="1" smtClean="0">
                <a:solidFill>
                  <a:srgbClr val="7030A0"/>
                </a:solidFill>
                <a:latin typeface="Comic Sans MS" pitchFamily="66" charset="0"/>
              </a:rPr>
              <a:t>Stages</a:t>
            </a:r>
            <a:r>
              <a:rPr lang="tr-TR" dirty="0" smtClean="0">
                <a:solidFill>
                  <a:srgbClr val="7030A0"/>
                </a:solidFill>
                <a:latin typeface="Comic Sans MS" pitchFamily="66" charset="0"/>
              </a:rPr>
              <a:t> of </a:t>
            </a:r>
            <a:r>
              <a:rPr lang="tr-TR" dirty="0" err="1" smtClean="0">
                <a:solidFill>
                  <a:srgbClr val="7030A0"/>
                </a:solidFill>
                <a:latin typeface="Comic Sans MS" pitchFamily="66" charset="0"/>
              </a:rPr>
              <a:t>Logical</a:t>
            </a:r>
            <a:r>
              <a:rPr lang="tr-TR" dirty="0" smtClean="0">
                <a:solidFill>
                  <a:srgbClr val="7030A0"/>
                </a:solidFill>
                <a:latin typeface="Comic Sans MS" pitchFamily="66" charset="0"/>
              </a:rPr>
              <a:t> </a:t>
            </a:r>
            <a:r>
              <a:rPr lang="tr-TR" dirty="0" err="1" smtClean="0">
                <a:solidFill>
                  <a:srgbClr val="7030A0"/>
                </a:solidFill>
                <a:latin typeface="Comic Sans MS" pitchFamily="66" charset="0"/>
              </a:rPr>
              <a:t>Framework</a:t>
            </a:r>
            <a:r>
              <a:rPr lang="tr-TR" dirty="0" smtClean="0">
                <a:solidFill>
                  <a:srgbClr val="7030A0"/>
                </a:solidFill>
                <a:latin typeface="Comic Sans MS" pitchFamily="66" charset="0"/>
              </a:rPr>
              <a:t> </a:t>
            </a:r>
            <a:r>
              <a:rPr lang="tr-TR" dirty="0" err="1" smtClean="0">
                <a:solidFill>
                  <a:srgbClr val="7030A0"/>
                </a:solidFill>
                <a:latin typeface="Comic Sans MS" pitchFamily="66" charset="0"/>
              </a:rPr>
              <a:t>Approach</a:t>
            </a:r>
            <a:r>
              <a:rPr lang="tr-TR" b="1" dirty="0" smtClean="0">
                <a:solidFill>
                  <a:srgbClr val="7030A0"/>
                </a:solidFill>
                <a:latin typeface="Comic Sans MS" pitchFamily="66" charset="0"/>
              </a:rPr>
              <a:t>)</a:t>
            </a:r>
          </a:p>
          <a:p>
            <a:endParaRPr lang="tr-TR" b="1" dirty="0" smtClean="0">
              <a:solidFill>
                <a:srgbClr val="7030A0"/>
              </a:solidFill>
            </a:endParaRPr>
          </a:p>
          <a:p>
            <a:endParaRPr lang="tr-TR" dirty="0" smtClean="0"/>
          </a:p>
          <a:p>
            <a:r>
              <a:rPr lang="tr-TR" dirty="0" smtClean="0"/>
              <a:t>Paydaş (ilgili taraflar) analizi </a:t>
            </a:r>
          </a:p>
          <a:p>
            <a:endParaRPr lang="tr-TR" dirty="0" smtClean="0"/>
          </a:p>
          <a:p>
            <a:r>
              <a:rPr lang="tr-TR" dirty="0" smtClean="0"/>
              <a:t>Sorun analizi</a:t>
            </a:r>
          </a:p>
          <a:p>
            <a:endParaRPr lang="tr-TR" dirty="0" smtClean="0"/>
          </a:p>
          <a:p>
            <a:r>
              <a:rPr lang="tr-TR" dirty="0" smtClean="0"/>
              <a:t>Hedef analizi </a:t>
            </a:r>
          </a:p>
          <a:p>
            <a:endParaRPr lang="tr-TR" dirty="0" smtClean="0"/>
          </a:p>
          <a:p>
            <a:r>
              <a:rPr lang="tr-TR" dirty="0" smtClean="0"/>
              <a:t>Strateji analizi</a:t>
            </a:r>
          </a:p>
          <a:p>
            <a:endParaRPr lang="tr-TR" dirty="0" smtClean="0"/>
          </a:p>
          <a:p>
            <a:r>
              <a:rPr lang="tr-TR" dirty="0" smtClean="0"/>
              <a:t>Mantıksal çerçeve tablosunun  hazırlanması</a:t>
            </a:r>
          </a:p>
          <a:p>
            <a:endParaRPr lang="tr-TR" dirty="0" smtClean="0"/>
          </a:p>
          <a:p>
            <a:r>
              <a:rPr lang="tr-TR" dirty="0" smtClean="0"/>
              <a:t>Faaliyet planının hazırlanması</a:t>
            </a:r>
          </a:p>
          <a:p>
            <a:endParaRPr lang="tr-TR" dirty="0" smtClean="0"/>
          </a:p>
          <a:p>
            <a:r>
              <a:rPr lang="tr-TR" dirty="0" smtClean="0"/>
              <a:t>Bütçenin hazırlanması</a:t>
            </a:r>
            <a:endParaRPr lang="tr-TR" dirty="0"/>
          </a:p>
        </p:txBody>
      </p:sp>
      <p:sp>
        <p:nvSpPr>
          <p:cNvPr id="5" name="4 Dikdörtgen"/>
          <p:cNvSpPr/>
          <p:nvPr/>
        </p:nvSpPr>
        <p:spPr>
          <a:xfrm>
            <a:off x="4932040" y="1268760"/>
            <a:ext cx="3960440" cy="1323439"/>
          </a:xfrm>
          <a:prstGeom prst="rect">
            <a:avLst/>
          </a:prstGeom>
        </p:spPr>
        <p:txBody>
          <a:bodyPr wrap="square">
            <a:spAutoFit/>
          </a:bodyPr>
          <a:lstStyle/>
          <a:p>
            <a:pPr algn="just"/>
            <a:r>
              <a:rPr lang="tr-TR" sz="1600" i="1" dirty="0" smtClean="0">
                <a:solidFill>
                  <a:srgbClr val="FF0000"/>
                </a:solidFill>
              </a:rPr>
              <a:t>Paydaşlar</a:t>
            </a:r>
            <a:r>
              <a:rPr lang="tr-TR" sz="1600" i="1" dirty="0" smtClean="0"/>
              <a:t>, projeden doğrudan veya dolaylı, olumlu veya olumsuz etkilenen ve/veya projeyi etkileyen bireyler, kurumlar veya gruplardır. (Örneğin, hükümet kurumları, </a:t>
            </a:r>
            <a:r>
              <a:rPr lang="tr-TR" sz="1600" i="1" dirty="0" err="1" smtClean="0"/>
              <a:t>STK’lar</a:t>
            </a:r>
            <a:r>
              <a:rPr lang="tr-TR" sz="1600" i="1" dirty="0" smtClean="0"/>
              <a:t>, özel sektör…)</a:t>
            </a:r>
            <a:endParaRPr lang="tr-TR" sz="1600" i="1" dirty="0"/>
          </a:p>
        </p:txBody>
      </p:sp>
      <p:sp>
        <p:nvSpPr>
          <p:cNvPr id="6" name="5 Dikdörtgen"/>
          <p:cNvSpPr/>
          <p:nvPr/>
        </p:nvSpPr>
        <p:spPr>
          <a:xfrm>
            <a:off x="6981951"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l="13760" t="4941" r="2902"/>
          <a:stretch>
            <a:fillRect/>
          </a:stretch>
        </p:blipFill>
        <p:spPr bwMode="auto">
          <a:xfrm>
            <a:off x="611560" y="1628800"/>
            <a:ext cx="7366215" cy="3795911"/>
          </a:xfrm>
          <a:prstGeom prst="rect">
            <a:avLst/>
          </a:prstGeom>
          <a:noFill/>
          <a:ln w="9525">
            <a:noFill/>
            <a:miter lim="800000"/>
            <a:headEnd/>
            <a:tailEnd/>
          </a:ln>
        </p:spPr>
      </p:pic>
      <p:sp>
        <p:nvSpPr>
          <p:cNvPr id="5" name="4 Dikdörtgen"/>
          <p:cNvSpPr/>
          <p:nvPr/>
        </p:nvSpPr>
        <p:spPr>
          <a:xfrm>
            <a:off x="827584" y="476672"/>
            <a:ext cx="4546437" cy="369332"/>
          </a:xfrm>
          <a:prstGeom prst="rect">
            <a:avLst/>
          </a:prstGeom>
        </p:spPr>
        <p:txBody>
          <a:bodyPr wrap="none">
            <a:spAutoFit/>
          </a:bodyPr>
          <a:lstStyle/>
          <a:p>
            <a:r>
              <a:rPr lang="tr-TR" b="1" dirty="0" smtClean="0">
                <a:solidFill>
                  <a:srgbClr val="FF0066"/>
                </a:solidFill>
                <a:latin typeface="Comic Sans MS" pitchFamily="66" charset="0"/>
              </a:rPr>
              <a:t>Sorun Analizi (</a:t>
            </a:r>
            <a:r>
              <a:rPr lang="tr-TR" b="1" dirty="0" err="1" smtClean="0">
                <a:solidFill>
                  <a:srgbClr val="FF0066"/>
                </a:solidFill>
                <a:latin typeface="Comic Sans MS" pitchFamily="66" charset="0"/>
              </a:rPr>
              <a:t>Analysis</a:t>
            </a:r>
            <a:r>
              <a:rPr lang="tr-TR" b="1" dirty="0" smtClean="0">
                <a:solidFill>
                  <a:srgbClr val="FF0066"/>
                </a:solidFill>
                <a:latin typeface="Comic Sans MS" pitchFamily="66" charset="0"/>
              </a:rPr>
              <a:t> of </a:t>
            </a:r>
            <a:r>
              <a:rPr lang="tr-TR" b="1" dirty="0" err="1" smtClean="0">
                <a:solidFill>
                  <a:srgbClr val="FF0066"/>
                </a:solidFill>
                <a:latin typeface="Comic Sans MS" pitchFamily="66" charset="0"/>
              </a:rPr>
              <a:t>the</a:t>
            </a:r>
            <a:r>
              <a:rPr lang="tr-TR" b="1" dirty="0" smtClean="0">
                <a:solidFill>
                  <a:srgbClr val="FF0066"/>
                </a:solidFill>
                <a:latin typeface="Comic Sans MS" pitchFamily="66" charset="0"/>
              </a:rPr>
              <a:t> Problem)</a:t>
            </a:r>
          </a:p>
        </p:txBody>
      </p:sp>
      <p:sp>
        <p:nvSpPr>
          <p:cNvPr id="4" name="3 Dikdörtgen"/>
          <p:cNvSpPr/>
          <p:nvPr/>
        </p:nvSpPr>
        <p:spPr>
          <a:xfrm>
            <a:off x="6909943"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043608" y="1484784"/>
            <a:ext cx="7124816" cy="4608512"/>
          </a:xfrm>
          <a:prstGeom prst="rect">
            <a:avLst/>
          </a:prstGeom>
          <a:noFill/>
          <a:ln w="9525">
            <a:noFill/>
            <a:miter lim="800000"/>
            <a:headEnd/>
            <a:tailEnd/>
          </a:ln>
        </p:spPr>
      </p:pic>
      <p:sp>
        <p:nvSpPr>
          <p:cNvPr id="5" name="4 Dikdörtgen"/>
          <p:cNvSpPr/>
          <p:nvPr/>
        </p:nvSpPr>
        <p:spPr>
          <a:xfrm>
            <a:off x="755576" y="692696"/>
            <a:ext cx="4559261" cy="369332"/>
          </a:xfrm>
          <a:prstGeom prst="rect">
            <a:avLst/>
          </a:prstGeom>
        </p:spPr>
        <p:txBody>
          <a:bodyPr wrap="none">
            <a:spAutoFit/>
          </a:bodyPr>
          <a:lstStyle/>
          <a:p>
            <a:r>
              <a:rPr lang="tr-TR" b="1" dirty="0" smtClean="0">
                <a:solidFill>
                  <a:srgbClr val="FF0066"/>
                </a:solidFill>
                <a:latin typeface="Comic Sans MS" pitchFamily="66" charset="0"/>
              </a:rPr>
              <a:t>Hedef analizi (</a:t>
            </a:r>
            <a:r>
              <a:rPr lang="tr-TR" b="1" dirty="0" err="1" smtClean="0">
                <a:solidFill>
                  <a:srgbClr val="FF0066"/>
                </a:solidFill>
                <a:latin typeface="Comic Sans MS" pitchFamily="66" charset="0"/>
              </a:rPr>
              <a:t>Analysis</a:t>
            </a:r>
            <a:r>
              <a:rPr lang="tr-TR" b="1" dirty="0" smtClean="0">
                <a:solidFill>
                  <a:srgbClr val="FF0066"/>
                </a:solidFill>
                <a:latin typeface="Comic Sans MS" pitchFamily="66" charset="0"/>
              </a:rPr>
              <a:t> of </a:t>
            </a:r>
            <a:r>
              <a:rPr lang="tr-TR" b="1" dirty="0" err="1" smtClean="0">
                <a:solidFill>
                  <a:srgbClr val="FF0066"/>
                </a:solidFill>
                <a:latin typeface="Comic Sans MS" pitchFamily="66" charset="0"/>
              </a:rPr>
              <a:t>the</a:t>
            </a:r>
            <a:r>
              <a:rPr lang="tr-TR" b="1" dirty="0" smtClean="0">
                <a:solidFill>
                  <a:srgbClr val="FF0066"/>
                </a:solidFill>
                <a:latin typeface="Comic Sans MS" pitchFamily="66" charset="0"/>
              </a:rPr>
              <a:t> </a:t>
            </a:r>
            <a:r>
              <a:rPr lang="tr-TR" b="1" dirty="0" err="1" smtClean="0">
                <a:solidFill>
                  <a:srgbClr val="FF0066"/>
                </a:solidFill>
                <a:latin typeface="Comic Sans MS" pitchFamily="66" charset="0"/>
              </a:rPr>
              <a:t>Target</a:t>
            </a:r>
            <a:r>
              <a:rPr lang="tr-TR" b="1" dirty="0" smtClean="0">
                <a:solidFill>
                  <a:srgbClr val="FF0066"/>
                </a:solidFill>
                <a:latin typeface="Comic Sans MS" pitchFamily="66" charset="0"/>
              </a:rPr>
              <a:t>) </a:t>
            </a:r>
          </a:p>
        </p:txBody>
      </p:sp>
      <p:sp>
        <p:nvSpPr>
          <p:cNvPr id="4" name="3 Dikdörtgen"/>
          <p:cNvSpPr/>
          <p:nvPr/>
        </p:nvSpPr>
        <p:spPr>
          <a:xfrm>
            <a:off x="7197975"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4" name="3 Dikdörtgen"/>
          <p:cNvSpPr/>
          <p:nvPr/>
        </p:nvSpPr>
        <p:spPr>
          <a:xfrm>
            <a:off x="755576" y="1196752"/>
            <a:ext cx="7272808" cy="4247317"/>
          </a:xfrm>
          <a:prstGeom prst="rect">
            <a:avLst/>
          </a:prstGeom>
        </p:spPr>
        <p:txBody>
          <a:bodyPr wrap="square">
            <a:spAutoFit/>
          </a:bodyPr>
          <a:lstStyle/>
          <a:p>
            <a:r>
              <a:rPr lang="tr-TR" dirty="0" smtClean="0"/>
              <a:t>Nasıl Yapılır?</a:t>
            </a:r>
          </a:p>
          <a:p>
            <a:endParaRPr lang="tr-TR" dirty="0" smtClean="0"/>
          </a:p>
          <a:p>
            <a:r>
              <a:rPr lang="tr-TR" dirty="0" smtClean="0"/>
              <a:t>–Hedef ağacından arzu edilmeyen hedefler elenir</a:t>
            </a:r>
          </a:p>
          <a:p>
            <a:endParaRPr lang="tr-TR" dirty="0" smtClean="0"/>
          </a:p>
          <a:p>
            <a:r>
              <a:rPr lang="tr-TR" dirty="0" smtClean="0"/>
              <a:t>– Bir proje oluşturacak olası alternatif stratejiler ortaya konur </a:t>
            </a:r>
          </a:p>
          <a:p>
            <a:endParaRPr lang="tr-TR" dirty="0" smtClean="0"/>
          </a:p>
          <a:p>
            <a:r>
              <a:rPr lang="tr-TR" dirty="0" smtClean="0"/>
              <a:t>– Bir veya birden fazla strateji seçilir </a:t>
            </a:r>
          </a:p>
          <a:p>
            <a:endParaRPr lang="tr-TR" dirty="0" smtClean="0"/>
          </a:p>
          <a:p>
            <a:r>
              <a:rPr lang="tr-TR" dirty="0" smtClean="0"/>
              <a:t>– Belirlenen kriterlere (maliyet, </a:t>
            </a:r>
            <a:r>
              <a:rPr lang="tr-TR" dirty="0" err="1" smtClean="0"/>
              <a:t>aciliyet</a:t>
            </a:r>
            <a:r>
              <a:rPr lang="tr-TR" dirty="0" smtClean="0"/>
              <a:t>, politik durum vb.) göre optimum stratejinin hangisi olduğunu konusunda değerlendirme yapılır </a:t>
            </a:r>
          </a:p>
          <a:p>
            <a:endParaRPr lang="tr-TR" dirty="0" smtClean="0"/>
          </a:p>
          <a:p>
            <a:r>
              <a:rPr lang="tr-TR" dirty="0" smtClean="0"/>
              <a:t>– Projeyi oluşturacak stratejiye karar verilir</a:t>
            </a:r>
          </a:p>
          <a:p>
            <a:endParaRPr lang="tr-TR" dirty="0" smtClean="0"/>
          </a:p>
          <a:p>
            <a:r>
              <a:rPr lang="tr-TR" dirty="0" smtClean="0"/>
              <a:t>– Proje Ana Amacı ve Proje Hedefleri net olarak ifade edilerek, projenin kapsamı belirlenir</a:t>
            </a:r>
            <a:endParaRPr lang="tr-TR" dirty="0"/>
          </a:p>
        </p:txBody>
      </p:sp>
      <p:sp>
        <p:nvSpPr>
          <p:cNvPr id="5" name="4 Dikdörtgen"/>
          <p:cNvSpPr/>
          <p:nvPr/>
        </p:nvSpPr>
        <p:spPr>
          <a:xfrm>
            <a:off x="683568" y="467380"/>
            <a:ext cx="4793300" cy="369332"/>
          </a:xfrm>
          <a:prstGeom prst="rect">
            <a:avLst/>
          </a:prstGeom>
        </p:spPr>
        <p:txBody>
          <a:bodyPr wrap="none">
            <a:spAutoFit/>
          </a:bodyPr>
          <a:lstStyle/>
          <a:p>
            <a:r>
              <a:rPr lang="tr-TR" dirty="0" smtClean="0">
                <a:solidFill>
                  <a:srgbClr val="FF0066"/>
                </a:solidFill>
                <a:latin typeface="Comic Sans MS" pitchFamily="66" charset="0"/>
              </a:rPr>
              <a:t>Strateji analizi (</a:t>
            </a:r>
            <a:r>
              <a:rPr lang="tr-TR" dirty="0" err="1" smtClean="0">
                <a:solidFill>
                  <a:srgbClr val="FF0066"/>
                </a:solidFill>
                <a:latin typeface="Comic Sans MS" pitchFamily="66" charset="0"/>
              </a:rPr>
              <a:t>Analysis</a:t>
            </a:r>
            <a:r>
              <a:rPr lang="tr-TR" dirty="0" smtClean="0">
                <a:solidFill>
                  <a:srgbClr val="FF0066"/>
                </a:solidFill>
                <a:latin typeface="Comic Sans MS" pitchFamily="66" charset="0"/>
              </a:rPr>
              <a:t> of </a:t>
            </a:r>
            <a:r>
              <a:rPr lang="tr-TR" dirty="0" err="1" smtClean="0">
                <a:solidFill>
                  <a:srgbClr val="FF0066"/>
                </a:solidFill>
                <a:latin typeface="Comic Sans MS" pitchFamily="66" charset="0"/>
              </a:rPr>
              <a:t>the</a:t>
            </a:r>
            <a:r>
              <a:rPr lang="tr-TR" dirty="0" smtClean="0">
                <a:solidFill>
                  <a:srgbClr val="FF0066"/>
                </a:solidFill>
                <a:latin typeface="Comic Sans MS" pitchFamily="66" charset="0"/>
              </a:rPr>
              <a:t> </a:t>
            </a:r>
            <a:r>
              <a:rPr lang="tr-TR" dirty="0" err="1" smtClean="0">
                <a:solidFill>
                  <a:srgbClr val="FF0066"/>
                </a:solidFill>
                <a:latin typeface="Comic Sans MS" pitchFamily="66" charset="0"/>
              </a:rPr>
              <a:t>Strategy</a:t>
            </a:r>
            <a:r>
              <a:rPr lang="tr-TR" dirty="0" smtClean="0">
                <a:solidFill>
                  <a:srgbClr val="FF0066"/>
                </a:solidFill>
                <a:latin typeface="Comic Sans MS" pitchFamily="66" charset="0"/>
              </a:rPr>
              <a:t> )</a:t>
            </a:r>
          </a:p>
        </p:txBody>
      </p:sp>
      <p:sp>
        <p:nvSpPr>
          <p:cNvPr id="6" name="5 Dikdörtgen"/>
          <p:cNvSpPr/>
          <p:nvPr/>
        </p:nvSpPr>
        <p:spPr>
          <a:xfrm>
            <a:off x="7197975"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5" name="4 Dikdörtgen"/>
          <p:cNvSpPr/>
          <p:nvPr/>
        </p:nvSpPr>
        <p:spPr>
          <a:xfrm>
            <a:off x="539552" y="476672"/>
            <a:ext cx="5745484" cy="923330"/>
          </a:xfrm>
          <a:prstGeom prst="rect">
            <a:avLst/>
          </a:prstGeom>
        </p:spPr>
        <p:txBody>
          <a:bodyPr wrap="none">
            <a:spAutoFit/>
          </a:bodyPr>
          <a:lstStyle/>
          <a:p>
            <a:r>
              <a:rPr lang="tr-TR" b="1" dirty="0" smtClean="0">
                <a:solidFill>
                  <a:srgbClr val="FF0066"/>
                </a:solidFill>
                <a:latin typeface="Comic Sans MS" pitchFamily="66" charset="0"/>
              </a:rPr>
              <a:t>Mantıksal çerçeve tablosunun  hazırlanması</a:t>
            </a:r>
          </a:p>
          <a:p>
            <a:endParaRPr lang="tr-TR" b="1" dirty="0" smtClean="0">
              <a:solidFill>
                <a:srgbClr val="FF0066"/>
              </a:solidFill>
              <a:latin typeface="Comic Sans MS" pitchFamily="66" charset="0"/>
            </a:endParaRPr>
          </a:p>
          <a:p>
            <a:r>
              <a:rPr lang="tr-TR" b="1" dirty="0" smtClean="0">
                <a:solidFill>
                  <a:srgbClr val="FF0066"/>
                </a:solidFill>
                <a:latin typeface="Comic Sans MS" pitchFamily="66" charset="0"/>
              </a:rPr>
              <a:t>(</a:t>
            </a:r>
            <a:r>
              <a:rPr lang="tr-TR" b="1" dirty="0" err="1" smtClean="0">
                <a:solidFill>
                  <a:srgbClr val="FF0066"/>
                </a:solidFill>
                <a:latin typeface="Comic Sans MS" pitchFamily="66" charset="0"/>
              </a:rPr>
              <a:t>The</a:t>
            </a:r>
            <a:r>
              <a:rPr lang="tr-TR" b="1" dirty="0" smtClean="0">
                <a:solidFill>
                  <a:srgbClr val="FF0066"/>
                </a:solidFill>
                <a:latin typeface="Comic Sans MS" pitchFamily="66" charset="0"/>
              </a:rPr>
              <a:t> </a:t>
            </a:r>
            <a:r>
              <a:rPr lang="tr-TR" b="1" dirty="0" err="1" smtClean="0">
                <a:solidFill>
                  <a:srgbClr val="FF0066"/>
                </a:solidFill>
                <a:latin typeface="Comic Sans MS" pitchFamily="66" charset="0"/>
              </a:rPr>
              <a:t>preparation</a:t>
            </a:r>
            <a:r>
              <a:rPr lang="tr-TR" b="1" dirty="0" smtClean="0">
                <a:solidFill>
                  <a:srgbClr val="FF0066"/>
                </a:solidFill>
                <a:latin typeface="Comic Sans MS" pitchFamily="66" charset="0"/>
              </a:rPr>
              <a:t> of </a:t>
            </a:r>
            <a:r>
              <a:rPr lang="tr-TR" b="1" dirty="0" err="1" smtClean="0">
                <a:solidFill>
                  <a:srgbClr val="FF0066"/>
                </a:solidFill>
                <a:latin typeface="Comic Sans MS" pitchFamily="66" charset="0"/>
              </a:rPr>
              <a:t>the</a:t>
            </a:r>
            <a:r>
              <a:rPr lang="tr-TR" b="1" dirty="0" smtClean="0">
                <a:solidFill>
                  <a:srgbClr val="FF0066"/>
                </a:solidFill>
                <a:latin typeface="Comic Sans MS" pitchFamily="66" charset="0"/>
              </a:rPr>
              <a:t> </a:t>
            </a:r>
            <a:r>
              <a:rPr lang="tr-TR" b="1" dirty="0" err="1" smtClean="0">
                <a:solidFill>
                  <a:srgbClr val="FF0066"/>
                </a:solidFill>
                <a:latin typeface="Comic Sans MS" pitchFamily="66" charset="0"/>
              </a:rPr>
              <a:t>logical</a:t>
            </a:r>
            <a:r>
              <a:rPr lang="tr-TR" b="1" dirty="0" smtClean="0">
                <a:solidFill>
                  <a:srgbClr val="FF0066"/>
                </a:solidFill>
                <a:latin typeface="Comic Sans MS" pitchFamily="66" charset="0"/>
              </a:rPr>
              <a:t> </a:t>
            </a:r>
            <a:r>
              <a:rPr lang="tr-TR" b="1" dirty="0" err="1" smtClean="0">
                <a:solidFill>
                  <a:srgbClr val="FF0066"/>
                </a:solidFill>
                <a:latin typeface="Comic Sans MS" pitchFamily="66" charset="0"/>
              </a:rPr>
              <a:t>framework</a:t>
            </a:r>
            <a:r>
              <a:rPr lang="tr-TR" b="1" dirty="0" smtClean="0">
                <a:solidFill>
                  <a:srgbClr val="FF0066"/>
                </a:solidFill>
                <a:latin typeface="Comic Sans MS" pitchFamily="66" charset="0"/>
              </a:rPr>
              <a:t> </a:t>
            </a:r>
            <a:r>
              <a:rPr lang="tr-TR" b="1" dirty="0" err="1" smtClean="0">
                <a:solidFill>
                  <a:srgbClr val="FF0066"/>
                </a:solidFill>
                <a:latin typeface="Comic Sans MS" pitchFamily="66" charset="0"/>
              </a:rPr>
              <a:t>table</a:t>
            </a:r>
            <a:r>
              <a:rPr lang="tr-TR" b="1" dirty="0" smtClean="0">
                <a:solidFill>
                  <a:srgbClr val="FF0066"/>
                </a:solidFill>
                <a:latin typeface="Comic Sans MS" pitchFamily="66" charset="0"/>
              </a:rPr>
              <a:t>)</a:t>
            </a:r>
          </a:p>
        </p:txBody>
      </p:sp>
      <p:pic>
        <p:nvPicPr>
          <p:cNvPr id="6149" name="Picture 5"/>
          <p:cNvPicPr>
            <a:picLocks noChangeAspect="1" noChangeArrowheads="1"/>
          </p:cNvPicPr>
          <p:nvPr/>
        </p:nvPicPr>
        <p:blipFill>
          <a:blip r:embed="rId2" cstate="print"/>
          <a:srcRect/>
          <a:stretch>
            <a:fillRect/>
          </a:stretch>
        </p:blipFill>
        <p:spPr bwMode="auto">
          <a:xfrm>
            <a:off x="1547664" y="1628583"/>
            <a:ext cx="5840467" cy="446471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282154"/>
          </a:xfrm>
        </p:spPr>
        <p:txBody>
          <a:bodyPr>
            <a:normAutofit/>
          </a:bodyPr>
          <a:lstStyle/>
          <a:p>
            <a:r>
              <a:rPr lang="tr-TR" sz="2400" b="1" dirty="0" smtClean="0">
                <a:solidFill>
                  <a:schemeClr val="accent2">
                    <a:lumMod val="75000"/>
                  </a:schemeClr>
                </a:solidFill>
              </a:rPr>
              <a:t>Proje Nedir?</a:t>
            </a:r>
            <a:br>
              <a:rPr lang="tr-TR" sz="2400" b="1" dirty="0" smtClean="0">
                <a:solidFill>
                  <a:schemeClr val="accent2">
                    <a:lumMod val="75000"/>
                  </a:schemeClr>
                </a:solidFill>
              </a:rPr>
            </a:br>
            <a:r>
              <a:rPr lang="tr-TR" sz="2400" b="1" dirty="0" smtClean="0">
                <a:solidFill>
                  <a:schemeClr val="accent2">
                    <a:lumMod val="75000"/>
                  </a:schemeClr>
                </a:solidFill>
              </a:rPr>
              <a:t/>
            </a:r>
            <a:br>
              <a:rPr lang="tr-TR" sz="2400" b="1" dirty="0" smtClean="0">
                <a:solidFill>
                  <a:schemeClr val="accent2">
                    <a:lumMod val="75000"/>
                  </a:schemeClr>
                </a:solidFill>
              </a:rPr>
            </a:br>
            <a:r>
              <a:rPr lang="tr-TR" sz="2400" b="1" dirty="0" smtClean="0">
                <a:solidFill>
                  <a:schemeClr val="accent2">
                    <a:lumMod val="75000"/>
                  </a:schemeClr>
                </a:solidFill>
              </a:rPr>
              <a:t> (</a:t>
            </a:r>
            <a:r>
              <a:rPr lang="tr-TR" sz="2000" b="1" dirty="0" err="1" smtClean="0">
                <a:solidFill>
                  <a:schemeClr val="accent2">
                    <a:lumMod val="75000"/>
                  </a:schemeClr>
                </a:solidFill>
              </a:rPr>
              <a:t>What</a:t>
            </a:r>
            <a:r>
              <a:rPr lang="tr-TR" sz="2000" b="1" dirty="0" smtClean="0">
                <a:solidFill>
                  <a:schemeClr val="accent2">
                    <a:lumMod val="75000"/>
                  </a:schemeClr>
                </a:solidFill>
              </a:rPr>
              <a:t> is </a:t>
            </a:r>
            <a:r>
              <a:rPr lang="tr-TR" sz="2000" b="1" dirty="0" err="1" smtClean="0">
                <a:solidFill>
                  <a:schemeClr val="accent2">
                    <a:lumMod val="75000"/>
                  </a:schemeClr>
                </a:solidFill>
              </a:rPr>
              <a:t>the</a:t>
            </a:r>
            <a:r>
              <a:rPr lang="tr-TR" sz="2000" b="1" dirty="0" smtClean="0">
                <a:solidFill>
                  <a:schemeClr val="accent2">
                    <a:lumMod val="75000"/>
                  </a:schemeClr>
                </a:solidFill>
              </a:rPr>
              <a:t> </a:t>
            </a:r>
            <a:r>
              <a:rPr lang="tr-TR" sz="2000" b="1" dirty="0" err="1" smtClean="0">
                <a:solidFill>
                  <a:schemeClr val="accent2">
                    <a:lumMod val="75000"/>
                  </a:schemeClr>
                </a:solidFill>
              </a:rPr>
              <a:t>project</a:t>
            </a:r>
            <a:r>
              <a:rPr lang="tr-TR" sz="2000" b="1" dirty="0" smtClean="0">
                <a:solidFill>
                  <a:schemeClr val="accent2">
                    <a:lumMod val="75000"/>
                  </a:schemeClr>
                </a:solidFill>
              </a:rPr>
              <a:t> ?)</a:t>
            </a:r>
            <a:endParaRPr lang="tr-TR" sz="2000" b="1" dirty="0">
              <a:solidFill>
                <a:schemeClr val="accent2">
                  <a:lumMod val="75000"/>
                </a:schemeClr>
              </a:solidFill>
            </a:endParaRPr>
          </a:p>
        </p:txBody>
      </p:sp>
      <p:sp>
        <p:nvSpPr>
          <p:cNvPr id="3" name="2 İçerik Yer Tutucusu"/>
          <p:cNvSpPr>
            <a:spLocks noGrp="1"/>
          </p:cNvSpPr>
          <p:nvPr>
            <p:ph idx="1"/>
          </p:nvPr>
        </p:nvSpPr>
        <p:spPr>
          <a:xfrm>
            <a:off x="3707904" y="1988840"/>
            <a:ext cx="4989240" cy="3744416"/>
          </a:xfrm>
        </p:spPr>
        <p:txBody>
          <a:bodyPr>
            <a:normAutofit/>
          </a:bodyPr>
          <a:lstStyle/>
          <a:p>
            <a:pPr algn="just">
              <a:buFont typeface="Wingdings" pitchFamily="2" charset="2"/>
              <a:buChar char="v"/>
            </a:pPr>
            <a:r>
              <a:rPr lang="tr-TR" sz="2800" b="1" dirty="0" smtClean="0">
                <a:solidFill>
                  <a:srgbClr val="FF0066"/>
                </a:solidFill>
              </a:rPr>
              <a:t>Proje</a:t>
            </a:r>
            <a:r>
              <a:rPr lang="tr-TR" sz="2800" dirty="0" smtClean="0"/>
              <a:t>; belirli bir </a:t>
            </a:r>
            <a:r>
              <a:rPr lang="tr-TR" sz="2800" b="1" dirty="0" smtClean="0">
                <a:solidFill>
                  <a:srgbClr val="00B0F0"/>
                </a:solidFill>
              </a:rPr>
              <a:t>yerde</a:t>
            </a:r>
            <a:r>
              <a:rPr lang="tr-TR" sz="2800" dirty="0" smtClean="0"/>
              <a:t>, belirli </a:t>
            </a:r>
            <a:r>
              <a:rPr lang="tr-TR" sz="2800" b="1" dirty="0" smtClean="0">
                <a:solidFill>
                  <a:srgbClr val="7030A0"/>
                </a:solidFill>
              </a:rPr>
              <a:t>süre</a:t>
            </a:r>
            <a:r>
              <a:rPr lang="tr-TR" sz="2800" dirty="0" smtClean="0"/>
              <a:t> içinde, belirli bir </a:t>
            </a:r>
            <a:r>
              <a:rPr lang="tr-TR" sz="2800" b="1" dirty="0" smtClean="0">
                <a:solidFill>
                  <a:srgbClr val="FFC000"/>
                </a:solidFill>
              </a:rPr>
              <a:t>bütçe</a:t>
            </a:r>
            <a:r>
              <a:rPr lang="tr-TR" sz="2800" dirty="0" smtClean="0"/>
              <a:t> ile, net olarak tanımlanan  amaçların gerçekleştirilmesine yönelik planlanan faaliyetler bütünüdür.</a:t>
            </a:r>
            <a:endParaRPr lang="tr-TR" sz="2800" dirty="0"/>
          </a:p>
        </p:txBody>
      </p:sp>
      <p:sp>
        <p:nvSpPr>
          <p:cNvPr id="4" name="3 Dikdörtgen"/>
          <p:cNvSpPr/>
          <p:nvPr/>
        </p:nvSpPr>
        <p:spPr>
          <a:xfrm>
            <a:off x="7308304" y="6165304"/>
            <a:ext cx="1550489" cy="369332"/>
          </a:xfrm>
          <a:prstGeom prst="rect">
            <a:avLst/>
          </a:prstGeom>
        </p:spPr>
        <p:txBody>
          <a:bodyPr wrap="none">
            <a:spAutoFit/>
          </a:bodyPr>
          <a:lstStyle/>
          <a:p>
            <a:pPr algn="just">
              <a:buNone/>
            </a:pPr>
            <a:r>
              <a:rPr lang="tr-TR" dirty="0" smtClean="0"/>
              <a:t>(AB Akademi)</a:t>
            </a:r>
            <a:endParaRPr lang="tr-TR" dirty="0"/>
          </a:p>
        </p:txBody>
      </p:sp>
      <p:pic>
        <p:nvPicPr>
          <p:cNvPr id="5" name="Picture 2" descr="http://www.bebka.org.tr/admin/datas/sayfas/images/Resim2.jpg"/>
          <p:cNvPicPr>
            <a:picLocks noChangeAspect="1" noChangeArrowheads="1"/>
          </p:cNvPicPr>
          <p:nvPr/>
        </p:nvPicPr>
        <p:blipFill>
          <a:blip r:embed="rId2" cstate="print"/>
          <a:srcRect/>
          <a:stretch>
            <a:fillRect/>
          </a:stretch>
        </p:blipFill>
        <p:spPr bwMode="auto">
          <a:xfrm>
            <a:off x="323528" y="1916832"/>
            <a:ext cx="3278577" cy="3072594"/>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4" name="3 Dikdörtgen"/>
          <p:cNvSpPr/>
          <p:nvPr/>
        </p:nvSpPr>
        <p:spPr>
          <a:xfrm>
            <a:off x="683568" y="404664"/>
            <a:ext cx="6367449" cy="1200329"/>
          </a:xfrm>
          <a:prstGeom prst="rect">
            <a:avLst/>
          </a:prstGeom>
        </p:spPr>
        <p:txBody>
          <a:bodyPr wrap="none">
            <a:spAutoFit/>
          </a:bodyPr>
          <a:lstStyle/>
          <a:p>
            <a:r>
              <a:rPr lang="tr-TR" b="1" dirty="0" smtClean="0">
                <a:solidFill>
                  <a:srgbClr val="FF0066"/>
                </a:solidFill>
                <a:latin typeface="Comic Sans MS" pitchFamily="66" charset="0"/>
              </a:rPr>
              <a:t>Mantıksal Çerçeve Tablosu Hazırlama Adımları</a:t>
            </a:r>
          </a:p>
          <a:p>
            <a:endParaRPr lang="tr-TR" dirty="0" smtClean="0"/>
          </a:p>
          <a:p>
            <a:r>
              <a:rPr lang="tr-TR" b="1" dirty="0" smtClean="0">
                <a:solidFill>
                  <a:srgbClr val="FF0066"/>
                </a:solidFill>
                <a:latin typeface="Comic Sans MS" pitchFamily="66" charset="0"/>
              </a:rPr>
              <a:t>(</a:t>
            </a:r>
            <a:r>
              <a:rPr lang="tr-TR" b="1" dirty="0" err="1" smtClean="0">
                <a:solidFill>
                  <a:srgbClr val="FF0066"/>
                </a:solidFill>
                <a:latin typeface="Comic Sans MS" pitchFamily="66" charset="0"/>
              </a:rPr>
              <a:t>The</a:t>
            </a:r>
            <a:r>
              <a:rPr lang="tr-TR" b="1" dirty="0" smtClean="0">
                <a:solidFill>
                  <a:srgbClr val="FF0066"/>
                </a:solidFill>
                <a:latin typeface="Comic Sans MS" pitchFamily="66" charset="0"/>
              </a:rPr>
              <a:t> </a:t>
            </a:r>
            <a:r>
              <a:rPr lang="tr-TR" b="1" dirty="0" err="1" smtClean="0">
                <a:solidFill>
                  <a:srgbClr val="FF0066"/>
                </a:solidFill>
                <a:latin typeface="Comic Sans MS" pitchFamily="66" charset="0"/>
              </a:rPr>
              <a:t>preparation</a:t>
            </a:r>
            <a:r>
              <a:rPr lang="tr-TR" b="1" dirty="0" smtClean="0">
                <a:solidFill>
                  <a:srgbClr val="FF0066"/>
                </a:solidFill>
                <a:latin typeface="Comic Sans MS" pitchFamily="66" charset="0"/>
              </a:rPr>
              <a:t> </a:t>
            </a:r>
            <a:r>
              <a:rPr lang="tr-TR" b="1" dirty="0" err="1" smtClean="0">
                <a:solidFill>
                  <a:srgbClr val="FF0066"/>
                </a:solidFill>
                <a:latin typeface="Comic Sans MS" pitchFamily="66" charset="0"/>
              </a:rPr>
              <a:t>steps</a:t>
            </a:r>
            <a:r>
              <a:rPr lang="tr-TR" b="1" dirty="0" smtClean="0">
                <a:solidFill>
                  <a:srgbClr val="FF0066"/>
                </a:solidFill>
                <a:latin typeface="Comic Sans MS" pitchFamily="66" charset="0"/>
              </a:rPr>
              <a:t> of </a:t>
            </a:r>
            <a:r>
              <a:rPr lang="tr-TR" b="1" dirty="0" err="1" smtClean="0">
                <a:solidFill>
                  <a:srgbClr val="FF0066"/>
                </a:solidFill>
                <a:latin typeface="Comic Sans MS" pitchFamily="66" charset="0"/>
              </a:rPr>
              <a:t>the</a:t>
            </a:r>
            <a:r>
              <a:rPr lang="tr-TR" b="1" dirty="0" smtClean="0">
                <a:solidFill>
                  <a:srgbClr val="FF0066"/>
                </a:solidFill>
                <a:latin typeface="Comic Sans MS" pitchFamily="66" charset="0"/>
              </a:rPr>
              <a:t> </a:t>
            </a:r>
            <a:r>
              <a:rPr lang="tr-TR" b="1" dirty="0" err="1" smtClean="0">
                <a:solidFill>
                  <a:srgbClr val="FF0066"/>
                </a:solidFill>
                <a:latin typeface="Comic Sans MS" pitchFamily="66" charset="0"/>
              </a:rPr>
              <a:t>logical</a:t>
            </a:r>
            <a:r>
              <a:rPr lang="tr-TR" b="1" dirty="0" smtClean="0">
                <a:solidFill>
                  <a:srgbClr val="FF0066"/>
                </a:solidFill>
                <a:latin typeface="Comic Sans MS" pitchFamily="66" charset="0"/>
              </a:rPr>
              <a:t> </a:t>
            </a:r>
            <a:r>
              <a:rPr lang="tr-TR" b="1" dirty="0" err="1" smtClean="0">
                <a:solidFill>
                  <a:srgbClr val="FF0066"/>
                </a:solidFill>
                <a:latin typeface="Comic Sans MS" pitchFamily="66" charset="0"/>
              </a:rPr>
              <a:t>framework</a:t>
            </a:r>
            <a:r>
              <a:rPr lang="tr-TR" b="1" dirty="0" smtClean="0">
                <a:solidFill>
                  <a:srgbClr val="FF0066"/>
                </a:solidFill>
                <a:latin typeface="Comic Sans MS" pitchFamily="66" charset="0"/>
              </a:rPr>
              <a:t> </a:t>
            </a:r>
            <a:r>
              <a:rPr lang="tr-TR" b="1" dirty="0" err="1" smtClean="0">
                <a:solidFill>
                  <a:srgbClr val="FF0066"/>
                </a:solidFill>
                <a:latin typeface="Comic Sans MS" pitchFamily="66" charset="0"/>
              </a:rPr>
              <a:t>table</a:t>
            </a:r>
            <a:r>
              <a:rPr lang="tr-TR" b="1" dirty="0" smtClean="0">
                <a:solidFill>
                  <a:srgbClr val="FF0066"/>
                </a:solidFill>
                <a:latin typeface="Comic Sans MS" pitchFamily="66" charset="0"/>
              </a:rPr>
              <a:t>)</a:t>
            </a:r>
          </a:p>
          <a:p>
            <a:endParaRPr lang="tr-TR" dirty="0"/>
          </a:p>
        </p:txBody>
      </p:sp>
      <p:sp>
        <p:nvSpPr>
          <p:cNvPr id="5" name="4 Dikdörtgen"/>
          <p:cNvSpPr/>
          <p:nvPr/>
        </p:nvSpPr>
        <p:spPr>
          <a:xfrm>
            <a:off x="467544" y="1556792"/>
            <a:ext cx="8064896" cy="4247317"/>
          </a:xfrm>
          <a:prstGeom prst="rect">
            <a:avLst/>
          </a:prstGeom>
        </p:spPr>
        <p:txBody>
          <a:bodyPr wrap="square">
            <a:spAutoFit/>
          </a:bodyPr>
          <a:lstStyle/>
          <a:p>
            <a:pPr marL="342900" indent="-342900" algn="just">
              <a:buAutoNum type="arabicPeriod"/>
            </a:pPr>
            <a:r>
              <a:rPr lang="tr-TR" b="1" dirty="0" smtClean="0">
                <a:solidFill>
                  <a:srgbClr val="7030A0"/>
                </a:solidFill>
              </a:rPr>
              <a:t>Varsayımlar (</a:t>
            </a:r>
            <a:r>
              <a:rPr lang="tr-TR" b="1" dirty="0" err="1" smtClean="0">
                <a:solidFill>
                  <a:srgbClr val="7030A0"/>
                </a:solidFill>
                <a:latin typeface="Comic Sans MS" pitchFamily="66" charset="0"/>
              </a:rPr>
              <a:t>Assumptions</a:t>
            </a:r>
            <a:r>
              <a:rPr lang="tr-TR" b="1" dirty="0" smtClean="0">
                <a:solidFill>
                  <a:srgbClr val="7030A0"/>
                </a:solidFill>
              </a:rPr>
              <a:t>)</a:t>
            </a:r>
          </a:p>
          <a:p>
            <a:pPr marL="342900" indent="-342900" algn="just"/>
            <a:endParaRPr lang="tr-TR" dirty="0" smtClean="0"/>
          </a:p>
          <a:p>
            <a:pPr algn="just"/>
            <a:r>
              <a:rPr lang="tr-TR" dirty="0" smtClean="0"/>
              <a:t>Varsayımlar, bir projenin uygulanmasını, sürdürülebilirliğini veya faaliyetlerin gerçekleştirilmesini etkileyebilecek, projenin kontrolü dışındaki faktörlerin tanımlanmasını içeren durumlardan oluşur. Çoğunlukla varsayımlar risklerle ilişkilidir ancak temelde riskler olumsuz ifadelendirilir, varsayımlar ise olumlu cümlelerle ifadelendirilir.</a:t>
            </a:r>
          </a:p>
          <a:p>
            <a:pPr algn="just"/>
            <a:endParaRPr lang="tr-TR" dirty="0" smtClean="0"/>
          </a:p>
          <a:p>
            <a:pPr algn="just"/>
            <a:r>
              <a:rPr lang="tr-TR" b="1" dirty="0" smtClean="0">
                <a:solidFill>
                  <a:srgbClr val="7030A0"/>
                </a:solidFill>
              </a:rPr>
              <a:t>2. Mantıksal Çerçeve Tablosunda Genel Hedefin Tanımlanması</a:t>
            </a:r>
          </a:p>
          <a:p>
            <a:pPr algn="just"/>
            <a:endParaRPr lang="tr-TR" b="1" dirty="0" smtClean="0">
              <a:solidFill>
                <a:srgbClr val="7030A0"/>
              </a:solidFill>
            </a:endParaRPr>
          </a:p>
          <a:p>
            <a:pPr algn="just"/>
            <a:r>
              <a:rPr lang="tr-TR" b="1" dirty="0" smtClean="0">
                <a:solidFill>
                  <a:srgbClr val="7030A0"/>
                </a:solidFill>
              </a:rPr>
              <a:t>(</a:t>
            </a:r>
            <a:r>
              <a:rPr lang="en-US" b="1" dirty="0" smtClean="0">
                <a:solidFill>
                  <a:srgbClr val="7030A0"/>
                </a:solidFill>
                <a:latin typeface="Comic Sans MS" pitchFamily="66" charset="0"/>
              </a:rPr>
              <a:t>General Description of the Target</a:t>
            </a:r>
            <a:r>
              <a:rPr lang="tr-TR" b="1" dirty="0" smtClean="0">
                <a:solidFill>
                  <a:srgbClr val="7030A0"/>
                </a:solidFill>
                <a:latin typeface="Comic Sans MS" pitchFamily="66" charset="0"/>
              </a:rPr>
              <a:t> in </a:t>
            </a:r>
            <a:r>
              <a:rPr lang="tr-TR" b="1" dirty="0" err="1" smtClean="0">
                <a:solidFill>
                  <a:srgbClr val="7030A0"/>
                </a:solidFill>
                <a:latin typeface="Comic Sans MS" pitchFamily="66" charset="0"/>
              </a:rPr>
              <a:t>the</a:t>
            </a:r>
            <a:r>
              <a:rPr lang="tr-TR" b="1" dirty="0" smtClean="0">
                <a:solidFill>
                  <a:srgbClr val="7030A0"/>
                </a:solidFill>
                <a:latin typeface="Comic Sans MS" pitchFamily="66" charset="0"/>
              </a:rPr>
              <a:t> </a:t>
            </a:r>
            <a:r>
              <a:rPr lang="tr-TR" b="1" dirty="0" err="1" smtClean="0">
                <a:solidFill>
                  <a:srgbClr val="7030A0"/>
                </a:solidFill>
                <a:latin typeface="Comic Sans MS" pitchFamily="66" charset="0"/>
              </a:rPr>
              <a:t>Logical</a:t>
            </a:r>
            <a:r>
              <a:rPr lang="tr-TR" b="1" dirty="0" smtClean="0">
                <a:solidFill>
                  <a:srgbClr val="7030A0"/>
                </a:solidFill>
                <a:latin typeface="Comic Sans MS" pitchFamily="66" charset="0"/>
              </a:rPr>
              <a:t> </a:t>
            </a:r>
            <a:r>
              <a:rPr lang="tr-TR" b="1" dirty="0" err="1" smtClean="0">
                <a:solidFill>
                  <a:srgbClr val="7030A0"/>
                </a:solidFill>
                <a:latin typeface="Comic Sans MS" pitchFamily="66" charset="0"/>
              </a:rPr>
              <a:t>Framework</a:t>
            </a:r>
            <a:r>
              <a:rPr lang="tr-TR" b="1" dirty="0" smtClean="0">
                <a:solidFill>
                  <a:srgbClr val="7030A0"/>
                </a:solidFill>
                <a:latin typeface="Comic Sans MS" pitchFamily="66" charset="0"/>
              </a:rPr>
              <a:t> </a:t>
            </a:r>
            <a:r>
              <a:rPr lang="tr-TR" b="1" dirty="0" err="1" smtClean="0">
                <a:solidFill>
                  <a:srgbClr val="7030A0"/>
                </a:solidFill>
                <a:latin typeface="Comic Sans MS" pitchFamily="66" charset="0"/>
              </a:rPr>
              <a:t>Table</a:t>
            </a:r>
            <a:r>
              <a:rPr lang="tr-TR" b="1" dirty="0" smtClean="0">
                <a:solidFill>
                  <a:srgbClr val="7030A0"/>
                </a:solidFill>
                <a:latin typeface="Comic Sans MS" pitchFamily="66" charset="0"/>
              </a:rPr>
              <a:t> )</a:t>
            </a:r>
          </a:p>
          <a:p>
            <a:pPr algn="just"/>
            <a:endParaRPr lang="tr-TR" dirty="0" smtClean="0"/>
          </a:p>
          <a:p>
            <a:pPr algn="just"/>
            <a:r>
              <a:rPr lang="tr-TR" dirty="0" smtClean="0"/>
              <a:t>Genel Hedef, varılması arzu edilen en ideal durumu anlatır. Bu hedefe varılması uzun dönemli bir çalışma stratejisi gerektirecektir. Her bir projenin faaliyet, sonuç ve amaçlarına ulaşılmasıyla, genel hedeflere daha da yaklaşılmış olacaktır. </a:t>
            </a:r>
            <a:endParaRPr lang="tr-TR" dirty="0"/>
          </a:p>
        </p:txBody>
      </p:sp>
      <p:sp>
        <p:nvSpPr>
          <p:cNvPr id="6" name="5 Dikdörtgen"/>
          <p:cNvSpPr/>
          <p:nvPr/>
        </p:nvSpPr>
        <p:spPr>
          <a:xfrm>
            <a:off x="395536"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2000"/>
              </a:srgbClr>
            </a:gs>
            <a:gs pos="30000">
              <a:srgbClr val="C7AC4C">
                <a:alpha val="31000"/>
              </a:srgbClr>
            </a:gs>
            <a:gs pos="45000">
              <a:srgbClr val="E6D78A">
                <a:alpha val="77000"/>
              </a:srgbClr>
            </a:gs>
            <a:gs pos="77000">
              <a:srgbClr val="C7AC4C">
                <a:alpha val="30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4" name="3 Dikdörtgen"/>
          <p:cNvSpPr/>
          <p:nvPr/>
        </p:nvSpPr>
        <p:spPr>
          <a:xfrm>
            <a:off x="179512" y="260648"/>
            <a:ext cx="8820472" cy="877163"/>
          </a:xfrm>
          <a:prstGeom prst="rect">
            <a:avLst/>
          </a:prstGeom>
        </p:spPr>
        <p:txBody>
          <a:bodyPr wrap="square">
            <a:spAutoFit/>
          </a:bodyPr>
          <a:lstStyle/>
          <a:p>
            <a:r>
              <a:rPr lang="tr-TR" sz="1700" b="1" dirty="0" smtClean="0">
                <a:solidFill>
                  <a:srgbClr val="7030A0"/>
                </a:solidFill>
              </a:rPr>
              <a:t>3. Mantıksal Çerçeve Tablosunda (Tarafsız Doğrulanabilir) Göstergelerin Yazılması</a:t>
            </a:r>
          </a:p>
          <a:p>
            <a:endParaRPr lang="tr-TR" sz="1700" dirty="0" smtClean="0">
              <a:solidFill>
                <a:srgbClr val="7030A0"/>
              </a:solidFill>
            </a:endParaRPr>
          </a:p>
          <a:p>
            <a:r>
              <a:rPr lang="tr-TR" sz="1700" b="1" dirty="0" smtClean="0">
                <a:solidFill>
                  <a:srgbClr val="7030A0"/>
                </a:solidFill>
                <a:latin typeface="Comic Sans MS" pitchFamily="66" charset="0"/>
              </a:rPr>
              <a:t>   </a:t>
            </a:r>
            <a:r>
              <a:rPr lang="tr-TR" sz="1700" b="1" dirty="0" err="1" smtClean="0">
                <a:solidFill>
                  <a:srgbClr val="7030A0"/>
                </a:solidFill>
                <a:latin typeface="Comic Sans MS" pitchFamily="66" charset="0"/>
              </a:rPr>
              <a:t>Writing</a:t>
            </a:r>
            <a:r>
              <a:rPr lang="tr-TR" sz="1700" b="1" dirty="0" smtClean="0">
                <a:solidFill>
                  <a:srgbClr val="7030A0"/>
                </a:solidFill>
                <a:latin typeface="Comic Sans MS" pitchFamily="66" charset="0"/>
              </a:rPr>
              <a:t> </a:t>
            </a:r>
            <a:r>
              <a:rPr lang="tr-TR" sz="1700" b="1" dirty="0" err="1" smtClean="0">
                <a:solidFill>
                  <a:srgbClr val="7030A0"/>
                </a:solidFill>
                <a:latin typeface="Comic Sans MS" pitchFamily="66" charset="0"/>
              </a:rPr>
              <a:t>Indicators</a:t>
            </a:r>
            <a:r>
              <a:rPr lang="tr-TR" sz="1700" b="1" dirty="0" smtClean="0">
                <a:solidFill>
                  <a:srgbClr val="7030A0"/>
                </a:solidFill>
                <a:latin typeface="Comic Sans MS" pitchFamily="66" charset="0"/>
              </a:rPr>
              <a:t> in </a:t>
            </a:r>
            <a:r>
              <a:rPr lang="tr-TR" sz="1700" b="1" dirty="0" err="1" smtClean="0">
                <a:solidFill>
                  <a:srgbClr val="7030A0"/>
                </a:solidFill>
                <a:latin typeface="Comic Sans MS" pitchFamily="66" charset="0"/>
              </a:rPr>
              <a:t>the</a:t>
            </a:r>
            <a:r>
              <a:rPr lang="tr-TR" sz="1700" b="1" dirty="0" smtClean="0">
                <a:solidFill>
                  <a:srgbClr val="7030A0"/>
                </a:solidFill>
                <a:latin typeface="Comic Sans MS" pitchFamily="66" charset="0"/>
              </a:rPr>
              <a:t> </a:t>
            </a:r>
            <a:r>
              <a:rPr lang="tr-TR" sz="1700" b="1" dirty="0" err="1" smtClean="0">
                <a:solidFill>
                  <a:srgbClr val="7030A0"/>
                </a:solidFill>
                <a:latin typeface="Comic Sans MS" pitchFamily="66" charset="0"/>
              </a:rPr>
              <a:t>Logical</a:t>
            </a:r>
            <a:r>
              <a:rPr lang="tr-TR" sz="1700" b="1" dirty="0" smtClean="0">
                <a:solidFill>
                  <a:srgbClr val="7030A0"/>
                </a:solidFill>
                <a:latin typeface="Comic Sans MS" pitchFamily="66" charset="0"/>
              </a:rPr>
              <a:t> </a:t>
            </a:r>
            <a:r>
              <a:rPr lang="tr-TR" sz="1700" b="1" dirty="0" err="1" smtClean="0">
                <a:solidFill>
                  <a:srgbClr val="7030A0"/>
                </a:solidFill>
                <a:latin typeface="Comic Sans MS" pitchFamily="66" charset="0"/>
              </a:rPr>
              <a:t>Framework</a:t>
            </a:r>
            <a:r>
              <a:rPr lang="tr-TR" sz="1700" b="1" dirty="0" smtClean="0">
                <a:solidFill>
                  <a:srgbClr val="7030A0"/>
                </a:solidFill>
                <a:latin typeface="Comic Sans MS" pitchFamily="66" charset="0"/>
              </a:rPr>
              <a:t> </a:t>
            </a:r>
            <a:r>
              <a:rPr lang="tr-TR" sz="1700" b="1" dirty="0" err="1" smtClean="0">
                <a:solidFill>
                  <a:srgbClr val="7030A0"/>
                </a:solidFill>
                <a:latin typeface="Comic Sans MS" pitchFamily="66" charset="0"/>
              </a:rPr>
              <a:t>Table</a:t>
            </a:r>
            <a:r>
              <a:rPr lang="tr-TR" sz="1700" b="1" dirty="0" smtClean="0">
                <a:solidFill>
                  <a:srgbClr val="7030A0"/>
                </a:solidFill>
                <a:latin typeface="Comic Sans MS" pitchFamily="66" charset="0"/>
              </a:rPr>
              <a:t> (</a:t>
            </a:r>
            <a:r>
              <a:rPr lang="tr-TR" sz="1700" b="1" dirty="0" err="1" smtClean="0">
                <a:solidFill>
                  <a:srgbClr val="7030A0"/>
                </a:solidFill>
                <a:latin typeface="Comic Sans MS" pitchFamily="66" charset="0"/>
              </a:rPr>
              <a:t>Impartial</a:t>
            </a:r>
            <a:r>
              <a:rPr lang="tr-TR" sz="1700" b="1" dirty="0" smtClean="0">
                <a:solidFill>
                  <a:srgbClr val="7030A0"/>
                </a:solidFill>
                <a:latin typeface="Comic Sans MS" pitchFamily="66" charset="0"/>
              </a:rPr>
              <a:t>, </a:t>
            </a:r>
            <a:r>
              <a:rPr lang="tr-TR" sz="1700" b="1" dirty="0" err="1" smtClean="0">
                <a:solidFill>
                  <a:srgbClr val="7030A0"/>
                </a:solidFill>
                <a:latin typeface="Comic Sans MS" pitchFamily="66" charset="0"/>
              </a:rPr>
              <a:t>Verifiable</a:t>
            </a:r>
            <a:r>
              <a:rPr lang="tr-TR" sz="1700" b="1" dirty="0" smtClean="0">
                <a:solidFill>
                  <a:srgbClr val="7030A0"/>
                </a:solidFill>
                <a:latin typeface="Comic Sans MS" pitchFamily="66" charset="0"/>
              </a:rPr>
              <a:t>)</a:t>
            </a:r>
            <a:endParaRPr lang="tr-TR" sz="1700" dirty="0">
              <a:solidFill>
                <a:srgbClr val="7030A0"/>
              </a:solidFill>
            </a:endParaRPr>
          </a:p>
        </p:txBody>
      </p:sp>
      <p:sp>
        <p:nvSpPr>
          <p:cNvPr id="5" name="4 Dikdörtgen"/>
          <p:cNvSpPr/>
          <p:nvPr/>
        </p:nvSpPr>
        <p:spPr>
          <a:xfrm>
            <a:off x="467544" y="1340768"/>
            <a:ext cx="7848872" cy="923330"/>
          </a:xfrm>
          <a:prstGeom prst="rect">
            <a:avLst/>
          </a:prstGeom>
        </p:spPr>
        <p:txBody>
          <a:bodyPr wrap="square">
            <a:spAutoFit/>
          </a:bodyPr>
          <a:lstStyle/>
          <a:p>
            <a:r>
              <a:rPr lang="tr-TR" dirty="0" smtClean="0"/>
              <a:t>Tarafsız doğrulanabilir göstergeler projelerin en önemli bölümlerinden biridir. Projelerin etkinliği bu göstergeler aracılığı ile ölçülür. Göstergelerin “</a:t>
            </a:r>
            <a:r>
              <a:rPr lang="tr-TR" b="1" dirty="0" smtClean="0">
                <a:solidFill>
                  <a:srgbClr val="FF0066"/>
                </a:solidFill>
                <a:latin typeface="Comic Sans MS" pitchFamily="66" charset="0"/>
              </a:rPr>
              <a:t>SMART</a:t>
            </a:r>
            <a:r>
              <a:rPr lang="tr-TR" dirty="0" smtClean="0"/>
              <a:t>” olması gerekmektedir.</a:t>
            </a:r>
            <a:endParaRPr lang="tr-TR" dirty="0"/>
          </a:p>
        </p:txBody>
      </p:sp>
      <p:sp>
        <p:nvSpPr>
          <p:cNvPr id="6" name="5 Dikdörtgen"/>
          <p:cNvSpPr/>
          <p:nvPr/>
        </p:nvSpPr>
        <p:spPr>
          <a:xfrm>
            <a:off x="251520" y="2636912"/>
            <a:ext cx="8712968" cy="3631763"/>
          </a:xfrm>
          <a:prstGeom prst="rect">
            <a:avLst/>
          </a:prstGeom>
        </p:spPr>
        <p:txBody>
          <a:bodyPr wrap="square">
            <a:spAutoFit/>
          </a:bodyPr>
          <a:lstStyle/>
          <a:p>
            <a:r>
              <a:rPr lang="tr-TR" b="1" dirty="0" smtClean="0"/>
              <a:t> </a:t>
            </a:r>
            <a:r>
              <a:rPr lang="tr-TR" sz="2800" b="1" dirty="0" err="1" smtClean="0">
                <a:solidFill>
                  <a:srgbClr val="FF0066"/>
                </a:solidFill>
              </a:rPr>
              <a:t>S</a:t>
            </a:r>
            <a:r>
              <a:rPr lang="tr-TR" b="1" dirty="0" err="1" smtClean="0"/>
              <a:t>pecific</a:t>
            </a:r>
            <a:r>
              <a:rPr lang="tr-TR" b="1" dirty="0" smtClean="0"/>
              <a:t> (Belirli): </a:t>
            </a:r>
            <a:r>
              <a:rPr lang="tr-TR" dirty="0" smtClean="0"/>
              <a:t>Açık hedefleri kapsaması (uygun olduğu yerde)</a:t>
            </a:r>
          </a:p>
          <a:p>
            <a:endParaRPr lang="tr-TR" dirty="0" smtClean="0"/>
          </a:p>
          <a:p>
            <a:r>
              <a:rPr lang="tr-TR" sz="2800" b="1" dirty="0" err="1" smtClean="0">
                <a:solidFill>
                  <a:srgbClr val="FF0066"/>
                </a:solidFill>
              </a:rPr>
              <a:t>M</a:t>
            </a:r>
            <a:r>
              <a:rPr lang="tr-TR" b="1" dirty="0" err="1" smtClean="0"/>
              <a:t>easurable</a:t>
            </a:r>
            <a:r>
              <a:rPr lang="tr-TR" b="1" dirty="0" smtClean="0"/>
              <a:t> (Ölçülebilir): </a:t>
            </a:r>
            <a:r>
              <a:rPr lang="tr-TR" dirty="0" smtClean="0"/>
              <a:t>Nicelik ve nitelik açılarından ölçülebilir olması</a:t>
            </a:r>
          </a:p>
          <a:p>
            <a:endParaRPr lang="tr-TR" dirty="0" smtClean="0"/>
          </a:p>
          <a:p>
            <a:r>
              <a:rPr lang="tr-TR" dirty="0" smtClean="0"/>
              <a:t> </a:t>
            </a:r>
            <a:r>
              <a:rPr lang="tr-TR" sz="2800" b="1" dirty="0" err="1" smtClean="0">
                <a:solidFill>
                  <a:srgbClr val="FF0066"/>
                </a:solidFill>
              </a:rPr>
              <a:t>A</a:t>
            </a:r>
            <a:r>
              <a:rPr lang="tr-TR" b="1" dirty="0" err="1" smtClean="0"/>
              <a:t>vailable</a:t>
            </a:r>
            <a:r>
              <a:rPr lang="tr-TR" b="1" dirty="0" smtClean="0"/>
              <a:t> (Elde Edilebilir): </a:t>
            </a:r>
            <a:r>
              <a:rPr lang="tr-TR" dirty="0" smtClean="0"/>
              <a:t>Kabul edilebilir bir maliyette olması</a:t>
            </a:r>
          </a:p>
          <a:p>
            <a:endParaRPr lang="tr-TR" dirty="0" smtClean="0"/>
          </a:p>
          <a:p>
            <a:r>
              <a:rPr lang="tr-TR" b="1" dirty="0" smtClean="0"/>
              <a:t> </a:t>
            </a:r>
            <a:r>
              <a:rPr lang="tr-TR" sz="2800" b="1" dirty="0" err="1" smtClean="0">
                <a:solidFill>
                  <a:srgbClr val="FF0066"/>
                </a:solidFill>
              </a:rPr>
              <a:t>R</a:t>
            </a:r>
            <a:r>
              <a:rPr lang="tr-TR" b="1" dirty="0" err="1" smtClean="0"/>
              <a:t>elevant</a:t>
            </a:r>
            <a:r>
              <a:rPr lang="tr-TR" b="1" dirty="0" smtClean="0"/>
              <a:t> (İlgili): </a:t>
            </a:r>
            <a:r>
              <a:rPr lang="tr-TR" dirty="0" smtClean="0"/>
              <a:t>Neyi ölçmesi gerektiğiyle ilgili olması (yatay mantık)</a:t>
            </a:r>
          </a:p>
          <a:p>
            <a:endParaRPr lang="tr-TR" dirty="0" smtClean="0"/>
          </a:p>
          <a:p>
            <a:r>
              <a:rPr lang="tr-TR" b="1" dirty="0" smtClean="0"/>
              <a:t> </a:t>
            </a:r>
            <a:r>
              <a:rPr lang="tr-TR" sz="2800" b="1" dirty="0" err="1" smtClean="0">
                <a:solidFill>
                  <a:srgbClr val="FF0066"/>
                </a:solidFill>
              </a:rPr>
              <a:t>T</a:t>
            </a:r>
            <a:r>
              <a:rPr lang="tr-TR" b="1" dirty="0" err="1" smtClean="0"/>
              <a:t>imely</a:t>
            </a:r>
            <a:r>
              <a:rPr lang="tr-TR" b="1" dirty="0" smtClean="0"/>
              <a:t> (Zamanında): </a:t>
            </a:r>
            <a:r>
              <a:rPr lang="tr-TR" dirty="0" smtClean="0"/>
              <a:t>Proje yönetiminde kullanılabilir olması açısından gereken zamanda üretilmesi </a:t>
            </a:r>
            <a:endParaRPr lang="tr-TR" dirty="0"/>
          </a:p>
        </p:txBody>
      </p:sp>
      <p:sp>
        <p:nvSpPr>
          <p:cNvPr id="7" name="6 Dikdörtgen"/>
          <p:cNvSpPr/>
          <p:nvPr/>
        </p:nvSpPr>
        <p:spPr>
          <a:xfrm>
            <a:off x="7053959"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4" name="3 Dikdörtgen"/>
          <p:cNvSpPr/>
          <p:nvPr/>
        </p:nvSpPr>
        <p:spPr>
          <a:xfrm>
            <a:off x="539552" y="764704"/>
            <a:ext cx="7704856" cy="923330"/>
          </a:xfrm>
          <a:prstGeom prst="rect">
            <a:avLst/>
          </a:prstGeom>
        </p:spPr>
        <p:txBody>
          <a:bodyPr wrap="square">
            <a:spAutoFit/>
          </a:bodyPr>
          <a:lstStyle/>
          <a:p>
            <a:r>
              <a:rPr lang="tr-TR" b="1" dirty="0" smtClean="0">
                <a:solidFill>
                  <a:srgbClr val="7030A0"/>
                </a:solidFill>
              </a:rPr>
              <a:t>4. Mantıksal Çerçeve Tablosunda Doğrulama Kaynaklarının Yazılması</a:t>
            </a:r>
          </a:p>
          <a:p>
            <a:endParaRPr lang="tr-TR" b="1" dirty="0" smtClean="0">
              <a:solidFill>
                <a:srgbClr val="7030A0"/>
              </a:solidFill>
              <a:latin typeface="Comic Sans MS" pitchFamily="66" charset="0"/>
            </a:endParaRPr>
          </a:p>
          <a:p>
            <a:r>
              <a:rPr lang="tr-TR" b="1" dirty="0" smtClean="0">
                <a:solidFill>
                  <a:srgbClr val="7030A0"/>
                </a:solidFill>
                <a:latin typeface="Comic Sans MS" pitchFamily="66" charset="0"/>
              </a:rPr>
              <a:t>(</a:t>
            </a:r>
            <a:r>
              <a:rPr lang="tr-TR" b="1" dirty="0" err="1" smtClean="0">
                <a:solidFill>
                  <a:srgbClr val="7030A0"/>
                </a:solidFill>
                <a:latin typeface="Comic Sans MS" pitchFamily="66" charset="0"/>
              </a:rPr>
              <a:t>Verification</a:t>
            </a:r>
            <a:r>
              <a:rPr lang="tr-TR" b="1" dirty="0" smtClean="0">
                <a:solidFill>
                  <a:srgbClr val="7030A0"/>
                </a:solidFill>
                <a:latin typeface="Comic Sans MS" pitchFamily="66" charset="0"/>
              </a:rPr>
              <a:t> </a:t>
            </a:r>
            <a:r>
              <a:rPr lang="tr-TR" b="1" dirty="0" err="1" smtClean="0">
                <a:solidFill>
                  <a:srgbClr val="7030A0"/>
                </a:solidFill>
                <a:latin typeface="Comic Sans MS" pitchFamily="66" charset="0"/>
              </a:rPr>
              <a:t>Resources</a:t>
            </a:r>
            <a:r>
              <a:rPr lang="tr-TR" b="1" dirty="0" smtClean="0">
                <a:solidFill>
                  <a:srgbClr val="7030A0"/>
                </a:solidFill>
                <a:latin typeface="Comic Sans MS" pitchFamily="66" charset="0"/>
              </a:rPr>
              <a:t> </a:t>
            </a:r>
            <a:r>
              <a:rPr lang="tr-TR" b="1" dirty="0" err="1" smtClean="0">
                <a:solidFill>
                  <a:srgbClr val="7030A0"/>
                </a:solidFill>
                <a:latin typeface="Comic Sans MS" pitchFamily="66" charset="0"/>
              </a:rPr>
              <a:t>Writing</a:t>
            </a:r>
            <a:r>
              <a:rPr lang="tr-TR" b="1" dirty="0" smtClean="0">
                <a:solidFill>
                  <a:srgbClr val="7030A0"/>
                </a:solidFill>
                <a:latin typeface="Comic Sans MS" pitchFamily="66" charset="0"/>
              </a:rPr>
              <a:t> in </a:t>
            </a:r>
            <a:r>
              <a:rPr lang="tr-TR" b="1" dirty="0" err="1" smtClean="0">
                <a:solidFill>
                  <a:srgbClr val="7030A0"/>
                </a:solidFill>
                <a:latin typeface="Comic Sans MS" pitchFamily="66" charset="0"/>
              </a:rPr>
              <a:t>the</a:t>
            </a:r>
            <a:r>
              <a:rPr lang="tr-TR" b="1" dirty="0" smtClean="0">
                <a:solidFill>
                  <a:srgbClr val="7030A0"/>
                </a:solidFill>
                <a:latin typeface="Comic Sans MS" pitchFamily="66" charset="0"/>
              </a:rPr>
              <a:t> </a:t>
            </a:r>
            <a:r>
              <a:rPr lang="tr-TR" b="1" dirty="0" err="1" smtClean="0">
                <a:solidFill>
                  <a:srgbClr val="7030A0"/>
                </a:solidFill>
                <a:latin typeface="Comic Sans MS" pitchFamily="66" charset="0"/>
              </a:rPr>
              <a:t>Logical</a:t>
            </a:r>
            <a:r>
              <a:rPr lang="tr-TR" b="1" dirty="0" smtClean="0">
                <a:solidFill>
                  <a:srgbClr val="7030A0"/>
                </a:solidFill>
                <a:latin typeface="Comic Sans MS" pitchFamily="66" charset="0"/>
              </a:rPr>
              <a:t> </a:t>
            </a:r>
            <a:r>
              <a:rPr lang="tr-TR" b="1" dirty="0" err="1" smtClean="0">
                <a:solidFill>
                  <a:srgbClr val="7030A0"/>
                </a:solidFill>
                <a:latin typeface="Comic Sans MS" pitchFamily="66" charset="0"/>
              </a:rPr>
              <a:t>Framework</a:t>
            </a:r>
            <a:r>
              <a:rPr lang="tr-TR" b="1" dirty="0" smtClean="0">
                <a:solidFill>
                  <a:srgbClr val="7030A0"/>
                </a:solidFill>
                <a:latin typeface="Comic Sans MS" pitchFamily="66" charset="0"/>
              </a:rPr>
              <a:t> </a:t>
            </a:r>
            <a:r>
              <a:rPr lang="tr-TR" b="1" dirty="0" err="1" smtClean="0">
                <a:solidFill>
                  <a:srgbClr val="7030A0"/>
                </a:solidFill>
                <a:latin typeface="Comic Sans MS" pitchFamily="66" charset="0"/>
              </a:rPr>
              <a:t>Table</a:t>
            </a:r>
            <a:r>
              <a:rPr lang="tr-TR" b="1" dirty="0" smtClean="0">
                <a:solidFill>
                  <a:srgbClr val="7030A0"/>
                </a:solidFill>
                <a:latin typeface="Comic Sans MS" pitchFamily="66" charset="0"/>
              </a:rPr>
              <a:t> )</a:t>
            </a:r>
            <a:endParaRPr lang="tr-TR" b="1" dirty="0">
              <a:solidFill>
                <a:srgbClr val="7030A0"/>
              </a:solidFill>
              <a:latin typeface="Comic Sans MS" pitchFamily="66" charset="0"/>
            </a:endParaRPr>
          </a:p>
        </p:txBody>
      </p:sp>
      <p:sp>
        <p:nvSpPr>
          <p:cNvPr id="5" name="4 Dikdörtgen"/>
          <p:cNvSpPr/>
          <p:nvPr/>
        </p:nvSpPr>
        <p:spPr>
          <a:xfrm>
            <a:off x="539552" y="1929606"/>
            <a:ext cx="7848872" cy="1323439"/>
          </a:xfrm>
          <a:prstGeom prst="rect">
            <a:avLst/>
          </a:prstGeom>
        </p:spPr>
        <p:txBody>
          <a:bodyPr wrap="square">
            <a:spAutoFit/>
          </a:bodyPr>
          <a:lstStyle/>
          <a:p>
            <a:pPr algn="just"/>
            <a:r>
              <a:rPr lang="tr-TR" sz="2000" dirty="0" smtClean="0"/>
              <a:t>Mantıksal Çerçeve Tablosu göstergelerin nasıl toplanacağını ve hangi kaynaklardan edinilecek bilgilerle ispatlanacağını ayrıntılarıyla açıklamalıdır. Verilerin hangi metotlarla kimden ne zaman/hangi sıklıkta toplanacağı belirtilmelidir.</a:t>
            </a:r>
            <a:endParaRPr lang="tr-TR" sz="2000" dirty="0"/>
          </a:p>
        </p:txBody>
      </p:sp>
      <p:sp>
        <p:nvSpPr>
          <p:cNvPr id="6" name="5 Dikdörtgen"/>
          <p:cNvSpPr/>
          <p:nvPr/>
        </p:nvSpPr>
        <p:spPr>
          <a:xfrm>
            <a:off x="7125967"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2" cstate="print"/>
          <a:srcRect/>
          <a:stretch>
            <a:fillRect/>
          </a:stretch>
        </p:blipFill>
        <p:spPr bwMode="auto">
          <a:xfrm>
            <a:off x="1403648" y="1412776"/>
            <a:ext cx="6768752" cy="5052359"/>
          </a:xfrm>
          <a:prstGeom prst="rect">
            <a:avLst/>
          </a:prstGeom>
          <a:noFill/>
          <a:ln w="9525">
            <a:noFill/>
            <a:miter lim="800000"/>
            <a:headEnd/>
            <a:tailEnd/>
          </a:ln>
        </p:spPr>
      </p:pic>
      <p:sp>
        <p:nvSpPr>
          <p:cNvPr id="3" name="2 Dikdörtgen"/>
          <p:cNvSpPr/>
          <p:nvPr/>
        </p:nvSpPr>
        <p:spPr>
          <a:xfrm>
            <a:off x="611560" y="188640"/>
            <a:ext cx="3672408" cy="923330"/>
          </a:xfrm>
          <a:prstGeom prst="rect">
            <a:avLst/>
          </a:prstGeom>
        </p:spPr>
        <p:txBody>
          <a:bodyPr wrap="square">
            <a:spAutoFit/>
          </a:bodyPr>
          <a:lstStyle/>
          <a:p>
            <a:r>
              <a:rPr lang="tr-TR" b="1" dirty="0" smtClean="0">
                <a:solidFill>
                  <a:srgbClr val="7030A0"/>
                </a:solidFill>
              </a:rPr>
              <a:t>5. Faaliyet Planı ve Bütçe</a:t>
            </a:r>
          </a:p>
          <a:p>
            <a:endParaRPr lang="tr-TR" b="1" dirty="0" smtClean="0">
              <a:solidFill>
                <a:srgbClr val="7030A0"/>
              </a:solidFill>
            </a:endParaRPr>
          </a:p>
          <a:p>
            <a:r>
              <a:rPr lang="tr-TR" b="1" dirty="0" smtClean="0">
                <a:solidFill>
                  <a:srgbClr val="7030A0"/>
                </a:solidFill>
              </a:rPr>
              <a:t>   </a:t>
            </a:r>
            <a:r>
              <a:rPr lang="tr-TR" b="1" dirty="0" smtClean="0">
                <a:solidFill>
                  <a:srgbClr val="7030A0"/>
                </a:solidFill>
                <a:latin typeface="Comic Sans MS" pitchFamily="66" charset="0"/>
              </a:rPr>
              <a:t>(</a:t>
            </a:r>
            <a:r>
              <a:rPr lang="tr-TR" b="1" dirty="0" err="1" smtClean="0">
                <a:solidFill>
                  <a:srgbClr val="7030A0"/>
                </a:solidFill>
                <a:latin typeface="Comic Sans MS" pitchFamily="66" charset="0"/>
              </a:rPr>
              <a:t>Operating</a:t>
            </a:r>
            <a:r>
              <a:rPr lang="tr-TR" b="1" dirty="0" smtClean="0">
                <a:solidFill>
                  <a:srgbClr val="7030A0"/>
                </a:solidFill>
                <a:latin typeface="Comic Sans MS" pitchFamily="66" charset="0"/>
              </a:rPr>
              <a:t> Plan </a:t>
            </a:r>
            <a:r>
              <a:rPr lang="tr-TR" b="1" dirty="0" err="1" smtClean="0">
                <a:solidFill>
                  <a:srgbClr val="7030A0"/>
                </a:solidFill>
                <a:latin typeface="Comic Sans MS" pitchFamily="66" charset="0"/>
              </a:rPr>
              <a:t>and</a:t>
            </a:r>
            <a:r>
              <a:rPr lang="tr-TR" b="1" dirty="0" smtClean="0">
                <a:solidFill>
                  <a:srgbClr val="7030A0"/>
                </a:solidFill>
                <a:latin typeface="Comic Sans MS" pitchFamily="66" charset="0"/>
              </a:rPr>
              <a:t> </a:t>
            </a:r>
            <a:r>
              <a:rPr lang="tr-TR" b="1" dirty="0" err="1" smtClean="0">
                <a:solidFill>
                  <a:srgbClr val="7030A0"/>
                </a:solidFill>
                <a:latin typeface="Comic Sans MS" pitchFamily="66" charset="0"/>
              </a:rPr>
              <a:t>Budget</a:t>
            </a:r>
            <a:r>
              <a:rPr lang="tr-TR" b="1" dirty="0" smtClean="0">
                <a:solidFill>
                  <a:srgbClr val="7030A0"/>
                </a:solidFill>
                <a:latin typeface="Comic Sans MS" pitchFamily="66" charset="0"/>
              </a:rPr>
              <a:t>)</a:t>
            </a:r>
            <a:endParaRPr lang="tr-TR" b="1" dirty="0">
              <a:solidFill>
                <a:srgbClr val="7030A0"/>
              </a:solidFill>
              <a:latin typeface="Comic Sans MS" pitchFamily="66" charset="0"/>
            </a:endParaRPr>
          </a:p>
        </p:txBody>
      </p:sp>
      <p:sp>
        <p:nvSpPr>
          <p:cNvPr id="4" name="3 Dikdörtgen"/>
          <p:cNvSpPr/>
          <p:nvPr/>
        </p:nvSpPr>
        <p:spPr>
          <a:xfrm>
            <a:off x="179512" y="6444044"/>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2" name="1 Metin kutusu"/>
          <p:cNvSpPr txBox="1"/>
          <p:nvPr/>
        </p:nvSpPr>
        <p:spPr>
          <a:xfrm>
            <a:off x="683568" y="764704"/>
            <a:ext cx="7848872" cy="1323439"/>
          </a:xfrm>
          <a:prstGeom prst="rect">
            <a:avLst/>
          </a:prstGeom>
          <a:noFill/>
        </p:spPr>
        <p:txBody>
          <a:bodyPr wrap="square" rtlCol="0">
            <a:spAutoFit/>
          </a:bodyPr>
          <a:lstStyle/>
          <a:p>
            <a:pPr algn="just"/>
            <a:r>
              <a:rPr lang="tr-TR" sz="2000" dirty="0" smtClean="0">
                <a:solidFill>
                  <a:schemeClr val="accent2">
                    <a:lumMod val="75000"/>
                  </a:schemeClr>
                </a:solidFill>
              </a:rPr>
              <a:t>Tüm bu aşamalardan sonra proje önerisi hazırlama ve proje hazırlama aşamalarının yeteri kadar ifade edildiği kanaatinde olmakla birlikte bu konular hakkında sizlere faydalı olabilecek bir  internet adresini sizlerle paylaşmak isterim.</a:t>
            </a:r>
            <a:endParaRPr lang="tr-TR" sz="2000" dirty="0">
              <a:solidFill>
                <a:schemeClr val="accent2">
                  <a:lumMod val="75000"/>
                </a:schemeClr>
              </a:solidFill>
            </a:endParaRPr>
          </a:p>
        </p:txBody>
      </p:sp>
      <p:sp>
        <p:nvSpPr>
          <p:cNvPr id="3" name="2 Dikdörtgen">
            <a:hlinkClick r:id="rId2"/>
          </p:cNvPr>
          <p:cNvSpPr/>
          <p:nvPr/>
        </p:nvSpPr>
        <p:spPr>
          <a:xfrm>
            <a:off x="2744728" y="4581128"/>
            <a:ext cx="3339440" cy="369332"/>
          </a:xfrm>
          <a:prstGeom prst="rect">
            <a:avLst/>
          </a:prstGeom>
        </p:spPr>
        <p:txBody>
          <a:bodyPr wrap="none">
            <a:spAutoFit/>
          </a:bodyPr>
          <a:lstStyle/>
          <a:p>
            <a:r>
              <a:rPr lang="tr-TR" dirty="0" smtClean="0">
                <a:hlinkClick r:id="rId2"/>
              </a:rPr>
              <a:t>http://www.</a:t>
            </a:r>
            <a:r>
              <a:rPr lang="tr-TR" dirty="0" err="1" smtClean="0">
                <a:hlinkClick r:id="rId2"/>
              </a:rPr>
              <a:t>trakyaka</a:t>
            </a:r>
            <a:r>
              <a:rPr lang="tr-TR" dirty="0" smtClean="0">
                <a:hlinkClick r:id="rId2"/>
              </a:rPr>
              <a:t>.</a:t>
            </a:r>
            <a:r>
              <a:rPr lang="tr-TR" dirty="0" err="1" smtClean="0">
                <a:hlinkClick r:id="rId2"/>
              </a:rPr>
              <a:t>org.tr</a:t>
            </a:r>
            <a:r>
              <a:rPr lang="tr-TR" dirty="0" smtClean="0">
                <a:hlinkClick r:id="rId2"/>
              </a:rPr>
              <a:t>/</a:t>
            </a:r>
            <a:r>
              <a:rPr lang="tr-TR" dirty="0" err="1" smtClean="0">
                <a:hlinkClick r:id="rId2"/>
              </a:rPr>
              <a:t>dongu</a:t>
            </a:r>
            <a:r>
              <a:rPr lang="tr-TR" dirty="0" smtClean="0">
                <a:hlinkClick r:id="rId2"/>
              </a:rPr>
              <a:t>/</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966738"/>
          </a:xfrm>
        </p:spPr>
        <p:txBody>
          <a:bodyPr>
            <a:normAutofit/>
          </a:bodyPr>
          <a:lstStyle/>
          <a:p>
            <a:r>
              <a:rPr lang="tr-TR" sz="2400" b="1" dirty="0" smtClean="0">
                <a:solidFill>
                  <a:schemeClr val="accent2">
                    <a:lumMod val="75000"/>
                  </a:schemeClr>
                </a:solidFill>
              </a:rPr>
              <a:t>Bir Projede Bulunması Gereken Temel Özellikler</a:t>
            </a:r>
            <a:br>
              <a:rPr lang="tr-TR" sz="2400" b="1" dirty="0" smtClean="0">
                <a:solidFill>
                  <a:schemeClr val="accent2">
                    <a:lumMod val="75000"/>
                  </a:schemeClr>
                </a:solidFill>
              </a:rPr>
            </a:br>
            <a:r>
              <a:rPr lang="tr-TR" sz="2400" b="1" dirty="0" smtClean="0">
                <a:solidFill>
                  <a:schemeClr val="accent2">
                    <a:lumMod val="75000"/>
                  </a:schemeClr>
                </a:solidFill>
              </a:rPr>
              <a:t>(</a:t>
            </a:r>
            <a:r>
              <a:rPr lang="tr-TR" sz="2000" b="1" dirty="0" err="1" smtClean="0">
                <a:solidFill>
                  <a:schemeClr val="accent2">
                    <a:lumMod val="75000"/>
                  </a:schemeClr>
                </a:solidFill>
              </a:rPr>
              <a:t>The</a:t>
            </a:r>
            <a:r>
              <a:rPr lang="tr-TR" sz="2000" b="1" dirty="0" smtClean="0">
                <a:solidFill>
                  <a:schemeClr val="accent2">
                    <a:lumMod val="75000"/>
                  </a:schemeClr>
                </a:solidFill>
              </a:rPr>
              <a:t> </a:t>
            </a:r>
            <a:r>
              <a:rPr lang="tr-TR" sz="2000" b="1" dirty="0" err="1" smtClean="0">
                <a:solidFill>
                  <a:schemeClr val="accent2">
                    <a:lumMod val="75000"/>
                  </a:schemeClr>
                </a:solidFill>
              </a:rPr>
              <a:t>Basic</a:t>
            </a:r>
            <a:r>
              <a:rPr lang="tr-TR" sz="2000" b="1" dirty="0" smtClean="0">
                <a:solidFill>
                  <a:schemeClr val="accent2">
                    <a:lumMod val="75000"/>
                  </a:schemeClr>
                </a:solidFill>
              </a:rPr>
              <a:t> </a:t>
            </a:r>
            <a:r>
              <a:rPr lang="tr-TR" sz="2000" b="1" dirty="0" err="1" smtClean="0">
                <a:solidFill>
                  <a:schemeClr val="accent2">
                    <a:lumMod val="75000"/>
                  </a:schemeClr>
                </a:solidFill>
              </a:rPr>
              <a:t>Features</a:t>
            </a:r>
            <a:r>
              <a:rPr lang="tr-TR" sz="2000" b="1" dirty="0" smtClean="0">
                <a:solidFill>
                  <a:schemeClr val="accent2">
                    <a:lumMod val="75000"/>
                  </a:schemeClr>
                </a:solidFill>
              </a:rPr>
              <a:t> </a:t>
            </a:r>
            <a:r>
              <a:rPr lang="tr-TR" sz="2000" b="1" dirty="0" err="1" smtClean="0">
                <a:solidFill>
                  <a:schemeClr val="accent2">
                    <a:lumMod val="75000"/>
                  </a:schemeClr>
                </a:solidFill>
              </a:rPr>
              <a:t>Required</a:t>
            </a:r>
            <a:r>
              <a:rPr lang="tr-TR" sz="2000" b="1" dirty="0" smtClean="0">
                <a:solidFill>
                  <a:schemeClr val="accent2">
                    <a:lumMod val="75000"/>
                  </a:schemeClr>
                </a:solidFill>
              </a:rPr>
              <a:t> </a:t>
            </a:r>
            <a:r>
              <a:rPr lang="tr-TR" sz="2000" b="1" dirty="0" err="1" smtClean="0">
                <a:solidFill>
                  <a:schemeClr val="accent2">
                    <a:lumMod val="75000"/>
                  </a:schemeClr>
                </a:solidFill>
              </a:rPr>
              <a:t>to</a:t>
            </a:r>
            <a:r>
              <a:rPr lang="tr-TR" sz="2000" b="1" dirty="0" smtClean="0">
                <a:solidFill>
                  <a:schemeClr val="accent2">
                    <a:lumMod val="75000"/>
                  </a:schemeClr>
                </a:solidFill>
              </a:rPr>
              <a:t> be in a Project)</a:t>
            </a:r>
            <a:endParaRPr lang="tr-TR" sz="2400" b="1" dirty="0">
              <a:solidFill>
                <a:schemeClr val="accent2">
                  <a:lumMod val="75000"/>
                </a:schemeClr>
              </a:solidFill>
            </a:endParaRPr>
          </a:p>
        </p:txBody>
      </p:sp>
      <p:sp>
        <p:nvSpPr>
          <p:cNvPr id="3" name="2 İçerik Yer Tutucusu"/>
          <p:cNvSpPr>
            <a:spLocks noGrp="1"/>
          </p:cNvSpPr>
          <p:nvPr>
            <p:ph idx="1"/>
          </p:nvPr>
        </p:nvSpPr>
        <p:spPr>
          <a:xfrm>
            <a:off x="457200" y="1019869"/>
            <a:ext cx="8147248" cy="5505475"/>
          </a:xfrm>
        </p:spPr>
        <p:txBody>
          <a:bodyPr>
            <a:noAutofit/>
          </a:bodyPr>
          <a:lstStyle/>
          <a:p>
            <a:pPr algn="just">
              <a:buNone/>
            </a:pPr>
            <a:r>
              <a:rPr lang="tr-TR" sz="1800" dirty="0" smtClean="0"/>
              <a:t>      Proje, bir ihtiyaçtan doğmalı ve ihtiyacın kaynağı olan sorunu çözmek için kurgulanmalıdır. </a:t>
            </a:r>
          </a:p>
          <a:p>
            <a:pPr algn="just">
              <a:buNone/>
            </a:pPr>
            <a:endParaRPr lang="tr-TR" sz="1800" dirty="0" smtClean="0"/>
          </a:p>
          <a:p>
            <a:pPr algn="just">
              <a:buFont typeface="Wingdings" pitchFamily="2" charset="2"/>
              <a:buChar char="v"/>
            </a:pPr>
            <a:r>
              <a:rPr lang="tr-TR" sz="2000" dirty="0" smtClean="0"/>
              <a:t>Belirlenen ihtiyaçlar doğrultusunda </a:t>
            </a:r>
            <a:r>
              <a:rPr lang="tr-TR" sz="2000" b="1" dirty="0" smtClean="0">
                <a:solidFill>
                  <a:srgbClr val="FF0066"/>
                </a:solidFill>
                <a:latin typeface="Comic Sans MS" pitchFamily="66" charset="0"/>
              </a:rPr>
              <a:t>açıkça</a:t>
            </a:r>
            <a:r>
              <a:rPr lang="tr-TR" sz="2000" dirty="0" smtClean="0">
                <a:solidFill>
                  <a:srgbClr val="FF0066"/>
                </a:solidFill>
                <a:latin typeface="Comic Sans MS" pitchFamily="66" charset="0"/>
              </a:rPr>
              <a:t> </a:t>
            </a:r>
            <a:r>
              <a:rPr lang="tr-TR" sz="2000" b="1" dirty="0" smtClean="0">
                <a:solidFill>
                  <a:srgbClr val="FF0066"/>
                </a:solidFill>
                <a:latin typeface="Comic Sans MS" pitchFamily="66" charset="0"/>
              </a:rPr>
              <a:t>belirtilmiş</a:t>
            </a:r>
            <a:r>
              <a:rPr lang="tr-TR" sz="2000" dirty="0" smtClean="0">
                <a:solidFill>
                  <a:srgbClr val="FF0066"/>
                </a:solidFill>
                <a:latin typeface="Comic Sans MS" pitchFamily="66" charset="0"/>
              </a:rPr>
              <a:t> </a:t>
            </a:r>
            <a:r>
              <a:rPr lang="tr-TR" sz="2000" b="1" dirty="0" smtClean="0">
                <a:solidFill>
                  <a:srgbClr val="FF0066"/>
                </a:solidFill>
                <a:latin typeface="Comic Sans MS" pitchFamily="66" charset="0"/>
              </a:rPr>
              <a:t>hedefleri</a:t>
            </a:r>
            <a:r>
              <a:rPr lang="tr-TR" sz="2000" dirty="0" smtClean="0">
                <a:solidFill>
                  <a:srgbClr val="FF0066"/>
                </a:solidFill>
                <a:latin typeface="Comic Sans MS" pitchFamily="66" charset="0"/>
              </a:rPr>
              <a:t> </a:t>
            </a:r>
            <a:r>
              <a:rPr lang="tr-TR" sz="2000" dirty="0" smtClean="0"/>
              <a:t>olmalıdır.</a:t>
            </a:r>
          </a:p>
          <a:p>
            <a:pPr algn="just">
              <a:buFont typeface="Wingdings" pitchFamily="2" charset="2"/>
              <a:buChar char="v"/>
            </a:pPr>
            <a:endParaRPr lang="tr-TR" sz="2000" dirty="0" smtClean="0"/>
          </a:p>
          <a:p>
            <a:pPr algn="just">
              <a:buFont typeface="Wingdings" pitchFamily="2" charset="2"/>
              <a:buChar char="v"/>
            </a:pPr>
            <a:r>
              <a:rPr lang="tr-TR" sz="2000" dirty="0" smtClean="0"/>
              <a:t>İlgili tarafları net bir şekilde </a:t>
            </a:r>
            <a:r>
              <a:rPr lang="tr-TR" sz="2000" b="1" dirty="0" smtClean="0">
                <a:solidFill>
                  <a:srgbClr val="FF0066"/>
                </a:solidFill>
                <a:latin typeface="Comic Sans MS" pitchFamily="66" charset="0"/>
              </a:rPr>
              <a:t>belirlenmiş</a:t>
            </a:r>
            <a:r>
              <a:rPr lang="tr-TR" sz="2000" dirty="0" smtClean="0"/>
              <a:t> olmalıdır (İlgili taraflar; projenin içinde bulunduğu çevre, ürünün/hizmetin sunulduğu kitle, projede görev alanlar, finansman kuruluşlar…vb.).</a:t>
            </a:r>
          </a:p>
          <a:p>
            <a:pPr algn="just">
              <a:buFont typeface="Wingdings" pitchFamily="2" charset="2"/>
              <a:buChar char="v"/>
            </a:pPr>
            <a:endParaRPr lang="tr-TR" sz="2000" dirty="0" smtClean="0"/>
          </a:p>
          <a:p>
            <a:pPr algn="just">
              <a:buFont typeface="Wingdings" pitchFamily="2" charset="2"/>
              <a:buChar char="v"/>
            </a:pPr>
            <a:r>
              <a:rPr lang="tr-TR" sz="2000" dirty="0" smtClean="0"/>
              <a:t>Projenin uygulanacağı </a:t>
            </a:r>
            <a:r>
              <a:rPr lang="tr-TR" sz="2000" b="1" dirty="0" smtClean="0">
                <a:solidFill>
                  <a:srgbClr val="FF0066"/>
                </a:solidFill>
                <a:latin typeface="Comic Sans MS" pitchFamily="66" charset="0"/>
              </a:rPr>
              <a:t>yer</a:t>
            </a:r>
            <a:r>
              <a:rPr lang="tr-TR" sz="2000" dirty="0" smtClean="0"/>
              <a:t> (kapsayacağı bölge ve/veya mekânlar) belirli olmalıdır.</a:t>
            </a:r>
          </a:p>
          <a:p>
            <a:pPr algn="just">
              <a:buFont typeface="Wingdings" pitchFamily="2" charset="2"/>
              <a:buChar char="v"/>
            </a:pPr>
            <a:endParaRPr lang="tr-TR" sz="2000" dirty="0" smtClean="0"/>
          </a:p>
          <a:p>
            <a:pPr algn="just">
              <a:buFont typeface="Wingdings" pitchFamily="2" charset="2"/>
              <a:buChar char="v"/>
            </a:pPr>
            <a:r>
              <a:rPr lang="tr-TR" sz="2000" dirty="0" smtClean="0"/>
              <a:t>Belirli bir </a:t>
            </a:r>
            <a:r>
              <a:rPr lang="tr-TR" sz="2000" b="1" dirty="0" smtClean="0">
                <a:solidFill>
                  <a:srgbClr val="FF0066"/>
                </a:solidFill>
                <a:latin typeface="Comic Sans MS" pitchFamily="66" charset="0"/>
              </a:rPr>
              <a:t>zaman diliminde </a:t>
            </a:r>
            <a:r>
              <a:rPr lang="tr-TR" sz="2000" dirty="0" smtClean="0"/>
              <a:t>gerçekleşmelidir.</a:t>
            </a:r>
          </a:p>
          <a:p>
            <a:pPr algn="just">
              <a:buFont typeface="Wingdings" pitchFamily="2" charset="2"/>
              <a:buChar char="v"/>
            </a:pPr>
            <a:endParaRPr lang="tr-TR" sz="2000" dirty="0" smtClean="0"/>
          </a:p>
          <a:p>
            <a:pPr algn="just">
              <a:buFont typeface="Wingdings" pitchFamily="2" charset="2"/>
              <a:buChar char="v"/>
            </a:pPr>
            <a:r>
              <a:rPr lang="tr-TR" sz="2000" dirty="0" smtClean="0"/>
              <a:t>Belirli bir </a:t>
            </a:r>
            <a:r>
              <a:rPr lang="tr-TR" sz="2000" b="1" dirty="0" smtClean="0">
                <a:solidFill>
                  <a:srgbClr val="FF0066"/>
                </a:solidFill>
                <a:latin typeface="Comic Sans MS" pitchFamily="66" charset="0"/>
              </a:rPr>
              <a:t>bütçesi</a:t>
            </a:r>
            <a:r>
              <a:rPr lang="tr-TR" sz="2000" dirty="0" smtClean="0"/>
              <a:t> olmalıdır.</a:t>
            </a:r>
          </a:p>
          <a:p>
            <a:pPr algn="just">
              <a:buFont typeface="Wingdings" pitchFamily="2" charset="2"/>
              <a:buChar char="v"/>
            </a:pPr>
            <a:endParaRPr lang="tr-TR" sz="1800" dirty="0" smtClean="0"/>
          </a:p>
          <a:p>
            <a:pPr algn="just">
              <a:buNone/>
            </a:pPr>
            <a:r>
              <a:rPr lang="tr-TR" sz="1800" dirty="0" smtClean="0"/>
              <a:t>                                                                                                                   </a:t>
            </a:r>
            <a:endParaRPr lang="tr-TR" sz="1800" dirty="0"/>
          </a:p>
        </p:txBody>
      </p:sp>
      <p:sp>
        <p:nvSpPr>
          <p:cNvPr id="4" name="3 Dikdörtgen"/>
          <p:cNvSpPr/>
          <p:nvPr/>
        </p:nvSpPr>
        <p:spPr>
          <a:xfrm>
            <a:off x="7236296" y="6165304"/>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363272" cy="792088"/>
          </a:xfrm>
        </p:spPr>
        <p:txBody>
          <a:bodyPr>
            <a:normAutofit fontScale="90000"/>
          </a:bodyPr>
          <a:lstStyle/>
          <a:p>
            <a:r>
              <a:rPr lang="tr-TR" sz="2400" b="1" dirty="0" smtClean="0">
                <a:solidFill>
                  <a:schemeClr val="accent2">
                    <a:lumMod val="75000"/>
                  </a:schemeClr>
                </a:solidFill>
              </a:rPr>
              <a:t>Bir Projede Bulunması Gereken Temel Özellikler</a:t>
            </a:r>
            <a:br>
              <a:rPr lang="tr-TR" sz="2400" b="1" dirty="0" smtClean="0">
                <a:solidFill>
                  <a:schemeClr val="accent2">
                    <a:lumMod val="75000"/>
                  </a:schemeClr>
                </a:solidFill>
              </a:rPr>
            </a:br>
            <a:r>
              <a:rPr lang="tr-TR" sz="2800" b="1" dirty="0" smtClean="0">
                <a:solidFill>
                  <a:schemeClr val="accent2">
                    <a:lumMod val="75000"/>
                  </a:schemeClr>
                </a:solidFill>
              </a:rPr>
              <a:t> (</a:t>
            </a:r>
            <a:r>
              <a:rPr lang="tr-TR" sz="2400" b="1" dirty="0" err="1" smtClean="0">
                <a:solidFill>
                  <a:schemeClr val="accent2">
                    <a:lumMod val="75000"/>
                  </a:schemeClr>
                </a:solidFill>
              </a:rPr>
              <a:t>The</a:t>
            </a:r>
            <a:r>
              <a:rPr lang="tr-TR" sz="2400" b="1" dirty="0" smtClean="0">
                <a:solidFill>
                  <a:schemeClr val="accent2">
                    <a:lumMod val="75000"/>
                  </a:schemeClr>
                </a:solidFill>
              </a:rPr>
              <a:t> </a:t>
            </a:r>
            <a:r>
              <a:rPr lang="tr-TR" sz="2400" b="1" dirty="0" err="1" smtClean="0">
                <a:solidFill>
                  <a:schemeClr val="accent2">
                    <a:lumMod val="75000"/>
                  </a:schemeClr>
                </a:solidFill>
              </a:rPr>
              <a:t>Basic</a:t>
            </a:r>
            <a:r>
              <a:rPr lang="tr-TR" sz="2400" b="1" dirty="0" smtClean="0">
                <a:solidFill>
                  <a:schemeClr val="accent2">
                    <a:lumMod val="75000"/>
                  </a:schemeClr>
                </a:solidFill>
              </a:rPr>
              <a:t> </a:t>
            </a:r>
            <a:r>
              <a:rPr lang="tr-TR" sz="2400" b="1" dirty="0" err="1" smtClean="0">
                <a:solidFill>
                  <a:schemeClr val="accent2">
                    <a:lumMod val="75000"/>
                  </a:schemeClr>
                </a:solidFill>
              </a:rPr>
              <a:t>Features</a:t>
            </a:r>
            <a:r>
              <a:rPr lang="tr-TR" sz="2400" b="1" dirty="0" smtClean="0">
                <a:solidFill>
                  <a:schemeClr val="accent2">
                    <a:lumMod val="75000"/>
                  </a:schemeClr>
                </a:solidFill>
              </a:rPr>
              <a:t> </a:t>
            </a:r>
            <a:r>
              <a:rPr lang="tr-TR" sz="2400" b="1" dirty="0" err="1" smtClean="0">
                <a:solidFill>
                  <a:schemeClr val="accent2">
                    <a:lumMod val="75000"/>
                  </a:schemeClr>
                </a:solidFill>
              </a:rPr>
              <a:t>Required</a:t>
            </a:r>
            <a:r>
              <a:rPr lang="tr-TR" sz="2400" b="1" dirty="0" smtClean="0">
                <a:solidFill>
                  <a:schemeClr val="accent2">
                    <a:lumMod val="75000"/>
                  </a:schemeClr>
                </a:solidFill>
              </a:rPr>
              <a:t> </a:t>
            </a:r>
            <a:r>
              <a:rPr lang="tr-TR" sz="2400" b="1" dirty="0" err="1" smtClean="0">
                <a:solidFill>
                  <a:schemeClr val="accent2">
                    <a:lumMod val="75000"/>
                  </a:schemeClr>
                </a:solidFill>
              </a:rPr>
              <a:t>to</a:t>
            </a:r>
            <a:r>
              <a:rPr lang="tr-TR" sz="2400" b="1" dirty="0" smtClean="0">
                <a:solidFill>
                  <a:schemeClr val="accent2">
                    <a:lumMod val="75000"/>
                  </a:schemeClr>
                </a:solidFill>
              </a:rPr>
              <a:t> be in a Project)</a:t>
            </a:r>
            <a:endParaRPr lang="tr-TR" sz="2400" b="1" dirty="0">
              <a:solidFill>
                <a:schemeClr val="accent2">
                  <a:lumMod val="75000"/>
                </a:schemeClr>
              </a:solidFill>
            </a:endParaRPr>
          </a:p>
        </p:txBody>
      </p:sp>
      <p:sp>
        <p:nvSpPr>
          <p:cNvPr id="3" name="2 İçerik Yer Tutucusu"/>
          <p:cNvSpPr>
            <a:spLocks noGrp="1"/>
          </p:cNvSpPr>
          <p:nvPr>
            <p:ph idx="1"/>
          </p:nvPr>
        </p:nvSpPr>
        <p:spPr>
          <a:xfrm>
            <a:off x="395536" y="1556792"/>
            <a:ext cx="8147248" cy="4896544"/>
          </a:xfrm>
        </p:spPr>
        <p:txBody>
          <a:bodyPr>
            <a:noAutofit/>
          </a:bodyPr>
          <a:lstStyle/>
          <a:p>
            <a:pPr algn="just">
              <a:buFont typeface="Wingdings" pitchFamily="2" charset="2"/>
              <a:buChar char="v"/>
            </a:pPr>
            <a:r>
              <a:rPr lang="tr-TR" sz="2000" dirty="0" smtClean="0"/>
              <a:t>Belirli </a:t>
            </a:r>
            <a:r>
              <a:rPr lang="tr-TR" sz="2000" b="1" dirty="0" smtClean="0">
                <a:solidFill>
                  <a:srgbClr val="FF0066"/>
                </a:solidFill>
                <a:latin typeface="Comic Sans MS" pitchFamily="66" charset="0"/>
              </a:rPr>
              <a:t>kaynakları</a:t>
            </a:r>
            <a:r>
              <a:rPr lang="tr-TR" sz="2000" dirty="0" smtClean="0"/>
              <a:t> tüketmeli ve sonucunda belirli </a:t>
            </a:r>
            <a:r>
              <a:rPr lang="tr-TR" sz="2000" b="1" dirty="0" smtClean="0">
                <a:solidFill>
                  <a:schemeClr val="accent2">
                    <a:lumMod val="75000"/>
                  </a:schemeClr>
                </a:solidFill>
              </a:rPr>
              <a:t>çıktıları</a:t>
            </a:r>
            <a:r>
              <a:rPr lang="tr-TR" sz="2000" dirty="0" smtClean="0"/>
              <a:t> sağlamalıdır.</a:t>
            </a:r>
          </a:p>
          <a:p>
            <a:pPr algn="just">
              <a:buFont typeface="Wingdings" pitchFamily="2" charset="2"/>
              <a:buChar char="v"/>
            </a:pPr>
            <a:endParaRPr lang="tr-TR" sz="2000" dirty="0" smtClean="0"/>
          </a:p>
          <a:p>
            <a:pPr algn="just">
              <a:buFont typeface="Wingdings" pitchFamily="2" charset="2"/>
              <a:buChar char="v"/>
            </a:pPr>
            <a:r>
              <a:rPr lang="tr-TR" sz="2000" dirty="0" smtClean="0"/>
              <a:t>Unsurları anlamında </a:t>
            </a:r>
            <a:r>
              <a:rPr lang="tr-TR" sz="2000" b="1" dirty="0" smtClean="0">
                <a:solidFill>
                  <a:srgbClr val="FF0066"/>
                </a:solidFill>
                <a:latin typeface="Comic Sans MS" pitchFamily="66" charset="0"/>
              </a:rPr>
              <a:t>özgün ve tek</a:t>
            </a:r>
            <a:r>
              <a:rPr lang="tr-TR" sz="2000" b="1" dirty="0" smtClean="0">
                <a:solidFill>
                  <a:srgbClr val="7030A0"/>
                </a:solidFill>
              </a:rPr>
              <a:t> </a:t>
            </a:r>
            <a:r>
              <a:rPr lang="tr-TR" sz="2000" dirty="0" smtClean="0"/>
              <a:t>olmalıdır.</a:t>
            </a:r>
          </a:p>
          <a:p>
            <a:pPr algn="just">
              <a:buFont typeface="Wingdings" pitchFamily="2" charset="2"/>
              <a:buChar char="v"/>
            </a:pPr>
            <a:endParaRPr lang="tr-TR" sz="2000" dirty="0" smtClean="0"/>
          </a:p>
          <a:p>
            <a:pPr algn="just">
              <a:buFont typeface="Wingdings" pitchFamily="2" charset="2"/>
              <a:buChar char="v"/>
            </a:pPr>
            <a:r>
              <a:rPr lang="tr-TR" sz="2000" dirty="0" smtClean="0"/>
              <a:t>Hedeflere ulaşmak için yapılması gereken her </a:t>
            </a:r>
            <a:r>
              <a:rPr lang="tr-TR" sz="2000" b="1" dirty="0" smtClean="0">
                <a:solidFill>
                  <a:srgbClr val="FF0066"/>
                </a:solidFill>
                <a:latin typeface="Comic Sans MS" pitchFamily="66" charset="0"/>
              </a:rPr>
              <a:t>faaliyet</a:t>
            </a:r>
            <a:r>
              <a:rPr lang="tr-TR" sz="2000" dirty="0" smtClean="0"/>
              <a:t> ve bu faaliyetlerin nasıl bir sıralama ile gerçekleştirileceğinin </a:t>
            </a:r>
            <a:r>
              <a:rPr lang="tr-TR" sz="2000" b="1" dirty="0" smtClean="0">
                <a:solidFill>
                  <a:srgbClr val="FF0066"/>
                </a:solidFill>
                <a:latin typeface="Comic Sans MS" pitchFamily="66" charset="0"/>
              </a:rPr>
              <a:t>ayrıntıları</a:t>
            </a:r>
            <a:r>
              <a:rPr lang="tr-TR" sz="2000" b="1" dirty="0" smtClean="0">
                <a:solidFill>
                  <a:srgbClr val="7030A0"/>
                </a:solidFill>
              </a:rPr>
              <a:t> </a:t>
            </a:r>
            <a:r>
              <a:rPr lang="tr-TR" sz="2000" b="1" dirty="0" smtClean="0">
                <a:solidFill>
                  <a:srgbClr val="FF0066"/>
                </a:solidFill>
                <a:latin typeface="Comic Sans MS" pitchFamily="66" charset="0"/>
              </a:rPr>
              <a:t>belirlenmiş</a:t>
            </a:r>
            <a:r>
              <a:rPr lang="tr-TR" sz="2000" b="1" dirty="0" smtClean="0">
                <a:solidFill>
                  <a:srgbClr val="7030A0"/>
                </a:solidFill>
              </a:rPr>
              <a:t> </a:t>
            </a:r>
            <a:r>
              <a:rPr lang="tr-TR" sz="2000" dirty="0" smtClean="0"/>
              <a:t>olmalıdır.</a:t>
            </a:r>
          </a:p>
          <a:p>
            <a:pPr algn="just">
              <a:buFont typeface="Wingdings" pitchFamily="2" charset="2"/>
              <a:buChar char="v"/>
            </a:pPr>
            <a:endParaRPr lang="tr-TR" sz="2000" dirty="0" smtClean="0"/>
          </a:p>
          <a:p>
            <a:pPr algn="just">
              <a:buFont typeface="Wingdings" pitchFamily="2" charset="2"/>
              <a:buChar char="v"/>
            </a:pPr>
            <a:r>
              <a:rPr lang="tr-TR" sz="2000" b="1" dirty="0" smtClean="0">
                <a:solidFill>
                  <a:srgbClr val="FF0066"/>
                </a:solidFill>
                <a:latin typeface="Comic Sans MS" pitchFamily="66" charset="0"/>
              </a:rPr>
              <a:t>Sürdürülebilirliğin</a:t>
            </a:r>
            <a:r>
              <a:rPr lang="tr-TR" sz="2000" dirty="0" smtClean="0"/>
              <a:t> (proje tamamlandıktan sonra çıktıların devamlılığı) nasıl sağlanacağı açıklanmış olmalıdır. </a:t>
            </a:r>
          </a:p>
          <a:p>
            <a:pPr algn="just">
              <a:buFont typeface="Wingdings" pitchFamily="2" charset="2"/>
              <a:buChar char="v"/>
            </a:pPr>
            <a:endParaRPr lang="tr-TR" sz="2000" dirty="0" smtClean="0"/>
          </a:p>
          <a:p>
            <a:pPr algn="just">
              <a:buFont typeface="Wingdings" pitchFamily="2" charset="2"/>
              <a:buChar char="v"/>
            </a:pPr>
            <a:r>
              <a:rPr lang="tr-TR" sz="2000" dirty="0" smtClean="0"/>
              <a:t>Uygulama aşamasında projeyi etkileyebilecek </a:t>
            </a:r>
            <a:r>
              <a:rPr lang="tr-TR" sz="2000" b="1" dirty="0" smtClean="0">
                <a:solidFill>
                  <a:srgbClr val="FF0066"/>
                </a:solidFill>
                <a:latin typeface="Comic Sans MS" pitchFamily="66" charset="0"/>
              </a:rPr>
              <a:t>varsayımları</a:t>
            </a:r>
            <a:r>
              <a:rPr lang="tr-TR" sz="2000" b="1" dirty="0" smtClean="0">
                <a:solidFill>
                  <a:srgbClr val="7030A0"/>
                </a:solidFill>
              </a:rPr>
              <a:t> </a:t>
            </a:r>
            <a:r>
              <a:rPr lang="tr-TR" sz="2000" b="1" dirty="0" smtClean="0">
                <a:solidFill>
                  <a:srgbClr val="FF0066"/>
                </a:solidFill>
                <a:latin typeface="Comic Sans MS" pitchFamily="66" charset="0"/>
              </a:rPr>
              <a:t>net</a:t>
            </a:r>
            <a:r>
              <a:rPr lang="tr-TR" sz="2000" b="1" dirty="0" smtClean="0">
                <a:solidFill>
                  <a:srgbClr val="7030A0"/>
                </a:solidFill>
              </a:rPr>
              <a:t> </a:t>
            </a:r>
            <a:r>
              <a:rPr lang="tr-TR" sz="2000" b="1" dirty="0" smtClean="0">
                <a:solidFill>
                  <a:srgbClr val="FF0066"/>
                </a:solidFill>
                <a:latin typeface="Comic Sans MS" pitchFamily="66" charset="0"/>
              </a:rPr>
              <a:t>ve</a:t>
            </a:r>
            <a:r>
              <a:rPr lang="tr-TR" sz="2000" b="1" dirty="0" smtClean="0">
                <a:solidFill>
                  <a:srgbClr val="7030A0"/>
                </a:solidFill>
              </a:rPr>
              <a:t> </a:t>
            </a:r>
            <a:r>
              <a:rPr lang="tr-TR" sz="2000" b="1" dirty="0" smtClean="0">
                <a:solidFill>
                  <a:srgbClr val="FF0066"/>
                </a:solidFill>
                <a:latin typeface="Comic Sans MS" pitchFamily="66" charset="0"/>
              </a:rPr>
              <a:t>kabul</a:t>
            </a:r>
            <a:r>
              <a:rPr lang="tr-TR" sz="2000" b="1" dirty="0" smtClean="0">
                <a:solidFill>
                  <a:srgbClr val="7030A0"/>
                </a:solidFill>
              </a:rPr>
              <a:t> </a:t>
            </a:r>
            <a:r>
              <a:rPr lang="tr-TR" sz="2000" b="1" dirty="0" smtClean="0">
                <a:solidFill>
                  <a:srgbClr val="FF0066"/>
                </a:solidFill>
                <a:latin typeface="Comic Sans MS" pitchFamily="66" charset="0"/>
              </a:rPr>
              <a:t>edilebilir</a:t>
            </a:r>
            <a:r>
              <a:rPr lang="tr-TR" sz="2000" b="1" dirty="0" smtClean="0">
                <a:solidFill>
                  <a:srgbClr val="7030A0"/>
                </a:solidFill>
              </a:rPr>
              <a:t> </a:t>
            </a:r>
            <a:r>
              <a:rPr lang="tr-TR" sz="2000" dirty="0" smtClean="0"/>
              <a:t>olmalıdır.  </a:t>
            </a:r>
          </a:p>
          <a:p>
            <a:pPr algn="just">
              <a:buNone/>
            </a:pPr>
            <a:r>
              <a:rPr lang="tr-TR" sz="1800" dirty="0" smtClean="0"/>
              <a:t>                                                                                                                   </a:t>
            </a:r>
            <a:endParaRPr lang="tr-TR" sz="1800" dirty="0"/>
          </a:p>
        </p:txBody>
      </p:sp>
      <p:sp>
        <p:nvSpPr>
          <p:cNvPr id="4" name="3 Dikdörtgen"/>
          <p:cNvSpPr/>
          <p:nvPr/>
        </p:nvSpPr>
        <p:spPr>
          <a:xfrm>
            <a:off x="7308304" y="6309320"/>
            <a:ext cx="1550489" cy="369332"/>
          </a:xfrm>
          <a:prstGeom prst="rect">
            <a:avLst/>
          </a:prstGeom>
        </p:spPr>
        <p:txBody>
          <a:bodyPr wrap="none">
            <a:spAutoFit/>
          </a:bodyPr>
          <a:lstStyle/>
          <a:p>
            <a:r>
              <a:rPr lang="tr-TR" dirty="0" smtClean="0"/>
              <a:t>(AB Akademi)</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2041376" y="260648"/>
            <a:ext cx="4618856" cy="792088"/>
          </a:xfrm>
        </p:spPr>
        <p:txBody>
          <a:bodyPr>
            <a:normAutofit/>
          </a:bodyPr>
          <a:lstStyle/>
          <a:p>
            <a:r>
              <a:rPr lang="tr-TR" sz="2400" dirty="0" smtClean="0">
                <a:solidFill>
                  <a:schemeClr val="accent2">
                    <a:lumMod val="75000"/>
                  </a:schemeClr>
                </a:solidFill>
              </a:rPr>
              <a:t>Proje Önerisi Nedir?</a:t>
            </a:r>
            <a:br>
              <a:rPr lang="tr-TR" sz="2400" dirty="0" smtClean="0">
                <a:solidFill>
                  <a:schemeClr val="accent2">
                    <a:lumMod val="75000"/>
                  </a:schemeClr>
                </a:solidFill>
              </a:rPr>
            </a:br>
            <a:r>
              <a:rPr lang="tr-TR" sz="1800" dirty="0" smtClean="0">
                <a:solidFill>
                  <a:schemeClr val="accent2">
                    <a:lumMod val="75000"/>
                  </a:schemeClr>
                </a:solidFill>
              </a:rPr>
              <a:t>(</a:t>
            </a:r>
            <a:r>
              <a:rPr lang="en-US" sz="1800" dirty="0" smtClean="0">
                <a:solidFill>
                  <a:schemeClr val="accent2">
                    <a:lumMod val="75000"/>
                  </a:schemeClr>
                </a:solidFill>
              </a:rPr>
              <a:t>What is the project proposal</a:t>
            </a:r>
            <a:r>
              <a:rPr lang="tr-TR" sz="1800" dirty="0" smtClean="0">
                <a:solidFill>
                  <a:schemeClr val="accent2">
                    <a:lumMod val="75000"/>
                  </a:schemeClr>
                </a:solidFill>
              </a:rPr>
              <a:t> ?) </a:t>
            </a:r>
            <a:endParaRPr lang="tr-TR" sz="1800" dirty="0">
              <a:solidFill>
                <a:schemeClr val="accent2">
                  <a:lumMod val="75000"/>
                </a:schemeClr>
              </a:solidFill>
            </a:endParaRPr>
          </a:p>
        </p:txBody>
      </p:sp>
      <p:sp>
        <p:nvSpPr>
          <p:cNvPr id="3" name="2 İçerik Yer Tutucusu"/>
          <p:cNvSpPr>
            <a:spLocks noGrp="1"/>
          </p:cNvSpPr>
          <p:nvPr>
            <p:ph idx="1"/>
          </p:nvPr>
        </p:nvSpPr>
        <p:spPr>
          <a:xfrm>
            <a:off x="323528" y="1124744"/>
            <a:ext cx="4896544" cy="5001419"/>
          </a:xfrm>
        </p:spPr>
        <p:txBody>
          <a:bodyPr>
            <a:normAutofit lnSpcReduction="10000"/>
          </a:bodyPr>
          <a:lstStyle/>
          <a:p>
            <a:pPr algn="just">
              <a:buNone/>
            </a:pPr>
            <a:r>
              <a:rPr lang="tr-TR" dirty="0" smtClean="0"/>
              <a:t>   </a:t>
            </a:r>
            <a:r>
              <a:rPr lang="tr-TR" sz="2000" b="1" dirty="0" smtClean="0">
                <a:solidFill>
                  <a:srgbClr val="FF0066"/>
                </a:solidFill>
                <a:latin typeface="Comic Sans MS" pitchFamily="66" charset="0"/>
              </a:rPr>
              <a:t>Proje önerisi</a:t>
            </a:r>
            <a:r>
              <a:rPr lang="tr-TR" sz="2000" dirty="0" smtClean="0"/>
              <a:t>; belirli bir sorunun çözümünü hedefleyen bir dizi etkinliğin ayrıntılı anlatımıdır. Öneri aşağıdaki konularda ayrıntılı açıklamalar getirmelidir:</a:t>
            </a:r>
          </a:p>
          <a:p>
            <a:pPr algn="just">
              <a:buNone/>
            </a:pPr>
            <a:endParaRPr lang="tr-TR" sz="2000" dirty="0" smtClean="0"/>
          </a:p>
          <a:p>
            <a:pPr algn="just">
              <a:buFont typeface="Wingdings" pitchFamily="2" charset="2"/>
              <a:buChar char="Ø"/>
            </a:pPr>
            <a:r>
              <a:rPr lang="tr-TR" sz="2000" dirty="0" smtClean="0"/>
              <a:t>Projenin gerekçesi (</a:t>
            </a:r>
            <a:r>
              <a:rPr lang="tr-TR" sz="2000" dirty="0" smtClean="0">
                <a:solidFill>
                  <a:srgbClr val="FF0066"/>
                </a:solidFill>
                <a:latin typeface="Comic Sans MS" pitchFamily="66" charset="0"/>
              </a:rPr>
              <a:t>ne, neden</a:t>
            </a:r>
            <a:r>
              <a:rPr lang="tr-TR" sz="2000" dirty="0" smtClean="0"/>
              <a:t>),</a:t>
            </a:r>
          </a:p>
          <a:p>
            <a:pPr algn="just">
              <a:buFont typeface="Wingdings" pitchFamily="2" charset="2"/>
              <a:buChar char="Ø"/>
            </a:pPr>
            <a:endParaRPr lang="tr-TR" sz="2000" dirty="0" smtClean="0"/>
          </a:p>
          <a:p>
            <a:pPr algn="just">
              <a:buFont typeface="Wingdings" pitchFamily="2" charset="2"/>
              <a:buChar char="Ø"/>
            </a:pPr>
            <a:r>
              <a:rPr lang="tr-TR" sz="2000" dirty="0" smtClean="0"/>
              <a:t>Projenin faaliyetleri ve uygulama takvimi (</a:t>
            </a:r>
            <a:r>
              <a:rPr lang="tr-TR" sz="2000" dirty="0" smtClean="0">
                <a:solidFill>
                  <a:srgbClr val="FF0066"/>
                </a:solidFill>
                <a:latin typeface="Comic Sans MS" pitchFamily="66" charset="0"/>
              </a:rPr>
              <a:t>ne zaman</a:t>
            </a:r>
            <a:r>
              <a:rPr lang="tr-TR" sz="2000" dirty="0" smtClean="0"/>
              <a:t>),</a:t>
            </a:r>
          </a:p>
          <a:p>
            <a:pPr algn="just">
              <a:buFont typeface="Wingdings" pitchFamily="2" charset="2"/>
              <a:buChar char="Ø"/>
            </a:pPr>
            <a:endParaRPr lang="tr-TR" sz="2000" dirty="0" smtClean="0"/>
          </a:p>
          <a:p>
            <a:pPr algn="just">
              <a:buFont typeface="Wingdings" pitchFamily="2" charset="2"/>
              <a:buChar char="Ø"/>
            </a:pPr>
            <a:r>
              <a:rPr lang="tr-TR" sz="2000" dirty="0" smtClean="0"/>
              <a:t>Metodoloji (</a:t>
            </a:r>
            <a:r>
              <a:rPr lang="tr-TR" sz="2000" dirty="0" smtClean="0">
                <a:solidFill>
                  <a:srgbClr val="FF0066"/>
                </a:solidFill>
                <a:latin typeface="Comic Sans MS" pitchFamily="66" charset="0"/>
              </a:rPr>
              <a:t>nerede, nasıl</a:t>
            </a:r>
            <a:r>
              <a:rPr lang="tr-TR" sz="2000" dirty="0" smtClean="0"/>
              <a:t>),</a:t>
            </a:r>
          </a:p>
          <a:p>
            <a:pPr algn="just">
              <a:buFont typeface="Wingdings" pitchFamily="2" charset="2"/>
              <a:buChar char="Ø"/>
            </a:pPr>
            <a:endParaRPr lang="tr-TR" sz="2000" dirty="0" smtClean="0"/>
          </a:p>
          <a:p>
            <a:pPr algn="just">
              <a:buFont typeface="Wingdings" pitchFamily="2" charset="2"/>
              <a:buChar char="Ø"/>
            </a:pPr>
            <a:r>
              <a:rPr lang="tr-TR" sz="2000" dirty="0" smtClean="0"/>
              <a:t>Gerek duyulan insan kaynakları, aynı ve parasal kaynaklar (</a:t>
            </a:r>
            <a:r>
              <a:rPr lang="tr-TR" sz="2000" dirty="0" smtClean="0">
                <a:solidFill>
                  <a:srgbClr val="FF0066"/>
                </a:solidFill>
                <a:latin typeface="Comic Sans MS" pitchFamily="66" charset="0"/>
              </a:rPr>
              <a:t>kim</a:t>
            </a:r>
            <a:r>
              <a:rPr lang="tr-TR" sz="2000" dirty="0" smtClean="0"/>
              <a:t>).</a:t>
            </a:r>
            <a:endParaRPr lang="tr-TR" sz="2000" dirty="0"/>
          </a:p>
        </p:txBody>
      </p:sp>
      <p:sp>
        <p:nvSpPr>
          <p:cNvPr id="4" name="3 Dikdörtgen"/>
          <p:cNvSpPr/>
          <p:nvPr/>
        </p:nvSpPr>
        <p:spPr>
          <a:xfrm>
            <a:off x="5652120" y="2348880"/>
            <a:ext cx="3312368" cy="1754326"/>
          </a:xfrm>
          <a:prstGeom prst="rect">
            <a:avLst/>
          </a:prstGeom>
        </p:spPr>
        <p:txBody>
          <a:bodyPr wrap="square">
            <a:spAutoFit/>
          </a:bodyPr>
          <a:lstStyle/>
          <a:p>
            <a:r>
              <a:rPr lang="tr-TR" i="1" dirty="0" smtClean="0">
                <a:solidFill>
                  <a:schemeClr val="accent2">
                    <a:lumMod val="75000"/>
                  </a:schemeClr>
                </a:solidFill>
              </a:rPr>
              <a:t>“Altı dürüst adam çalıştırıyorum; Bildiğim her şeyi bana onlar öğretti. İsimleri: Ne, Neden, Ne Zaman, Nasıl , Nerede ve Kim”. </a:t>
            </a:r>
          </a:p>
          <a:p>
            <a:endParaRPr lang="tr-TR" i="1" dirty="0" smtClean="0">
              <a:solidFill>
                <a:schemeClr val="accent2">
                  <a:lumMod val="75000"/>
                </a:schemeClr>
              </a:solidFill>
            </a:endParaRPr>
          </a:p>
          <a:p>
            <a:r>
              <a:rPr lang="tr-TR" i="1" dirty="0" smtClean="0">
                <a:solidFill>
                  <a:schemeClr val="accent2">
                    <a:lumMod val="75000"/>
                  </a:schemeClr>
                </a:solidFill>
              </a:rPr>
              <a:t>                           </a:t>
            </a:r>
            <a:r>
              <a:rPr lang="tr-TR" i="1" dirty="0" err="1" smtClean="0">
                <a:solidFill>
                  <a:schemeClr val="accent2">
                    <a:lumMod val="75000"/>
                  </a:schemeClr>
                </a:solidFill>
              </a:rPr>
              <a:t>Rudyard</a:t>
            </a:r>
            <a:r>
              <a:rPr lang="tr-TR" i="1" dirty="0" smtClean="0">
                <a:solidFill>
                  <a:schemeClr val="accent2">
                    <a:lumMod val="75000"/>
                  </a:schemeClr>
                </a:solidFill>
              </a:rPr>
              <a:t> </a:t>
            </a:r>
            <a:r>
              <a:rPr lang="tr-TR" i="1" dirty="0" err="1" smtClean="0">
                <a:solidFill>
                  <a:schemeClr val="accent2">
                    <a:lumMod val="75000"/>
                  </a:schemeClr>
                </a:solidFill>
              </a:rPr>
              <a:t>Kipling</a:t>
            </a:r>
            <a:endParaRPr lang="tr-TR" i="1" dirty="0">
              <a:solidFill>
                <a:schemeClr val="accent2">
                  <a:lumMod val="75000"/>
                </a:schemeClr>
              </a:solidFill>
            </a:endParaRPr>
          </a:p>
        </p:txBody>
      </p:sp>
      <p:sp>
        <p:nvSpPr>
          <p:cNvPr id="6" name="5 Metin kutusu"/>
          <p:cNvSpPr txBox="1"/>
          <p:nvPr/>
        </p:nvSpPr>
        <p:spPr>
          <a:xfrm>
            <a:off x="5868144" y="6165304"/>
            <a:ext cx="2520280" cy="338554"/>
          </a:xfrm>
          <a:prstGeom prst="rect">
            <a:avLst/>
          </a:prstGeom>
          <a:noFill/>
        </p:spPr>
        <p:txBody>
          <a:bodyPr wrap="square" rtlCol="0">
            <a:spAutoFit/>
          </a:bodyPr>
          <a:lstStyle/>
          <a:p>
            <a:r>
              <a:rPr lang="tr-TR" sz="1600" dirty="0" err="1" smtClean="0"/>
              <a:t>Akyüz</a:t>
            </a:r>
            <a:r>
              <a:rPr lang="tr-TR" sz="1600" dirty="0" smtClean="0"/>
              <a:t> ve ark, 2011, Ankara </a:t>
            </a:r>
            <a:endParaRPr lang="tr-TR" sz="16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4525963"/>
          </a:xfrm>
        </p:spPr>
        <p:txBody>
          <a:bodyPr>
            <a:normAutofit/>
          </a:bodyPr>
          <a:lstStyle/>
          <a:p>
            <a:pPr algn="just">
              <a:buNone/>
            </a:pPr>
            <a:r>
              <a:rPr lang="tr-TR" sz="2000" dirty="0" smtClean="0"/>
              <a:t>     </a:t>
            </a:r>
            <a:r>
              <a:rPr lang="tr-TR" sz="2800" dirty="0" smtClean="0"/>
              <a:t>Nitelikli bir proje önerisinin hazırlanması, önemli ölçüde araştırma, fikir alışverişi ve geçmiş deneyimlerden ders alınmasını gerektiren bir süreçtir. İyi formüle edilmiş bir proje, kaynağının ve faydalanıcının önceliklerine ve belirlenen politikalara dayandırılmalıdır.</a:t>
            </a:r>
            <a:endParaRPr lang="tr-TR" sz="2800" dirty="0"/>
          </a:p>
        </p:txBody>
      </p:sp>
      <p:sp>
        <p:nvSpPr>
          <p:cNvPr id="4" name="3 Metin kutusu"/>
          <p:cNvSpPr txBox="1"/>
          <p:nvPr/>
        </p:nvSpPr>
        <p:spPr>
          <a:xfrm>
            <a:off x="6012160" y="6093296"/>
            <a:ext cx="2520280" cy="338554"/>
          </a:xfrm>
          <a:prstGeom prst="rect">
            <a:avLst/>
          </a:prstGeom>
          <a:noFill/>
        </p:spPr>
        <p:txBody>
          <a:bodyPr wrap="square" rtlCol="0">
            <a:spAutoFit/>
          </a:bodyPr>
          <a:lstStyle/>
          <a:p>
            <a:r>
              <a:rPr lang="tr-TR" sz="1600" dirty="0" err="1" smtClean="0"/>
              <a:t>Akyüz</a:t>
            </a:r>
            <a:r>
              <a:rPr lang="tr-TR" sz="1600" dirty="0" smtClean="0"/>
              <a:t> ve ark, 2011, Ankara </a:t>
            </a:r>
            <a:endParaRPr lang="tr-TR" sz="1600" dirty="0"/>
          </a:p>
        </p:txBody>
      </p:sp>
      <p:sp>
        <p:nvSpPr>
          <p:cNvPr id="5" name="4 Bulut Belirtme Çizgisi"/>
          <p:cNvSpPr/>
          <p:nvPr/>
        </p:nvSpPr>
        <p:spPr>
          <a:xfrm>
            <a:off x="3419872" y="2996952"/>
            <a:ext cx="4032448" cy="3024336"/>
          </a:xfrm>
          <a:prstGeom prst="cloudCallout">
            <a:avLst/>
          </a:prstGeom>
          <a:no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Metin kutusu"/>
          <p:cNvSpPr txBox="1"/>
          <p:nvPr/>
        </p:nvSpPr>
        <p:spPr>
          <a:xfrm>
            <a:off x="3995936" y="3789040"/>
            <a:ext cx="2592288" cy="1569660"/>
          </a:xfrm>
          <a:prstGeom prst="rect">
            <a:avLst/>
          </a:prstGeom>
          <a:noFill/>
        </p:spPr>
        <p:txBody>
          <a:bodyPr wrap="square" rtlCol="0">
            <a:spAutoFit/>
          </a:bodyPr>
          <a:lstStyle/>
          <a:p>
            <a:pPr algn="ctr"/>
            <a:r>
              <a:rPr lang="tr-TR" sz="2400" dirty="0" smtClean="0"/>
              <a:t>Peki proje önerisinin içerisinde neler bulunur ?</a:t>
            </a:r>
            <a:endParaRPr lang="tr-TR" sz="24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2994" y="0"/>
            <a:ext cx="9625554" cy="6858000"/>
          </a:xfrm>
          <a:prstGeom prst="rect">
            <a:avLst/>
          </a:prstGeom>
          <a:noFill/>
          <a:ln w="9525">
            <a:noFill/>
            <a:miter lim="800000"/>
            <a:headEnd/>
            <a:tailEnd/>
          </a:ln>
        </p:spPr>
      </p:pic>
      <p:sp>
        <p:nvSpPr>
          <p:cNvPr id="5" name="4 Dikdörtgen"/>
          <p:cNvSpPr/>
          <p:nvPr/>
        </p:nvSpPr>
        <p:spPr>
          <a:xfrm>
            <a:off x="7596336" y="6444044"/>
            <a:ext cx="1490793" cy="369332"/>
          </a:xfrm>
          <a:prstGeom prst="rect">
            <a:avLst/>
          </a:prstGeom>
        </p:spPr>
        <p:txBody>
          <a:bodyPr wrap="none">
            <a:spAutoFit/>
          </a:bodyPr>
          <a:lstStyle/>
          <a:p>
            <a:r>
              <a:rPr lang="tr-TR" dirty="0" smtClean="0">
                <a:solidFill>
                  <a:schemeClr val="bg1"/>
                </a:solidFill>
              </a:rPr>
              <a:t>(Ayhan Çelik)</a:t>
            </a:r>
            <a:endParaRPr lang="tr-TR" dirty="0">
              <a:solidFill>
                <a:schemeClr val="bg1"/>
              </a:solidFill>
            </a:endParaRPr>
          </a:p>
        </p:txBody>
      </p:sp>
      <p:sp>
        <p:nvSpPr>
          <p:cNvPr id="4" name="3 Dikdörtgen"/>
          <p:cNvSpPr/>
          <p:nvPr/>
        </p:nvSpPr>
        <p:spPr>
          <a:xfrm>
            <a:off x="6983760" y="2492896"/>
            <a:ext cx="2340768" cy="1015663"/>
          </a:xfrm>
          <a:prstGeom prst="rect">
            <a:avLst/>
          </a:prstGeom>
        </p:spPr>
        <p:txBody>
          <a:bodyPr wrap="square">
            <a:spAutoFit/>
          </a:bodyPr>
          <a:lstStyle/>
          <a:p>
            <a:r>
              <a:rPr lang="en-US" sz="2000" b="1" dirty="0" smtClean="0">
                <a:solidFill>
                  <a:srgbClr val="FFFF00"/>
                </a:solidFill>
                <a:latin typeface="Comic Sans MS" pitchFamily="66" charset="0"/>
              </a:rPr>
              <a:t>What is included with the project proposal</a:t>
            </a:r>
            <a:r>
              <a:rPr lang="tr-TR" sz="2000" b="1" dirty="0" smtClean="0">
                <a:solidFill>
                  <a:srgbClr val="FFFF00"/>
                </a:solidFill>
                <a:latin typeface="Comic Sans MS" pitchFamily="66" charset="0"/>
              </a:rPr>
              <a:t> ?</a:t>
            </a:r>
            <a:endParaRPr lang="tr-TR" sz="2000" b="1" dirty="0">
              <a:solidFill>
                <a:srgbClr val="FFFF00"/>
              </a:solidFill>
              <a:latin typeface="Comic Sans MS" pitchFamily="66" charset="0"/>
            </a:endParaRPr>
          </a:p>
        </p:txBody>
      </p:sp>
      <p:sp>
        <p:nvSpPr>
          <p:cNvPr id="6" name="5 Şimşek İşareti"/>
          <p:cNvSpPr/>
          <p:nvPr/>
        </p:nvSpPr>
        <p:spPr>
          <a:xfrm>
            <a:off x="7452320" y="1916832"/>
            <a:ext cx="626368" cy="554360"/>
          </a:xfrm>
          <a:prstGeom prst="lightningBol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alpha val="56000"/>
              </a:srgbClr>
            </a:gs>
            <a:gs pos="30000">
              <a:srgbClr val="C7AC4C">
                <a:alpha val="49000"/>
              </a:srgbClr>
            </a:gs>
            <a:gs pos="45000">
              <a:srgbClr val="E6D78A"/>
            </a:gs>
            <a:gs pos="77000">
              <a:srgbClr val="C7AC4C">
                <a:alpha val="52000"/>
              </a:srgbClr>
            </a:gs>
            <a:gs pos="100000">
              <a:srgbClr val="E6DCAC"/>
            </a:gs>
          </a:gsLst>
          <a:lin ang="5400000" scaled="0"/>
        </a:gradFill>
        <a:effectLst/>
      </p:bgPr>
    </p:bg>
    <p:spTree>
      <p:nvGrpSpPr>
        <p:cNvPr id="1" name=""/>
        <p:cNvGrpSpPr/>
        <p:nvPr/>
      </p:nvGrpSpPr>
      <p:grpSpPr>
        <a:xfrm>
          <a:off x="0" y="0"/>
          <a:ext cx="0" cy="0"/>
          <a:chOff x="0" y="0"/>
          <a:chExt cx="0" cy="0"/>
        </a:xfrm>
      </p:grpSpPr>
      <p:sp>
        <p:nvSpPr>
          <p:cNvPr id="4" name="3 Dikdörtgen"/>
          <p:cNvSpPr/>
          <p:nvPr/>
        </p:nvSpPr>
        <p:spPr>
          <a:xfrm>
            <a:off x="467544" y="527769"/>
            <a:ext cx="7920880" cy="3693319"/>
          </a:xfrm>
          <a:prstGeom prst="rect">
            <a:avLst/>
          </a:prstGeom>
        </p:spPr>
        <p:txBody>
          <a:bodyPr wrap="square">
            <a:spAutoFit/>
          </a:bodyPr>
          <a:lstStyle/>
          <a:p>
            <a:pPr algn="just"/>
            <a:r>
              <a:rPr lang="tr-TR" b="1" dirty="0" smtClean="0">
                <a:solidFill>
                  <a:srgbClr val="FF0066"/>
                </a:solidFill>
              </a:rPr>
              <a:t>Kapak sayfası (</a:t>
            </a:r>
            <a:r>
              <a:rPr lang="tr-TR" b="1" dirty="0" err="1" smtClean="0">
                <a:solidFill>
                  <a:srgbClr val="FF0066"/>
                </a:solidFill>
                <a:latin typeface="Comic Sans MS" pitchFamily="66" charset="0"/>
              </a:rPr>
              <a:t>Cover</a:t>
            </a:r>
            <a:r>
              <a:rPr lang="tr-TR" b="1" dirty="0" smtClean="0">
                <a:solidFill>
                  <a:srgbClr val="FF0066"/>
                </a:solidFill>
                <a:latin typeface="Comic Sans MS" pitchFamily="66" charset="0"/>
              </a:rPr>
              <a:t> </a:t>
            </a:r>
            <a:r>
              <a:rPr lang="tr-TR" b="1" dirty="0" err="1" smtClean="0">
                <a:solidFill>
                  <a:srgbClr val="FF0066"/>
                </a:solidFill>
                <a:latin typeface="Comic Sans MS" pitchFamily="66" charset="0"/>
              </a:rPr>
              <a:t>page</a:t>
            </a:r>
            <a:r>
              <a:rPr lang="tr-TR" b="1" dirty="0" smtClean="0">
                <a:solidFill>
                  <a:srgbClr val="FF0066"/>
                </a:solidFill>
              </a:rPr>
              <a:t>)</a:t>
            </a:r>
          </a:p>
          <a:p>
            <a:pPr algn="just"/>
            <a:endParaRPr lang="tr-TR" dirty="0" smtClean="0"/>
          </a:p>
          <a:p>
            <a:pPr algn="just"/>
            <a:r>
              <a:rPr lang="tr-TR" dirty="0" smtClean="0"/>
              <a:t>Proje önerisi başlığını taşır, </a:t>
            </a:r>
          </a:p>
          <a:p>
            <a:pPr algn="just"/>
            <a:endParaRPr lang="tr-TR" dirty="0" smtClean="0"/>
          </a:p>
          <a:p>
            <a:pPr algn="just"/>
            <a:r>
              <a:rPr lang="tr-TR" dirty="0" smtClean="0"/>
              <a:t> Kurum ve iletişim bilgilerini içerir, </a:t>
            </a:r>
          </a:p>
          <a:p>
            <a:pPr algn="just"/>
            <a:endParaRPr lang="tr-TR" dirty="0" smtClean="0"/>
          </a:p>
          <a:p>
            <a:pPr algn="just"/>
            <a:r>
              <a:rPr lang="tr-TR" dirty="0" smtClean="0"/>
              <a:t>Başlama ve bitiş tarihlerini belirtir, </a:t>
            </a:r>
          </a:p>
          <a:p>
            <a:pPr algn="just"/>
            <a:endParaRPr lang="tr-TR" dirty="0" smtClean="0"/>
          </a:p>
          <a:p>
            <a:pPr algn="just"/>
            <a:r>
              <a:rPr lang="tr-TR" dirty="0" smtClean="0"/>
              <a:t> İstenilen bütçe miktarını gösterir (her zaman değil),</a:t>
            </a:r>
          </a:p>
          <a:p>
            <a:pPr algn="just"/>
            <a:endParaRPr lang="tr-TR" dirty="0" smtClean="0"/>
          </a:p>
          <a:p>
            <a:pPr algn="just"/>
            <a:r>
              <a:rPr lang="tr-TR" dirty="0" smtClean="0"/>
              <a:t>  Kurumsal imzaları içerir,</a:t>
            </a:r>
          </a:p>
          <a:p>
            <a:pPr algn="just"/>
            <a:endParaRPr lang="tr-TR" dirty="0" smtClean="0"/>
          </a:p>
          <a:p>
            <a:pPr algn="just"/>
            <a:r>
              <a:rPr lang="tr-TR" dirty="0" smtClean="0"/>
              <a:t> Proje yürütücüsünün bilgilerini taşır (telefon no, e-mail, faks vb).</a:t>
            </a:r>
            <a:endParaRPr lang="tr-TR" dirty="0"/>
          </a:p>
        </p:txBody>
      </p:sp>
      <p:sp>
        <p:nvSpPr>
          <p:cNvPr id="5" name="4 Dikdörtgen"/>
          <p:cNvSpPr/>
          <p:nvPr/>
        </p:nvSpPr>
        <p:spPr>
          <a:xfrm>
            <a:off x="7380312" y="6165304"/>
            <a:ext cx="1490793" cy="369332"/>
          </a:xfrm>
          <a:prstGeom prst="rect">
            <a:avLst/>
          </a:prstGeom>
        </p:spPr>
        <p:txBody>
          <a:bodyPr wrap="none">
            <a:spAutoFit/>
          </a:bodyPr>
          <a:lstStyle/>
          <a:p>
            <a:r>
              <a:rPr lang="tr-TR" dirty="0" smtClean="0"/>
              <a:t>(Ayhan Çelik)</a:t>
            </a:r>
            <a:endParaRPr lang="tr-TR"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TotalTime>
  <Words>1843</Words>
  <Application>Microsoft Macintosh PowerPoint</Application>
  <PresentationFormat>On-screen Show (4:3)</PresentationFormat>
  <Paragraphs>284</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Ofis Teması</vt:lpstr>
      <vt:lpstr>PowerPoint Presentation</vt:lpstr>
      <vt:lpstr>Bilimsel Proje Önerisi Hazırlama:  (Scientific Project Proposal Preparation)   Problem, Amaç, Önem, Hipotezler, Tanımlar, Dokümantasyon </vt:lpstr>
      <vt:lpstr>Proje Nedir?   (What is the project ?)</vt:lpstr>
      <vt:lpstr>Bir Projede Bulunması Gereken Temel Özellikler (The Basic Features Required to be in a Project)</vt:lpstr>
      <vt:lpstr>Bir Projede Bulunması Gereken Temel Özellikler  (The Basic Features Required to be in a Project)</vt:lpstr>
      <vt:lpstr>Proje Önerisi Nedir? (What is the project proposal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Proje Döngüsü Nedir?  (What is the Project Cycle ?)</vt:lpstr>
      <vt:lpstr>Proje Döngüsünün Aşamaları (Stages of the Project Cycle) </vt:lpstr>
      <vt:lpstr>PowerPoint Presentation</vt:lpstr>
      <vt:lpstr>Proje Döngüsünün Yararları  (Benefits of Project Cycle)</vt:lpstr>
      <vt:lpstr>Tüm bu çalışmalara rağmen projeler neden başarısız olur?</vt:lpstr>
      <vt:lpstr>Projelerin Başarısızlık Nedenleri  (Reasons for the failure of projects)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Tortula</dc:creator>
  <cp:lastModifiedBy>murat ciflikli</cp:lastModifiedBy>
  <cp:revision>82</cp:revision>
  <dcterms:modified xsi:type="dcterms:W3CDTF">2015-10-22T20:20:57Z</dcterms:modified>
</cp:coreProperties>
</file>