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 id="2147483816" r:id="rId2"/>
    <p:sldMasterId id="2147483828" r:id="rId3"/>
  </p:sldMasterIdLst>
  <p:sldIdLst>
    <p:sldId id="256" r:id="rId4"/>
    <p:sldId id="293" r:id="rId5"/>
    <p:sldId id="257" r:id="rId6"/>
    <p:sldId id="258" r:id="rId7"/>
    <p:sldId id="270" r:id="rId8"/>
    <p:sldId id="282" r:id="rId9"/>
    <p:sldId id="281" r:id="rId10"/>
    <p:sldId id="283" r:id="rId11"/>
    <p:sldId id="284" r:id="rId12"/>
    <p:sldId id="285" r:id="rId13"/>
    <p:sldId id="286" r:id="rId14"/>
    <p:sldId id="271" r:id="rId15"/>
    <p:sldId id="290" r:id="rId16"/>
    <p:sldId id="272" r:id="rId17"/>
    <p:sldId id="289" r:id="rId18"/>
    <p:sldId id="273" r:id="rId19"/>
    <p:sldId id="275" r:id="rId20"/>
    <p:sldId id="274" r:id="rId21"/>
    <p:sldId id="276" r:id="rId22"/>
    <p:sldId id="277" r:id="rId23"/>
    <p:sldId id="278" r:id="rId24"/>
    <p:sldId id="279" r:id="rId25"/>
    <p:sldId id="259" r:id="rId26"/>
    <p:sldId id="260" r:id="rId27"/>
    <p:sldId id="261" r:id="rId28"/>
    <p:sldId id="262" r:id="rId29"/>
    <p:sldId id="263" r:id="rId30"/>
    <p:sldId id="287" r:id="rId31"/>
    <p:sldId id="288" r:id="rId32"/>
    <p:sldId id="264" r:id="rId33"/>
    <p:sldId id="265" r:id="rId34"/>
    <p:sldId id="266" r:id="rId35"/>
    <p:sldId id="267" r:id="rId36"/>
    <p:sldId id="268" r:id="rId37"/>
    <p:sldId id="269" r:id="rId38"/>
    <p:sldId id="280" r:id="rId3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10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4" name="13 Başlık"/>
          <p:cNvSpPr>
            <a:spLocks noGrp="1"/>
          </p:cNvSpPr>
          <p:nvPr>
            <p:ph type="ctrTitle"/>
          </p:nvPr>
        </p:nvSpPr>
        <p:spPr>
          <a:xfrm>
            <a:off x="1432560" y="359898"/>
            <a:ext cx="7406640" cy="1472184"/>
          </a:xfrm>
        </p:spPr>
        <p:txBody>
          <a:bodyPr anchor="b"/>
          <a:lstStyle>
            <a:lvl1pPr algn="l">
              <a:defRPr/>
            </a:lvl1pPr>
            <a:extLst/>
          </a:lstStyle>
          <a:p>
            <a:r>
              <a:rPr kumimoji="0" lang="tr-TR" smtClean="0"/>
              <a:t>Asıl başlık stili için tıklatın</a:t>
            </a:r>
            <a:endParaRPr kumimoji="0" lang="en-US"/>
          </a:p>
        </p:txBody>
      </p:sp>
      <p:sp>
        <p:nvSpPr>
          <p:cNvPr id="22" name="21 Alt Başlık"/>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7" name="6 Veri Yer Tutucusu"/>
          <p:cNvSpPr>
            <a:spLocks noGrp="1"/>
          </p:cNvSpPr>
          <p:nvPr>
            <p:ph type="dt" sz="half" idx="10"/>
          </p:nvPr>
        </p:nvSpPr>
        <p:spPr/>
        <p:txBody>
          <a:bodyPr/>
          <a:lstStyle>
            <a:extLst/>
          </a:lstStyle>
          <a:p>
            <a:fld id="{D9F75050-0E15-4C5B-92B0-66D068882F1F}" type="datetimeFigureOut">
              <a:rPr lang="tr-TR" smtClean="0"/>
              <a:pPr/>
              <a:t>09.10.2015</a:t>
            </a:fld>
            <a:endParaRPr lang="tr-TR"/>
          </a:p>
        </p:txBody>
      </p:sp>
      <p:sp>
        <p:nvSpPr>
          <p:cNvPr id="20" name="19 Altbilgi Yer Tutucusu"/>
          <p:cNvSpPr>
            <a:spLocks noGrp="1"/>
          </p:cNvSpPr>
          <p:nvPr>
            <p:ph type="ftr" sz="quarter" idx="11"/>
          </p:nvPr>
        </p:nvSpPr>
        <p:spPr/>
        <p:txBody>
          <a:bodyPr/>
          <a:lstStyle>
            <a:extLst/>
          </a:lstStyle>
          <a:p>
            <a:endParaRPr lang="tr-TR"/>
          </a:p>
        </p:txBody>
      </p:sp>
      <p:sp>
        <p:nvSpPr>
          <p:cNvPr id="10" name="9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
        <p:nvSpPr>
          <p:cNvPr id="8" name="7 Oval"/>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Oval"/>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09.10.2015</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274639"/>
            <a:ext cx="1828800" cy="5851525"/>
          </a:xfrm>
        </p:spPr>
        <p:txBody>
          <a:bodyPr vert="eaVert"/>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1143000" y="274640"/>
            <a:ext cx="5562600" cy="5851525"/>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09.10.2015</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3">
        <a:schemeClr val="bg1"/>
      </p:bgRef>
    </p:bg>
    <p:spTree>
      <p:nvGrpSpPr>
        <p:cNvPr id="1" name=""/>
        <p:cNvGrpSpPr/>
        <p:nvPr/>
      </p:nvGrpSpPr>
      <p:grpSpPr>
        <a:xfrm>
          <a:off x="0" y="0"/>
          <a:ext cx="0" cy="0"/>
          <a:chOff x="0" y="0"/>
          <a:chExt cx="0" cy="0"/>
        </a:xfrm>
      </p:grpSpPr>
      <p:sp>
        <p:nvSpPr>
          <p:cNvPr id="12" name="11 Dikdörtgen"/>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12 Yuvarlatılmış Dikdörtgen"/>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8 Alt Başlık"/>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p:txBody>
          <a:bodyPr/>
          <a:lstStyle/>
          <a:p>
            <a:fld id="{D9F75050-0E15-4C5B-92B0-66D068882F1F}" type="datetimeFigureOut">
              <a:rPr lang="tr-TR" smtClean="0"/>
              <a:pPr/>
              <a:t>09.10.2015</a:t>
            </a:fld>
            <a:endParaRPr lang="tr-TR"/>
          </a:p>
        </p:txBody>
      </p:sp>
      <p:sp>
        <p:nvSpPr>
          <p:cNvPr id="17" name="16 Altbilgi Yer Tutucusu"/>
          <p:cNvSpPr>
            <a:spLocks noGrp="1"/>
          </p:cNvSpPr>
          <p:nvPr>
            <p:ph type="ftr" sz="quarter" idx="11"/>
          </p:nvPr>
        </p:nvSpPr>
        <p:spPr/>
        <p:txBody>
          <a:bodyPr/>
          <a:lstStyle/>
          <a:p>
            <a:endParaRPr lang="tr-TR"/>
          </a:p>
        </p:txBody>
      </p:sp>
      <p:sp>
        <p:nvSpPr>
          <p:cNvPr id="29" name="28 Slayt Numarası Yer Tutucusu"/>
          <p:cNvSpPr>
            <a:spLocks noGrp="1"/>
          </p:cNvSpPr>
          <p:nvPr>
            <p:ph type="sldNum" sz="quarter" idx="12"/>
          </p:nvPr>
        </p:nvSpPr>
        <p:spPr/>
        <p:txBody>
          <a:bodyPr lIns="0" tIns="0" rIns="0" bIns="0">
            <a:noAutofit/>
          </a:bodyPr>
          <a:lstStyle>
            <a:lvl1pPr>
              <a:defRPr sz="1400">
                <a:solidFill>
                  <a:srgbClr val="FFFFFF"/>
                </a:solidFill>
              </a:defRPr>
            </a:lvl1pPr>
          </a:lstStyle>
          <a:p>
            <a:fld id="{B1DEFA8C-F947-479F-BE07-76B6B3F80BF1}" type="slidenum">
              <a:rPr lang="tr-TR" smtClean="0"/>
              <a:pPr/>
              <a:t>‹#›</a:t>
            </a:fld>
            <a:endParaRPr lang="tr-TR"/>
          </a:p>
        </p:txBody>
      </p:sp>
      <p:sp>
        <p:nvSpPr>
          <p:cNvPr id="7" name="6 Dikdörtgen"/>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Başlık"/>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09.10.2015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8" name="7 İçerik Yer Tutucusu"/>
          <p:cNvSpPr>
            <a:spLocks noGrp="1"/>
          </p:cNvSpPr>
          <p:nvPr>
            <p:ph sz="quarter" idx="1"/>
          </p:nvPr>
        </p:nvSpPr>
        <p:spPr>
          <a:xfrm>
            <a:off x="914400" y="1447800"/>
            <a:ext cx="777240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sp>
        <p:nvSpPr>
          <p:cNvPr id="11" name="10 Dikdörtgen"/>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9 Yuvarlatılmış Dikdörtgen"/>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722313" y="952500"/>
            <a:ext cx="7772400" cy="1362075"/>
          </a:xfrm>
        </p:spPr>
        <p:txBody>
          <a:bodyPr anchor="b" anchorCtr="0"/>
          <a:lstStyle>
            <a:lvl1pPr algn="l">
              <a:buNone/>
              <a:defRPr sz="4000" b="0" cap="none"/>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09.10.2015</a:t>
            </a:fld>
            <a:endParaRPr lang="tr-TR"/>
          </a:p>
        </p:txBody>
      </p:sp>
      <p:sp>
        <p:nvSpPr>
          <p:cNvPr id="5" name="4 Altbilgi Yer Tutucusu"/>
          <p:cNvSpPr>
            <a:spLocks noGrp="1"/>
          </p:cNvSpPr>
          <p:nvPr>
            <p:ph type="ftr" sz="quarter" idx="11"/>
          </p:nvPr>
        </p:nvSpPr>
        <p:spPr>
          <a:xfrm>
            <a:off x="800100" y="6172200"/>
            <a:ext cx="4000500" cy="457200"/>
          </a:xfrm>
        </p:spPr>
        <p:txBody>
          <a:bodyPr/>
          <a:lstStyle/>
          <a:p>
            <a:endParaRPr lang="tr-TR"/>
          </a:p>
        </p:txBody>
      </p:sp>
      <p:sp>
        <p:nvSpPr>
          <p:cNvPr id="7" name="6 Dikdörtgen"/>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Dikdörtgen"/>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Dikdörtgen"/>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Slayt Numarası Yer Tutucusu"/>
          <p:cNvSpPr>
            <a:spLocks noGrp="1"/>
          </p:cNvSpPr>
          <p:nvPr>
            <p:ph type="sldNum" sz="quarter" idx="12"/>
          </p:nvPr>
        </p:nvSpPr>
        <p:spPr>
          <a:xfrm>
            <a:off x="146304" y="6208776"/>
            <a:ext cx="457200" cy="457200"/>
          </a:xfrm>
        </p:spPr>
        <p:txBody>
          <a:bodyPr/>
          <a:lstStyle/>
          <a:p>
            <a:fld id="{B1DEFA8C-F947-479F-BE07-76B6B3F80BF1}"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09.10.2015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9" name="8 İçerik Yer Tutucusu"/>
          <p:cNvSpPr>
            <a:spLocks noGrp="1"/>
          </p:cNvSpPr>
          <p:nvPr>
            <p:ph sz="quarter" idx="1"/>
          </p:nvPr>
        </p:nvSpPr>
        <p:spPr>
          <a:xfrm>
            <a:off x="914400" y="1447800"/>
            <a:ext cx="374904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933950" y="1447800"/>
            <a:ext cx="374904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914400" y="273050"/>
            <a:ext cx="7772400" cy="1143000"/>
          </a:xfrm>
        </p:spPr>
        <p:txBody>
          <a:bodyPr anchor="b" anchorCtr="0"/>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6 Veri Yer Tutucusu"/>
          <p:cNvSpPr>
            <a:spLocks noGrp="1"/>
          </p:cNvSpPr>
          <p:nvPr>
            <p:ph type="dt" sz="half" idx="10"/>
          </p:nvPr>
        </p:nvSpPr>
        <p:spPr/>
        <p:txBody>
          <a:bodyPr/>
          <a:lstStyle/>
          <a:p>
            <a:fld id="{D9F75050-0E15-4C5B-92B0-66D068882F1F}" type="datetimeFigureOut">
              <a:rPr lang="tr-TR" smtClean="0"/>
              <a:pPr/>
              <a:t>09.10.2015</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11" name="10 İçerik Yer Tutucusu"/>
          <p:cNvSpPr>
            <a:spLocks noGrp="1"/>
          </p:cNvSpPr>
          <p:nvPr>
            <p:ph sz="half" idx="2"/>
          </p:nvPr>
        </p:nvSpPr>
        <p:spPr>
          <a:xfrm>
            <a:off x="914400" y="2247900"/>
            <a:ext cx="37338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half" idx="4"/>
          </p:nvPr>
        </p:nvSpPr>
        <p:spPr>
          <a:xfrm>
            <a:off x="4953000" y="2247900"/>
            <a:ext cx="37338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D9F75050-0E15-4C5B-92B0-66D068882F1F}" type="datetimeFigureOut">
              <a:rPr lang="tr-TR" smtClean="0"/>
              <a:pPr/>
              <a:t>09.10.2015</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09.10.2015</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7 Dikdörtgen"/>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8 Yuvarlatılmış Dikdörtgen"/>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914400" y="273050"/>
            <a:ext cx="7772400" cy="1143000"/>
          </a:xfrm>
        </p:spPr>
        <p:txBody>
          <a:bodyPr anchor="b" anchorCtr="0"/>
          <a:lstStyle>
            <a:lvl1pPr algn="l">
              <a:buNone/>
              <a:defRPr sz="4000" b="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09.10.2015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11" name="10 İçerik Yer Tutucusu"/>
          <p:cNvSpPr>
            <a:spLocks noGrp="1"/>
          </p:cNvSpPr>
          <p:nvPr>
            <p:ph sz="quarter" idx="1"/>
          </p:nvPr>
        </p:nvSpPr>
        <p:spPr>
          <a:xfrm>
            <a:off x="2971800" y="1600200"/>
            <a:ext cx="5715000" cy="44958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09.10.2015</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914400" y="4900550"/>
            <a:ext cx="7315200" cy="522288"/>
          </a:xfrm>
        </p:spPr>
        <p:txBody>
          <a:bodyPr anchor="ctr">
            <a:noAutofit/>
          </a:bodyPr>
          <a:lstStyle>
            <a:lvl1pPr algn="l">
              <a:buNone/>
              <a:defRPr sz="2800" b="0"/>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09.10.2015</a:t>
            </a:fld>
            <a:endParaRPr lang="tr-TR"/>
          </a:p>
        </p:txBody>
      </p:sp>
      <p:sp>
        <p:nvSpPr>
          <p:cNvPr id="6" name="5 Altbilgi Yer Tutucusu"/>
          <p:cNvSpPr>
            <a:spLocks noGrp="1"/>
          </p:cNvSpPr>
          <p:nvPr>
            <p:ph type="ftr" sz="quarter" idx="11"/>
          </p:nvPr>
        </p:nvSpPr>
        <p:spPr>
          <a:xfrm>
            <a:off x="914400" y="6172200"/>
            <a:ext cx="3886200" cy="457200"/>
          </a:xfrm>
        </p:spPr>
        <p:txBody>
          <a:bodyPr/>
          <a:lstStyle/>
          <a:p>
            <a:endParaRPr lang="tr-TR"/>
          </a:p>
        </p:txBody>
      </p:sp>
      <p:sp>
        <p:nvSpPr>
          <p:cNvPr id="7" name="6 Slayt Numarası Yer Tutucusu"/>
          <p:cNvSpPr>
            <a:spLocks noGrp="1"/>
          </p:cNvSpPr>
          <p:nvPr>
            <p:ph type="sldNum" sz="quarter" idx="12"/>
          </p:nvPr>
        </p:nvSpPr>
        <p:spPr>
          <a:xfrm>
            <a:off x="146304" y="6208776"/>
            <a:ext cx="457200" cy="457200"/>
          </a:xfrm>
        </p:spPr>
        <p:txBody>
          <a:bodyPr/>
          <a:lstStyle/>
          <a:p>
            <a:fld id="{B1DEFA8C-F947-479F-BE07-76B6B3F80BF1}" type="slidenum">
              <a:rPr lang="tr-TR" smtClean="0"/>
              <a:pPr/>
              <a:t>‹#›</a:t>
            </a:fld>
            <a:endParaRPr lang="tr-TR"/>
          </a:p>
        </p:txBody>
      </p:sp>
      <p:sp>
        <p:nvSpPr>
          <p:cNvPr id="11" name="10 Dikdörtgen"/>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ikdörtgen"/>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Resim Yer Tutucusu"/>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tr-TR" smtClean="0"/>
              <a:t>Resim eklemek için simgeyi tıklatın</a:t>
            </a:r>
            <a:endParaRPr kumimoji="0"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09.10.2015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41"/>
            <a:ext cx="201168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914400" y="274640"/>
            <a:ext cx="55626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09.10.2015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09.10.2015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09.10.2015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09.10.2015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09.10.2015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09.10.2015</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09.10.2015</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09.10.2015</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6 Dikdörtgen"/>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Başlık"/>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09.10.2015</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
        <p:nvSpPr>
          <p:cNvPr id="10" name="9 Dikdörtgen"/>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Oval"/>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Oval"/>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09.10.2015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09.10.2015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09.10.2015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09.10.2015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lstStyle>
            <a:extLst/>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D9F75050-0E15-4C5B-92B0-66D068882F1F}" type="datetimeFigureOut">
              <a:rPr lang="tr-TR" smtClean="0"/>
              <a:pPr/>
              <a:t>09.10.2015</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extLst/>
          </a:lstStyle>
          <a:p>
            <a:fld id="{D9F75050-0E15-4C5B-92B0-66D068882F1F}" type="datetimeFigureOut">
              <a:rPr lang="tr-TR" smtClean="0"/>
              <a:pPr/>
              <a:t>09.10.2015</a:t>
            </a:fld>
            <a:endParaRPr lang="tr-TR"/>
          </a:p>
        </p:txBody>
      </p:sp>
      <p:sp>
        <p:nvSpPr>
          <p:cNvPr id="8" name="7 Altbilgi Yer Tutucusu"/>
          <p:cNvSpPr>
            <a:spLocks noGrp="1"/>
          </p:cNvSpPr>
          <p:nvPr>
            <p:ph type="ftr" sz="quarter" idx="11"/>
          </p:nvPr>
        </p:nvSpPr>
        <p:spPr/>
        <p:txBody>
          <a:bodyPr/>
          <a:lstStyle>
            <a:extLst/>
          </a:lstStyle>
          <a:p>
            <a:endParaRPr lang="tr-TR"/>
          </a:p>
        </p:txBody>
      </p:sp>
      <p:sp>
        <p:nvSpPr>
          <p:cNvPr id="9" name="8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nchor="ctr"/>
          <a:lstStyle>
            <a:extLst/>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extLst/>
          </a:lstStyle>
          <a:p>
            <a:fld id="{D9F75050-0E15-4C5B-92B0-66D068882F1F}" type="datetimeFigureOut">
              <a:rPr lang="tr-TR" smtClean="0"/>
              <a:pPr/>
              <a:t>09.10.2015</a:t>
            </a:fld>
            <a:endParaRPr lang="tr-TR"/>
          </a:p>
        </p:txBody>
      </p:sp>
      <p:sp>
        <p:nvSpPr>
          <p:cNvPr id="4" name="3 Altbilgi Yer Tutucusu"/>
          <p:cNvSpPr>
            <a:spLocks noGrp="1"/>
          </p:cNvSpPr>
          <p:nvPr>
            <p:ph type="ftr" sz="quarter" idx="11"/>
          </p:nvPr>
        </p:nvSpPr>
        <p:spPr/>
        <p:txBody>
          <a:bodyPr/>
          <a:lstStyle>
            <a:extLst/>
          </a:lstStyle>
          <a:p>
            <a:endParaRPr lang="tr-TR"/>
          </a:p>
        </p:txBody>
      </p:sp>
      <p:sp>
        <p:nvSpPr>
          <p:cNvPr id="5" name="4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4 Dikdörtgen"/>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Veri Yer Tutucusu"/>
          <p:cNvSpPr>
            <a:spLocks noGrp="1"/>
          </p:cNvSpPr>
          <p:nvPr>
            <p:ph type="dt" sz="half" idx="10"/>
          </p:nvPr>
        </p:nvSpPr>
        <p:spPr/>
        <p:txBody>
          <a:bodyPr/>
          <a:lstStyle>
            <a:extLst/>
          </a:lstStyle>
          <a:p>
            <a:fld id="{D9F75050-0E15-4C5B-92B0-66D068882F1F}" type="datetimeFigureOut">
              <a:rPr lang="tr-TR" smtClean="0"/>
              <a:pPr/>
              <a:t>09.10.2015</a:t>
            </a:fld>
            <a:endParaRPr lang="tr-TR"/>
          </a:p>
        </p:txBody>
      </p:sp>
      <p:sp>
        <p:nvSpPr>
          <p:cNvPr id="3" name="2 Altbilgi Yer Tutucusu"/>
          <p:cNvSpPr>
            <a:spLocks noGrp="1"/>
          </p:cNvSpPr>
          <p:nvPr>
            <p:ph type="ftr" sz="quarter" idx="11"/>
          </p:nvPr>
        </p:nvSpPr>
        <p:spPr/>
        <p:txBody>
          <a:bodyPr/>
          <a:lstStyle>
            <a:extLst/>
          </a:lstStyle>
          <a:p>
            <a:endParaRPr lang="tr-TR"/>
          </a:p>
        </p:txBody>
      </p:sp>
      <p:sp>
        <p:nvSpPr>
          <p:cNvPr id="4" name="3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
        <p:nvSpPr>
          <p:cNvPr id="6" name="5 Dikdörtgen"/>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D9F75050-0E15-4C5B-92B0-66D068882F1F}" type="datetimeFigureOut">
              <a:rPr lang="tr-TR" smtClean="0"/>
              <a:pPr/>
              <a:t>09.10.2015</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extLst/>
          </a:lstStyle>
          <a:p>
            <a:fld id="{D9F75050-0E15-4C5B-92B0-66D068882F1F}" type="datetimeFigureOut">
              <a:rPr lang="tr-TR" smtClean="0"/>
              <a:pPr/>
              <a:t>09.10.2015</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
        <p:nvSpPr>
          <p:cNvPr id="8" name="7 Dikdörtgen"/>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Resim Yer Tutucusu"/>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tr-TR" smtClean="0"/>
              <a:t>Resim eklemek için simgeyi tıklatın</a:t>
            </a:r>
            <a:endParaRPr kumimoji="0" lang="en-US" dirty="0"/>
          </a:p>
        </p:txBody>
      </p:sp>
      <p:sp>
        <p:nvSpPr>
          <p:cNvPr id="9" name="8 Akış Çizelgesi: İşlem"/>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Akış Çizelgesi: İşlem"/>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Metin Yer Tutucusu"/>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Pasta"/>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Oval"/>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Halka"/>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Dikdörtgen"/>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Başlık Yer Tutucusu"/>
          <p:cNvSpPr>
            <a:spLocks noGrp="1"/>
          </p:cNvSpPr>
          <p:nvPr>
            <p:ph type="title"/>
          </p:nvPr>
        </p:nvSpPr>
        <p:spPr>
          <a:xfrm>
            <a:off x="1435608" y="274638"/>
            <a:ext cx="7498080" cy="1143000"/>
          </a:xfrm>
          <a:prstGeom prst="rect">
            <a:avLst/>
          </a:prstGeom>
        </p:spPr>
        <p:txBody>
          <a:bodyPr anchor="ctr">
            <a:normAutofit/>
          </a:bodyPr>
          <a:lstStyle>
            <a:extLst/>
          </a:lstStyle>
          <a:p>
            <a:r>
              <a:rPr kumimoji="0" lang="tr-TR" smtClean="0"/>
              <a:t>Asıl başlık stili için tıklatın</a:t>
            </a:r>
            <a:endParaRPr kumimoji="0" lang="en-US"/>
          </a:p>
        </p:txBody>
      </p:sp>
      <p:sp>
        <p:nvSpPr>
          <p:cNvPr id="9" name="8 Metin Yer Tutucusu"/>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23 Veri Yer Tutucusu"/>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D9F75050-0E15-4C5B-92B0-66D068882F1F}" type="datetimeFigureOut">
              <a:rPr lang="tr-TR" smtClean="0"/>
              <a:pPr/>
              <a:t>09.10.2015</a:t>
            </a:fld>
            <a:endParaRPr lang="tr-TR"/>
          </a:p>
        </p:txBody>
      </p:sp>
      <p:sp>
        <p:nvSpPr>
          <p:cNvPr id="10" name="9 Altbilgi Yer Tutucusu"/>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tr-TR"/>
          </a:p>
        </p:txBody>
      </p:sp>
      <p:sp>
        <p:nvSpPr>
          <p:cNvPr id="22" name="21 Slayt Numarası Yer Tutucusu"/>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1DEFA8C-F947-479F-BE07-76B6B3F80BF1}" type="slidenum">
              <a:rPr lang="tr-TR" smtClean="0"/>
              <a:pPr/>
              <a:t>‹#›</a:t>
            </a:fld>
            <a:endParaRPr lang="tr-TR"/>
          </a:p>
        </p:txBody>
      </p:sp>
      <p:sp>
        <p:nvSpPr>
          <p:cNvPr id="15" name="14 Dikdörtgen"/>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Dikdörtgen"/>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7 Yuvarlatılmış Dikdörtgen"/>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21 Başlık Yer Tutucusu"/>
          <p:cNvSpPr>
            <a:spLocks noGrp="1"/>
          </p:cNvSpPr>
          <p:nvPr>
            <p:ph type="title"/>
          </p:nvPr>
        </p:nvSpPr>
        <p:spPr>
          <a:xfrm>
            <a:off x="914400" y="274638"/>
            <a:ext cx="7772400" cy="1143000"/>
          </a:xfrm>
          <a:prstGeom prst="rect">
            <a:avLst/>
          </a:prstGeom>
        </p:spPr>
        <p:txBody>
          <a:bodyPr bIns="91440" anchor="b" anchorCtr="0">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D9F75050-0E15-4C5B-92B0-66D068882F1F}" type="datetimeFigureOut">
              <a:rPr lang="tr-TR" smtClean="0"/>
              <a:pPr/>
              <a:t>09.10.2015</a:t>
            </a:fld>
            <a:endParaRPr lang="tr-TR"/>
          </a:p>
        </p:txBody>
      </p:sp>
      <p:sp>
        <p:nvSpPr>
          <p:cNvPr id="3" name="2 Altbilgi Yer Tutucusu"/>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tr-TR"/>
          </a:p>
        </p:txBody>
      </p:sp>
      <p:sp>
        <p:nvSpPr>
          <p:cNvPr id="23" name="22 Slayt Numarası Yer Tutucusu"/>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09.10.2015</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Dersin%20%C4%B0%C3%A7eri%C4%9Fi.ppt"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3.jpeg"/><Relationship Id="rId3" Type="http://schemas.openxmlformats.org/officeDocument/2006/relationships/image" Target="../media/image2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5.jpeg"/><Relationship Id="rId3" Type="http://schemas.openxmlformats.org/officeDocument/2006/relationships/image" Target="../media/image26.jpeg"/></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1" Type="http://schemas.openxmlformats.org/officeDocument/2006/relationships/slideLayout" Target="../slideLayouts/slideLayout13.xml"/><Relationship Id="rId2" Type="http://schemas.openxmlformats.org/officeDocument/2006/relationships/image" Target="../media/image2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2.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3.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4.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5.jpeg"/><Relationship Id="rId3" Type="http://schemas.openxmlformats.org/officeDocument/2006/relationships/image" Target="../media/image36.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3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1619672" y="332656"/>
            <a:ext cx="6316216" cy="1174282"/>
          </a:xfrm>
        </p:spPr>
        <p:txBody>
          <a:bodyPr>
            <a:normAutofit fontScale="90000"/>
          </a:bodyPr>
          <a:lstStyle/>
          <a:p>
            <a:r>
              <a:rPr lang="tr-TR" dirty="0" smtClean="0">
                <a:solidFill>
                  <a:srgbClr val="008000"/>
                </a:solidFill>
              </a:rPr>
              <a:t>Bilimsel Araştırma Yöntemleri</a:t>
            </a:r>
            <a:endParaRPr lang="tr-TR" dirty="0">
              <a:solidFill>
                <a:srgbClr val="008000"/>
              </a:solidFill>
            </a:endParaRPr>
          </a:p>
        </p:txBody>
      </p:sp>
      <p:sp>
        <p:nvSpPr>
          <p:cNvPr id="3" name="2 Alt Başlık"/>
          <p:cNvSpPr>
            <a:spLocks noGrp="1"/>
          </p:cNvSpPr>
          <p:nvPr>
            <p:ph type="subTitle" idx="1"/>
          </p:nvPr>
        </p:nvSpPr>
        <p:spPr>
          <a:xfrm>
            <a:off x="1475656" y="1913384"/>
            <a:ext cx="6172200" cy="2379712"/>
          </a:xfrm>
        </p:spPr>
        <p:txBody>
          <a:bodyPr>
            <a:normAutofit/>
          </a:bodyPr>
          <a:lstStyle/>
          <a:p>
            <a:pPr algn="ctr"/>
            <a:endParaRPr lang="tr-TR" dirty="0" smtClean="0"/>
          </a:p>
        </p:txBody>
      </p:sp>
      <p:pic>
        <p:nvPicPr>
          <p:cNvPr id="4" name="Picture 2" descr="http://img203.imageshack.us/img203/1399/bilimveteknolojihaftasi.gif"/>
          <p:cNvPicPr>
            <a:picLocks noChangeAspect="1" noChangeArrowheads="1"/>
          </p:cNvPicPr>
          <p:nvPr/>
        </p:nvPicPr>
        <p:blipFill>
          <a:blip r:embed="rId2" cstate="print"/>
          <a:srcRect/>
          <a:stretch>
            <a:fillRect/>
          </a:stretch>
        </p:blipFill>
        <p:spPr bwMode="auto">
          <a:xfrm>
            <a:off x="1907704" y="3212976"/>
            <a:ext cx="5478990" cy="3096344"/>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elestiri-yorum.org/wp-content/uploads/2012/03/374966.jpg"/>
          <p:cNvPicPr>
            <a:picLocks noChangeAspect="1" noChangeArrowheads="1"/>
          </p:cNvPicPr>
          <p:nvPr/>
        </p:nvPicPr>
        <p:blipFill>
          <a:blip r:embed="rId2" cstate="print"/>
          <a:srcRect/>
          <a:stretch>
            <a:fillRect/>
          </a:stretch>
        </p:blipFill>
        <p:spPr bwMode="auto">
          <a:xfrm>
            <a:off x="3851919" y="260648"/>
            <a:ext cx="4980073" cy="4104456"/>
          </a:xfrm>
          <a:prstGeom prst="rect">
            <a:avLst/>
          </a:prstGeom>
          <a:noFill/>
        </p:spPr>
      </p:pic>
      <p:sp>
        <p:nvSpPr>
          <p:cNvPr id="4" name="AutoShape 2"/>
          <p:cNvSpPr>
            <a:spLocks noChangeArrowheads="1"/>
          </p:cNvSpPr>
          <p:nvPr/>
        </p:nvSpPr>
        <p:spPr bwMode="auto">
          <a:xfrm>
            <a:off x="395536" y="548680"/>
            <a:ext cx="6551613" cy="2965450"/>
          </a:xfrm>
          <a:custGeom>
            <a:avLst/>
            <a:gdLst/>
            <a:ahLst/>
            <a:cxnLst/>
            <a:rect l="0" t="0" r="0" b="0"/>
            <a:pathLst/>
          </a:custGeom>
          <a:solidFill>
            <a:srgbClr val="FFFFFF"/>
          </a:solidFill>
          <a:ln w="9525">
            <a:solidFill>
              <a:srgbClr val="000000"/>
            </a:solidFill>
            <a:round/>
            <a:headEnd/>
            <a:tailEnd/>
          </a:ln>
        </p:spPr>
        <p:txBody>
          <a:bodyPr lIns="0" tIns="0" rIns="0" bIns="0"/>
          <a:lstStyle/>
          <a:p>
            <a:pPr marL="133350" lvl="1" defTabSz="801688" eaLnBrk="0" hangingPunct="0"/>
            <a:r>
              <a:rPr lang="tr-TR" sz="2500" b="1" dirty="0">
                <a:latin typeface="Comic Sans MS" pitchFamily="66" charset="0"/>
              </a:rPr>
              <a:t>Medya Araçları</a:t>
            </a:r>
            <a:endParaRPr lang="tr-TR" sz="2500" dirty="0">
              <a:latin typeface="Comic Sans MS" pitchFamily="66" charset="0"/>
            </a:endParaRPr>
          </a:p>
          <a:p>
            <a:pPr defTabSz="801688" eaLnBrk="0" hangingPunct="0">
              <a:spcBef>
                <a:spcPts val="4488"/>
              </a:spcBef>
            </a:pPr>
            <a:r>
              <a:rPr lang="tr-TR" sz="2300" dirty="0"/>
              <a:t>•  toplum ve dünyadan bilgi alma</a:t>
            </a:r>
          </a:p>
          <a:p>
            <a:pPr defTabSz="801688" eaLnBrk="0" hangingPunct="0">
              <a:spcBef>
                <a:spcPts val="1350"/>
              </a:spcBef>
            </a:pPr>
            <a:r>
              <a:rPr lang="tr-TR" sz="2300" dirty="0"/>
              <a:t>•  olaylar ve kişileri </a:t>
            </a:r>
            <a:r>
              <a:rPr lang="tr-TR" sz="2300" dirty="0" smtClean="0"/>
              <a:t>tanıma</a:t>
            </a:r>
          </a:p>
          <a:p>
            <a:pPr defTabSz="801688" eaLnBrk="0" hangingPunct="0">
              <a:spcBef>
                <a:spcPts val="1350"/>
              </a:spcBef>
            </a:pPr>
            <a:endParaRPr lang="tr-TR" sz="2300" dirty="0" smtClean="0"/>
          </a:p>
          <a:p>
            <a:pPr defTabSz="801688" eaLnBrk="0" hangingPunct="0">
              <a:spcBef>
                <a:spcPts val="1350"/>
              </a:spcBef>
            </a:pPr>
            <a:endParaRPr lang="tr-TR" sz="2300" dirty="0"/>
          </a:p>
          <a:p>
            <a:pPr marL="906463" lvl="2" defTabSz="801688" eaLnBrk="0" hangingPunct="0">
              <a:spcBef>
                <a:spcPts val="5450"/>
              </a:spcBef>
            </a:pPr>
            <a:r>
              <a:rPr lang="tr-TR" sz="2300" dirty="0">
                <a:solidFill>
                  <a:srgbClr val="F6143F"/>
                </a:solidFill>
              </a:rPr>
              <a:t>Manipüle edilebilir / güvenmek zor</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323528" y="332656"/>
            <a:ext cx="7493000" cy="4365625"/>
          </a:xfrm>
          <a:custGeom>
            <a:avLst/>
            <a:gdLst/>
            <a:ahLst/>
            <a:cxnLst/>
            <a:rect l="0" t="0" r="0" b="0"/>
            <a:pathLst/>
          </a:custGeom>
          <a:solidFill>
            <a:srgbClr val="FFFFFF"/>
          </a:solidFill>
          <a:ln w="9525">
            <a:solidFill>
              <a:srgbClr val="000000"/>
            </a:solidFill>
            <a:round/>
            <a:headEnd/>
            <a:tailEnd/>
          </a:ln>
        </p:spPr>
        <p:txBody>
          <a:bodyPr lIns="0" tIns="0" rIns="0" bIns="0"/>
          <a:lstStyle/>
          <a:p>
            <a:pPr marL="101600" lvl="1" defTabSz="801688" eaLnBrk="0" hangingPunct="0"/>
            <a:r>
              <a:rPr lang="tr-TR" sz="2500" b="1" dirty="0">
                <a:latin typeface="Comic Sans MS" pitchFamily="66" charset="0"/>
              </a:rPr>
              <a:t>Kişisel Deneyimler</a:t>
            </a:r>
            <a:endParaRPr lang="tr-TR" sz="2500" dirty="0">
              <a:latin typeface="Comic Sans MS" pitchFamily="66" charset="0"/>
            </a:endParaRPr>
          </a:p>
          <a:p>
            <a:pPr defTabSz="801688" eaLnBrk="0" hangingPunct="0">
              <a:lnSpc>
                <a:spcPts val="4100"/>
              </a:lnSpc>
              <a:spcBef>
                <a:spcPts val="1738"/>
              </a:spcBef>
            </a:pPr>
            <a:r>
              <a:rPr lang="tr-TR" sz="2300" dirty="0"/>
              <a:t>•  “görmek inanmaktır”</a:t>
            </a:r>
          </a:p>
          <a:p>
            <a:pPr defTabSz="801688" eaLnBrk="0" hangingPunct="0">
              <a:lnSpc>
                <a:spcPts val="4100"/>
              </a:lnSpc>
            </a:pPr>
            <a:r>
              <a:rPr lang="tr-TR" sz="2300" dirty="0"/>
              <a:t>•  yaşadıklarımız, deneyimlerimiz</a:t>
            </a:r>
          </a:p>
          <a:p>
            <a:pPr defTabSz="801688" eaLnBrk="0" hangingPunct="0">
              <a:lnSpc>
                <a:spcPts val="4100"/>
              </a:lnSpc>
            </a:pPr>
            <a:r>
              <a:rPr lang="tr-TR" sz="2300" dirty="0"/>
              <a:t>•  </a:t>
            </a:r>
            <a:r>
              <a:rPr lang="tr-TR" sz="2300" dirty="0">
                <a:solidFill>
                  <a:srgbClr val="F6143F"/>
                </a:solidFill>
              </a:rPr>
              <a:t>yanlış sonuçlar</a:t>
            </a:r>
          </a:p>
          <a:p>
            <a:pPr marL="401638" lvl="2" defTabSz="801688" eaLnBrk="0" hangingPunct="0">
              <a:lnSpc>
                <a:spcPts val="4100"/>
              </a:lnSpc>
              <a:spcBef>
                <a:spcPts val="25"/>
              </a:spcBef>
            </a:pPr>
            <a:r>
              <a:rPr lang="tr-TR" sz="2300" dirty="0"/>
              <a:t>– gereğinden fazla genelleştirme</a:t>
            </a:r>
          </a:p>
          <a:p>
            <a:pPr marL="401638" lvl="2" defTabSz="801688" eaLnBrk="0" hangingPunct="0">
              <a:lnSpc>
                <a:spcPts val="4100"/>
              </a:lnSpc>
              <a:spcBef>
                <a:spcPts val="25"/>
              </a:spcBef>
            </a:pPr>
            <a:r>
              <a:rPr lang="tr-TR" sz="2300" dirty="0"/>
              <a:t>– seçici gözlem </a:t>
            </a:r>
          </a:p>
          <a:p>
            <a:pPr marL="401638" lvl="2" defTabSz="801688" eaLnBrk="0" hangingPunct="0">
              <a:lnSpc>
                <a:spcPts val="4100"/>
              </a:lnSpc>
              <a:spcBef>
                <a:spcPts val="25"/>
              </a:spcBef>
            </a:pPr>
            <a:r>
              <a:rPr lang="tr-TR" sz="2300" dirty="0"/>
              <a:t>– gözlemi erken sonlandırma </a:t>
            </a:r>
          </a:p>
          <a:p>
            <a:pPr marL="401638" lvl="2" defTabSz="801688" eaLnBrk="0" hangingPunct="0">
              <a:lnSpc>
                <a:spcPts val="4100"/>
              </a:lnSpc>
              <a:spcBef>
                <a:spcPts val="25"/>
              </a:spcBef>
            </a:pPr>
            <a:r>
              <a:rPr lang="tr-TR" sz="2300" dirty="0"/>
              <a:t>– </a:t>
            </a:r>
            <a:r>
              <a:rPr lang="tr-TR" sz="2300" b="1" dirty="0">
                <a:latin typeface="Comic Sans MS" pitchFamily="66" charset="0"/>
              </a:rPr>
              <a:t>hale etkisi </a:t>
            </a:r>
            <a:r>
              <a:rPr lang="tr-TR" sz="2300" dirty="0"/>
              <a:t>(Bir özellikten genel yargı </a:t>
            </a:r>
            <a:r>
              <a:rPr lang="tr-TR" sz="2300" dirty="0" smtClean="0"/>
              <a:t>çıkarma)</a:t>
            </a:r>
          </a:p>
        </p:txBody>
      </p:sp>
      <p:pic>
        <p:nvPicPr>
          <p:cNvPr id="1026" name="Picture 2" descr="http://akkaymak.com/urun_kategori_resimleri/f070299d87c0475b872246e985bfa5f0.png"/>
          <p:cNvPicPr>
            <a:picLocks noChangeAspect="1" noChangeArrowheads="1"/>
          </p:cNvPicPr>
          <p:nvPr/>
        </p:nvPicPr>
        <p:blipFill>
          <a:blip r:embed="rId2" cstate="print"/>
          <a:srcRect/>
          <a:stretch>
            <a:fillRect/>
          </a:stretch>
        </p:blipFill>
        <p:spPr bwMode="auto">
          <a:xfrm>
            <a:off x="4427984" y="476672"/>
            <a:ext cx="4059983" cy="3329187"/>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467544" y="260648"/>
            <a:ext cx="2016224" cy="584775"/>
          </a:xfrm>
          <a:prstGeom prst="rect">
            <a:avLst/>
          </a:prstGeom>
          <a:noFill/>
        </p:spPr>
        <p:txBody>
          <a:bodyPr wrap="square" rtlCol="0">
            <a:spAutoFit/>
          </a:bodyPr>
          <a:lstStyle/>
          <a:p>
            <a:r>
              <a:rPr lang="tr-TR" sz="3200" b="1" dirty="0" smtClean="0">
                <a:solidFill>
                  <a:srgbClr val="002060"/>
                </a:solidFill>
                <a:latin typeface="Comic Sans MS" pitchFamily="66" charset="0"/>
              </a:rPr>
              <a:t>BİLİM</a:t>
            </a:r>
            <a:endParaRPr lang="tr-TR" sz="3200" b="1" dirty="0">
              <a:solidFill>
                <a:srgbClr val="002060"/>
              </a:solidFill>
              <a:latin typeface="Comic Sans MS" pitchFamily="66" charset="0"/>
            </a:endParaRPr>
          </a:p>
        </p:txBody>
      </p:sp>
      <p:sp>
        <p:nvSpPr>
          <p:cNvPr id="8" name="7 Dikdörtgen"/>
          <p:cNvSpPr/>
          <p:nvPr/>
        </p:nvSpPr>
        <p:spPr>
          <a:xfrm>
            <a:off x="611560" y="980728"/>
            <a:ext cx="8276315" cy="1754326"/>
          </a:xfrm>
          <a:prstGeom prst="rect">
            <a:avLst/>
          </a:prstGeom>
          <a:noFill/>
        </p:spPr>
        <p:txBody>
          <a:bodyPr wrap="square" lIns="91440" tIns="45720" rIns="91440" bIns="45720">
            <a:spAutoFit/>
          </a:bodyPr>
          <a:lstStyle/>
          <a:p>
            <a:pPr algn="ctr"/>
            <a:r>
              <a:rPr lang="tr-TR"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Comic Sans MS" pitchFamily="66" charset="0"/>
              </a:rPr>
              <a:t>Gerçekleri toplamak mıdır bilim?</a:t>
            </a:r>
            <a:endParaRPr lang="tr-TR"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9" name="Picture 2" descr="http://www.belgeselizlesek.com/wp-content/uploads/2013/04/teknoloji.jpeg"/>
          <p:cNvPicPr>
            <a:picLocks noChangeAspect="1" noChangeArrowheads="1"/>
          </p:cNvPicPr>
          <p:nvPr/>
        </p:nvPicPr>
        <p:blipFill>
          <a:blip r:embed="rId2" cstate="print"/>
          <a:srcRect/>
          <a:stretch>
            <a:fillRect/>
          </a:stretch>
        </p:blipFill>
        <p:spPr bwMode="auto">
          <a:xfrm>
            <a:off x="2267744" y="2780928"/>
            <a:ext cx="4762500" cy="3667126"/>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İçerik Yer Tutucusu"/>
          <p:cNvSpPr>
            <a:spLocks noGrp="1"/>
          </p:cNvSpPr>
          <p:nvPr>
            <p:ph sz="quarter" idx="1"/>
          </p:nvPr>
        </p:nvSpPr>
        <p:spPr>
          <a:xfrm>
            <a:off x="179512" y="3717032"/>
            <a:ext cx="8784976" cy="2880320"/>
          </a:xfrm>
        </p:spPr>
        <p:txBody>
          <a:bodyPr>
            <a:normAutofit/>
          </a:bodyPr>
          <a:lstStyle/>
          <a:p>
            <a:pPr algn="just">
              <a:buNone/>
            </a:pPr>
            <a:r>
              <a:rPr lang="tr-TR" sz="2000" b="1" dirty="0" smtClean="0">
                <a:solidFill>
                  <a:srgbClr val="002060"/>
                </a:solidFill>
                <a:latin typeface="Comic Sans MS" pitchFamily="66" charset="0"/>
              </a:rPr>
              <a:t>Bilim</a:t>
            </a:r>
            <a:r>
              <a:rPr lang="tr-TR" sz="2000" b="1" dirty="0" smtClean="0">
                <a:solidFill>
                  <a:srgbClr val="002060"/>
                </a:solidFill>
              </a:rPr>
              <a:t>: </a:t>
            </a:r>
            <a:r>
              <a:rPr lang="tr-TR" sz="2000" dirty="0" smtClean="0"/>
              <a:t>Çevreyi anlama ve açıklama gayretlerinin tamamını ifade eder. </a:t>
            </a:r>
          </a:p>
          <a:p>
            <a:pPr algn="just">
              <a:buNone/>
            </a:pPr>
            <a:r>
              <a:rPr lang="tr-TR" sz="2000" b="1" dirty="0" smtClean="0">
                <a:solidFill>
                  <a:srgbClr val="002060"/>
                </a:solidFill>
                <a:latin typeface="Comic Sans MS" pitchFamily="66" charset="0"/>
              </a:rPr>
              <a:t>Bilim</a:t>
            </a:r>
            <a:r>
              <a:rPr lang="tr-TR" sz="2000" b="1" dirty="0" smtClean="0">
                <a:solidFill>
                  <a:srgbClr val="002060"/>
                </a:solidFill>
              </a:rPr>
              <a:t>: </a:t>
            </a:r>
            <a:r>
              <a:rPr lang="tr-TR" sz="2000" dirty="0" smtClean="0"/>
              <a:t>Olayların ve nesnelerin oluşum, yapı ve gelişimindeki kanunları açıklamaya çalışan, olguları, mantıki düşünceyi temel alan, tarihi nitelikte bilgi düzeni olarak ifade edilir.</a:t>
            </a:r>
          </a:p>
          <a:p>
            <a:pPr algn="just">
              <a:buNone/>
            </a:pPr>
            <a:r>
              <a:rPr lang="tr-TR" sz="2000" b="1" dirty="0" smtClean="0">
                <a:solidFill>
                  <a:srgbClr val="002060"/>
                </a:solidFill>
                <a:latin typeface="Comic Sans MS" pitchFamily="66" charset="0"/>
              </a:rPr>
              <a:t>Bilim</a:t>
            </a:r>
            <a:r>
              <a:rPr lang="tr-TR" sz="2000" b="1" dirty="0" smtClean="0">
                <a:solidFill>
                  <a:srgbClr val="002060"/>
                </a:solidFill>
              </a:rPr>
              <a:t>: </a:t>
            </a:r>
            <a:r>
              <a:rPr lang="tr-TR" sz="2000" dirty="0" smtClean="0"/>
              <a:t>Evrenin bir bölümünü konu olarak seçen, deneysel yöntemlere ve gerçekliğe dayanarak yasalar çıkarmaya çalışan düzenli bilgidir. </a:t>
            </a:r>
          </a:p>
          <a:p>
            <a:pPr algn="just">
              <a:buNone/>
            </a:pPr>
            <a:r>
              <a:rPr lang="tr-TR" sz="2000" dirty="0" smtClean="0"/>
              <a:t>Bilimin temeli; tecrübe, deney ve araştırmadır (</a:t>
            </a:r>
            <a:r>
              <a:rPr lang="tr-TR" sz="2000" dirty="0" err="1" smtClean="0"/>
              <a:t>Arslan</a:t>
            </a:r>
            <a:r>
              <a:rPr lang="tr-TR" sz="2000" dirty="0" smtClean="0"/>
              <a:t>, 2012).</a:t>
            </a:r>
            <a:endParaRPr lang="tr-TR" sz="2000" dirty="0"/>
          </a:p>
        </p:txBody>
      </p:sp>
      <p:pic>
        <p:nvPicPr>
          <p:cNvPr id="6" name="Picture 2" descr="C:\Documents and Settings\User\Desktop\bilim_teknoloji.jpg"/>
          <p:cNvPicPr>
            <a:picLocks noChangeAspect="1" noChangeArrowheads="1"/>
          </p:cNvPicPr>
          <p:nvPr/>
        </p:nvPicPr>
        <p:blipFill>
          <a:blip r:embed="rId2" cstate="print"/>
          <a:srcRect/>
          <a:stretch>
            <a:fillRect/>
          </a:stretch>
        </p:blipFill>
        <p:spPr bwMode="auto">
          <a:xfrm>
            <a:off x="2411760" y="260648"/>
            <a:ext cx="4170520" cy="3096344"/>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95536" y="188640"/>
            <a:ext cx="8496944" cy="6264696"/>
          </a:xfrm>
        </p:spPr>
        <p:txBody>
          <a:bodyPr>
            <a:normAutofit fontScale="70000" lnSpcReduction="20000"/>
          </a:bodyPr>
          <a:lstStyle/>
          <a:p>
            <a:pPr>
              <a:buNone/>
            </a:pPr>
            <a:r>
              <a:rPr lang="tr-TR" b="1" dirty="0" smtClean="0"/>
              <a:t>Bilimin temel işlevleri: </a:t>
            </a:r>
          </a:p>
          <a:p>
            <a:r>
              <a:rPr lang="tr-TR" dirty="0" smtClean="0"/>
              <a:t>1. Anlama </a:t>
            </a:r>
          </a:p>
          <a:p>
            <a:r>
              <a:rPr lang="tr-TR" dirty="0" smtClean="0"/>
              <a:t>2. Açıklama  a. </a:t>
            </a:r>
            <a:r>
              <a:rPr lang="tr-TR" dirty="0" err="1" smtClean="0"/>
              <a:t>İdiografik</a:t>
            </a:r>
            <a:r>
              <a:rPr lang="tr-TR" dirty="0" smtClean="0"/>
              <a:t>: Spesifik bir olayın açıklanması</a:t>
            </a:r>
          </a:p>
          <a:p>
            <a:r>
              <a:rPr lang="tr-TR" dirty="0" smtClean="0"/>
              <a:t>3. </a:t>
            </a:r>
            <a:r>
              <a:rPr lang="tr-TR" dirty="0" err="1" smtClean="0"/>
              <a:t>Nomotetik</a:t>
            </a:r>
            <a:r>
              <a:rPr lang="tr-TR" dirty="0" smtClean="0"/>
              <a:t>: Daha çok olayın genel olarak açıklanması </a:t>
            </a:r>
          </a:p>
          <a:p>
            <a:r>
              <a:rPr lang="tr-TR" dirty="0" smtClean="0"/>
              <a:t>4. Kontrol</a:t>
            </a:r>
          </a:p>
          <a:p>
            <a:pPr>
              <a:buNone/>
            </a:pPr>
            <a:r>
              <a:rPr lang="tr-TR" b="1" dirty="0" smtClean="0"/>
              <a:t>Bilimin temel özellikleri: </a:t>
            </a:r>
          </a:p>
          <a:p>
            <a:r>
              <a:rPr lang="tr-TR" dirty="0" smtClean="0"/>
              <a:t>1. Gerçeği ifade eder. </a:t>
            </a:r>
          </a:p>
          <a:p>
            <a:r>
              <a:rPr lang="tr-TR" dirty="0" smtClean="0"/>
              <a:t>2. Mantıksaldır.</a:t>
            </a:r>
          </a:p>
          <a:p>
            <a:r>
              <a:rPr lang="tr-TR" dirty="0" smtClean="0"/>
              <a:t>3. Nesneldir. </a:t>
            </a:r>
          </a:p>
          <a:p>
            <a:r>
              <a:rPr lang="tr-TR" dirty="0" smtClean="0"/>
              <a:t>4. Genelleyicidir </a:t>
            </a:r>
          </a:p>
          <a:p>
            <a:r>
              <a:rPr lang="tr-TR" dirty="0" smtClean="0"/>
              <a:t>5. Bilim seçicidir. </a:t>
            </a:r>
          </a:p>
          <a:p>
            <a:r>
              <a:rPr lang="tr-TR" dirty="0" smtClean="0"/>
              <a:t>6. Temel kabullere dayanır.</a:t>
            </a:r>
          </a:p>
          <a:p>
            <a:r>
              <a:rPr lang="tr-TR" dirty="0" smtClean="0"/>
              <a:t>7. Olguları bol gerçek bir dünya vardır ve bu dünya araştırılabilir durumdadır. </a:t>
            </a:r>
          </a:p>
          <a:p>
            <a:r>
              <a:rPr lang="tr-TR" dirty="0" smtClean="0"/>
              <a:t>8. Bilimde miktar her zaman vardır. </a:t>
            </a:r>
          </a:p>
          <a:p>
            <a:pPr>
              <a:buNone/>
            </a:pPr>
            <a:r>
              <a:rPr lang="tr-TR" b="1" dirty="0" smtClean="0"/>
              <a:t>Bilimin amaçları: </a:t>
            </a:r>
          </a:p>
          <a:p>
            <a:r>
              <a:rPr lang="tr-TR" dirty="0" smtClean="0"/>
              <a:t>1. Bilim gerçekleri tasvir eder ve anlatır. </a:t>
            </a:r>
          </a:p>
          <a:p>
            <a:r>
              <a:rPr lang="tr-TR" dirty="0" smtClean="0"/>
              <a:t>2. Gerçeğin açıklanması ve anlaşılır şekilde ifade edilmesi </a:t>
            </a:r>
          </a:p>
          <a:p>
            <a:r>
              <a:rPr lang="fi-FI" dirty="0" smtClean="0"/>
              <a:t>3. İlişkilerin ve değişmelerin tahmin edilmesi </a:t>
            </a:r>
          </a:p>
          <a:p>
            <a:r>
              <a:rPr lang="tr-TR" dirty="0" smtClean="0"/>
              <a:t>4. Olayların ve olguların kontrol edilebilmesi</a:t>
            </a:r>
          </a:p>
          <a:p>
            <a:pPr>
              <a:buNone/>
            </a:pPr>
            <a:r>
              <a:rPr lang="tr-TR" dirty="0" smtClean="0"/>
              <a:t>Yukarıda sıralanan amaçların özü evreni anlamak ve açıklamak olarak ifade edilebilir (</a:t>
            </a:r>
            <a:r>
              <a:rPr lang="tr-TR" dirty="0" err="1" smtClean="0"/>
              <a:t>Arslan</a:t>
            </a:r>
            <a:r>
              <a:rPr lang="tr-TR" dirty="0" smtClean="0"/>
              <a:t>, 2012). </a:t>
            </a:r>
            <a:endParaRPr lang="tr-TR" dirty="0"/>
          </a:p>
        </p:txBody>
      </p:sp>
      <p:pic>
        <p:nvPicPr>
          <p:cNvPr id="19458" name="Picture 2" descr="http://wingsofsteam.net/blog/wp-content/uploads/2008/11/babyscientist.jpg"/>
          <p:cNvPicPr>
            <a:picLocks noChangeAspect="1" noChangeArrowheads="1"/>
          </p:cNvPicPr>
          <p:nvPr/>
        </p:nvPicPr>
        <p:blipFill>
          <a:blip r:embed="rId2" cstate="print"/>
          <a:srcRect/>
          <a:stretch>
            <a:fillRect/>
          </a:stretch>
        </p:blipFill>
        <p:spPr bwMode="auto">
          <a:xfrm>
            <a:off x="5796136" y="188640"/>
            <a:ext cx="2756466" cy="3168352"/>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539552" y="548680"/>
            <a:ext cx="3960440" cy="400110"/>
          </a:xfrm>
          <a:prstGeom prst="rect">
            <a:avLst/>
          </a:prstGeom>
          <a:noFill/>
        </p:spPr>
        <p:txBody>
          <a:bodyPr wrap="square" rtlCol="0">
            <a:spAutoFit/>
          </a:bodyPr>
          <a:lstStyle/>
          <a:p>
            <a:r>
              <a:rPr lang="tr-TR" sz="2000" b="1" dirty="0" smtClean="0">
                <a:solidFill>
                  <a:srgbClr val="008000"/>
                </a:solidFill>
                <a:latin typeface="Comic Sans MS" pitchFamily="66" charset="0"/>
              </a:rPr>
              <a:t>BİLİMSEL ARAŞTIRMA</a:t>
            </a:r>
            <a:endParaRPr lang="tr-TR" sz="2000" b="1" dirty="0">
              <a:solidFill>
                <a:srgbClr val="008000"/>
              </a:solidFill>
              <a:latin typeface="Comic Sans MS" pitchFamily="66" charset="0"/>
            </a:endParaRPr>
          </a:p>
        </p:txBody>
      </p:sp>
      <p:sp>
        <p:nvSpPr>
          <p:cNvPr id="5" name="4 Dikdörtgen"/>
          <p:cNvSpPr/>
          <p:nvPr/>
        </p:nvSpPr>
        <p:spPr>
          <a:xfrm>
            <a:off x="683568" y="1340768"/>
            <a:ext cx="5184576" cy="2862322"/>
          </a:xfrm>
          <a:prstGeom prst="rect">
            <a:avLst/>
          </a:prstGeom>
        </p:spPr>
        <p:txBody>
          <a:bodyPr wrap="square">
            <a:spAutoFit/>
          </a:bodyPr>
          <a:lstStyle/>
          <a:p>
            <a:pPr algn="just"/>
            <a:r>
              <a:rPr lang="tr-TR" sz="2000" dirty="0" smtClean="0"/>
              <a:t>Bilinmeyene uzanarak, bilinenleri arttırma çabalarının tümü, </a:t>
            </a:r>
            <a:r>
              <a:rPr lang="tr-TR" sz="2000" b="1" dirty="0" smtClean="0"/>
              <a:t>araştırma </a:t>
            </a:r>
            <a:r>
              <a:rPr lang="tr-TR" sz="2000" dirty="0" smtClean="0"/>
              <a:t>adı altında toplanabilir. Bir yönüyle araştırma, bilinmeyenlere uzanmak için tutulan yolların ortak adıdır. </a:t>
            </a:r>
          </a:p>
          <a:p>
            <a:pPr algn="just"/>
            <a:endParaRPr lang="tr-TR" sz="2000" dirty="0" smtClean="0"/>
          </a:p>
          <a:p>
            <a:pPr algn="just"/>
            <a:r>
              <a:rPr lang="tr-TR" sz="2000" b="1" dirty="0" smtClean="0"/>
              <a:t>Bilimsel Araştırma: </a:t>
            </a:r>
            <a:r>
              <a:rPr lang="tr-TR" sz="2000" dirty="0" smtClean="0"/>
              <a:t>Araştırmacının sistematik bir şekilde veri toplaması ve bu verileri analiz etme süreci olarak yukarıda verilen tüm araştırma açıklamaları bilimsel araştırma olarak kabul edilir. </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95536" y="188640"/>
            <a:ext cx="4536504" cy="6408712"/>
          </a:xfrm>
        </p:spPr>
        <p:txBody>
          <a:bodyPr>
            <a:normAutofit/>
          </a:bodyPr>
          <a:lstStyle/>
          <a:p>
            <a:pPr algn="just">
              <a:buNone/>
            </a:pPr>
            <a:r>
              <a:rPr lang="tr-TR" sz="2400" dirty="0" smtClean="0"/>
              <a:t>    Bilimsel araştırma, problemlere güvenilir çözümler aramak amacıyla; </a:t>
            </a:r>
          </a:p>
          <a:p>
            <a:pPr algn="just">
              <a:buNone/>
            </a:pPr>
            <a:endParaRPr lang="tr-TR" sz="2400" dirty="0" smtClean="0"/>
          </a:p>
          <a:p>
            <a:pPr>
              <a:buNone/>
            </a:pPr>
            <a:r>
              <a:rPr lang="tr-TR" sz="2400" dirty="0" smtClean="0"/>
              <a:t>–</a:t>
            </a:r>
            <a:r>
              <a:rPr lang="tr-TR" sz="2400" b="1" dirty="0" smtClean="0">
                <a:solidFill>
                  <a:schemeClr val="accent2">
                    <a:lumMod val="75000"/>
                  </a:schemeClr>
                </a:solidFill>
              </a:rPr>
              <a:t>planlı ve sistemli olarak, </a:t>
            </a:r>
          </a:p>
          <a:p>
            <a:pPr>
              <a:buNone/>
            </a:pPr>
            <a:r>
              <a:rPr lang="tr-TR" sz="2400" b="1" dirty="0" smtClean="0">
                <a:solidFill>
                  <a:schemeClr val="accent2">
                    <a:lumMod val="75000"/>
                  </a:schemeClr>
                </a:solidFill>
              </a:rPr>
              <a:t>–verilerin toplanması, </a:t>
            </a:r>
          </a:p>
          <a:p>
            <a:pPr>
              <a:buNone/>
            </a:pPr>
            <a:r>
              <a:rPr lang="tr-TR" sz="2400" b="1" dirty="0" smtClean="0">
                <a:solidFill>
                  <a:schemeClr val="accent2">
                    <a:lumMod val="75000"/>
                  </a:schemeClr>
                </a:solidFill>
              </a:rPr>
              <a:t>–analizi, </a:t>
            </a:r>
          </a:p>
          <a:p>
            <a:pPr>
              <a:buNone/>
            </a:pPr>
            <a:r>
              <a:rPr lang="tr-TR" sz="2400" b="1" dirty="0" smtClean="0">
                <a:solidFill>
                  <a:schemeClr val="accent2">
                    <a:lumMod val="75000"/>
                  </a:schemeClr>
                </a:solidFill>
              </a:rPr>
              <a:t>–yorumlanarak değerlendirilmesi </a:t>
            </a:r>
          </a:p>
          <a:p>
            <a:pPr>
              <a:buNone/>
            </a:pPr>
            <a:r>
              <a:rPr lang="tr-TR" sz="2400" b="1" dirty="0" smtClean="0">
                <a:solidFill>
                  <a:schemeClr val="accent2">
                    <a:lumMod val="75000"/>
                  </a:schemeClr>
                </a:solidFill>
              </a:rPr>
              <a:t>ve rapor edilmesi sürecidir.</a:t>
            </a:r>
            <a:r>
              <a:rPr lang="tr-TR" sz="2400" dirty="0" smtClean="0"/>
              <a:t> </a:t>
            </a:r>
          </a:p>
        </p:txBody>
      </p:sp>
      <p:pic>
        <p:nvPicPr>
          <p:cNvPr id="2050" name="Picture 2" descr="http://resim.cokbilgi.com/yazi/bilimsel-yazi.jpg"/>
          <p:cNvPicPr>
            <a:picLocks noChangeAspect="1" noChangeArrowheads="1"/>
          </p:cNvPicPr>
          <p:nvPr/>
        </p:nvPicPr>
        <p:blipFill>
          <a:blip r:embed="rId2" cstate="print"/>
          <a:srcRect/>
          <a:stretch>
            <a:fillRect/>
          </a:stretch>
        </p:blipFill>
        <p:spPr bwMode="auto">
          <a:xfrm>
            <a:off x="5076056" y="332656"/>
            <a:ext cx="3571597" cy="4464496"/>
          </a:xfrm>
          <a:prstGeom prst="rect">
            <a:avLst/>
          </a:prstGeom>
          <a:noFill/>
        </p:spPr>
      </p:pic>
      <p:sp>
        <p:nvSpPr>
          <p:cNvPr id="5" name="4 Dikdörtgen"/>
          <p:cNvSpPr/>
          <p:nvPr/>
        </p:nvSpPr>
        <p:spPr>
          <a:xfrm>
            <a:off x="971600" y="5301208"/>
            <a:ext cx="7164288" cy="646331"/>
          </a:xfrm>
          <a:prstGeom prst="rect">
            <a:avLst/>
          </a:prstGeom>
        </p:spPr>
        <p:txBody>
          <a:bodyPr wrap="square">
            <a:spAutoFit/>
          </a:bodyPr>
          <a:lstStyle/>
          <a:p>
            <a:pPr algn="just"/>
            <a:r>
              <a:rPr lang="tr-TR" dirty="0" smtClean="0"/>
              <a:t>Araştırma yoluyla, yeni bilgi, teknoloji, metot veya yeni ürünleri daha uygun şartlarda elde etmek mümkün olur (</a:t>
            </a:r>
            <a:r>
              <a:rPr lang="tr-TR" dirty="0" err="1" smtClean="0"/>
              <a:t>Arslan</a:t>
            </a:r>
            <a:r>
              <a:rPr lang="tr-TR" dirty="0" smtClean="0"/>
              <a:t>, 2012). </a:t>
            </a:r>
            <a:endParaRPr lang="tr-TR"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23528" y="260648"/>
            <a:ext cx="8640960" cy="2736304"/>
          </a:xfrm>
        </p:spPr>
        <p:txBody>
          <a:bodyPr>
            <a:normAutofit fontScale="92500" lnSpcReduction="10000"/>
          </a:bodyPr>
          <a:lstStyle/>
          <a:p>
            <a:r>
              <a:rPr lang="tr-TR" sz="2400" dirty="0" smtClean="0"/>
              <a:t>Bilimsel araştırma yaklaşımları: </a:t>
            </a:r>
          </a:p>
          <a:p>
            <a:pPr algn="just">
              <a:buNone/>
            </a:pPr>
            <a:r>
              <a:rPr lang="tr-TR" sz="2200" b="1" dirty="0" smtClean="0">
                <a:solidFill>
                  <a:srgbClr val="008000"/>
                </a:solidFill>
                <a:latin typeface="Comic Sans MS" pitchFamily="66" charset="0"/>
              </a:rPr>
              <a:t>1. Niceliksel araştırma (</a:t>
            </a:r>
            <a:r>
              <a:rPr lang="tr-TR" sz="2200" b="1" dirty="0" err="1" smtClean="0">
                <a:solidFill>
                  <a:srgbClr val="008000"/>
                </a:solidFill>
                <a:latin typeface="Comic Sans MS" pitchFamily="66" charset="0"/>
                <a:cs typeface="Times New Roman" pitchFamily="18" charset="0"/>
              </a:rPr>
              <a:t>Quantitative</a:t>
            </a:r>
            <a:r>
              <a:rPr lang="tr-TR" sz="2200" b="1" dirty="0" smtClean="0">
                <a:solidFill>
                  <a:srgbClr val="008000"/>
                </a:solidFill>
                <a:latin typeface="Comic Sans MS" pitchFamily="66" charset="0"/>
                <a:cs typeface="Times New Roman" pitchFamily="18" charset="0"/>
              </a:rPr>
              <a:t> </a:t>
            </a:r>
            <a:r>
              <a:rPr lang="tr-TR" sz="2200" b="1" dirty="0" err="1" smtClean="0">
                <a:solidFill>
                  <a:srgbClr val="008000"/>
                </a:solidFill>
                <a:latin typeface="Comic Sans MS" pitchFamily="66" charset="0"/>
                <a:cs typeface="Times New Roman" pitchFamily="18" charset="0"/>
              </a:rPr>
              <a:t>Research</a:t>
            </a:r>
            <a:r>
              <a:rPr lang="tr-TR" sz="2200" b="1" dirty="0" smtClean="0">
                <a:solidFill>
                  <a:srgbClr val="008000"/>
                </a:solidFill>
                <a:latin typeface="Comic Sans MS" pitchFamily="66" charset="0"/>
                <a:cs typeface="Times New Roman" pitchFamily="18" charset="0"/>
              </a:rPr>
              <a:t>)</a:t>
            </a:r>
            <a:r>
              <a:rPr lang="tr-TR" sz="2200" b="1" dirty="0" smtClean="0">
                <a:solidFill>
                  <a:srgbClr val="008000"/>
                </a:solidFill>
                <a:latin typeface="Comic Sans MS" pitchFamily="66" charset="0"/>
              </a:rPr>
              <a:t>: </a:t>
            </a:r>
            <a:r>
              <a:rPr lang="tr-TR" sz="2400" dirty="0" smtClean="0"/>
              <a:t>Nicel araştırma, olgu ve olayları nesnelleştirerek gözlemlenebilir, ölçülebilir ve sayısal olarak ifade edilebilir bir şekilde ortaya koyan bir araştırma türüdür </a:t>
            </a:r>
            <a:r>
              <a:rPr lang="tr-TR" sz="2000" dirty="0" smtClean="0"/>
              <a:t>(</a:t>
            </a:r>
            <a:r>
              <a:rPr lang="tr-TR" sz="2000" dirty="0" err="1" smtClean="0"/>
              <a:t>Arslan</a:t>
            </a:r>
            <a:r>
              <a:rPr lang="tr-TR" sz="2000" dirty="0" smtClean="0"/>
              <a:t>, 2012)</a:t>
            </a:r>
            <a:r>
              <a:rPr lang="tr-TR" sz="2400" dirty="0" smtClean="0"/>
              <a:t>. </a:t>
            </a:r>
          </a:p>
          <a:p>
            <a:pPr algn="just">
              <a:buNone/>
            </a:pPr>
            <a:r>
              <a:rPr lang="tr-TR" sz="2400" dirty="0" smtClean="0">
                <a:cs typeface="Times New Roman" pitchFamily="18" charset="0"/>
              </a:rPr>
              <a:t>    Biyoloji, kimya, fizik, mühendislik gibi doğa bilimleri alanlarında araştırmalar gözlem ve ölçmeye dayanır. Gözlem ve ölçmelerin tekrarlanabildiği ve objektif yapıldığı araştırmalara niceliksel, sayısal (“</a:t>
            </a:r>
            <a:r>
              <a:rPr lang="tr-TR" sz="2400" dirty="0" err="1" smtClean="0">
                <a:cs typeface="Times New Roman" pitchFamily="18" charset="0"/>
              </a:rPr>
              <a:t>quantitative</a:t>
            </a:r>
            <a:r>
              <a:rPr lang="tr-TR" sz="2400" dirty="0" smtClean="0">
                <a:cs typeface="Times New Roman" pitchFamily="18" charset="0"/>
              </a:rPr>
              <a:t>”) araştırma denir (Hasan </a:t>
            </a:r>
            <a:r>
              <a:rPr lang="tr-TR" sz="2400" dirty="0" err="1" smtClean="0">
                <a:cs typeface="Times New Roman" pitchFamily="18" charset="0"/>
              </a:rPr>
              <a:t>Bozgeyikli</a:t>
            </a:r>
            <a:r>
              <a:rPr lang="tr-TR" sz="2400" dirty="0" smtClean="0">
                <a:cs typeface="Times New Roman" pitchFamily="18" charset="0"/>
              </a:rPr>
              <a:t>). </a:t>
            </a:r>
            <a:endParaRPr lang="tr-TR" sz="2400" dirty="0" smtClean="0"/>
          </a:p>
          <a:p>
            <a:pPr algn="just"/>
            <a:endParaRPr lang="tr-TR" sz="2000" dirty="0" smtClean="0"/>
          </a:p>
        </p:txBody>
      </p:sp>
      <p:pic>
        <p:nvPicPr>
          <p:cNvPr id="56322" name="Picture 2" descr="araştırma, rapor, bilgi"/>
          <p:cNvPicPr>
            <a:picLocks noChangeAspect="1" noChangeArrowheads="1"/>
          </p:cNvPicPr>
          <p:nvPr/>
        </p:nvPicPr>
        <p:blipFill>
          <a:blip r:embed="rId2" cstate="print"/>
          <a:srcRect l="6231" b="7541"/>
          <a:stretch>
            <a:fillRect/>
          </a:stretch>
        </p:blipFill>
        <p:spPr bwMode="auto">
          <a:xfrm>
            <a:off x="4067944" y="2996952"/>
            <a:ext cx="4320480" cy="3253603"/>
          </a:xfrm>
          <a:prstGeom prst="rect">
            <a:avLst/>
          </a:prstGeom>
          <a:noFill/>
        </p:spPr>
      </p:pic>
      <p:sp>
        <p:nvSpPr>
          <p:cNvPr id="5" name="4 Dikdörtgen"/>
          <p:cNvSpPr/>
          <p:nvPr/>
        </p:nvSpPr>
        <p:spPr>
          <a:xfrm>
            <a:off x="827584" y="2551837"/>
            <a:ext cx="6030416" cy="369332"/>
          </a:xfrm>
          <a:prstGeom prst="rect">
            <a:avLst/>
          </a:prstGeom>
        </p:spPr>
        <p:txBody>
          <a:bodyPr wrap="square">
            <a:spAutoFit/>
          </a:bodyPr>
          <a:lstStyle/>
          <a:p>
            <a:pPr algn="just"/>
            <a:endParaRPr lang="tr-TR"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2339752" y="476672"/>
            <a:ext cx="6480720" cy="2664296"/>
          </a:xfrm>
        </p:spPr>
        <p:txBody>
          <a:bodyPr>
            <a:normAutofit/>
          </a:bodyPr>
          <a:lstStyle/>
          <a:p>
            <a:pPr algn="just">
              <a:buNone/>
            </a:pPr>
            <a:r>
              <a:rPr lang="tr-TR" sz="2000" b="1" dirty="0" smtClean="0">
                <a:solidFill>
                  <a:srgbClr val="008000"/>
                </a:solidFill>
                <a:latin typeface="Comic Sans MS" pitchFamily="66" charset="0"/>
              </a:rPr>
              <a:t>2. Niteliksel araştırma (</a:t>
            </a:r>
            <a:r>
              <a:rPr lang="tr-TR" sz="2000" b="1" dirty="0" err="1" smtClean="0">
                <a:solidFill>
                  <a:srgbClr val="008000"/>
                </a:solidFill>
                <a:latin typeface="Comic Sans MS" pitchFamily="66" charset="0"/>
                <a:cs typeface="Times New Roman" pitchFamily="18" charset="0"/>
              </a:rPr>
              <a:t>Qualitative</a:t>
            </a:r>
            <a:r>
              <a:rPr lang="tr-TR" sz="2000" b="1" dirty="0" smtClean="0">
                <a:solidFill>
                  <a:srgbClr val="008000"/>
                </a:solidFill>
                <a:latin typeface="Comic Sans MS" pitchFamily="66" charset="0"/>
                <a:cs typeface="Times New Roman" pitchFamily="18" charset="0"/>
              </a:rPr>
              <a:t> </a:t>
            </a:r>
            <a:r>
              <a:rPr lang="tr-TR" sz="2000" b="1" dirty="0" err="1" smtClean="0">
                <a:solidFill>
                  <a:srgbClr val="008000"/>
                </a:solidFill>
                <a:latin typeface="Comic Sans MS" pitchFamily="66" charset="0"/>
                <a:cs typeface="Times New Roman" pitchFamily="18" charset="0"/>
              </a:rPr>
              <a:t>Research</a:t>
            </a:r>
            <a:r>
              <a:rPr lang="tr-TR" sz="2000" b="1" dirty="0" smtClean="0">
                <a:solidFill>
                  <a:srgbClr val="008000"/>
                </a:solidFill>
                <a:latin typeface="Comic Sans MS" pitchFamily="66" charset="0"/>
              </a:rPr>
              <a:t>): </a:t>
            </a:r>
            <a:r>
              <a:rPr lang="tr-TR" sz="2200" dirty="0" smtClean="0"/>
              <a:t>Nitel araştırma, gözlem, görüşme ve doküman analizi gibi nitel veri toplama yöntemlerinin kullanıldığı, algıların ve olayların doğal ortamda gerçekçi ve bütüncül bir biçimde ortaya konmasına yönelik bir sürecin izlendiği araştırma türüdür (</a:t>
            </a:r>
            <a:r>
              <a:rPr lang="tr-TR" sz="2200" dirty="0" err="1" smtClean="0"/>
              <a:t>Arslan</a:t>
            </a:r>
            <a:r>
              <a:rPr lang="tr-TR" sz="2200" dirty="0" smtClean="0"/>
              <a:t>, 2012). </a:t>
            </a:r>
            <a:endParaRPr lang="tr-TR" sz="2200" dirty="0"/>
          </a:p>
        </p:txBody>
      </p:sp>
      <p:pic>
        <p:nvPicPr>
          <p:cNvPr id="57346" name="Picture 2" descr="http://etnografika.files.wordpress.com/2011/05/paylasim_sinerji_dostluk.jpg"/>
          <p:cNvPicPr>
            <a:picLocks noChangeAspect="1" noChangeArrowheads="1"/>
          </p:cNvPicPr>
          <p:nvPr/>
        </p:nvPicPr>
        <p:blipFill>
          <a:blip r:embed="rId2" cstate="print"/>
          <a:srcRect/>
          <a:stretch>
            <a:fillRect/>
          </a:stretch>
        </p:blipFill>
        <p:spPr bwMode="auto">
          <a:xfrm>
            <a:off x="755576" y="2996952"/>
            <a:ext cx="3323445" cy="324036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67544" y="764704"/>
            <a:ext cx="4680520" cy="5256584"/>
          </a:xfrm>
        </p:spPr>
        <p:txBody>
          <a:bodyPr>
            <a:normAutofit/>
          </a:bodyPr>
          <a:lstStyle/>
          <a:p>
            <a:pPr algn="ctr">
              <a:buNone/>
            </a:pPr>
            <a:r>
              <a:rPr lang="tr-TR" sz="2400" b="1" dirty="0" smtClean="0">
                <a:solidFill>
                  <a:srgbClr val="008000"/>
                </a:solidFill>
                <a:latin typeface="Comic Sans MS" pitchFamily="66" charset="0"/>
              </a:rPr>
              <a:t>Nitel ve nicel araştırmalar arasındaki farklar</a:t>
            </a:r>
          </a:p>
          <a:p>
            <a:pPr algn="just">
              <a:buNone/>
            </a:pPr>
            <a:endParaRPr lang="tr-TR" sz="2800" dirty="0" smtClean="0"/>
          </a:p>
          <a:p>
            <a:pPr algn="just">
              <a:spcBef>
                <a:spcPct val="50000"/>
              </a:spcBef>
              <a:buNone/>
            </a:pPr>
            <a:r>
              <a:rPr lang="tr-TR" sz="2800" b="1" dirty="0" smtClean="0">
                <a:solidFill>
                  <a:srgbClr val="000099"/>
                </a:solidFill>
                <a:latin typeface="Times New Roman" pitchFamily="18" charset="0"/>
              </a:rPr>
              <a:t>   </a:t>
            </a:r>
            <a:r>
              <a:rPr lang="tr-TR" sz="2400" b="1" dirty="0" smtClean="0">
                <a:latin typeface="Times New Roman" pitchFamily="18" charset="0"/>
              </a:rPr>
              <a:t>1. Nitel araştırma</a:t>
            </a:r>
            <a:r>
              <a:rPr lang="tr-TR" sz="2400" dirty="0" smtClean="0">
                <a:latin typeface="Times New Roman" pitchFamily="18" charset="0"/>
              </a:rPr>
              <a:t> Niçin? Nasıl? Ne şekilde sorularına yanıt arar. </a:t>
            </a:r>
          </a:p>
          <a:p>
            <a:pPr algn="just">
              <a:spcBef>
                <a:spcPct val="50000"/>
              </a:spcBef>
              <a:buNone/>
            </a:pPr>
            <a:r>
              <a:rPr lang="tr-TR" sz="2400" b="1" dirty="0" smtClean="0">
                <a:solidFill>
                  <a:srgbClr val="000099"/>
                </a:solidFill>
                <a:latin typeface="Times New Roman" pitchFamily="18" charset="0"/>
              </a:rPr>
              <a:t>   </a:t>
            </a:r>
            <a:r>
              <a:rPr lang="tr-TR" sz="2400" b="1" dirty="0" smtClean="0">
                <a:latin typeface="Times New Roman" pitchFamily="18" charset="0"/>
              </a:rPr>
              <a:t>Nicel araştırma</a:t>
            </a:r>
            <a:r>
              <a:rPr lang="tr-TR" sz="2400" dirty="0" smtClean="0">
                <a:latin typeface="Times New Roman" pitchFamily="18" charset="0"/>
                <a:cs typeface="Times New Roman" pitchFamily="18" charset="0"/>
              </a:rPr>
              <a:t> </a:t>
            </a:r>
            <a:r>
              <a:rPr lang="tr-TR" sz="2400" dirty="0" smtClean="0">
                <a:latin typeface="Times New Roman" pitchFamily="18" charset="0"/>
              </a:rPr>
              <a:t>Ne kadar? Ne miktarda? Ne kadar sık, Ne kadar yaygın? sorularına yanıt arar.</a:t>
            </a:r>
            <a:r>
              <a:rPr lang="tr-TR" sz="2400" dirty="0" smtClean="0">
                <a:solidFill>
                  <a:srgbClr val="000099"/>
                </a:solidFill>
                <a:latin typeface="Times New Roman" pitchFamily="18" charset="0"/>
                <a:cs typeface="Times New Roman" pitchFamily="18" charset="0"/>
              </a:rPr>
              <a:t> </a:t>
            </a:r>
          </a:p>
          <a:p>
            <a:endParaRPr lang="tr-TR" dirty="0"/>
          </a:p>
        </p:txBody>
      </p:sp>
      <p:pic>
        <p:nvPicPr>
          <p:cNvPr id="61442" name="Picture 2" descr="http://areaarastirma.com/style/images/Hakkimizda.jpg"/>
          <p:cNvPicPr>
            <a:picLocks noChangeAspect="1" noChangeArrowheads="1"/>
          </p:cNvPicPr>
          <p:nvPr/>
        </p:nvPicPr>
        <p:blipFill>
          <a:blip r:embed="rId2" cstate="print"/>
          <a:srcRect/>
          <a:stretch>
            <a:fillRect/>
          </a:stretch>
        </p:blipFill>
        <p:spPr bwMode="auto">
          <a:xfrm>
            <a:off x="5796136" y="1412776"/>
            <a:ext cx="2857500" cy="3810000"/>
          </a:xfrm>
          <a:prstGeom prst="rect">
            <a:avLst/>
          </a:prstGeom>
          <a:ln>
            <a:noFill/>
          </a:ln>
          <a:effectLst>
            <a:outerShdw blurRad="190500" algn="tl" rotWithShape="0">
              <a:srgbClr val="000000">
                <a:alpha val="70000"/>
              </a:srgbClr>
            </a:outerShdw>
          </a:effectLst>
        </p:spPr>
      </p:pic>
      <p:sp>
        <p:nvSpPr>
          <p:cNvPr id="4" name="3 Dikdörtgen"/>
          <p:cNvSpPr/>
          <p:nvPr/>
        </p:nvSpPr>
        <p:spPr>
          <a:xfrm>
            <a:off x="539552" y="4941168"/>
            <a:ext cx="1891865" cy="338554"/>
          </a:xfrm>
          <a:prstGeom prst="rect">
            <a:avLst/>
          </a:prstGeom>
        </p:spPr>
        <p:txBody>
          <a:bodyPr wrap="none">
            <a:spAutoFit/>
          </a:bodyPr>
          <a:lstStyle/>
          <a:p>
            <a:r>
              <a:rPr lang="tr-TR" sz="1600" dirty="0" smtClean="0">
                <a:latin typeface="Times New Roman" pitchFamily="18" charset="0"/>
                <a:cs typeface="Times New Roman" pitchFamily="18" charset="0"/>
              </a:rPr>
              <a:t>(Hasan </a:t>
            </a:r>
            <a:r>
              <a:rPr lang="tr-TR" sz="1600" dirty="0" err="1" smtClean="0">
                <a:latin typeface="Times New Roman" pitchFamily="18" charset="0"/>
                <a:cs typeface="Times New Roman" pitchFamily="18" charset="0"/>
              </a:rPr>
              <a:t>Bozgeyikli</a:t>
            </a:r>
            <a:r>
              <a:rPr lang="tr-TR" sz="1600" dirty="0" smtClean="0">
                <a:latin typeface="Times New Roman" pitchFamily="18" charset="0"/>
                <a:cs typeface="Times New Roman" pitchFamily="18" charset="0"/>
              </a:rPr>
              <a:t>). </a:t>
            </a:r>
            <a:endParaRPr lang="tr-TR" sz="1600"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1619672" y="332656"/>
            <a:ext cx="6316216" cy="1174282"/>
          </a:xfrm>
        </p:spPr>
        <p:txBody>
          <a:bodyPr>
            <a:normAutofit fontScale="90000"/>
          </a:bodyPr>
          <a:lstStyle/>
          <a:p>
            <a:r>
              <a:rPr lang="tr-TR" dirty="0" smtClean="0">
                <a:solidFill>
                  <a:srgbClr val="008000"/>
                </a:solidFill>
              </a:rPr>
              <a:t>Bilimsel Araştırma Yöntemleri</a:t>
            </a:r>
            <a:endParaRPr lang="tr-TR" dirty="0">
              <a:solidFill>
                <a:srgbClr val="008000"/>
              </a:solidFill>
            </a:endParaRPr>
          </a:p>
        </p:txBody>
      </p:sp>
      <p:graphicFrame>
        <p:nvGraphicFramePr>
          <p:cNvPr id="6" name="Group 29"/>
          <p:cNvGraphicFramePr>
            <a:graphicFrameLocks noGrp="1"/>
          </p:cNvGraphicFramePr>
          <p:nvPr>
            <p:extLst>
              <p:ext uri="{D42A27DB-BD31-4B8C-83A1-F6EECF244321}">
                <p14:modId xmlns:p14="http://schemas.microsoft.com/office/powerpoint/2010/main" val="4123375057"/>
              </p:ext>
            </p:extLst>
          </p:nvPr>
        </p:nvGraphicFramePr>
        <p:xfrm>
          <a:off x="1187624" y="2348880"/>
          <a:ext cx="7273925" cy="732155"/>
        </p:xfrm>
        <a:graphic>
          <a:graphicData uri="http://schemas.openxmlformats.org/drawingml/2006/table">
            <a:tbl>
              <a:tblPr/>
              <a:tblGrid>
                <a:gridCol w="1223962"/>
                <a:gridCol w="936625"/>
                <a:gridCol w="3209925"/>
                <a:gridCol w="407988"/>
                <a:gridCol w="542925"/>
                <a:gridCol w="952500"/>
              </a:tblGrid>
              <a:tr h="396875">
                <a:tc>
                  <a:txBody>
                    <a:body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tr-TR" sz="1000" b="1" i="0" u="none" strike="noStrike" cap="none" normalizeH="0" baseline="0" dirty="0" smtClean="0">
                          <a:ln>
                            <a:noFill/>
                          </a:ln>
                          <a:solidFill>
                            <a:srgbClr val="A50021"/>
                          </a:solidFill>
                          <a:effectLst/>
                          <a:latin typeface="Times New Roman" pitchFamily="18" charset="0"/>
                          <a:cs typeface="Times New Roman" pitchFamily="18" charset="0"/>
                        </a:rPr>
                        <a:t>Eski</a:t>
                      </a:r>
                      <a:br>
                        <a:rPr kumimoji="0" lang="tr-TR" sz="1000" b="1" i="0" u="none" strike="noStrike" cap="none" normalizeH="0" baseline="0" dirty="0" smtClean="0">
                          <a:ln>
                            <a:noFill/>
                          </a:ln>
                          <a:solidFill>
                            <a:srgbClr val="A50021"/>
                          </a:solidFill>
                          <a:effectLst/>
                          <a:latin typeface="Times New Roman" pitchFamily="18" charset="0"/>
                          <a:cs typeface="Times New Roman" pitchFamily="18" charset="0"/>
                        </a:rPr>
                      </a:br>
                      <a:r>
                        <a:rPr kumimoji="0" lang="tr-TR" sz="1000" b="1" i="0" u="none" strike="noStrike" cap="none" normalizeH="0" baseline="0" dirty="0" smtClean="0">
                          <a:ln>
                            <a:noFill/>
                          </a:ln>
                          <a:solidFill>
                            <a:srgbClr val="A50021"/>
                          </a:solidFill>
                          <a:effectLst/>
                          <a:latin typeface="Times New Roman" pitchFamily="18" charset="0"/>
                          <a:cs typeface="Times New Roman" pitchFamily="18" charset="0"/>
                        </a:rPr>
                        <a:t>Kodu</a:t>
                      </a:r>
                      <a:r>
                        <a:rPr kumimoji="0" lang="tr-TR" sz="1000" b="0" i="0" u="none" strike="noStrike" cap="none" normalizeH="0" baseline="0" dirty="0" smtClean="0">
                          <a:ln>
                            <a:noFill/>
                          </a:ln>
                          <a:solidFill>
                            <a:srgbClr val="A50021"/>
                          </a:solidFill>
                          <a:effectLst/>
                          <a:latin typeface="Times New Roman" pitchFamily="18" charset="0"/>
                          <a:cs typeface="Times New Roman" pitchFamily="18" charset="0"/>
                        </a:rPr>
                        <a: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tr-TR" sz="1000" b="1" i="0" u="none" strike="noStrike" cap="none" normalizeH="0" baseline="0" smtClean="0">
                          <a:ln>
                            <a:noFill/>
                          </a:ln>
                          <a:solidFill>
                            <a:srgbClr val="800000"/>
                          </a:solidFill>
                          <a:effectLst/>
                          <a:latin typeface="Times New Roman" pitchFamily="18" charset="0"/>
                          <a:cs typeface="Times New Roman" pitchFamily="18" charset="0"/>
                        </a:rPr>
                        <a:t>Yeni</a:t>
                      </a:r>
                      <a:br>
                        <a:rPr kumimoji="0" lang="tr-TR" sz="1000" b="1" i="0" u="none" strike="noStrike" cap="none" normalizeH="0" baseline="0" smtClean="0">
                          <a:ln>
                            <a:noFill/>
                          </a:ln>
                          <a:solidFill>
                            <a:srgbClr val="800000"/>
                          </a:solidFill>
                          <a:effectLst/>
                          <a:latin typeface="Times New Roman" pitchFamily="18" charset="0"/>
                          <a:cs typeface="Times New Roman" pitchFamily="18" charset="0"/>
                        </a:rPr>
                      </a:br>
                      <a:r>
                        <a:rPr kumimoji="0" lang="tr-TR" sz="1000" b="1" i="0" u="none" strike="noStrike" cap="none" normalizeH="0" baseline="0" smtClean="0">
                          <a:ln>
                            <a:noFill/>
                          </a:ln>
                          <a:solidFill>
                            <a:srgbClr val="800000"/>
                          </a:solidFill>
                          <a:effectLst/>
                          <a:latin typeface="Times New Roman" pitchFamily="18" charset="0"/>
                          <a:cs typeface="Times New Roman" pitchFamily="18" charset="0"/>
                        </a:rPr>
                        <a:t>Kodu</a:t>
                      </a:r>
                      <a:r>
                        <a:rPr kumimoji="0" lang="tr-TR" sz="1000" b="0" i="0" u="none" strike="noStrike" cap="none" normalizeH="0" baseline="0" smtClean="0">
                          <a:ln>
                            <a:noFill/>
                          </a:ln>
                          <a:solidFill>
                            <a:srgbClr val="000000"/>
                          </a:solidFill>
                          <a:effectLst/>
                          <a:latin typeface="Times New Roman" pitchFamily="18" charset="0"/>
                          <a:cs typeface="Times New Roman" pitchFamily="18" charset="0"/>
                        </a:rPr>
                        <a: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tr-TR" sz="1000" b="1" i="0" u="none" strike="noStrike" cap="none" normalizeH="0" baseline="0" dirty="0" smtClean="0">
                          <a:ln>
                            <a:noFill/>
                          </a:ln>
                          <a:solidFill>
                            <a:srgbClr val="A50021"/>
                          </a:solidFill>
                          <a:effectLst/>
                          <a:latin typeface="Times New Roman" pitchFamily="18" charset="0"/>
                          <a:cs typeface="Times New Roman" pitchFamily="18" charset="0"/>
                        </a:rPr>
                        <a:t>Dersin Adı</a:t>
                      </a:r>
                      <a:r>
                        <a:rPr kumimoji="0" lang="tr-TR" sz="1000" b="0" i="0" u="none" strike="noStrike" cap="none" normalizeH="0" baseline="0" dirty="0" smtClean="0">
                          <a:ln>
                            <a:noFill/>
                          </a:ln>
                          <a:solidFill>
                            <a:srgbClr val="A50021"/>
                          </a:solidFill>
                          <a:effectLst/>
                          <a:latin typeface="Times New Roman" pitchFamily="18" charset="0"/>
                          <a:cs typeface="Times New Roman" pitchFamily="18" charset="0"/>
                        </a:rPr>
                        <a: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tr-TR" sz="1000" b="1" i="0" u="none" strike="noStrike" cap="none" normalizeH="0" baseline="0" smtClean="0">
                          <a:ln>
                            <a:noFill/>
                          </a:ln>
                          <a:solidFill>
                            <a:srgbClr val="800000"/>
                          </a:solidFill>
                          <a:effectLst/>
                          <a:latin typeface="Times New Roman" pitchFamily="18" charset="0"/>
                          <a:cs typeface="Times New Roman" pitchFamily="18" charset="0"/>
                        </a:rPr>
                        <a:t>T</a:t>
                      </a:r>
                      <a:r>
                        <a:rPr kumimoji="0" lang="tr-TR" sz="1000" b="0" i="0" u="none" strike="noStrike" cap="none" normalizeH="0" baseline="0" smtClean="0">
                          <a:ln>
                            <a:noFill/>
                          </a:ln>
                          <a:solidFill>
                            <a:srgbClr val="000000"/>
                          </a:solidFill>
                          <a:effectLst/>
                          <a:latin typeface="Times New Roman" pitchFamily="18" charset="0"/>
                          <a:cs typeface="Times New Roman" pitchFamily="18" charset="0"/>
                        </a:rPr>
                        <a: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A50021"/>
                          </a:solidFill>
                          <a:effectLst/>
                          <a:latin typeface="Times New Roman" pitchFamily="18" charset="0"/>
                          <a:cs typeface="Arial" charset="0"/>
                        </a:rPr>
                        <a:t>P</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tr-TR" sz="1000" b="1" i="0" u="none" strike="noStrike" cap="none" normalizeH="0" baseline="0" smtClean="0">
                          <a:ln>
                            <a:noFill/>
                          </a:ln>
                          <a:solidFill>
                            <a:srgbClr val="A50021"/>
                          </a:solidFill>
                          <a:effectLst/>
                          <a:latin typeface="Times New Roman" pitchFamily="18" charset="0"/>
                          <a:cs typeface="Times New Roman" pitchFamily="18" charset="0"/>
                        </a:rPr>
                        <a:t>AKTS</a:t>
                      </a:r>
                      <a:r>
                        <a:rPr kumimoji="0" lang="tr-TR" sz="1000" b="0" i="0" u="none" strike="noStrike" cap="none" normalizeH="0" baseline="0" smtClean="0">
                          <a:ln>
                            <a:noFill/>
                          </a:ln>
                          <a:solidFill>
                            <a:srgbClr val="A50021"/>
                          </a:solidFill>
                          <a:effectLst/>
                          <a:latin typeface="Times New Roman" pitchFamily="18" charset="0"/>
                          <a:cs typeface="Times New Roman" pitchFamily="18" charset="0"/>
                        </a:rPr>
                        <a: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215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rgbClr val="000000"/>
                          </a:solidFill>
                          <a:effectLst/>
                          <a:latin typeface="Arial" charset="0"/>
                          <a:cs typeface="Times New Roman" pitchFamily="18" charset="0"/>
                        </a:rPr>
                        <a:t>1900001</a:t>
                      </a:r>
                      <a:endParaRPr kumimoji="0" lang="tr-TR"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rgbClr val="000000"/>
                          </a:solidFill>
                          <a:effectLst/>
                          <a:latin typeface="Arial" charset="0"/>
                          <a:cs typeface="Times New Roman" pitchFamily="18" charset="0"/>
                        </a:rPr>
                        <a:t>TEM5001</a:t>
                      </a:r>
                      <a:endParaRPr kumimoji="0" lang="tr-TR"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cs typeface="Times New Roman" pitchFamily="18" charset="0"/>
                          <a:hlinkClick r:id="rId2" action="ppaction://hlinkpres?slideindex=1&amp;slidetitle="/>
                        </a:rPr>
                        <a:t>Bilimsel Araştırma Yöntemleri</a:t>
                      </a:r>
                      <a:endParaRPr kumimoji="0" lang="tr-TR" sz="16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rgbClr val="000000"/>
                          </a:solidFill>
                          <a:effectLst/>
                          <a:latin typeface="Arial" charset="0"/>
                          <a:cs typeface="Times New Roman" pitchFamily="18" charset="0"/>
                        </a:rPr>
                        <a:t>2</a:t>
                      </a:r>
                      <a:endParaRPr kumimoji="0" lang="tr-TR"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rgbClr val="000000"/>
                          </a:solidFill>
                          <a:effectLst/>
                          <a:latin typeface="Arial" charset="0"/>
                          <a:cs typeface="Times New Roman" pitchFamily="18" charset="0"/>
                        </a:rPr>
                        <a:t>0</a:t>
                      </a:r>
                      <a:endParaRPr kumimoji="0" lang="tr-TR"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000000"/>
                          </a:solidFill>
                          <a:effectLst/>
                          <a:latin typeface="Arial" charset="0"/>
                          <a:cs typeface="Times New Roman" pitchFamily="18" charset="0"/>
                        </a:rPr>
                        <a:t>6</a:t>
                      </a:r>
                      <a:endParaRPr kumimoji="0" lang="tr-T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bl>
          </a:graphicData>
        </a:graphic>
      </p:graphicFrame>
      <p:sp>
        <p:nvSpPr>
          <p:cNvPr id="9" name="Rectangle 28"/>
          <p:cNvSpPr>
            <a:spLocks noChangeArrowheads="1"/>
          </p:cNvSpPr>
          <p:nvPr/>
        </p:nvSpPr>
        <p:spPr bwMode="auto">
          <a:xfrm>
            <a:off x="1036292" y="5615662"/>
            <a:ext cx="7705725" cy="523220"/>
          </a:xfrm>
          <a:prstGeom prst="rect">
            <a:avLst/>
          </a:prstGeom>
          <a:noFill/>
          <a:ln w="9525">
            <a:noFill/>
            <a:miter lim="800000"/>
            <a:headEnd/>
            <a:tailEnd/>
          </a:ln>
          <a:effectLst/>
        </p:spPr>
        <p:txBody>
          <a:bodyPr anchor="ctr">
            <a:spAutoFit/>
          </a:bodyPr>
          <a:lstStyle/>
          <a:p>
            <a:pPr algn="just">
              <a:defRPr/>
            </a:pPr>
            <a:r>
              <a:rPr lang="tr-TR" sz="1400" b="1" i="1" dirty="0" smtClean="0">
                <a:effectLst>
                  <a:outerShdw blurRad="38100" dist="38100" dir="2700000" algn="tl">
                    <a:srgbClr val="C0C0C0"/>
                  </a:outerShdw>
                </a:effectLst>
              </a:rPr>
              <a:t>« Aslında </a:t>
            </a:r>
            <a:r>
              <a:rPr lang="tr-TR" sz="1400" b="1" i="1" dirty="0">
                <a:effectLst>
                  <a:outerShdw blurRad="38100" dist="38100" dir="2700000" algn="tl">
                    <a:srgbClr val="C0C0C0"/>
                  </a:outerShdw>
                </a:effectLst>
              </a:rPr>
              <a:t>herkes </a:t>
            </a:r>
            <a:r>
              <a:rPr lang="tr-TR" sz="1400" b="1" i="1" dirty="0" err="1">
                <a:solidFill>
                  <a:srgbClr val="FF0000"/>
                </a:solidFill>
                <a:effectLst>
                  <a:outerShdw blurRad="38100" dist="38100" dir="2700000" algn="tl">
                    <a:srgbClr val="C0C0C0"/>
                  </a:outerShdw>
                </a:effectLst>
              </a:rPr>
              <a:t>dahidir</a:t>
            </a:r>
            <a:r>
              <a:rPr lang="tr-TR" sz="1400" b="1" i="1" dirty="0">
                <a:solidFill>
                  <a:srgbClr val="FF0000"/>
                </a:solidFill>
                <a:effectLst>
                  <a:outerShdw blurRad="38100" dist="38100" dir="2700000" algn="tl">
                    <a:srgbClr val="C0C0C0"/>
                  </a:outerShdw>
                </a:effectLst>
              </a:rPr>
              <a:t>. </a:t>
            </a:r>
            <a:r>
              <a:rPr lang="tr-TR" sz="1400" b="1" i="1" dirty="0">
                <a:effectLst>
                  <a:outerShdw blurRad="38100" dist="38100" dir="2700000" algn="tl">
                    <a:srgbClr val="C0C0C0"/>
                  </a:outerShdw>
                </a:effectLst>
              </a:rPr>
              <a:t>Ama siz kalkıp bir </a:t>
            </a:r>
            <a:r>
              <a:rPr lang="tr-TR" sz="1400" b="1" i="1" dirty="0">
                <a:solidFill>
                  <a:srgbClr val="FF0000"/>
                </a:solidFill>
                <a:effectLst>
                  <a:outerShdw blurRad="38100" dist="38100" dir="2700000" algn="tl">
                    <a:srgbClr val="C0C0C0"/>
                  </a:outerShdw>
                </a:effectLst>
              </a:rPr>
              <a:t>balığı, </a:t>
            </a:r>
            <a:r>
              <a:rPr lang="tr-TR" sz="1400" b="1" i="1" dirty="0">
                <a:effectLst>
                  <a:outerShdw blurRad="38100" dist="38100" dir="2700000" algn="tl">
                    <a:srgbClr val="C0C0C0"/>
                  </a:outerShdw>
                </a:effectLst>
              </a:rPr>
              <a:t>ağaca tırmanma yeteneğine göre yargılarsanız, tüm hayatını </a:t>
            </a:r>
            <a:r>
              <a:rPr lang="tr-TR" sz="1400" b="1" i="1" dirty="0">
                <a:solidFill>
                  <a:srgbClr val="FF0000"/>
                </a:solidFill>
                <a:effectLst>
                  <a:outerShdw blurRad="38100" dist="38100" dir="2700000" algn="tl">
                    <a:srgbClr val="C0C0C0"/>
                  </a:outerShdw>
                </a:effectLst>
              </a:rPr>
              <a:t>aptal</a:t>
            </a:r>
            <a:r>
              <a:rPr lang="tr-TR" sz="1400" b="1" i="1" dirty="0">
                <a:effectLst>
                  <a:outerShdw blurRad="38100" dist="38100" dir="2700000" algn="tl">
                    <a:srgbClr val="C0C0C0"/>
                  </a:outerShdw>
                </a:effectLst>
              </a:rPr>
              <a:t> olduğuna inanarak </a:t>
            </a:r>
            <a:r>
              <a:rPr lang="tr-TR" sz="1400" b="1" i="1" dirty="0" smtClean="0">
                <a:effectLst>
                  <a:outerShdw blurRad="38100" dist="38100" dir="2700000" algn="tl">
                    <a:srgbClr val="C0C0C0"/>
                  </a:outerShdw>
                </a:effectLst>
              </a:rPr>
              <a:t>geçirir »</a:t>
            </a:r>
            <a:endParaRPr lang="tr-TR" sz="1400" b="1" i="1" dirty="0">
              <a:effectLst>
                <a:outerShdw blurRad="38100" dist="38100" dir="2700000" algn="tl">
                  <a:srgbClr val="C0C0C0"/>
                </a:outerShdw>
              </a:effectLst>
            </a:endParaRPr>
          </a:p>
        </p:txBody>
      </p:sp>
    </p:spTree>
    <p:extLst>
      <p:ext uri="{BB962C8B-B14F-4D97-AF65-F5344CB8AC3E}">
        <p14:creationId xmlns:p14="http://schemas.microsoft.com/office/powerpoint/2010/main" val="33256449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0" fill="hold"/>
                                        <p:tgtEl>
                                          <p:spTgt spid="6"/>
                                        </p:tgtEl>
                                        <p:attrNameLst>
                                          <p:attrName>ppt_x</p:attrName>
                                        </p:attrNameLst>
                                      </p:cBhvr>
                                      <p:tavLst>
                                        <p:tav tm="0">
                                          <p:val>
                                            <p:strVal val="1+#ppt_w/2"/>
                                          </p:val>
                                        </p:tav>
                                        <p:tav tm="100000">
                                          <p:val>
                                            <p:strVal val="#ppt_x"/>
                                          </p:val>
                                        </p:tav>
                                      </p:tavLst>
                                    </p:anim>
                                    <p:anim calcmode="lin" valueType="num">
                                      <p:cBhvr additive="base">
                                        <p:cTn id="8" dur="50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0"/>
                            </p:stCondLst>
                            <p:childTnLst>
                              <p:par>
                                <p:cTn id="10" presetID="4" presetClass="emph" presetSubtype="2" fill="hold" grpId="0" nodeType="afterEffect">
                                  <p:stCondLst>
                                    <p:cond delay="0"/>
                                  </p:stCondLst>
                                  <p:childTnLst>
                                    <p:anim to="2" calcmode="lin" valueType="num">
                                      <p:cBhvr override="childStyle">
                                        <p:cTn id="11" dur="5000" fill="hold"/>
                                        <p:tgtEl>
                                          <p:spTgt spid="9"/>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251520" y="1556792"/>
            <a:ext cx="4248472" cy="3960440"/>
          </a:xfrm>
        </p:spPr>
        <p:txBody>
          <a:bodyPr>
            <a:normAutofit/>
          </a:bodyPr>
          <a:lstStyle/>
          <a:p>
            <a:pPr algn="just">
              <a:buNone/>
            </a:pPr>
            <a:r>
              <a:rPr lang="tr-TR" sz="2000" dirty="0" smtClean="0">
                <a:latin typeface="Times New Roman" pitchFamily="18" charset="0"/>
                <a:cs typeface="Times New Roman" pitchFamily="18" charset="0"/>
              </a:rPr>
              <a:t>    </a:t>
            </a:r>
            <a:r>
              <a:rPr lang="tr-TR" sz="2000" b="1" dirty="0" smtClean="0">
                <a:latin typeface="Times New Roman" pitchFamily="18" charset="0"/>
                <a:cs typeface="Times New Roman" pitchFamily="18" charset="0"/>
              </a:rPr>
              <a:t> 2. </a:t>
            </a:r>
            <a:r>
              <a:rPr lang="tr-TR" sz="2000" dirty="0" smtClean="0">
                <a:latin typeface="Times New Roman" pitchFamily="18" charset="0"/>
                <a:cs typeface="Times New Roman" pitchFamily="18" charset="0"/>
              </a:rPr>
              <a:t>Nitel araştırma bir sosyal olayı doğal ortamı ve doğal oluşumu içinde tasvir eder. Deneysel nicel araştırmalar gibi olayın değişkenleriyle oynamaz.</a:t>
            </a:r>
          </a:p>
          <a:p>
            <a:pPr algn="just">
              <a:buNone/>
            </a:pPr>
            <a:endParaRPr lang="tr-TR" sz="2000" dirty="0" smtClean="0">
              <a:latin typeface="Times New Roman" pitchFamily="18" charset="0"/>
              <a:cs typeface="Times New Roman" pitchFamily="18" charset="0"/>
            </a:endParaRPr>
          </a:p>
          <a:p>
            <a:pPr algn="just">
              <a:spcBef>
                <a:spcPct val="50000"/>
              </a:spcBef>
              <a:buNone/>
            </a:pPr>
            <a:r>
              <a:rPr lang="tr-TR" sz="2000" b="1" dirty="0" smtClean="0">
                <a:latin typeface="Times New Roman" pitchFamily="18" charset="0"/>
                <a:cs typeface="Times New Roman" pitchFamily="18" charset="0"/>
              </a:rPr>
              <a:t>     3. </a:t>
            </a:r>
            <a:r>
              <a:rPr lang="tr-TR" sz="2000" dirty="0" smtClean="0">
                <a:latin typeface="Times New Roman" pitchFamily="18" charset="0"/>
                <a:cs typeface="Times New Roman" pitchFamily="18" charset="0"/>
              </a:rPr>
              <a:t>Nitel araştırma bir durumu ilişki bağlantıları içinde anlamaya çalışır (</a:t>
            </a:r>
            <a:r>
              <a:rPr lang="tr-TR" sz="2000" dirty="0" err="1" smtClean="0">
                <a:latin typeface="Times New Roman" pitchFamily="18" charset="0"/>
                <a:cs typeface="Times New Roman" pitchFamily="18" charset="0"/>
              </a:rPr>
              <a:t>holistic</a:t>
            </a:r>
            <a:r>
              <a:rPr lang="tr-TR" sz="2000" dirty="0" smtClean="0">
                <a:latin typeface="Times New Roman" pitchFamily="18" charset="0"/>
                <a:cs typeface="Times New Roman" pitchFamily="18" charset="0"/>
              </a:rPr>
              <a:t> </a:t>
            </a:r>
            <a:r>
              <a:rPr lang="tr-TR" sz="2000" dirty="0" err="1" smtClean="0">
                <a:latin typeface="Times New Roman" pitchFamily="18" charset="0"/>
                <a:cs typeface="Times New Roman" pitchFamily="18" charset="0"/>
              </a:rPr>
              <a:t>perspective</a:t>
            </a:r>
            <a:r>
              <a:rPr lang="tr-TR" sz="2000" dirty="0" smtClean="0">
                <a:latin typeface="Times New Roman" pitchFamily="18" charset="0"/>
                <a:cs typeface="Times New Roman" pitchFamily="18" charset="0"/>
              </a:rPr>
              <a:t>). Bir olayı etkileyen değişkenleri kendisi ortaya çıkarır.</a:t>
            </a:r>
            <a:endParaRPr lang="tr-TR" dirty="0"/>
          </a:p>
        </p:txBody>
      </p:sp>
      <p:pic>
        <p:nvPicPr>
          <p:cNvPr id="60418" name="Picture 2" descr="http://sirnak.edu.tr/resimler/images/iktisat.jpg"/>
          <p:cNvPicPr>
            <a:picLocks noChangeAspect="1" noChangeArrowheads="1"/>
          </p:cNvPicPr>
          <p:nvPr/>
        </p:nvPicPr>
        <p:blipFill>
          <a:blip r:embed="rId2" cstate="print"/>
          <a:srcRect/>
          <a:stretch>
            <a:fillRect/>
          </a:stretch>
        </p:blipFill>
        <p:spPr bwMode="auto">
          <a:xfrm>
            <a:off x="5148064" y="260648"/>
            <a:ext cx="3300367" cy="396044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4" name="3 Dikdörtgen"/>
          <p:cNvSpPr/>
          <p:nvPr/>
        </p:nvSpPr>
        <p:spPr>
          <a:xfrm>
            <a:off x="2843808" y="5229200"/>
            <a:ext cx="1891865" cy="338554"/>
          </a:xfrm>
          <a:prstGeom prst="rect">
            <a:avLst/>
          </a:prstGeom>
        </p:spPr>
        <p:txBody>
          <a:bodyPr wrap="none">
            <a:spAutoFit/>
          </a:bodyPr>
          <a:lstStyle/>
          <a:p>
            <a:r>
              <a:rPr lang="tr-TR" sz="1600" dirty="0" smtClean="0">
                <a:latin typeface="Times New Roman" pitchFamily="18" charset="0"/>
                <a:cs typeface="Times New Roman" pitchFamily="18" charset="0"/>
              </a:rPr>
              <a:t>(Hasan </a:t>
            </a:r>
            <a:r>
              <a:rPr lang="tr-TR" sz="1600" dirty="0" err="1" smtClean="0">
                <a:latin typeface="Times New Roman" pitchFamily="18" charset="0"/>
                <a:cs typeface="Times New Roman" pitchFamily="18" charset="0"/>
              </a:rPr>
              <a:t>Bozgeyikli</a:t>
            </a:r>
            <a:r>
              <a:rPr lang="tr-TR" sz="1600" dirty="0" smtClean="0">
                <a:latin typeface="Times New Roman" pitchFamily="18" charset="0"/>
                <a:cs typeface="Times New Roman" pitchFamily="18" charset="0"/>
              </a:rPr>
              <a:t>). </a:t>
            </a:r>
            <a:endParaRPr lang="tr-TR" sz="1600"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539552" y="692696"/>
            <a:ext cx="3672408" cy="4248472"/>
          </a:xfrm>
        </p:spPr>
        <p:txBody>
          <a:bodyPr>
            <a:normAutofit/>
          </a:bodyPr>
          <a:lstStyle/>
          <a:p>
            <a:pPr algn="just">
              <a:spcBef>
                <a:spcPct val="50000"/>
              </a:spcBef>
              <a:buNone/>
            </a:pPr>
            <a:r>
              <a:rPr lang="tr-TR" sz="2000" dirty="0" smtClean="0">
                <a:solidFill>
                  <a:srgbClr val="002060"/>
                </a:solidFill>
                <a:latin typeface="Times New Roman" pitchFamily="18" charset="0"/>
                <a:cs typeface="Times New Roman" pitchFamily="18" charset="0"/>
              </a:rPr>
              <a:t>  </a:t>
            </a:r>
            <a:r>
              <a:rPr lang="tr-TR" sz="2000" b="1" dirty="0" smtClean="0">
                <a:solidFill>
                  <a:srgbClr val="002060"/>
                </a:solidFill>
                <a:latin typeface="Times New Roman" pitchFamily="18" charset="0"/>
                <a:cs typeface="Times New Roman" pitchFamily="18" charset="0"/>
              </a:rPr>
              <a:t> 4. </a:t>
            </a:r>
            <a:r>
              <a:rPr lang="tr-TR" sz="2000" dirty="0" smtClean="0">
                <a:solidFill>
                  <a:srgbClr val="002060"/>
                </a:solidFill>
                <a:latin typeface="Times New Roman" pitchFamily="18" charset="0"/>
                <a:cs typeface="Times New Roman" pitchFamily="18" charset="0"/>
              </a:rPr>
              <a:t>Nicel araştırma teori ve denence (hipotez) ile başlar (</a:t>
            </a:r>
            <a:r>
              <a:rPr lang="tr-TR" sz="2000" dirty="0" err="1" smtClean="0">
                <a:solidFill>
                  <a:srgbClr val="002060"/>
                </a:solidFill>
                <a:latin typeface="Times New Roman" pitchFamily="18" charset="0"/>
                <a:cs typeface="Times New Roman" pitchFamily="18" charset="0"/>
              </a:rPr>
              <a:t>deduktif</a:t>
            </a:r>
            <a:r>
              <a:rPr lang="tr-TR" sz="2000" dirty="0" smtClean="0">
                <a:solidFill>
                  <a:srgbClr val="002060"/>
                </a:solidFill>
                <a:latin typeface="Times New Roman" pitchFamily="18" charset="0"/>
                <a:cs typeface="Times New Roman" pitchFamily="18" charset="0"/>
              </a:rPr>
              <a:t>). Nitel araştırma ise araştırma sonunda kavram ve teoriler oluşturur (</a:t>
            </a:r>
            <a:r>
              <a:rPr lang="tr-TR" sz="2000" dirty="0" err="1" smtClean="0">
                <a:solidFill>
                  <a:srgbClr val="002060"/>
                </a:solidFill>
                <a:latin typeface="Times New Roman" pitchFamily="18" charset="0"/>
                <a:cs typeface="Times New Roman" pitchFamily="18" charset="0"/>
              </a:rPr>
              <a:t>induktif</a:t>
            </a:r>
            <a:r>
              <a:rPr lang="tr-TR" sz="2000" dirty="0" smtClean="0">
                <a:solidFill>
                  <a:srgbClr val="002060"/>
                </a:solidFill>
                <a:latin typeface="Times New Roman" pitchFamily="18" charset="0"/>
                <a:cs typeface="Times New Roman" pitchFamily="18" charset="0"/>
              </a:rPr>
              <a:t>). </a:t>
            </a:r>
          </a:p>
          <a:p>
            <a:pPr algn="just">
              <a:spcBef>
                <a:spcPct val="50000"/>
              </a:spcBef>
              <a:buNone/>
            </a:pPr>
            <a:r>
              <a:rPr lang="tr-TR" sz="2000" b="1" dirty="0" smtClean="0">
                <a:solidFill>
                  <a:srgbClr val="002060"/>
                </a:solidFill>
                <a:latin typeface="Times New Roman" pitchFamily="18" charset="0"/>
                <a:cs typeface="Times New Roman" pitchFamily="18" charset="0"/>
              </a:rPr>
              <a:t>    5. </a:t>
            </a:r>
            <a:r>
              <a:rPr lang="tr-TR" sz="2000" dirty="0" smtClean="0">
                <a:solidFill>
                  <a:srgbClr val="002060"/>
                </a:solidFill>
                <a:latin typeface="Times New Roman" pitchFamily="18" charset="0"/>
                <a:cs typeface="Times New Roman" pitchFamily="18" charset="0"/>
              </a:rPr>
              <a:t>Nitel araştırmalarda veriler gözlem, mülakat ve anket yoluyla toplanır. Zaman alıcı olması dolayısıyla küçük örneklemler (</a:t>
            </a:r>
            <a:r>
              <a:rPr lang="tr-TR" sz="2000" dirty="0" err="1" smtClean="0">
                <a:solidFill>
                  <a:srgbClr val="002060"/>
                </a:solidFill>
                <a:latin typeface="Times New Roman" pitchFamily="18" charset="0"/>
                <a:cs typeface="Times New Roman" pitchFamily="18" charset="0"/>
              </a:rPr>
              <a:t>small</a:t>
            </a:r>
            <a:r>
              <a:rPr lang="tr-TR" sz="2000" dirty="0" smtClean="0">
                <a:solidFill>
                  <a:srgbClr val="002060"/>
                </a:solidFill>
                <a:latin typeface="Times New Roman" pitchFamily="18" charset="0"/>
                <a:cs typeface="Times New Roman" pitchFamily="18" charset="0"/>
              </a:rPr>
              <a:t> </a:t>
            </a:r>
            <a:r>
              <a:rPr lang="tr-TR" sz="2000" dirty="0" err="1" smtClean="0">
                <a:solidFill>
                  <a:srgbClr val="002060"/>
                </a:solidFill>
                <a:latin typeface="Times New Roman" pitchFamily="18" charset="0"/>
                <a:cs typeface="Times New Roman" pitchFamily="18" charset="0"/>
              </a:rPr>
              <a:t>samples</a:t>
            </a:r>
            <a:r>
              <a:rPr lang="tr-TR" sz="2000" dirty="0" smtClean="0">
                <a:solidFill>
                  <a:srgbClr val="002060"/>
                </a:solidFill>
                <a:latin typeface="Times New Roman" pitchFamily="18" charset="0"/>
                <a:cs typeface="Times New Roman" pitchFamily="18" charset="0"/>
              </a:rPr>
              <a:t>) üzerinde çalışılır. </a:t>
            </a:r>
            <a:endParaRPr lang="tr-TR" dirty="0"/>
          </a:p>
        </p:txBody>
      </p:sp>
      <p:pic>
        <p:nvPicPr>
          <p:cNvPr id="59394" name="Picture 2" descr="http://www.insankaynaklari-egitimi.com/wp-content/uploads/2012/09/i%C5%9F-analizi.jpg"/>
          <p:cNvPicPr>
            <a:picLocks noChangeAspect="1" noChangeArrowheads="1"/>
          </p:cNvPicPr>
          <p:nvPr/>
        </p:nvPicPr>
        <p:blipFill>
          <a:blip r:embed="rId2" cstate="print"/>
          <a:srcRect/>
          <a:stretch>
            <a:fillRect/>
          </a:stretch>
        </p:blipFill>
        <p:spPr bwMode="auto">
          <a:xfrm>
            <a:off x="4716016" y="2348880"/>
            <a:ext cx="3384376" cy="3226963"/>
          </a:xfrm>
          <a:prstGeom prst="rect">
            <a:avLst/>
          </a:prstGeom>
          <a:ln>
            <a:noFill/>
          </a:ln>
          <a:effectLst>
            <a:outerShdw blurRad="292100" dist="139700" dir="2700000" algn="tl" rotWithShape="0">
              <a:srgbClr val="333333">
                <a:alpha val="65000"/>
              </a:srgbClr>
            </a:outerShdw>
          </a:effectLst>
        </p:spPr>
      </p:pic>
      <p:sp>
        <p:nvSpPr>
          <p:cNvPr id="4" name="3 Dikdörtgen"/>
          <p:cNvSpPr/>
          <p:nvPr/>
        </p:nvSpPr>
        <p:spPr>
          <a:xfrm>
            <a:off x="2483768" y="4797152"/>
            <a:ext cx="1891865" cy="338554"/>
          </a:xfrm>
          <a:prstGeom prst="rect">
            <a:avLst/>
          </a:prstGeom>
        </p:spPr>
        <p:txBody>
          <a:bodyPr wrap="none">
            <a:spAutoFit/>
          </a:bodyPr>
          <a:lstStyle/>
          <a:p>
            <a:r>
              <a:rPr lang="tr-TR" sz="1600" dirty="0" smtClean="0">
                <a:solidFill>
                  <a:srgbClr val="002060"/>
                </a:solidFill>
                <a:latin typeface="Times New Roman" pitchFamily="18" charset="0"/>
                <a:cs typeface="Times New Roman" pitchFamily="18" charset="0"/>
              </a:rPr>
              <a:t>(Hasan </a:t>
            </a:r>
            <a:r>
              <a:rPr lang="tr-TR" sz="1600" dirty="0" err="1" smtClean="0">
                <a:solidFill>
                  <a:srgbClr val="002060"/>
                </a:solidFill>
                <a:latin typeface="Times New Roman" pitchFamily="18" charset="0"/>
                <a:cs typeface="Times New Roman" pitchFamily="18" charset="0"/>
              </a:rPr>
              <a:t>Bozgeyikli</a:t>
            </a:r>
            <a:r>
              <a:rPr lang="tr-TR" sz="1600" dirty="0" smtClean="0">
                <a:solidFill>
                  <a:srgbClr val="002060"/>
                </a:solidFill>
                <a:latin typeface="Times New Roman" pitchFamily="18" charset="0"/>
                <a:cs typeface="Times New Roman" pitchFamily="18" charset="0"/>
              </a:rPr>
              <a:t>). </a:t>
            </a:r>
            <a:endParaRPr lang="tr-TR" sz="1600"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İçerik Yer Tutucusu"/>
          <p:cNvSpPr>
            <a:spLocks noGrp="1"/>
          </p:cNvSpPr>
          <p:nvPr>
            <p:ph sz="quarter" idx="1"/>
          </p:nvPr>
        </p:nvSpPr>
        <p:spPr>
          <a:xfrm>
            <a:off x="4355976" y="1124744"/>
            <a:ext cx="4536504" cy="3923928"/>
          </a:xfrm>
        </p:spPr>
        <p:txBody>
          <a:bodyPr>
            <a:normAutofit/>
          </a:bodyPr>
          <a:lstStyle/>
          <a:p>
            <a:pPr algn="just">
              <a:buNone/>
            </a:pPr>
            <a:r>
              <a:rPr lang="tr-TR" sz="2400" i="1" dirty="0" smtClean="0"/>
              <a:t>    Bir </a:t>
            </a:r>
            <a:r>
              <a:rPr lang="tr-TR" sz="2400" i="1" u="sng" dirty="0" smtClean="0"/>
              <a:t>problemi formüle etmek </a:t>
            </a:r>
            <a:r>
              <a:rPr lang="tr-TR" sz="2400" i="1" dirty="0" smtClean="0"/>
              <a:t>tek başına, sahip olunan matematiksel veya deneysel tecrübeden faydalanarak bu problemin çözülmesinden çok daha önemlidir. Yeni bir bakış açısıyla, eski problemlerle ilgili yeni sorular sormak, yeni seçenekler ortaya koymak, </a:t>
            </a:r>
            <a:r>
              <a:rPr lang="tr-TR" sz="2400" i="1" u="sng" dirty="0" smtClean="0"/>
              <a:t>yaratıcı hayal gücü </a:t>
            </a:r>
            <a:r>
              <a:rPr lang="tr-TR" sz="2400" i="1" dirty="0" smtClean="0"/>
              <a:t>gerektirir ve bu yaklaşım bilimdeki gerçek ilerlemenin işaretidir.   </a:t>
            </a:r>
          </a:p>
          <a:p>
            <a:pPr algn="just">
              <a:buNone/>
            </a:pPr>
            <a:r>
              <a:rPr lang="tr-TR" sz="2400" i="1" dirty="0" smtClean="0"/>
              <a:t>                                     </a:t>
            </a:r>
            <a:r>
              <a:rPr lang="tr-TR" sz="2400" b="1" i="1" dirty="0" err="1" smtClean="0"/>
              <a:t>Albert</a:t>
            </a:r>
            <a:r>
              <a:rPr lang="tr-TR" sz="2400" b="1" i="1" dirty="0" smtClean="0"/>
              <a:t> Einstein</a:t>
            </a:r>
            <a:endParaRPr lang="tr-TR" sz="2400" b="1" dirty="0"/>
          </a:p>
        </p:txBody>
      </p:sp>
      <p:sp>
        <p:nvSpPr>
          <p:cNvPr id="5" name="4 Dikdörtgen"/>
          <p:cNvSpPr/>
          <p:nvPr/>
        </p:nvSpPr>
        <p:spPr>
          <a:xfrm>
            <a:off x="2843808" y="231031"/>
            <a:ext cx="3907160" cy="46166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none">
            <a:spAutoFit/>
          </a:bodyPr>
          <a:lstStyle/>
          <a:p>
            <a:r>
              <a:rPr lang="tr-TR" sz="2400" b="1" dirty="0" smtClean="0"/>
              <a:t>Bilimsel Araştırma ve Önemi</a:t>
            </a:r>
            <a:endParaRPr lang="tr-TR" sz="2400" b="1" dirty="0"/>
          </a:p>
        </p:txBody>
      </p:sp>
      <p:pic>
        <p:nvPicPr>
          <p:cNvPr id="12290" name="Picture 2" descr="http://exagger-art.artistwebsites.com/images-medium/albert-einstein-art.jpg"/>
          <p:cNvPicPr>
            <a:picLocks noChangeAspect="1" noChangeArrowheads="1"/>
          </p:cNvPicPr>
          <p:nvPr/>
        </p:nvPicPr>
        <p:blipFill>
          <a:blip cstate="print"/>
          <a:srcRect/>
          <a:stretch>
            <a:fillRect/>
          </a:stretch>
        </p:blipFill>
        <p:spPr bwMode="auto">
          <a:xfrm>
            <a:off x="251520" y="1844690"/>
            <a:ext cx="3995936" cy="4608646"/>
          </a:xfrm>
          <a:prstGeom prst="rect">
            <a:avLst/>
          </a:prstGeom>
          <a:noFill/>
        </p:spPr>
      </p:pic>
      <p:pic>
        <p:nvPicPr>
          <p:cNvPr id="6" name="Picture 2" descr="http://exagger-art.artistwebsites.com/images-medium/albert-einstein-art.jpg"/>
          <p:cNvPicPr>
            <a:picLocks noChangeAspect="1" noChangeArrowheads="1"/>
          </p:cNvPicPr>
          <p:nvPr/>
        </p:nvPicPr>
        <p:blipFill>
          <a:blip r:embed="rId2"/>
          <a:srcRect/>
          <a:stretch>
            <a:fillRect/>
          </a:stretch>
        </p:blipFill>
        <p:spPr bwMode="auto">
          <a:xfrm>
            <a:off x="250825" y="1844675"/>
            <a:ext cx="3997325" cy="460851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67544" y="1772816"/>
            <a:ext cx="5328592" cy="3024336"/>
          </a:xfrm>
        </p:spPr>
        <p:txBody>
          <a:bodyPr>
            <a:normAutofit/>
          </a:bodyPr>
          <a:lstStyle/>
          <a:p>
            <a:pPr marL="0" indent="0" algn="just">
              <a:lnSpc>
                <a:spcPct val="90000"/>
              </a:lnSpc>
              <a:buClr>
                <a:srgbClr val="FF3300"/>
              </a:buClr>
              <a:buSzPct val="90000"/>
              <a:buFont typeface="Wingdings" pitchFamily="2" charset="2"/>
              <a:buChar char="v"/>
            </a:pPr>
            <a:endParaRPr lang="tr-TR" sz="2800" dirty="0" smtClean="0"/>
          </a:p>
          <a:p>
            <a:pPr marL="830263" lvl="1">
              <a:lnSpc>
                <a:spcPct val="90000"/>
              </a:lnSpc>
              <a:buClr>
                <a:srgbClr val="FF3300"/>
              </a:buClr>
              <a:buSzPct val="90000"/>
              <a:buFont typeface="Wingdings 3" pitchFamily="18" charset="2"/>
              <a:buChar char="["/>
            </a:pPr>
            <a:r>
              <a:rPr lang="tr-TR" sz="2400" dirty="0" smtClean="0"/>
              <a:t>Araştırmanın önemi, araştırmacının araştırmayı yapmadaki kendi amacını ortaya koymasıdır.</a:t>
            </a:r>
          </a:p>
          <a:p>
            <a:pPr marL="830263" lvl="1">
              <a:lnSpc>
                <a:spcPct val="90000"/>
              </a:lnSpc>
              <a:buClr>
                <a:srgbClr val="FF3300"/>
              </a:buClr>
              <a:buSzPct val="90000"/>
              <a:buFont typeface="Wingdings 3" pitchFamily="18" charset="2"/>
              <a:buChar char="["/>
            </a:pPr>
            <a:r>
              <a:rPr lang="tr-TR" sz="2400" dirty="0" smtClean="0"/>
              <a:t>Araştırmanın amacı nesneldir.</a:t>
            </a:r>
          </a:p>
          <a:p>
            <a:pPr marL="830263" lvl="1">
              <a:lnSpc>
                <a:spcPct val="90000"/>
              </a:lnSpc>
              <a:buClr>
                <a:srgbClr val="FF3300"/>
              </a:buClr>
              <a:buSzPct val="90000"/>
              <a:buFont typeface="Wingdings 3" pitchFamily="18" charset="2"/>
              <a:buChar char="["/>
            </a:pPr>
            <a:r>
              <a:rPr lang="tr-TR" sz="2400" dirty="0" smtClean="0"/>
              <a:t>Araştırmacının amacı özneldir.Yani yorum ve tartışmaya açıktır (Murat </a:t>
            </a:r>
            <a:r>
              <a:rPr lang="tr-TR" sz="2400" dirty="0" err="1" smtClean="0"/>
              <a:t>Gökdere</a:t>
            </a:r>
            <a:r>
              <a:rPr lang="tr-TR" sz="2400" dirty="0" smtClean="0"/>
              <a:t>). </a:t>
            </a:r>
          </a:p>
          <a:p>
            <a:endParaRPr lang="tr-TR" dirty="0"/>
          </a:p>
        </p:txBody>
      </p:sp>
      <p:pic>
        <p:nvPicPr>
          <p:cNvPr id="11266" name="Picture 2" descr="http://3.bp.blogspot.com/-HFtbK_wBpxQ/TxxFbwBNp9I/AAAAAAAAOBc/QY8f2YhlWO4/s1600/Yuji+Tachibana+%2528corbis%2529+-+piktobet.jpg"/>
          <p:cNvPicPr>
            <a:picLocks noChangeAspect="1" noChangeArrowheads="1"/>
          </p:cNvPicPr>
          <p:nvPr/>
        </p:nvPicPr>
        <p:blipFill>
          <a:blip cstate="print"/>
          <a:srcRect/>
          <a:stretch>
            <a:fillRect/>
          </a:stretch>
        </p:blipFill>
        <p:spPr bwMode="auto">
          <a:xfrm>
            <a:off x="5652120" y="1988840"/>
            <a:ext cx="3021927" cy="3995936"/>
          </a:xfrm>
          <a:prstGeom prst="rect">
            <a:avLst/>
          </a:prstGeom>
          <a:noFill/>
        </p:spPr>
      </p:pic>
      <p:sp>
        <p:nvSpPr>
          <p:cNvPr id="5" name="4 Dikdörtgen"/>
          <p:cNvSpPr/>
          <p:nvPr/>
        </p:nvSpPr>
        <p:spPr>
          <a:xfrm>
            <a:off x="683568" y="548680"/>
            <a:ext cx="7560840" cy="1089529"/>
          </a:xfrm>
          <a:prstGeom prst="rect">
            <a:avLst/>
          </a:prstGeom>
        </p:spPr>
        <p:txBody>
          <a:bodyPr wrap="square">
            <a:spAutoFit/>
          </a:bodyPr>
          <a:lstStyle/>
          <a:p>
            <a:pPr algn="just">
              <a:lnSpc>
                <a:spcPct val="90000"/>
              </a:lnSpc>
              <a:buClr>
                <a:srgbClr val="FF3300"/>
              </a:buClr>
              <a:buSzPct val="90000"/>
              <a:buFont typeface="Wingdings" pitchFamily="2" charset="2"/>
              <a:buChar char="v"/>
            </a:pPr>
            <a:r>
              <a:rPr lang="tr-TR" sz="2400" dirty="0" smtClean="0"/>
              <a:t>Araştırmanın amaçlarında belirlenip toplanan verilerin hangi kuramsal ya da pratik sorunun çözümünde ve nasıl kullanılabileceğinin açıklanması araştırmanın öneminin ifadesidir.</a:t>
            </a:r>
          </a:p>
        </p:txBody>
      </p:sp>
      <p:pic>
        <p:nvPicPr>
          <p:cNvPr id="6" name="Picture 2" descr="http://3.bp.blogspot.com/-HFtbK_wBpxQ/TxxFbwBNp9I/AAAAAAAAOBc/QY8f2YhlWO4/s1600/Yuji+Tachibana+%2528corbis%2529+-+piktobet.jpg"/>
          <p:cNvPicPr>
            <a:picLocks noChangeAspect="1" noChangeArrowheads="1"/>
          </p:cNvPicPr>
          <p:nvPr/>
        </p:nvPicPr>
        <p:blipFill>
          <a:blip r:embed="rId2"/>
          <a:srcRect/>
          <a:stretch>
            <a:fillRect/>
          </a:stretch>
        </p:blipFill>
        <p:spPr bwMode="auto">
          <a:xfrm>
            <a:off x="5651500" y="1989138"/>
            <a:ext cx="3022600" cy="3995737"/>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619672" y="188640"/>
            <a:ext cx="6177880" cy="580926"/>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a:bodyPr>
          <a:lstStyle/>
          <a:p>
            <a:pPr algn="ctr"/>
            <a:r>
              <a:rPr lang="tr-TR" sz="2400" b="1" dirty="0" smtClean="0">
                <a:solidFill>
                  <a:schemeClr val="tx1">
                    <a:lumMod val="95000"/>
                    <a:lumOff val="5000"/>
                  </a:schemeClr>
                </a:solidFill>
                <a:latin typeface="Arial Narrow" pitchFamily="34" charset="0"/>
              </a:rPr>
              <a:t>Bilimsel Araştırmada Teknolojinin Yeri ve Önemi</a:t>
            </a:r>
            <a:endParaRPr lang="tr-TR" sz="2400" b="1" dirty="0">
              <a:solidFill>
                <a:schemeClr val="tx1">
                  <a:lumMod val="95000"/>
                  <a:lumOff val="5000"/>
                </a:schemeClr>
              </a:solidFill>
              <a:latin typeface="Arial Narrow" pitchFamily="34" charset="0"/>
            </a:endParaRPr>
          </a:p>
        </p:txBody>
      </p:sp>
      <p:sp>
        <p:nvSpPr>
          <p:cNvPr id="3" name="2 İçerik Yer Tutucusu"/>
          <p:cNvSpPr>
            <a:spLocks noGrp="1"/>
          </p:cNvSpPr>
          <p:nvPr>
            <p:ph sz="quarter" idx="1"/>
          </p:nvPr>
        </p:nvSpPr>
        <p:spPr>
          <a:xfrm>
            <a:off x="251520" y="1412776"/>
            <a:ext cx="5040560" cy="4211960"/>
          </a:xfrm>
        </p:spPr>
        <p:txBody>
          <a:bodyPr>
            <a:normAutofit lnSpcReduction="10000"/>
          </a:bodyPr>
          <a:lstStyle/>
          <a:p>
            <a:pPr algn="just">
              <a:buNone/>
            </a:pPr>
            <a:r>
              <a:rPr lang="tr-TR" b="1" dirty="0" smtClean="0">
                <a:solidFill>
                  <a:srgbClr val="FF0000"/>
                </a:solidFill>
              </a:rPr>
              <a:t>    </a:t>
            </a:r>
            <a:r>
              <a:rPr lang="tr-TR" b="1" dirty="0" smtClean="0">
                <a:solidFill>
                  <a:schemeClr val="accent2">
                    <a:lumMod val="60000"/>
                    <a:lumOff val="40000"/>
                  </a:schemeClr>
                </a:solidFill>
              </a:rPr>
              <a:t>Teknoloji, </a:t>
            </a:r>
            <a:r>
              <a:rPr lang="tr-TR" dirty="0" smtClean="0"/>
              <a:t>bilimin, pratik hayatın gereksinimlerinin karşılanmasına ya da insanın çevresini denetleme, biçimlendirme ve değiştirme çabalarına yönelik uygulamaları olarak verilmektedir.</a:t>
            </a:r>
          </a:p>
          <a:p>
            <a:pPr algn="just">
              <a:buNone/>
            </a:pPr>
            <a:r>
              <a:rPr lang="tr-TR" dirty="0" smtClean="0"/>
              <a:t>    Bilim, sosyal amaçlar için teknik yatırımdır. Teknoloji, bilimsel ve sistematik bilgilerin pratik amaçlar ve işler için geliştirilmesi ve uygulanmasıdır </a:t>
            </a:r>
            <a:r>
              <a:rPr lang="tr-TR" b="1" baseline="30000" dirty="0" smtClean="0"/>
              <a:t>*</a:t>
            </a:r>
            <a:r>
              <a:rPr lang="tr-TR" dirty="0" smtClean="0"/>
              <a:t>.</a:t>
            </a:r>
          </a:p>
          <a:p>
            <a:pPr algn="just">
              <a:buNone/>
            </a:pPr>
            <a:endParaRPr lang="tr-TR" dirty="0" smtClean="0"/>
          </a:p>
          <a:p>
            <a:pPr algn="just">
              <a:buNone/>
            </a:pPr>
            <a:endParaRPr lang="tr-TR" dirty="0"/>
          </a:p>
        </p:txBody>
      </p:sp>
      <p:pic>
        <p:nvPicPr>
          <p:cNvPr id="10242" name="Picture 2" descr="http://2.bp.blogspot.com/-5SiVD6clsPQ/TxxFbS5C_UI/AAAAAAAAOBc/bShpv8aQn6U/s400/Robert+Wallis+%2528corbis%2529+-+piktobet.jpg"/>
          <p:cNvPicPr>
            <a:picLocks noChangeAspect="1" noChangeArrowheads="1"/>
          </p:cNvPicPr>
          <p:nvPr/>
        </p:nvPicPr>
        <p:blipFill>
          <a:blip cstate="print"/>
          <a:srcRect/>
          <a:stretch>
            <a:fillRect/>
          </a:stretch>
        </p:blipFill>
        <p:spPr bwMode="auto">
          <a:xfrm>
            <a:off x="5796136" y="1916832"/>
            <a:ext cx="2552700" cy="3810000"/>
          </a:xfrm>
          <a:prstGeom prst="rect">
            <a:avLst/>
          </a:prstGeom>
          <a:noFill/>
        </p:spPr>
      </p:pic>
      <p:sp>
        <p:nvSpPr>
          <p:cNvPr id="5" name="4 Metin kutusu"/>
          <p:cNvSpPr txBox="1"/>
          <p:nvPr/>
        </p:nvSpPr>
        <p:spPr>
          <a:xfrm>
            <a:off x="5220072" y="6021288"/>
            <a:ext cx="3456384" cy="369332"/>
          </a:xfrm>
          <a:prstGeom prst="rect">
            <a:avLst/>
          </a:prstGeom>
          <a:noFill/>
        </p:spPr>
        <p:txBody>
          <a:bodyPr wrap="square" rtlCol="0">
            <a:spAutoFit/>
          </a:bodyPr>
          <a:lstStyle/>
          <a:p>
            <a:r>
              <a:rPr lang="tr-TR" b="1" dirty="0" smtClean="0"/>
              <a:t>*</a:t>
            </a:r>
            <a:r>
              <a:rPr lang="tr-TR" dirty="0" smtClean="0"/>
              <a:t> http://ekutup.dpt.gov.tr/bilim</a:t>
            </a:r>
            <a:endParaRPr lang="tr-TR" dirty="0"/>
          </a:p>
        </p:txBody>
      </p:sp>
      <p:pic>
        <p:nvPicPr>
          <p:cNvPr id="6" name="Picture 2" descr="http://2.bp.blogspot.com/-5SiVD6clsPQ/TxxFbS5C_UI/AAAAAAAAOBc/bShpv8aQn6U/s400/Robert+Wallis+%2528corbis%2529+-+piktobet.jpg"/>
          <p:cNvPicPr>
            <a:picLocks noChangeAspect="1" noChangeArrowheads="1"/>
          </p:cNvPicPr>
          <p:nvPr/>
        </p:nvPicPr>
        <p:blipFill>
          <a:blip r:embed="rId2"/>
          <a:srcRect/>
          <a:stretch>
            <a:fillRect/>
          </a:stretch>
        </p:blipFill>
        <p:spPr bwMode="auto">
          <a:xfrm>
            <a:off x="5795963" y="1916113"/>
            <a:ext cx="2552700" cy="3810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23528" y="548680"/>
            <a:ext cx="3528392" cy="2304256"/>
          </a:xfrm>
        </p:spPr>
        <p:txBody>
          <a:bodyPr>
            <a:normAutofit fontScale="92500" lnSpcReduction="20000"/>
          </a:bodyPr>
          <a:lstStyle/>
          <a:p>
            <a:pPr algn="just"/>
            <a:r>
              <a:rPr lang="tr-TR" dirty="0" smtClean="0"/>
              <a:t>Teknoloji, gelişme ve ilerlemenin sadece sebebi değil, zaman zaman sonucu olarak da belirmektedir. Teknoloji, zorlamakta ve ihtisaslaşmanın da bir neticesi olmaktadır *.</a:t>
            </a:r>
          </a:p>
          <a:p>
            <a:pPr algn="just"/>
            <a:endParaRPr lang="tr-TR" dirty="0"/>
          </a:p>
        </p:txBody>
      </p:sp>
      <p:pic>
        <p:nvPicPr>
          <p:cNvPr id="9218" name="Picture 2" descr="http://crm.cegedim.com/country/turkey/En/PublishingImages/iStock_000006809044XSmall.jpg"/>
          <p:cNvPicPr>
            <a:picLocks noChangeAspect="1" noChangeArrowheads="1"/>
          </p:cNvPicPr>
          <p:nvPr/>
        </p:nvPicPr>
        <p:blipFill>
          <a:blip cstate="print"/>
          <a:srcRect/>
          <a:stretch>
            <a:fillRect/>
          </a:stretch>
        </p:blipFill>
        <p:spPr bwMode="auto">
          <a:xfrm>
            <a:off x="395536" y="3429000"/>
            <a:ext cx="3005746" cy="2564904"/>
          </a:xfrm>
          <a:prstGeom prst="rect">
            <a:avLst/>
          </a:prstGeom>
          <a:noFill/>
        </p:spPr>
      </p:pic>
      <p:sp>
        <p:nvSpPr>
          <p:cNvPr id="4" name="3 Dikdörtgen"/>
          <p:cNvSpPr/>
          <p:nvPr/>
        </p:nvSpPr>
        <p:spPr>
          <a:xfrm>
            <a:off x="3635896" y="3284984"/>
            <a:ext cx="5112568" cy="3046988"/>
          </a:xfrm>
          <a:prstGeom prst="rect">
            <a:avLst/>
          </a:prstGeom>
        </p:spPr>
        <p:txBody>
          <a:bodyPr wrap="square">
            <a:spAutoFit/>
          </a:bodyPr>
          <a:lstStyle/>
          <a:p>
            <a:pPr algn="just"/>
            <a:r>
              <a:rPr lang="tr-TR" sz="2400" dirty="0" smtClean="0"/>
              <a:t>Teknoloji, </a:t>
            </a:r>
            <a:r>
              <a:rPr lang="tr-TR" sz="2400" u="sng" dirty="0" smtClean="0"/>
              <a:t>uzmanlaşmış </a:t>
            </a:r>
            <a:r>
              <a:rPr lang="tr-TR" sz="2400" u="sng" dirty="0" err="1" smtClean="0"/>
              <a:t>insangücünün</a:t>
            </a:r>
            <a:r>
              <a:rPr lang="tr-TR" sz="2400" u="sng" dirty="0" smtClean="0"/>
              <a:t> organizasyonuna </a:t>
            </a:r>
            <a:r>
              <a:rPr lang="tr-TR" sz="2400" dirty="0" smtClean="0"/>
              <a:t>ihtiyaç göstermektedir. Uzmanların yaptığı işler ancak, teşkilatlanma</a:t>
            </a:r>
            <a:r>
              <a:rPr lang="tr-TR" sz="2400" i="1" dirty="0" smtClean="0"/>
              <a:t> </a:t>
            </a:r>
            <a:r>
              <a:rPr lang="tr-TR" sz="2400" dirty="0" smtClean="0"/>
              <a:t>seviyesinde tutarlı hale gelebilir. İleri teknolojinin elle tutulur bir işlemi </a:t>
            </a:r>
            <a:r>
              <a:rPr lang="tr-TR" sz="2400" dirty="0" err="1" smtClean="0"/>
              <a:t>makinalardan</a:t>
            </a:r>
            <a:r>
              <a:rPr lang="tr-TR" sz="2400" dirty="0" smtClean="0"/>
              <a:t> ziyade büyük ve karmaşık iş organizasyonlarıdır. Teknoloji </a:t>
            </a:r>
            <a:r>
              <a:rPr lang="tr-TR" sz="2400" u="sng" dirty="0" smtClean="0"/>
              <a:t>çok iyi bir planlamayı gerektirir </a:t>
            </a:r>
            <a:r>
              <a:rPr lang="tr-TR" sz="2400" dirty="0" smtClean="0"/>
              <a:t>*.</a:t>
            </a:r>
          </a:p>
        </p:txBody>
      </p:sp>
      <p:pic>
        <p:nvPicPr>
          <p:cNvPr id="9222" name="Picture 6" descr="http://t3.gstatic.com/images?q=tbn:ANd9GcTF2higJDCdZbG7RZeqAm_l-xuu8VlURVbE-NLzVaAR2HWaZLVWVlPom0mF"/>
          <p:cNvPicPr>
            <a:picLocks noChangeAspect="1" noChangeArrowheads="1"/>
          </p:cNvPicPr>
          <p:nvPr/>
        </p:nvPicPr>
        <p:blipFill>
          <a:blip cstate="print"/>
          <a:srcRect/>
          <a:stretch>
            <a:fillRect/>
          </a:stretch>
        </p:blipFill>
        <p:spPr bwMode="auto">
          <a:xfrm>
            <a:off x="5148064" y="188640"/>
            <a:ext cx="2736304" cy="2724144"/>
          </a:xfrm>
          <a:prstGeom prst="rect">
            <a:avLst/>
          </a:prstGeom>
          <a:noFill/>
        </p:spPr>
      </p:pic>
      <p:pic>
        <p:nvPicPr>
          <p:cNvPr id="6" name="Picture 6" descr="http://t3.gstatic.com/images?q=tbn:ANd9GcTF2higJDCdZbG7RZeqAm_l-xuu8VlURVbE-NLzVaAR2HWaZLVWVlPom0mF"/>
          <p:cNvPicPr>
            <a:picLocks noChangeAspect="1" noChangeArrowheads="1"/>
          </p:cNvPicPr>
          <p:nvPr/>
        </p:nvPicPr>
        <p:blipFill>
          <a:blip r:embed="rId2"/>
          <a:srcRect/>
          <a:stretch>
            <a:fillRect/>
          </a:stretch>
        </p:blipFill>
        <p:spPr bwMode="auto">
          <a:xfrm>
            <a:off x="5148263" y="188913"/>
            <a:ext cx="2736850" cy="2724150"/>
          </a:xfrm>
          <a:prstGeom prst="rect">
            <a:avLst/>
          </a:prstGeom>
          <a:noFill/>
          <a:ln w="9525">
            <a:noFill/>
            <a:miter lim="800000"/>
            <a:headEnd/>
            <a:tailEnd/>
          </a:ln>
        </p:spPr>
      </p:pic>
      <p:pic>
        <p:nvPicPr>
          <p:cNvPr id="7" name="Picture 2" descr="http://crm.cegedim.com/country/turkey/En/PublishingImages/iStock_000006809044XSmall.jpg"/>
          <p:cNvPicPr>
            <a:picLocks noChangeAspect="1" noChangeArrowheads="1"/>
          </p:cNvPicPr>
          <p:nvPr/>
        </p:nvPicPr>
        <p:blipFill>
          <a:blip r:embed="rId3"/>
          <a:srcRect/>
          <a:stretch>
            <a:fillRect/>
          </a:stretch>
        </p:blipFill>
        <p:spPr bwMode="auto">
          <a:xfrm>
            <a:off x="395288" y="3429000"/>
            <a:ext cx="3006725" cy="25654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179512" y="1124744"/>
            <a:ext cx="3960440" cy="4572000"/>
          </a:xfrm>
        </p:spPr>
        <p:txBody>
          <a:bodyPr>
            <a:normAutofit fontScale="92500" lnSpcReduction="20000"/>
          </a:bodyPr>
          <a:lstStyle/>
          <a:p>
            <a:pPr algn="just">
              <a:buNone/>
            </a:pPr>
            <a:r>
              <a:rPr lang="tr-TR" dirty="0" smtClean="0"/>
              <a:t>    </a:t>
            </a:r>
            <a:r>
              <a:rPr lang="tr-TR" dirty="0" smtClean="0">
                <a:solidFill>
                  <a:srgbClr val="002060"/>
                </a:solidFill>
              </a:rPr>
              <a:t>İnsanlık tarihi süreç içerisinde öyle bir yere gelmiş ki, bu tarihte </a:t>
            </a:r>
            <a:r>
              <a:rPr lang="tr-TR" b="1" dirty="0" smtClean="0">
                <a:solidFill>
                  <a:srgbClr val="002060"/>
                </a:solidFill>
              </a:rPr>
              <a:t>bilim işlenerek </a:t>
            </a:r>
            <a:r>
              <a:rPr lang="tr-TR" dirty="0" smtClean="0">
                <a:solidFill>
                  <a:srgbClr val="002060"/>
                </a:solidFill>
              </a:rPr>
              <a:t>teknolojik ürün haline dönüştürülmüş ve insan seri üretim (</a:t>
            </a:r>
            <a:r>
              <a:rPr lang="tr-TR" dirty="0" err="1" smtClean="0">
                <a:solidFill>
                  <a:srgbClr val="002060"/>
                </a:solidFill>
              </a:rPr>
              <a:t>mass</a:t>
            </a:r>
            <a:r>
              <a:rPr lang="tr-TR" dirty="0" smtClean="0">
                <a:solidFill>
                  <a:srgbClr val="002060"/>
                </a:solidFill>
              </a:rPr>
              <a:t> </a:t>
            </a:r>
            <a:r>
              <a:rPr lang="tr-TR" dirty="0" err="1" smtClean="0">
                <a:solidFill>
                  <a:srgbClr val="002060"/>
                </a:solidFill>
              </a:rPr>
              <a:t>production</a:t>
            </a:r>
            <a:r>
              <a:rPr lang="tr-TR" dirty="0" smtClean="0">
                <a:solidFill>
                  <a:srgbClr val="002060"/>
                </a:solidFill>
              </a:rPr>
              <a:t>) yapmaya başlamıştır. 17. yüzyılda insanın bilimi kendi isteği doğrultusunda yönlendirip ürün üretebilir hale gelmesiyle maddeyi kendi hükmü altına aldığı seri üretimle üretim yapar hale gelmiştir *.</a:t>
            </a:r>
            <a:endParaRPr lang="tr-TR" dirty="0">
              <a:solidFill>
                <a:srgbClr val="002060"/>
              </a:solidFill>
            </a:endParaRPr>
          </a:p>
        </p:txBody>
      </p:sp>
      <p:pic>
        <p:nvPicPr>
          <p:cNvPr id="8196" name="Picture 4" descr="http://www.ctrl-c.liu.se/misc/ram/yak1mass0.jpg"/>
          <p:cNvPicPr>
            <a:picLocks noChangeAspect="1" noChangeArrowheads="1"/>
          </p:cNvPicPr>
          <p:nvPr/>
        </p:nvPicPr>
        <p:blipFill>
          <a:blip cstate="print"/>
          <a:srcRect/>
          <a:stretch>
            <a:fillRect/>
          </a:stretch>
        </p:blipFill>
        <p:spPr bwMode="auto">
          <a:xfrm>
            <a:off x="4705660" y="260648"/>
            <a:ext cx="4077978" cy="2952328"/>
          </a:xfrm>
          <a:prstGeom prst="rect">
            <a:avLst/>
          </a:prstGeom>
          <a:noFill/>
        </p:spPr>
      </p:pic>
      <p:pic>
        <p:nvPicPr>
          <p:cNvPr id="8198" name="Picture 6" descr="http://lh6.google.com/postcreator/R9vYGN2225I/AAAAAAAAACo/jz7pfGhyE38/30436_thumb%5B9%5D"/>
          <p:cNvPicPr>
            <a:picLocks noChangeAspect="1" noChangeArrowheads="1"/>
          </p:cNvPicPr>
          <p:nvPr/>
        </p:nvPicPr>
        <p:blipFill>
          <a:blip cstate="print"/>
          <a:srcRect/>
          <a:stretch>
            <a:fillRect/>
          </a:stretch>
        </p:blipFill>
        <p:spPr bwMode="auto">
          <a:xfrm>
            <a:off x="4370290" y="3412415"/>
            <a:ext cx="4018134" cy="2987245"/>
          </a:xfrm>
          <a:prstGeom prst="rect">
            <a:avLst/>
          </a:prstGeom>
          <a:noFill/>
        </p:spPr>
      </p:pic>
      <p:pic>
        <p:nvPicPr>
          <p:cNvPr id="5" name="Picture 4" descr="http://www.ctrl-c.liu.se/misc/ram/yak1mass0.jpg"/>
          <p:cNvPicPr>
            <a:picLocks noChangeAspect="1" noChangeArrowheads="1"/>
          </p:cNvPicPr>
          <p:nvPr/>
        </p:nvPicPr>
        <p:blipFill>
          <a:blip r:embed="rId2"/>
          <a:srcRect/>
          <a:stretch>
            <a:fillRect/>
          </a:stretch>
        </p:blipFill>
        <p:spPr bwMode="auto">
          <a:xfrm>
            <a:off x="4705350" y="260350"/>
            <a:ext cx="4078288" cy="2952750"/>
          </a:xfrm>
          <a:prstGeom prst="rect">
            <a:avLst/>
          </a:prstGeom>
          <a:noFill/>
          <a:ln w="9525">
            <a:noFill/>
            <a:miter lim="800000"/>
            <a:headEnd/>
            <a:tailEnd/>
          </a:ln>
        </p:spPr>
      </p:pic>
      <p:pic>
        <p:nvPicPr>
          <p:cNvPr id="6" name="Picture 6" descr="http://lh6.google.com/postcreator/R9vYGN2225I/AAAAAAAAACo/jz7pfGhyE38/30436_thumb%5B9%5D"/>
          <p:cNvPicPr>
            <a:picLocks noChangeAspect="1" noChangeArrowheads="1"/>
          </p:cNvPicPr>
          <p:nvPr/>
        </p:nvPicPr>
        <p:blipFill>
          <a:blip r:embed="rId3"/>
          <a:srcRect/>
          <a:stretch>
            <a:fillRect/>
          </a:stretch>
        </p:blipFill>
        <p:spPr bwMode="auto">
          <a:xfrm>
            <a:off x="4370388" y="3413125"/>
            <a:ext cx="4017962" cy="298608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251520" y="260648"/>
            <a:ext cx="4896544" cy="3816424"/>
          </a:xfrm>
          <a:noFill/>
        </p:spPr>
        <p:txBody>
          <a:bodyPr>
            <a:normAutofit fontScale="92500" lnSpcReduction="20000"/>
          </a:bodyPr>
          <a:lstStyle/>
          <a:p>
            <a:pPr algn="just">
              <a:buNone/>
            </a:pPr>
            <a:r>
              <a:rPr lang="tr-TR" dirty="0" smtClean="0">
                <a:solidFill>
                  <a:schemeClr val="accent1">
                    <a:lumMod val="75000"/>
                  </a:schemeClr>
                </a:solidFill>
              </a:rPr>
              <a:t>    </a:t>
            </a:r>
            <a:r>
              <a:rPr lang="tr-TR" sz="2400" dirty="0" smtClean="0">
                <a:solidFill>
                  <a:srgbClr val="008000"/>
                </a:solidFill>
              </a:rPr>
              <a:t>Yeni dönemde, teknolojik </a:t>
            </a:r>
            <a:r>
              <a:rPr lang="tr-TR" sz="2400" b="1" dirty="0" smtClean="0">
                <a:solidFill>
                  <a:srgbClr val="008000"/>
                </a:solidFill>
              </a:rPr>
              <a:t>bilginin sanayiye aktarıldığı ölçüde </a:t>
            </a:r>
            <a:r>
              <a:rPr lang="tr-TR" sz="2400" dirty="0" smtClean="0">
                <a:solidFill>
                  <a:srgbClr val="008000"/>
                </a:solidFill>
              </a:rPr>
              <a:t>gelişme ve bu gelişmenin kaynağını da bir sistem içinde araştırma-geliştirme faaliyetiyle desteklenmesi sağlar olmuştur. Böylece doğayı, evreni bir bütün olarak kavramayı temel alan bilimsel araştırmanın ortaya koyduğu bulgulara sırtını dayayan teknoloji, artık bu bulgulardan yola çıkarak yaşadığı doğayı değiştirmenin, maddeyi işlemenin bilgisi, deneyimi haline dönüşmüştür. Bu teknolojiyi kullanan toplumlar da refah seviyelerini artırmışlardır *.</a:t>
            </a:r>
            <a:endParaRPr lang="tr-TR" sz="2400" dirty="0">
              <a:solidFill>
                <a:srgbClr val="008000"/>
              </a:solidFill>
            </a:endParaRPr>
          </a:p>
        </p:txBody>
      </p:sp>
      <p:pic>
        <p:nvPicPr>
          <p:cNvPr id="7174" name="Picture 6" descr="http://www.colourbox.com/preview/1965565-301944-tractor-in-a-field-an-exhibition-of-modern-technology.jpg"/>
          <p:cNvPicPr>
            <a:picLocks noChangeAspect="1" noChangeArrowheads="1"/>
          </p:cNvPicPr>
          <p:nvPr/>
        </p:nvPicPr>
        <p:blipFill>
          <a:blip cstate="print"/>
          <a:srcRect/>
          <a:stretch>
            <a:fillRect/>
          </a:stretch>
        </p:blipFill>
        <p:spPr bwMode="auto">
          <a:xfrm>
            <a:off x="4533958" y="3645024"/>
            <a:ext cx="3771590" cy="2498678"/>
          </a:xfrm>
          <a:prstGeom prst="rect">
            <a:avLst/>
          </a:prstGeom>
          <a:noFill/>
        </p:spPr>
      </p:pic>
      <p:pic>
        <p:nvPicPr>
          <p:cNvPr id="7176" name="Picture 8" descr="http://www.fotoalem.com/FADATA/doga01.jpg"/>
          <p:cNvPicPr>
            <a:picLocks noChangeAspect="1" noChangeArrowheads="1"/>
          </p:cNvPicPr>
          <p:nvPr/>
        </p:nvPicPr>
        <p:blipFill>
          <a:blip r:embed="rId2" cstate="print"/>
          <a:srcRect/>
          <a:stretch>
            <a:fillRect/>
          </a:stretch>
        </p:blipFill>
        <p:spPr bwMode="auto">
          <a:xfrm>
            <a:off x="5292080" y="548680"/>
            <a:ext cx="3326945" cy="2592288"/>
          </a:xfrm>
          <a:prstGeom prst="rect">
            <a:avLst/>
          </a:prstGeom>
          <a:noFill/>
        </p:spPr>
      </p:pic>
      <p:pic>
        <p:nvPicPr>
          <p:cNvPr id="6" name="Picture 6" descr="http://www.colourbox.com/preview/1965565-301944-tractor-in-a-field-an-exhibition-of-modern-technology.jpg"/>
          <p:cNvPicPr>
            <a:picLocks noChangeAspect="1" noChangeArrowheads="1"/>
          </p:cNvPicPr>
          <p:nvPr/>
        </p:nvPicPr>
        <p:blipFill>
          <a:blip r:embed="rId3"/>
          <a:srcRect/>
          <a:stretch>
            <a:fillRect/>
          </a:stretch>
        </p:blipFill>
        <p:spPr bwMode="auto">
          <a:xfrm>
            <a:off x="4533900" y="3644900"/>
            <a:ext cx="3771900" cy="2498725"/>
          </a:xfrm>
          <a:prstGeom prst="rect">
            <a:avLst/>
          </a:prstGeom>
          <a:noFill/>
          <a:ln w="9525">
            <a:noFill/>
            <a:miter lim="800000"/>
            <a:headEnd/>
            <a:tailEnd/>
          </a:ln>
        </p:spPr>
      </p:pic>
      <p:pic>
        <p:nvPicPr>
          <p:cNvPr id="7" name="Picture 2" descr="http://www.siemens.com/press/pool/de/pressebilder/photonews/PN200812/PN200812-05_072dpi.jpg"/>
          <p:cNvPicPr>
            <a:picLocks noChangeAspect="1" noChangeArrowheads="1"/>
          </p:cNvPicPr>
          <p:nvPr/>
        </p:nvPicPr>
        <p:blipFill>
          <a:blip r:embed="rId4"/>
          <a:srcRect/>
          <a:stretch>
            <a:fillRect/>
          </a:stretch>
        </p:blipFill>
        <p:spPr bwMode="auto">
          <a:xfrm>
            <a:off x="900113" y="4437063"/>
            <a:ext cx="2889250" cy="208756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395536" y="260648"/>
            <a:ext cx="7920880" cy="1015663"/>
          </a:xfrm>
          <a:prstGeom prst="rect">
            <a:avLst/>
          </a:prstGeom>
        </p:spPr>
        <p:txBody>
          <a:bodyPr wrap="square">
            <a:spAutoFit/>
          </a:bodyPr>
          <a:lstStyle/>
          <a:p>
            <a:pPr algn="just"/>
            <a:r>
              <a:rPr lang="tr-TR" sz="2000" dirty="0" smtClean="0"/>
              <a:t>Türkiye’de 1960’larda Planlı Dönem ile başlayan B&amp;T politikaları oluşturma çalışmaları özellikle "Türk Bilim Politikası 1983-2003" ve "</a:t>
            </a:r>
            <a:r>
              <a:rPr lang="tr-TR" sz="2000" u="sng" dirty="0" smtClean="0">
                <a:solidFill>
                  <a:srgbClr val="FF0000"/>
                </a:solidFill>
              </a:rPr>
              <a:t>Türk Bilim ve Teknoloji Politikası 1993-2003</a:t>
            </a:r>
            <a:r>
              <a:rPr lang="tr-TR" sz="2000" dirty="0" smtClean="0"/>
              <a:t>" dokümanlarıyla önemli bir boyut kazanmıştır.</a:t>
            </a:r>
            <a:endParaRPr lang="tr-TR" sz="2000" dirty="0"/>
          </a:p>
        </p:txBody>
      </p:sp>
      <p:sp>
        <p:nvSpPr>
          <p:cNvPr id="5" name="4 Dikdörtgen"/>
          <p:cNvSpPr/>
          <p:nvPr/>
        </p:nvSpPr>
        <p:spPr>
          <a:xfrm>
            <a:off x="395536" y="1700808"/>
            <a:ext cx="7992888" cy="3170099"/>
          </a:xfrm>
          <a:prstGeom prst="rect">
            <a:avLst/>
          </a:prstGeom>
          <a:solidFill>
            <a:srgbClr val="92D050">
              <a:alpha val="0"/>
            </a:srgbClr>
          </a:solidFill>
        </p:spPr>
        <p:txBody>
          <a:bodyPr wrap="square">
            <a:spAutoFit/>
          </a:bodyPr>
          <a:lstStyle/>
          <a:p>
            <a:pPr algn="just" fontAlgn="base"/>
            <a:r>
              <a:rPr lang="tr-TR" sz="2000" dirty="0" smtClean="0"/>
              <a:t>Bu saptamadan hareketle, refah toplumuna ulaşma sürecinde bilim ve teknolojiden etkin bir araç olarak yararlanılmasını sağlamak üzere, </a:t>
            </a:r>
            <a:r>
              <a:rPr lang="tr-TR" sz="2000" u="sng" dirty="0" smtClean="0">
                <a:solidFill>
                  <a:srgbClr val="FF0000"/>
                </a:solidFill>
              </a:rPr>
              <a:t>Bilim ve Teknoloji Yüksek Kurulu 13 Aralık 2000 tarihli toplantısında</a:t>
            </a:r>
            <a:r>
              <a:rPr lang="tr-TR" sz="2000" dirty="0" smtClean="0"/>
              <a:t> 2003-2023 yılları için Türkiye’nin Bilim ve Teknoloji Stratejileri Belgesi’nin hazırlanması kararını almıştır.(2000/1 </a:t>
            </a:r>
            <a:r>
              <a:rPr lang="tr-TR" sz="2000" dirty="0" err="1" smtClean="0"/>
              <a:t>nolu</a:t>
            </a:r>
            <a:r>
              <a:rPr lang="tr-TR" sz="2000" dirty="0" smtClean="0"/>
              <a:t> karar)</a:t>
            </a:r>
          </a:p>
          <a:p>
            <a:pPr algn="just" fontAlgn="base"/>
            <a:endParaRPr lang="tr-TR" sz="2000" dirty="0" smtClean="0"/>
          </a:p>
          <a:p>
            <a:pPr algn="just" fontAlgn="base"/>
            <a:r>
              <a:rPr lang="tr-TR" sz="2000" dirty="0" smtClean="0"/>
              <a:t>Yaklaşık bir yıl süren hazırlık çalışmaları ardından, </a:t>
            </a:r>
            <a:r>
              <a:rPr lang="tr-TR" sz="2000" dirty="0" smtClean="0">
                <a:solidFill>
                  <a:srgbClr val="FF0000"/>
                </a:solidFill>
              </a:rPr>
              <a:t>24 Aralık 2001 tarihli Yedinci Bilim ve Teknoloji Yüksek Kurulu toplantısında</a:t>
            </a:r>
            <a:r>
              <a:rPr lang="tr-TR" sz="2000" dirty="0" smtClean="0"/>
              <a:t>, Projenin adı "</a:t>
            </a:r>
            <a:r>
              <a:rPr lang="tr-TR" sz="2000" dirty="0" smtClean="0">
                <a:latin typeface="Comic Sans MS" pitchFamily="66" charset="0"/>
              </a:rPr>
              <a:t>Vizyon 2023: Bilim ve Teknoloji Stratejileri</a:t>
            </a:r>
            <a:r>
              <a:rPr lang="tr-TR" sz="2000" dirty="0" smtClean="0"/>
              <a:t>" </a:t>
            </a:r>
            <a:r>
              <a:rPr lang="tr-TR" sz="2000" dirty="0" smtClean="0">
                <a:solidFill>
                  <a:schemeClr val="tx1">
                    <a:lumMod val="95000"/>
                    <a:lumOff val="5000"/>
                  </a:schemeClr>
                </a:solidFill>
              </a:rPr>
              <a:t>olarak belirlenmiş; projenin ana teması, temel yaklaşımı ve bu kapsamda yürütülecek alt projelerin ayrıntılı içeriği ile yürütme planı ve yönetim şekli onaylanmıştır.</a:t>
            </a:r>
            <a:endParaRPr lang="tr-TR" sz="2000" dirty="0">
              <a:solidFill>
                <a:schemeClr val="tx1">
                  <a:lumMod val="95000"/>
                  <a:lumOff val="5000"/>
                </a:schemeClr>
              </a:solidFill>
            </a:endParaRPr>
          </a:p>
        </p:txBody>
      </p:sp>
      <p:sp>
        <p:nvSpPr>
          <p:cNvPr id="7" name="6 Metin kutusu"/>
          <p:cNvSpPr txBox="1"/>
          <p:nvPr/>
        </p:nvSpPr>
        <p:spPr>
          <a:xfrm>
            <a:off x="6948264" y="5805264"/>
            <a:ext cx="1584176" cy="646331"/>
          </a:xfrm>
          <a:prstGeom prst="rect">
            <a:avLst/>
          </a:prstGeom>
          <a:noFill/>
        </p:spPr>
        <p:txBody>
          <a:bodyPr wrap="square" rtlCol="0">
            <a:spAutoFit/>
          </a:bodyPr>
          <a:lstStyle/>
          <a:p>
            <a:r>
              <a:rPr lang="tr-TR" dirty="0" smtClean="0"/>
              <a:t>Kaynak: TÜBİTAK</a:t>
            </a:r>
            <a:endParaRPr lang="tr-TR" dirty="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539552" y="188640"/>
            <a:ext cx="7200800" cy="5909310"/>
          </a:xfrm>
          <a:prstGeom prst="rect">
            <a:avLst/>
          </a:prstGeom>
        </p:spPr>
        <p:txBody>
          <a:bodyPr wrap="square">
            <a:spAutoFit/>
          </a:bodyPr>
          <a:lstStyle/>
          <a:p>
            <a:pPr fontAlgn="base"/>
            <a:r>
              <a:rPr lang="tr-TR" b="1" dirty="0" smtClean="0"/>
              <a:t>Vizyon 2023 Projesi Ana Teması</a:t>
            </a:r>
            <a:endParaRPr lang="tr-TR" dirty="0" smtClean="0"/>
          </a:p>
          <a:p>
            <a:pPr fontAlgn="base"/>
            <a:r>
              <a:rPr lang="tr-TR" dirty="0" smtClean="0"/>
              <a:t>Vizyon 2023 Projesinin ana teması; Cumhuriyetimizin 100. yılında, Atatürk’ün işaret ettiği muasır medeniyet seviyesine ulaşma hedefi doğrultusunda</a:t>
            </a:r>
          </a:p>
          <a:p>
            <a:pPr fontAlgn="base"/>
            <a:endParaRPr lang="tr-TR" dirty="0" smtClean="0"/>
          </a:p>
          <a:p>
            <a:pPr fontAlgn="base"/>
            <a:r>
              <a:rPr lang="tr-TR" dirty="0" smtClean="0">
                <a:solidFill>
                  <a:srgbClr val="FF33CC"/>
                </a:solidFill>
              </a:rPr>
              <a:t>bilim ve teknolojiye hakim</a:t>
            </a:r>
            <a:r>
              <a:rPr lang="tr-TR" dirty="0" smtClean="0"/>
              <a:t>,</a:t>
            </a:r>
          </a:p>
          <a:p>
            <a:pPr fontAlgn="base"/>
            <a:r>
              <a:rPr lang="tr-TR" dirty="0" smtClean="0">
                <a:solidFill>
                  <a:srgbClr val="0070C0"/>
                </a:solidFill>
              </a:rPr>
              <a:t>teknolojiyi bilinçli kullanan ve yeni teknolojiler üretebilen</a:t>
            </a:r>
            <a:r>
              <a:rPr lang="tr-TR" dirty="0" smtClean="0"/>
              <a:t>,</a:t>
            </a:r>
          </a:p>
          <a:p>
            <a:pPr fontAlgn="base"/>
            <a:r>
              <a:rPr lang="tr-TR" dirty="0" smtClean="0">
                <a:solidFill>
                  <a:srgbClr val="008000"/>
                </a:solidFill>
              </a:rPr>
              <a:t>teknolojik gelişmeleri toplumsal ve ekonomik faydaya dönüştürme yeteneği kazanmış </a:t>
            </a:r>
            <a:r>
              <a:rPr lang="tr-TR" dirty="0" smtClean="0"/>
              <a:t>bir "refah toplumu" yaratmak olarak belirlenmiştir.</a:t>
            </a:r>
          </a:p>
          <a:p>
            <a:pPr fontAlgn="base"/>
            <a:endParaRPr lang="tr-TR" dirty="0" smtClean="0"/>
          </a:p>
          <a:p>
            <a:pPr fontAlgn="base"/>
            <a:r>
              <a:rPr lang="tr-TR" dirty="0" smtClean="0"/>
              <a:t>Projede aşağıdaki çalışmaların kapsanması planlanmıştır:</a:t>
            </a:r>
          </a:p>
          <a:p>
            <a:pPr fontAlgn="base"/>
            <a:r>
              <a:rPr lang="tr-TR" dirty="0" smtClean="0"/>
              <a:t>Türkiye’nin bilim ve teknoloji alanında mevcut konumunun saptanması</a:t>
            </a:r>
          </a:p>
          <a:p>
            <a:pPr fontAlgn="base"/>
            <a:r>
              <a:rPr lang="tr-TR" dirty="0" smtClean="0"/>
              <a:t>Dünyada bilim ve teknoloji alanındaki uzun dönemli gelişmelerin saptanması</a:t>
            </a:r>
          </a:p>
          <a:p>
            <a:pPr fontAlgn="base"/>
            <a:r>
              <a:rPr lang="tr-TR" dirty="0" smtClean="0"/>
              <a:t>Türkiye’nin 2023 hedefleri bağlamında, bilim ve teknoloji taleplerinin belirlenmesi</a:t>
            </a:r>
          </a:p>
          <a:p>
            <a:pPr fontAlgn="base"/>
            <a:r>
              <a:rPr lang="tr-TR" dirty="0" smtClean="0"/>
              <a:t>Bu hedeflere ulaşılabilmesi için gerekli stratejik teknolojilerinin saptanması</a:t>
            </a:r>
          </a:p>
          <a:p>
            <a:pPr fontAlgn="base"/>
            <a:r>
              <a:rPr lang="tr-TR" dirty="0" smtClean="0"/>
              <a:t>Bu teknolojilerin geliştirilmesi ve/veya edinilmesine yönelik politikaların önerilmesi</a:t>
            </a:r>
          </a:p>
          <a:p>
            <a:pPr fontAlgn="base"/>
            <a:endParaRPr lang="tr-TR" dirty="0" smtClean="0"/>
          </a:p>
          <a:p>
            <a:pPr fontAlgn="base"/>
            <a:r>
              <a:rPr lang="tr-TR" dirty="0" smtClean="0"/>
              <a:t>Vizyon 2023 Projesi aşağıdaki Alt Projelerden oluşmaktadır:</a:t>
            </a:r>
          </a:p>
          <a:p>
            <a:pPr fontAlgn="base"/>
            <a:r>
              <a:rPr lang="tr-TR" dirty="0" smtClean="0"/>
              <a:t>Teknoloji Öngörü Projesi</a:t>
            </a:r>
          </a:p>
          <a:p>
            <a:pPr fontAlgn="base"/>
            <a:r>
              <a:rPr lang="tr-TR" dirty="0" smtClean="0"/>
              <a:t>Ulusal Teknoloji Envanteri Projesi</a:t>
            </a:r>
          </a:p>
          <a:p>
            <a:pPr fontAlgn="base"/>
            <a:r>
              <a:rPr lang="tr-TR" dirty="0" smtClean="0"/>
              <a:t>Araştırmacı Bilgi Sistemi (ARBİS)</a:t>
            </a:r>
          </a:p>
          <a:p>
            <a:pPr fontAlgn="base"/>
            <a:r>
              <a:rPr lang="tr-TR" dirty="0" smtClean="0"/>
              <a:t>TÜBİTAK Ulusal Araştırma Altyapısı Bilgi Sistemi (TARABİS)</a:t>
            </a:r>
            <a:endParaRPr lang="tr-TR" dirty="0"/>
          </a:p>
        </p:txBody>
      </p:sp>
      <p:sp>
        <p:nvSpPr>
          <p:cNvPr id="5" name="4 Metin kutusu"/>
          <p:cNvSpPr txBox="1"/>
          <p:nvPr/>
        </p:nvSpPr>
        <p:spPr>
          <a:xfrm>
            <a:off x="6948264" y="5805264"/>
            <a:ext cx="1584176" cy="646331"/>
          </a:xfrm>
          <a:prstGeom prst="rect">
            <a:avLst/>
          </a:prstGeom>
          <a:noFill/>
        </p:spPr>
        <p:txBody>
          <a:bodyPr wrap="square" rtlCol="0">
            <a:spAutoFit/>
          </a:bodyPr>
          <a:lstStyle/>
          <a:p>
            <a:r>
              <a:rPr lang="tr-TR" dirty="0" smtClean="0"/>
              <a:t>Kaynak: TÜBİTAK</a:t>
            </a:r>
            <a:endParaRPr lang="tr-TR"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a:xfrm>
            <a:off x="3635896" y="130622"/>
            <a:ext cx="2016224" cy="418058"/>
          </a:xfrm>
          <a:blipFill>
            <a:blip r:embed="rId2" cstate="print"/>
            <a:tile tx="0" ty="0" sx="100000" sy="100000" flip="none" algn="tl"/>
          </a:blipFill>
        </p:spPr>
        <p:txBody>
          <a:bodyPr>
            <a:normAutofit fontScale="90000"/>
          </a:bodyPr>
          <a:lstStyle/>
          <a:p>
            <a:pPr algn="ctr"/>
            <a:r>
              <a:rPr lang="tr-TR" sz="2000" b="1" dirty="0" smtClean="0">
                <a:solidFill>
                  <a:srgbClr val="008000"/>
                </a:solidFill>
                <a:latin typeface="Comic Sans MS" pitchFamily="66" charset="0"/>
              </a:rPr>
              <a:t>Dersin İçeriği </a:t>
            </a:r>
            <a:endParaRPr lang="tr-TR" sz="2000" b="1" dirty="0">
              <a:solidFill>
                <a:srgbClr val="008000"/>
              </a:solidFill>
              <a:latin typeface="Comic Sans MS" pitchFamily="66" charset="0"/>
            </a:endParaRPr>
          </a:p>
        </p:txBody>
      </p:sp>
      <p:sp>
        <p:nvSpPr>
          <p:cNvPr id="5" name="4 İçerik Yer Tutucusu"/>
          <p:cNvSpPr>
            <a:spLocks noGrp="1"/>
          </p:cNvSpPr>
          <p:nvPr>
            <p:ph sz="quarter" idx="1"/>
          </p:nvPr>
        </p:nvSpPr>
        <p:spPr>
          <a:xfrm>
            <a:off x="323528" y="764704"/>
            <a:ext cx="8640960" cy="5832648"/>
          </a:xfrm>
        </p:spPr>
        <p:txBody>
          <a:bodyPr>
            <a:normAutofit fontScale="92500" lnSpcReduction="10000"/>
          </a:bodyPr>
          <a:lstStyle/>
          <a:p>
            <a:pPr algn="just">
              <a:buNone/>
            </a:pPr>
            <a:r>
              <a:rPr lang="tr-TR" sz="2000" b="1" dirty="0" smtClean="0">
                <a:latin typeface="Comic Sans MS" pitchFamily="66" charset="0"/>
              </a:rPr>
              <a:t>1.Temel Kavramlar: </a:t>
            </a:r>
            <a:r>
              <a:rPr lang="tr-TR" sz="2000" dirty="0" smtClean="0">
                <a:latin typeface="Comic Sans MS" pitchFamily="66" charset="0"/>
              </a:rPr>
              <a:t>Bilimsel Araştırma ve Önemi, Bilimsel Araştırmada Teknolojinin Yeri ve Önemi, Araştırma Eğitimi</a:t>
            </a:r>
          </a:p>
          <a:p>
            <a:pPr algn="just">
              <a:buNone/>
            </a:pPr>
            <a:r>
              <a:rPr lang="tr-TR" sz="2000" b="1" dirty="0" smtClean="0">
                <a:solidFill>
                  <a:srgbClr val="008000"/>
                </a:solidFill>
                <a:latin typeface="Comic Sans MS" pitchFamily="66" charset="0"/>
              </a:rPr>
              <a:t>2.Bilimsel Proje Önerisi Hazırlama: </a:t>
            </a:r>
            <a:r>
              <a:rPr lang="tr-TR" sz="2000" dirty="0" smtClean="0">
                <a:solidFill>
                  <a:srgbClr val="008000"/>
                </a:solidFill>
                <a:latin typeface="Comic Sans MS" pitchFamily="66" charset="0"/>
              </a:rPr>
              <a:t>Problem, Amaç, Önem, Hipotezler, Tanımlar, Dokümantasyon</a:t>
            </a:r>
          </a:p>
          <a:p>
            <a:pPr algn="just">
              <a:buNone/>
            </a:pPr>
            <a:r>
              <a:rPr lang="tr-TR" sz="2000" b="1" dirty="0" smtClean="0">
                <a:latin typeface="Comic Sans MS" pitchFamily="66" charset="0"/>
              </a:rPr>
              <a:t>3.Bilimsel Araştırma Önerisi Hazırlama: </a:t>
            </a:r>
            <a:r>
              <a:rPr lang="tr-TR" sz="2000" dirty="0" smtClean="0">
                <a:latin typeface="Comic Sans MS" pitchFamily="66" charset="0"/>
              </a:rPr>
              <a:t>Literatür Taraması ve Toplanması, İnternetten Faydalanma, Süreli Yayınların Takibi</a:t>
            </a:r>
          </a:p>
          <a:p>
            <a:pPr algn="just">
              <a:buNone/>
            </a:pPr>
            <a:r>
              <a:rPr lang="tr-TR" sz="2000" b="1" dirty="0" smtClean="0">
                <a:solidFill>
                  <a:srgbClr val="008000"/>
                </a:solidFill>
                <a:latin typeface="Comic Sans MS" pitchFamily="66" charset="0"/>
              </a:rPr>
              <a:t>4. Bilimsel Araştırma Önerisi Hazırlama: </a:t>
            </a:r>
            <a:r>
              <a:rPr lang="tr-TR" sz="2000" dirty="0" smtClean="0">
                <a:solidFill>
                  <a:srgbClr val="008000"/>
                </a:solidFill>
                <a:latin typeface="Comic Sans MS" pitchFamily="66" charset="0"/>
              </a:rPr>
              <a:t>Yöntem</a:t>
            </a:r>
          </a:p>
          <a:p>
            <a:pPr algn="just">
              <a:buNone/>
            </a:pPr>
            <a:r>
              <a:rPr lang="tr-TR" sz="2000" b="1" dirty="0" smtClean="0">
                <a:latin typeface="Comic Sans MS" pitchFamily="66" charset="0"/>
              </a:rPr>
              <a:t>5. Bilimsel Proje Hazırlama</a:t>
            </a:r>
          </a:p>
          <a:p>
            <a:pPr algn="just">
              <a:buNone/>
            </a:pPr>
            <a:r>
              <a:rPr lang="tr-TR" sz="2000" b="1" dirty="0" smtClean="0">
                <a:solidFill>
                  <a:srgbClr val="008000"/>
                </a:solidFill>
                <a:latin typeface="Comic Sans MS" pitchFamily="66" charset="0"/>
              </a:rPr>
              <a:t>6. Bilimsel Proje Yazma ve Bilimsel Proje Sunumu</a:t>
            </a:r>
          </a:p>
          <a:p>
            <a:pPr algn="just">
              <a:buNone/>
            </a:pPr>
            <a:r>
              <a:rPr lang="tr-TR" sz="2000" b="1" dirty="0" smtClean="0">
                <a:latin typeface="Comic Sans MS" pitchFamily="66" charset="0"/>
              </a:rPr>
              <a:t>7. Tez Araştırması: </a:t>
            </a:r>
            <a:r>
              <a:rPr lang="tr-TR" sz="2000" dirty="0" smtClean="0">
                <a:latin typeface="Comic Sans MS" pitchFamily="66" charset="0"/>
              </a:rPr>
              <a:t>Hipotez Kurma</a:t>
            </a:r>
          </a:p>
          <a:p>
            <a:pPr algn="just">
              <a:buNone/>
            </a:pPr>
            <a:r>
              <a:rPr lang="tr-TR" sz="2000" b="1" dirty="0" smtClean="0">
                <a:solidFill>
                  <a:srgbClr val="008000"/>
                </a:solidFill>
                <a:latin typeface="Comic Sans MS" pitchFamily="66" charset="0"/>
              </a:rPr>
              <a:t>8. Tezin Tasarımı: </a:t>
            </a:r>
            <a:r>
              <a:rPr lang="tr-TR" sz="2000" dirty="0" smtClean="0">
                <a:solidFill>
                  <a:srgbClr val="008000"/>
                </a:solidFill>
                <a:latin typeface="Comic Sans MS" pitchFamily="66" charset="0"/>
              </a:rPr>
              <a:t>Bilimsel Çalışmanın Derlenmesi ve İstatistiksel Çalışmalar</a:t>
            </a:r>
          </a:p>
          <a:p>
            <a:pPr algn="just">
              <a:buNone/>
            </a:pPr>
            <a:r>
              <a:rPr lang="tr-TR" sz="2000" b="1" dirty="0" smtClean="0">
                <a:latin typeface="Comic Sans MS" pitchFamily="66" charset="0"/>
              </a:rPr>
              <a:t>9. Tez Yazımı ve Tez Savunması Aşaması</a:t>
            </a:r>
          </a:p>
          <a:p>
            <a:pPr algn="just">
              <a:buNone/>
            </a:pPr>
            <a:r>
              <a:rPr lang="tr-TR" sz="2000" b="1" dirty="0" smtClean="0">
                <a:solidFill>
                  <a:srgbClr val="008000"/>
                </a:solidFill>
                <a:latin typeface="Comic Sans MS" pitchFamily="66" charset="0"/>
              </a:rPr>
              <a:t>10.Bilimsel Bir Çalışmanın Sunum Şekilleri (Poster Sunumu veya Sözlü Sunum)</a:t>
            </a:r>
          </a:p>
          <a:p>
            <a:pPr algn="just">
              <a:buNone/>
            </a:pPr>
            <a:r>
              <a:rPr lang="tr-TR" sz="2000" b="1" dirty="0" smtClean="0">
                <a:latin typeface="Comic Sans MS" pitchFamily="66" charset="0"/>
              </a:rPr>
              <a:t>11. Bilimsel Bir Araştırma Makalesinin Hazırlanması ve Yazımı</a:t>
            </a:r>
          </a:p>
          <a:p>
            <a:pPr algn="just">
              <a:buNone/>
            </a:pPr>
            <a:r>
              <a:rPr lang="tr-TR" sz="2000" b="1" dirty="0" smtClean="0">
                <a:solidFill>
                  <a:srgbClr val="008000"/>
                </a:solidFill>
                <a:latin typeface="Comic Sans MS" pitchFamily="66" charset="0"/>
              </a:rPr>
              <a:t>12. Bilimsel Duyuru Araçları</a:t>
            </a:r>
          </a:p>
          <a:p>
            <a:pPr algn="just">
              <a:buNone/>
            </a:pPr>
            <a:r>
              <a:rPr lang="tr-TR" sz="2000" b="1" dirty="0" smtClean="0">
                <a:latin typeface="Comic Sans MS" pitchFamily="66" charset="0"/>
              </a:rPr>
              <a:t>13. Bilim ve Etik</a:t>
            </a:r>
          </a:p>
          <a:p>
            <a:endParaRPr lang="tr-TR" sz="2000" dirty="0" smtClean="0"/>
          </a:p>
          <a:p>
            <a:endParaRPr lang="tr-TR" sz="2000" dirty="0" smtClean="0"/>
          </a:p>
          <a:p>
            <a:endParaRPr lang="tr-TR" sz="2000" dirty="0" smtClean="0"/>
          </a:p>
          <a:p>
            <a:endParaRPr lang="tr-TR" sz="2000" dirty="0" smtClean="0"/>
          </a:p>
          <a:p>
            <a:endParaRPr lang="tr-TR" sz="20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dissolv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dissolv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dissolv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dissolve">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dissolve">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dissolve">
                                      <p:cBhvr>
                                        <p:cTn id="52" dur="500"/>
                                        <p:tgtEl>
                                          <p:spTgt spid="5">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5">
                                            <p:txEl>
                                              <p:pRg st="10" end="10"/>
                                            </p:txEl>
                                          </p:spTgt>
                                        </p:tgtEl>
                                        <p:attrNameLst>
                                          <p:attrName>style.visibility</p:attrName>
                                        </p:attrNameLst>
                                      </p:cBhvr>
                                      <p:to>
                                        <p:strVal val="visible"/>
                                      </p:to>
                                    </p:set>
                                    <p:animEffect transition="in" filter="dissolve">
                                      <p:cBhvr>
                                        <p:cTn id="57" dur="500"/>
                                        <p:tgtEl>
                                          <p:spTgt spid="5">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5">
                                            <p:txEl>
                                              <p:pRg st="11" end="11"/>
                                            </p:txEl>
                                          </p:spTgt>
                                        </p:tgtEl>
                                        <p:attrNameLst>
                                          <p:attrName>style.visibility</p:attrName>
                                        </p:attrNameLst>
                                      </p:cBhvr>
                                      <p:to>
                                        <p:strVal val="visible"/>
                                      </p:to>
                                    </p:set>
                                    <p:animEffect transition="in" filter="dissolve">
                                      <p:cBhvr>
                                        <p:cTn id="62" dur="500"/>
                                        <p:tgtEl>
                                          <p:spTgt spid="5">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nodeType="clickEffect">
                                  <p:stCondLst>
                                    <p:cond delay="0"/>
                                  </p:stCondLst>
                                  <p:childTnLst>
                                    <p:set>
                                      <p:cBhvr>
                                        <p:cTn id="66" dur="1" fill="hold">
                                          <p:stCondLst>
                                            <p:cond delay="0"/>
                                          </p:stCondLst>
                                        </p:cTn>
                                        <p:tgtEl>
                                          <p:spTgt spid="5">
                                            <p:txEl>
                                              <p:pRg st="12" end="12"/>
                                            </p:txEl>
                                          </p:spTgt>
                                        </p:tgtEl>
                                        <p:attrNameLst>
                                          <p:attrName>style.visibility</p:attrName>
                                        </p:attrNameLst>
                                      </p:cBhvr>
                                      <p:to>
                                        <p:strVal val="visible"/>
                                      </p:to>
                                    </p:set>
                                    <p:animEffect transition="in" filter="dissolve">
                                      <p:cBhvr>
                                        <p:cTn id="67" dur="50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23528" y="692696"/>
            <a:ext cx="8568952" cy="792088"/>
          </a:xfrm>
        </p:spPr>
        <p:txBody>
          <a:bodyPr>
            <a:normAutofit/>
          </a:bodyPr>
          <a:lstStyle/>
          <a:p>
            <a:pPr algn="just"/>
            <a:r>
              <a:rPr lang="tr-TR" sz="2200" dirty="0" smtClean="0"/>
              <a:t>Bilimsel yöntem, olgusal nitelikli problem çözmenin, bilim üretmenin bilinen ve belli süreçleri olan, en güvenilir yolu olarak kabul edilir.</a:t>
            </a:r>
          </a:p>
          <a:p>
            <a:pPr algn="just"/>
            <a:endParaRPr lang="tr-TR" sz="2400" dirty="0"/>
          </a:p>
        </p:txBody>
      </p:sp>
      <p:sp>
        <p:nvSpPr>
          <p:cNvPr id="5" name="4 Dikdörtgen"/>
          <p:cNvSpPr/>
          <p:nvPr/>
        </p:nvSpPr>
        <p:spPr>
          <a:xfrm>
            <a:off x="251520" y="1772816"/>
            <a:ext cx="6264696" cy="4832092"/>
          </a:xfrm>
          <a:prstGeom prst="rect">
            <a:avLst/>
          </a:prstGeom>
        </p:spPr>
        <p:txBody>
          <a:bodyPr wrap="square">
            <a:spAutoFit/>
          </a:bodyPr>
          <a:lstStyle/>
          <a:p>
            <a:pPr algn="just"/>
            <a:r>
              <a:rPr lang="tr-TR" sz="2200" dirty="0" smtClean="0"/>
              <a:t>Bilimsel yöntem, Bacon’cu tümevarım ile </a:t>
            </a:r>
            <a:r>
              <a:rPr lang="tr-TR" sz="2200" dirty="0" err="1" smtClean="0"/>
              <a:t>Aristo’cu</a:t>
            </a:r>
            <a:r>
              <a:rPr lang="tr-TR" sz="2200" dirty="0" smtClean="0"/>
              <a:t> tümdengelim yaklaşımlarının bir sentezidir; yeni </a:t>
            </a:r>
            <a:r>
              <a:rPr lang="tr-TR" sz="2200" dirty="0" err="1" smtClean="0"/>
              <a:t>empirist</a:t>
            </a:r>
            <a:r>
              <a:rPr lang="tr-TR" sz="2200" dirty="0" smtClean="0"/>
              <a:t> görüşü temel alır. Buna göre birey önce kendi kişisel ve çevresindekilerin gözlem ve deneyimlerinden yararlanarak olayların ve olguların açıklanmasında kullanılabilecek ‘denemelik genellemelerde’ bulunur. Bir başka deyişle ‘</a:t>
            </a:r>
            <a:r>
              <a:rPr lang="tr-TR" sz="2200" b="1" dirty="0" smtClean="0"/>
              <a:t>tümevarım</a:t>
            </a:r>
            <a:r>
              <a:rPr lang="tr-TR" sz="2200" dirty="0" smtClean="0"/>
              <a:t>’ yaklaşımı izlemiştir. Bu genellemelere, araştırma dilinde denence (hipotez) denir. Varılan her denence, sınırlı gözlemlere göre doğru sanılan, fakat henüz kuşku duyulan, bu nedenle daha geniş çevrede sınanması, verilere uygunluğuna bakılması gereken bir önerme niteliğindedir. Bundan sonra yapılacak olan iş tahminin doğru olup olmadığını anlamaya çalışmaktır (</a:t>
            </a:r>
            <a:r>
              <a:rPr lang="tr-TR" sz="2200" dirty="0" err="1" smtClean="0"/>
              <a:t>Karasar</a:t>
            </a:r>
            <a:r>
              <a:rPr lang="tr-TR" sz="2200" dirty="0" smtClean="0"/>
              <a:t>, 2008).</a:t>
            </a:r>
          </a:p>
        </p:txBody>
      </p:sp>
      <p:pic>
        <p:nvPicPr>
          <p:cNvPr id="7170" name="Picture 2" descr="Cartoon of two minds imagining each other"/>
          <p:cNvPicPr>
            <a:picLocks noChangeAspect="1" noChangeArrowheads="1"/>
          </p:cNvPicPr>
          <p:nvPr/>
        </p:nvPicPr>
        <p:blipFill>
          <a:blip r:embed="rId2" cstate="print"/>
          <a:srcRect/>
          <a:stretch>
            <a:fillRect/>
          </a:stretch>
        </p:blipFill>
        <p:spPr bwMode="auto">
          <a:xfrm>
            <a:off x="6444208" y="2420888"/>
            <a:ext cx="2286000" cy="2647951"/>
          </a:xfrm>
          <a:prstGeom prst="rect">
            <a:avLst/>
          </a:prstGeom>
          <a:noFill/>
        </p:spPr>
      </p:pic>
      <p:sp>
        <p:nvSpPr>
          <p:cNvPr id="7" name="6 Metin kutusu"/>
          <p:cNvSpPr txBox="1"/>
          <p:nvPr/>
        </p:nvSpPr>
        <p:spPr>
          <a:xfrm>
            <a:off x="539552" y="188640"/>
            <a:ext cx="3312368" cy="461665"/>
          </a:xfrm>
          <a:prstGeom prst="rect">
            <a:avLst/>
          </a:prstGeom>
          <a:noFill/>
        </p:spPr>
        <p:txBody>
          <a:bodyPr wrap="square" rtlCol="0">
            <a:spAutoFit/>
          </a:bodyPr>
          <a:lstStyle/>
          <a:p>
            <a:r>
              <a:rPr lang="tr-TR" sz="2400" b="1" dirty="0" smtClean="0">
                <a:solidFill>
                  <a:srgbClr val="008000"/>
                </a:solidFill>
                <a:latin typeface="Comic Sans MS" pitchFamily="66" charset="0"/>
              </a:rPr>
              <a:t>BİLİMSEL YÖNTEM</a:t>
            </a:r>
            <a:endParaRPr lang="tr-TR" sz="2400" b="1" dirty="0">
              <a:solidFill>
                <a:srgbClr val="008000"/>
              </a:solidFill>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95536" y="332656"/>
            <a:ext cx="5832648" cy="2304256"/>
          </a:xfrm>
        </p:spPr>
        <p:txBody>
          <a:bodyPr>
            <a:normAutofit fontScale="77500" lnSpcReduction="20000"/>
          </a:bodyPr>
          <a:lstStyle/>
          <a:p>
            <a:pPr algn="just"/>
            <a:r>
              <a:rPr lang="tr-TR" sz="3100" dirty="0" smtClean="0"/>
              <a:t>Bu amaçla birey, varılan bu genellemeyi bir an için ‘</a:t>
            </a:r>
            <a:r>
              <a:rPr lang="tr-TR" sz="3100" u="sng" dirty="0" smtClean="0"/>
              <a:t>doğru</a:t>
            </a:r>
            <a:r>
              <a:rPr lang="tr-TR" sz="3100" dirty="0" smtClean="0"/>
              <a:t>’ kabul eder ve şayet bu genelleme doğru ise diye düşünür ve sorulara cevap arar. Kabul edilen genellemelerden yola çıkarak, ‘tekil olayların alacağı şeklin kararlaştırıldığı bir akıl yürütme ‘</a:t>
            </a:r>
            <a:r>
              <a:rPr lang="tr-TR" sz="3100" b="1" dirty="0" smtClean="0"/>
              <a:t>tümdengelim</a:t>
            </a:r>
            <a:r>
              <a:rPr lang="tr-TR" sz="3100" dirty="0" smtClean="0"/>
              <a:t>’dir (</a:t>
            </a:r>
            <a:r>
              <a:rPr lang="tr-TR" sz="3100" dirty="0" err="1" smtClean="0"/>
              <a:t>Karasar</a:t>
            </a:r>
            <a:r>
              <a:rPr lang="tr-TR" sz="3100" dirty="0" smtClean="0"/>
              <a:t>, 2008).</a:t>
            </a:r>
          </a:p>
          <a:p>
            <a:endParaRPr lang="tr-TR" dirty="0"/>
          </a:p>
        </p:txBody>
      </p:sp>
      <p:pic>
        <p:nvPicPr>
          <p:cNvPr id="6146" name="Picture 2" descr="http://www.ozeldersbu.com/images/mesleki-egilim-testleri.jpg"/>
          <p:cNvPicPr>
            <a:picLocks noChangeAspect="1" noChangeArrowheads="1"/>
          </p:cNvPicPr>
          <p:nvPr/>
        </p:nvPicPr>
        <p:blipFill>
          <a:blip r:embed="rId2" cstate="print"/>
          <a:srcRect/>
          <a:stretch>
            <a:fillRect/>
          </a:stretch>
        </p:blipFill>
        <p:spPr bwMode="auto">
          <a:xfrm>
            <a:off x="3563888" y="3298519"/>
            <a:ext cx="4954876" cy="2943124"/>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179512" y="332656"/>
            <a:ext cx="4536504" cy="5400600"/>
          </a:xfrm>
        </p:spPr>
        <p:txBody>
          <a:bodyPr>
            <a:normAutofit/>
          </a:bodyPr>
          <a:lstStyle/>
          <a:p>
            <a:pPr algn="just"/>
            <a:r>
              <a:rPr lang="tr-TR" sz="2400" dirty="0" smtClean="0"/>
              <a:t>Bilimsel yöntemin tüm bilim alanlarında ve problem durumlarında geçerli bir yöntem olup olmadığı, uzun süre tartışma konusu olmuş ve yer yer de bu tartışmalar sürmektedir. </a:t>
            </a:r>
          </a:p>
          <a:p>
            <a:pPr algn="just"/>
            <a:r>
              <a:rPr lang="tr-TR" sz="2400" dirty="0" smtClean="0"/>
              <a:t>Bilimsel yöntemin evrenselliğini savunan düşünürler, onun genel esprisini dikkate almakta ve insan zihninin bulabildiği en uygun bir yaklaşım olduğunda birleşmektedir (</a:t>
            </a:r>
            <a:r>
              <a:rPr lang="tr-TR" sz="2400" dirty="0" err="1" smtClean="0"/>
              <a:t>Karasar</a:t>
            </a:r>
            <a:r>
              <a:rPr lang="tr-TR" sz="2400" dirty="0" smtClean="0"/>
              <a:t>, 2008). </a:t>
            </a:r>
            <a:endParaRPr lang="tr-TR" sz="2400" dirty="0"/>
          </a:p>
        </p:txBody>
      </p:sp>
      <p:pic>
        <p:nvPicPr>
          <p:cNvPr id="5122" name="Picture 2" descr="http://resim.cokbilgi.com/yazi/evrensel-dil.jpg"/>
          <p:cNvPicPr>
            <a:picLocks noChangeAspect="1" noChangeArrowheads="1"/>
          </p:cNvPicPr>
          <p:nvPr/>
        </p:nvPicPr>
        <p:blipFill>
          <a:blip r:embed="rId2" cstate="print"/>
          <a:srcRect/>
          <a:stretch>
            <a:fillRect/>
          </a:stretch>
        </p:blipFill>
        <p:spPr bwMode="auto">
          <a:xfrm>
            <a:off x="5148064" y="2132856"/>
            <a:ext cx="3240360" cy="3284149"/>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merakname.com/depo/bilimsel-yontem.jpg"/>
          <p:cNvPicPr>
            <a:picLocks noChangeAspect="1" noChangeArrowheads="1"/>
          </p:cNvPicPr>
          <p:nvPr/>
        </p:nvPicPr>
        <p:blipFill>
          <a:blip r:embed="rId2" cstate="print"/>
          <a:srcRect/>
          <a:stretch>
            <a:fillRect/>
          </a:stretch>
        </p:blipFill>
        <p:spPr bwMode="auto">
          <a:xfrm>
            <a:off x="3033464" y="1846286"/>
            <a:ext cx="5715000" cy="4391026"/>
          </a:xfrm>
          <a:prstGeom prst="rect">
            <a:avLst/>
          </a:prstGeom>
          <a:noFill/>
        </p:spPr>
      </p:pic>
      <p:sp>
        <p:nvSpPr>
          <p:cNvPr id="3" name="2 İçerik Yer Tutucusu"/>
          <p:cNvSpPr>
            <a:spLocks noGrp="1"/>
          </p:cNvSpPr>
          <p:nvPr>
            <p:ph sz="quarter" idx="1"/>
          </p:nvPr>
        </p:nvSpPr>
        <p:spPr>
          <a:xfrm>
            <a:off x="323528" y="404664"/>
            <a:ext cx="8496944" cy="4572000"/>
          </a:xfrm>
        </p:spPr>
        <p:txBody>
          <a:bodyPr/>
          <a:lstStyle/>
          <a:p>
            <a:r>
              <a:rPr lang="tr-TR" b="1" dirty="0" smtClean="0"/>
              <a:t>Bilimsel yöntemin temel nitelikleri:</a:t>
            </a:r>
          </a:p>
          <a:p>
            <a:pPr algn="just">
              <a:buNone/>
            </a:pPr>
            <a:r>
              <a:rPr lang="tr-TR" dirty="0" smtClean="0"/>
              <a:t>    </a:t>
            </a:r>
            <a:r>
              <a:rPr lang="tr-TR" sz="2000" b="1" dirty="0" smtClean="0">
                <a:solidFill>
                  <a:schemeClr val="accent2">
                    <a:lumMod val="60000"/>
                    <a:lumOff val="40000"/>
                  </a:schemeClr>
                </a:solidFill>
                <a:latin typeface="Comic Sans MS" pitchFamily="66" charset="0"/>
              </a:rPr>
              <a:t>Bilimsel yöntem: </a:t>
            </a:r>
            <a:r>
              <a:rPr lang="tr-TR" dirty="0" smtClean="0"/>
              <a:t>açık seçiktir, denetlenebilir; yansızdır, eleştirici ve düzelticidir, deneyicidir, seçicidir, akla uygundur, duyarlığı yüksektir, olgusal düzeyde, bilinen en güvenli problem çözme yöntemidir.</a:t>
            </a:r>
          </a:p>
          <a:p>
            <a:pPr algn="just">
              <a:buNone/>
            </a:pPr>
            <a:r>
              <a:rPr lang="tr-TR" dirty="0" smtClean="0"/>
              <a:t>   Belli süreçlerden oluşur. </a:t>
            </a:r>
          </a:p>
          <a:p>
            <a:pPr algn="just">
              <a:buNone/>
            </a:pPr>
            <a:r>
              <a:rPr lang="tr-TR" dirty="0" smtClean="0"/>
              <a:t>    Tümüyle </a:t>
            </a:r>
            <a:r>
              <a:rPr lang="tr-TR" b="1" dirty="0" smtClean="0"/>
              <a:t>yansızlık</a:t>
            </a:r>
            <a:r>
              <a:rPr lang="tr-TR" dirty="0" smtClean="0"/>
              <a:t> temeline oturtulmuştur. Bu yansızlık, bilinenler ışığında gerçekleştirilebilen en üst düzeyde tutulmaya çalışılır (</a:t>
            </a:r>
            <a:r>
              <a:rPr lang="tr-TR" dirty="0" err="1" smtClean="0"/>
              <a:t>Karasar</a:t>
            </a:r>
            <a:r>
              <a:rPr lang="tr-TR" dirty="0" smtClean="0"/>
              <a:t>, 2008).</a:t>
            </a:r>
          </a:p>
          <a:p>
            <a:pPr algn="just"/>
            <a:endParaRPr lang="tr-TR" dirty="0"/>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23528" y="836712"/>
            <a:ext cx="8424936" cy="2664296"/>
          </a:xfrm>
        </p:spPr>
        <p:txBody>
          <a:bodyPr>
            <a:normAutofit/>
          </a:bodyPr>
          <a:lstStyle/>
          <a:p>
            <a:pPr algn="just"/>
            <a:r>
              <a:rPr lang="tr-TR" sz="2400" dirty="0" smtClean="0"/>
              <a:t>Bilimsel yöntem ile öğrenme süreçleri arasında önerilen özdeşlik kabul edildiğinde, bireylerin, bu süreçlerde eğitilmeleri gerekecektir. Aksi halde çabalar, öğrenme yerine büyük olasılıkla, ezberleme denilen ‘bilgi hamallığı’ ile sonuçlanabilir. Öğrencilere öğretmenin tek yolu olan ‘araştırarak öğrenme’ ortamının sağlanması ve öncelikle ‘öğrenmenin (araştırmanın) öğretilmesi’ gerekir.</a:t>
            </a:r>
          </a:p>
        </p:txBody>
      </p:sp>
      <p:sp>
        <p:nvSpPr>
          <p:cNvPr id="4" name="1 Başlık"/>
          <p:cNvSpPr>
            <a:spLocks noGrp="1"/>
          </p:cNvSpPr>
          <p:nvPr>
            <p:ph type="title"/>
          </p:nvPr>
        </p:nvSpPr>
        <p:spPr>
          <a:xfrm>
            <a:off x="2051720" y="188640"/>
            <a:ext cx="4824536" cy="43691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fontScale="90000"/>
          </a:bodyPr>
          <a:lstStyle/>
          <a:p>
            <a:pPr algn="ctr"/>
            <a:r>
              <a:rPr lang="tr-TR" sz="2400" b="1" dirty="0" smtClean="0">
                <a:solidFill>
                  <a:schemeClr val="tx1">
                    <a:lumMod val="95000"/>
                    <a:lumOff val="5000"/>
                  </a:schemeClr>
                </a:solidFill>
                <a:latin typeface="Arial Narrow" pitchFamily="34" charset="0"/>
              </a:rPr>
              <a:t>Bilimsel Yöntem ve Araştırma Eğitimi</a:t>
            </a:r>
            <a:endParaRPr lang="tr-TR" sz="2400" b="1" dirty="0">
              <a:solidFill>
                <a:schemeClr val="tx1">
                  <a:lumMod val="95000"/>
                  <a:lumOff val="5000"/>
                </a:schemeClr>
              </a:solidFill>
              <a:latin typeface="Arial Narrow" pitchFamily="34" charset="0"/>
            </a:endParaRPr>
          </a:p>
        </p:txBody>
      </p:sp>
      <p:pic>
        <p:nvPicPr>
          <p:cNvPr id="3074" name="Picture 2" descr="http://www.alparslan.edu.tr/_birimler/_baypm/resim/proj.jpg"/>
          <p:cNvPicPr>
            <a:picLocks noChangeAspect="1" noChangeArrowheads="1"/>
          </p:cNvPicPr>
          <p:nvPr/>
        </p:nvPicPr>
        <p:blipFill>
          <a:blip r:embed="rId2" cstate="print"/>
          <a:srcRect/>
          <a:stretch>
            <a:fillRect/>
          </a:stretch>
        </p:blipFill>
        <p:spPr bwMode="auto">
          <a:xfrm>
            <a:off x="5148064" y="3356992"/>
            <a:ext cx="3521968" cy="2641476"/>
          </a:xfrm>
          <a:prstGeom prst="rect">
            <a:avLst/>
          </a:prstGeom>
          <a:noFill/>
        </p:spPr>
      </p:pic>
      <p:sp>
        <p:nvSpPr>
          <p:cNvPr id="6" name="5 Dikdörtgen"/>
          <p:cNvSpPr/>
          <p:nvPr/>
        </p:nvSpPr>
        <p:spPr>
          <a:xfrm>
            <a:off x="576064" y="3861048"/>
            <a:ext cx="4572000" cy="1938992"/>
          </a:xfrm>
          <a:prstGeom prst="rect">
            <a:avLst/>
          </a:prstGeom>
        </p:spPr>
        <p:txBody>
          <a:bodyPr>
            <a:spAutoFit/>
          </a:bodyPr>
          <a:lstStyle/>
          <a:p>
            <a:pPr algn="just"/>
            <a:r>
              <a:rPr lang="tr-TR" sz="2400" dirty="0" smtClean="0"/>
              <a:t>Araştırma eğitimi ile kazandırılmak istenen bilgi, beceri ve tutumlar iki ana grupta toplanabilir. Bunlar:</a:t>
            </a:r>
          </a:p>
          <a:p>
            <a:pPr algn="just">
              <a:buNone/>
            </a:pPr>
            <a:r>
              <a:rPr lang="tr-TR" sz="2400" dirty="0" smtClean="0"/>
              <a:t>      1. Araştırma teknik ve yeterlilikleri</a:t>
            </a:r>
          </a:p>
          <a:p>
            <a:pPr algn="just">
              <a:buNone/>
            </a:pPr>
            <a:r>
              <a:rPr lang="tr-TR" sz="2400" dirty="0" smtClean="0"/>
              <a:t>      2. Bilimsel tutum ve davranışlar</a:t>
            </a:r>
            <a:endParaRPr lang="tr-TR" sz="2400" dirty="0"/>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179512" y="404664"/>
            <a:ext cx="7772400" cy="4572000"/>
          </a:xfrm>
        </p:spPr>
        <p:txBody>
          <a:bodyPr>
            <a:normAutofit/>
          </a:bodyPr>
          <a:lstStyle/>
          <a:p>
            <a:pPr>
              <a:buNone/>
            </a:pPr>
            <a:r>
              <a:rPr lang="tr-TR" sz="2400" b="1" dirty="0" smtClean="0">
                <a:latin typeface="Comic Sans MS" pitchFamily="66" charset="0"/>
              </a:rPr>
              <a:t>1. Araştırma teknik ve yeterlilikleri</a:t>
            </a:r>
          </a:p>
          <a:p>
            <a:pPr marL="457200" indent="-457200">
              <a:buAutoNum type="alphaUcPeriod"/>
            </a:pPr>
            <a:r>
              <a:rPr lang="tr-TR" sz="2400" dirty="0" smtClean="0"/>
              <a:t>Başkalarınca yapılmış araştırmalardan yararlanabilmek, araştırma yapanlara bilinçli olarak yardım edebilmek</a:t>
            </a:r>
          </a:p>
          <a:p>
            <a:pPr marL="457200" indent="-457200">
              <a:buAutoNum type="alphaUcPeriod"/>
            </a:pPr>
            <a:r>
              <a:rPr lang="tr-TR" sz="2400" dirty="0" smtClean="0"/>
              <a:t>Küçük çapta araştırmalar yapabilmek</a:t>
            </a:r>
          </a:p>
          <a:p>
            <a:pPr marL="457200" indent="-457200">
              <a:buAutoNum type="alphaUcPeriod"/>
            </a:pPr>
            <a:r>
              <a:rPr lang="tr-TR" sz="2400" dirty="0" smtClean="0"/>
              <a:t>Geniş çapta bilimsel araştırmalar yapabilmektir.</a:t>
            </a:r>
          </a:p>
          <a:p>
            <a:pPr marL="457200" indent="-457200" algn="just">
              <a:buNone/>
            </a:pPr>
            <a:r>
              <a:rPr lang="tr-TR" sz="2400" dirty="0" smtClean="0"/>
              <a:t>       Böylece, araştırama eğitimi almış bir kişi, en azından iyi bir araştırma tüketicisi olurken, alınacak eğitimin düzeyine bağlı olarak belli ölçülerde araştırma üreticiliği yeterlilikleri de kazanır.</a:t>
            </a:r>
            <a:endParaRPr lang="tr-TR" sz="2400" dirty="0"/>
          </a:p>
        </p:txBody>
      </p:sp>
      <p:pic>
        <p:nvPicPr>
          <p:cNvPr id="2050" name="Picture 2" descr="http://thgtr.com/wp-content/uploads/2011/06/dna-640x480.jpg"/>
          <p:cNvPicPr>
            <a:picLocks noChangeAspect="1" noChangeArrowheads="1"/>
          </p:cNvPicPr>
          <p:nvPr/>
        </p:nvPicPr>
        <p:blipFill>
          <a:blip r:embed="rId2" cstate="print"/>
          <a:srcRect/>
          <a:stretch>
            <a:fillRect/>
          </a:stretch>
        </p:blipFill>
        <p:spPr bwMode="auto">
          <a:xfrm>
            <a:off x="6804248" y="603194"/>
            <a:ext cx="2135560" cy="1601670"/>
          </a:xfrm>
          <a:prstGeom prst="rect">
            <a:avLst/>
          </a:prstGeom>
          <a:noFill/>
        </p:spPr>
      </p:pic>
      <p:sp>
        <p:nvSpPr>
          <p:cNvPr id="5" name="4 Dikdörtgen"/>
          <p:cNvSpPr/>
          <p:nvPr/>
        </p:nvSpPr>
        <p:spPr>
          <a:xfrm>
            <a:off x="6588224" y="5445224"/>
            <a:ext cx="1538113" cy="369332"/>
          </a:xfrm>
          <a:prstGeom prst="rect">
            <a:avLst/>
          </a:prstGeom>
        </p:spPr>
        <p:txBody>
          <a:bodyPr wrap="none">
            <a:spAutoFit/>
          </a:bodyPr>
          <a:lstStyle/>
          <a:p>
            <a:r>
              <a:rPr lang="tr-TR" dirty="0" smtClean="0"/>
              <a:t>(</a:t>
            </a:r>
            <a:r>
              <a:rPr lang="tr-TR" dirty="0" err="1" smtClean="0"/>
              <a:t>Karasar</a:t>
            </a:r>
            <a:r>
              <a:rPr lang="tr-TR" dirty="0" smtClean="0"/>
              <a:t>, 2008).</a:t>
            </a:r>
            <a:endParaRPr lang="tr-TR" dirty="0"/>
          </a:p>
        </p:txBody>
      </p:sp>
      <p:pic>
        <p:nvPicPr>
          <p:cNvPr id="2052" name="Picture 4" descr="http://www.teknolojivetasarim.tv/wp-content/uploads/2012/07/scientist_430.jpg"/>
          <p:cNvPicPr>
            <a:picLocks noChangeAspect="1" noChangeArrowheads="1"/>
          </p:cNvPicPr>
          <p:nvPr/>
        </p:nvPicPr>
        <p:blipFill>
          <a:blip r:embed="rId3" cstate="print"/>
          <a:srcRect/>
          <a:stretch>
            <a:fillRect/>
          </a:stretch>
        </p:blipFill>
        <p:spPr bwMode="auto">
          <a:xfrm>
            <a:off x="2051720" y="3729590"/>
            <a:ext cx="3017652" cy="2912386"/>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www.robothaber.com/wp-content/uploads/2010/09/Fotolia_7085695_S.jpg"/>
          <p:cNvPicPr>
            <a:picLocks noChangeAspect="1" noChangeArrowheads="1"/>
          </p:cNvPicPr>
          <p:nvPr/>
        </p:nvPicPr>
        <p:blipFill>
          <a:blip r:embed="rId2" cstate="print"/>
          <a:srcRect/>
          <a:stretch>
            <a:fillRect/>
          </a:stretch>
        </p:blipFill>
        <p:spPr bwMode="auto">
          <a:xfrm>
            <a:off x="3968866" y="0"/>
            <a:ext cx="5139638" cy="5877272"/>
          </a:xfrm>
          <a:prstGeom prst="rect">
            <a:avLst/>
          </a:prstGeom>
          <a:noFill/>
        </p:spPr>
      </p:pic>
      <p:sp>
        <p:nvSpPr>
          <p:cNvPr id="3" name="2 İçerik Yer Tutucusu"/>
          <p:cNvSpPr>
            <a:spLocks noGrp="1"/>
          </p:cNvSpPr>
          <p:nvPr>
            <p:ph idx="1"/>
          </p:nvPr>
        </p:nvSpPr>
        <p:spPr>
          <a:xfrm>
            <a:off x="251520" y="260648"/>
            <a:ext cx="8136904" cy="5976664"/>
          </a:xfrm>
        </p:spPr>
        <p:txBody>
          <a:bodyPr>
            <a:normAutofit/>
          </a:bodyPr>
          <a:lstStyle/>
          <a:p>
            <a:pPr>
              <a:buNone/>
            </a:pPr>
            <a:r>
              <a:rPr lang="tr-TR" sz="2400" b="1" dirty="0" smtClean="0">
                <a:latin typeface="Comic Sans MS" pitchFamily="66" charset="0"/>
                <a:ea typeface="MS PMincho" pitchFamily="18" charset="-128"/>
              </a:rPr>
              <a:t>2. Bilimsel tutum ve davranışlar</a:t>
            </a:r>
          </a:p>
          <a:p>
            <a:pPr marL="457200" indent="-457200">
              <a:buAutoNum type="alphaUcPeriod"/>
            </a:pPr>
            <a:r>
              <a:rPr lang="tr-TR" sz="2400" dirty="0" smtClean="0">
                <a:latin typeface="Perpetua" pitchFamily="18" charset="0"/>
              </a:rPr>
              <a:t>Açık fikirli olmak</a:t>
            </a:r>
          </a:p>
          <a:p>
            <a:pPr marL="457200" indent="-457200">
              <a:buAutoNum type="alphaUcPeriod"/>
            </a:pPr>
            <a:r>
              <a:rPr lang="tr-TR" sz="2400" dirty="0" smtClean="0">
                <a:latin typeface="Perpetua" pitchFamily="18" charset="0"/>
              </a:rPr>
              <a:t>Karşı görüşlerde mantık arayabilmek</a:t>
            </a:r>
          </a:p>
          <a:p>
            <a:pPr marL="457200" indent="-457200">
              <a:buAutoNum type="alphaUcPeriod"/>
            </a:pPr>
            <a:r>
              <a:rPr lang="tr-TR" sz="2400" dirty="0" smtClean="0">
                <a:latin typeface="Perpetua" pitchFamily="18" charset="0"/>
              </a:rPr>
              <a:t>Kuşkucu olmak</a:t>
            </a:r>
          </a:p>
          <a:p>
            <a:pPr marL="457200" indent="-457200">
              <a:buAutoNum type="alphaUcPeriod"/>
            </a:pPr>
            <a:r>
              <a:rPr lang="tr-TR" sz="2400" dirty="0" smtClean="0">
                <a:latin typeface="Perpetua" pitchFamily="18" charset="0"/>
              </a:rPr>
              <a:t>Düşünce ve gözlemlerinde bağımsız kalabilmek</a:t>
            </a:r>
          </a:p>
          <a:p>
            <a:pPr marL="457200" indent="-457200">
              <a:buAutoNum type="alphaUcPeriod"/>
            </a:pPr>
            <a:r>
              <a:rPr lang="tr-TR" sz="2400" dirty="0" smtClean="0">
                <a:latin typeface="Perpetua" pitchFamily="18" charset="0"/>
              </a:rPr>
              <a:t>Kanıt için kararı erteleyebilmek</a:t>
            </a:r>
          </a:p>
          <a:p>
            <a:pPr marL="457200" indent="-457200">
              <a:buAutoNum type="alphaUcPeriod"/>
            </a:pPr>
            <a:r>
              <a:rPr lang="tr-TR" sz="2400" dirty="0" smtClean="0">
                <a:latin typeface="Perpetua" pitchFamily="18" charset="0"/>
              </a:rPr>
              <a:t>Ölçütlü düşünebilip karar verebilmek</a:t>
            </a:r>
          </a:p>
          <a:p>
            <a:pPr marL="457200" indent="-457200">
              <a:buAutoNum type="alphaUcPeriod"/>
            </a:pPr>
            <a:r>
              <a:rPr lang="tr-TR" sz="2400" dirty="0" smtClean="0">
                <a:latin typeface="Perpetua" pitchFamily="18" charset="0"/>
              </a:rPr>
              <a:t>Çalışmalarında sebatlı ve özenli olmak</a:t>
            </a:r>
          </a:p>
          <a:p>
            <a:pPr marL="457200" indent="-457200">
              <a:buAutoNum type="alphaUcPeriod"/>
            </a:pPr>
            <a:r>
              <a:rPr lang="tr-TR" sz="2400" dirty="0" smtClean="0">
                <a:latin typeface="Perpetua" pitchFamily="18" charset="0"/>
              </a:rPr>
              <a:t>Bağıntılı düşünebilmek</a:t>
            </a:r>
          </a:p>
          <a:p>
            <a:pPr marL="457200" indent="-457200">
              <a:buAutoNum type="alphaUcPeriod"/>
            </a:pPr>
            <a:r>
              <a:rPr lang="tr-TR" sz="2400" dirty="0" smtClean="0">
                <a:latin typeface="Perpetua" pitchFamily="18" charset="0"/>
              </a:rPr>
              <a:t>Yanılabileceğini düşünerek mütevazi olmak ve yargılarında olasılığa yer vermek</a:t>
            </a:r>
          </a:p>
          <a:p>
            <a:pPr marL="457200" indent="-457200" algn="just">
              <a:buNone/>
            </a:pPr>
            <a:r>
              <a:rPr lang="tr-TR" sz="2400" dirty="0" smtClean="0">
                <a:latin typeface="Perpetua" pitchFamily="18" charset="0"/>
              </a:rPr>
              <a:t>      Bütün bunlar bağımsız, araştırıcı, yaratıcı, yapıcı, değişken koşullara uyucu kısaca çağcıl insanı tanımlayan niteliklerdir.</a:t>
            </a:r>
          </a:p>
          <a:p>
            <a:pPr marL="457200" indent="-457200">
              <a:buNone/>
            </a:pPr>
            <a:endParaRPr lang="tr-TR" sz="2400" dirty="0"/>
          </a:p>
        </p:txBody>
      </p:sp>
      <p:sp>
        <p:nvSpPr>
          <p:cNvPr id="5" name="4 Dikdörtgen"/>
          <p:cNvSpPr/>
          <p:nvPr/>
        </p:nvSpPr>
        <p:spPr>
          <a:xfrm>
            <a:off x="7164288" y="6237312"/>
            <a:ext cx="1538113" cy="369332"/>
          </a:xfrm>
          <a:prstGeom prst="rect">
            <a:avLst/>
          </a:prstGeom>
        </p:spPr>
        <p:txBody>
          <a:bodyPr wrap="none">
            <a:spAutoFit/>
          </a:bodyPr>
          <a:lstStyle/>
          <a:p>
            <a:r>
              <a:rPr lang="tr-TR" dirty="0" smtClean="0">
                <a:latin typeface="Perpetua" pitchFamily="18" charset="0"/>
              </a:rPr>
              <a:t>(</a:t>
            </a:r>
            <a:r>
              <a:rPr lang="tr-TR" dirty="0" err="1" smtClean="0">
                <a:latin typeface="Perpetua" pitchFamily="18" charset="0"/>
              </a:rPr>
              <a:t>Karasar</a:t>
            </a:r>
            <a:r>
              <a:rPr lang="tr-TR" dirty="0" smtClean="0">
                <a:latin typeface="Perpetua" pitchFamily="18" charset="0"/>
              </a:rPr>
              <a:t>, 2008).</a:t>
            </a:r>
            <a:endParaRPr lang="tr-TR" dirty="0">
              <a:latin typeface="Perpetua"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23528" y="1700808"/>
            <a:ext cx="4824536" cy="4896544"/>
          </a:xfrm>
        </p:spPr>
        <p:txBody>
          <a:bodyPr>
            <a:normAutofit/>
          </a:bodyPr>
          <a:lstStyle/>
          <a:p>
            <a:pPr algn="just">
              <a:buNone/>
            </a:pPr>
            <a:r>
              <a:rPr lang="tr-TR" sz="2000" dirty="0" smtClean="0"/>
              <a:t>Bilgi Nedir?</a:t>
            </a:r>
          </a:p>
          <a:p>
            <a:pPr algn="just">
              <a:buNone/>
            </a:pPr>
            <a:r>
              <a:rPr lang="tr-TR" sz="2000" b="1" dirty="0" smtClean="0">
                <a:solidFill>
                  <a:schemeClr val="accent2">
                    <a:lumMod val="60000"/>
                    <a:lumOff val="40000"/>
                  </a:schemeClr>
                </a:solidFill>
              </a:rPr>
              <a:t>     </a:t>
            </a:r>
            <a:r>
              <a:rPr lang="tr-TR" sz="2000" b="1" dirty="0" smtClean="0">
                <a:solidFill>
                  <a:srgbClr val="008000"/>
                </a:solidFill>
              </a:rPr>
              <a:t>Bilgi; </a:t>
            </a:r>
            <a:r>
              <a:rPr lang="tr-TR" sz="2000" dirty="0" smtClean="0"/>
              <a:t>insanın zihinsel faaliyetleri sonucunda elde ettiği ürünlerdir.</a:t>
            </a:r>
            <a:endParaRPr lang="tr-TR" sz="2000" b="1" dirty="0" smtClean="0">
              <a:solidFill>
                <a:schemeClr val="accent2">
                  <a:lumMod val="75000"/>
                </a:schemeClr>
              </a:solidFill>
            </a:endParaRPr>
          </a:p>
          <a:p>
            <a:pPr algn="just">
              <a:buNone/>
            </a:pPr>
            <a:r>
              <a:rPr lang="tr-TR" sz="2000" dirty="0" smtClean="0"/>
              <a:t>Bilim Nedir?</a:t>
            </a:r>
          </a:p>
          <a:p>
            <a:pPr algn="just">
              <a:buNone/>
            </a:pPr>
            <a:r>
              <a:rPr lang="tr-TR" sz="2000" b="1" dirty="0" smtClean="0">
                <a:solidFill>
                  <a:schemeClr val="accent2">
                    <a:lumMod val="60000"/>
                    <a:lumOff val="40000"/>
                  </a:schemeClr>
                </a:solidFill>
              </a:rPr>
              <a:t>    </a:t>
            </a:r>
            <a:r>
              <a:rPr lang="tr-TR" sz="2000" b="1" dirty="0" smtClean="0">
                <a:solidFill>
                  <a:srgbClr val="008000"/>
                </a:solidFill>
              </a:rPr>
              <a:t>Bilim; </a:t>
            </a:r>
            <a:r>
              <a:rPr lang="tr-TR" sz="2000" dirty="0" smtClean="0"/>
              <a:t>“geçerliliği kabul edilmiş sistemli bilgiler bütünü” şeklide tanımlanabilir.</a:t>
            </a:r>
          </a:p>
          <a:p>
            <a:pPr algn="just">
              <a:buNone/>
            </a:pPr>
            <a:r>
              <a:rPr lang="tr-TR" sz="2000" dirty="0" smtClean="0"/>
              <a:t>Bilimsel araştırma nedir?</a:t>
            </a:r>
          </a:p>
          <a:p>
            <a:pPr algn="just">
              <a:buNone/>
            </a:pPr>
            <a:r>
              <a:rPr lang="tr-TR" sz="2000" b="1" dirty="0" smtClean="0">
                <a:solidFill>
                  <a:schemeClr val="accent2">
                    <a:lumMod val="60000"/>
                    <a:lumOff val="40000"/>
                  </a:schemeClr>
                </a:solidFill>
              </a:rPr>
              <a:t>     </a:t>
            </a:r>
            <a:r>
              <a:rPr lang="tr-TR" sz="2000" b="1" dirty="0" smtClean="0">
                <a:solidFill>
                  <a:srgbClr val="008000"/>
                </a:solidFill>
              </a:rPr>
              <a:t>Bilimsel araştırma, </a:t>
            </a:r>
            <a:r>
              <a:rPr lang="tr-TR" sz="2000" dirty="0" smtClean="0"/>
              <a:t>sistematik veri toplama ve analiz etme sürecidir.</a:t>
            </a:r>
            <a:endParaRPr lang="tr-TR" sz="2000" b="1" dirty="0" smtClean="0"/>
          </a:p>
          <a:p>
            <a:pPr algn="just">
              <a:buNone/>
            </a:pPr>
            <a:r>
              <a:rPr lang="tr-TR" sz="2000" dirty="0" smtClean="0"/>
              <a:t>Bilimsel yöntem nedir?</a:t>
            </a:r>
          </a:p>
          <a:p>
            <a:pPr algn="just">
              <a:buNone/>
            </a:pPr>
            <a:r>
              <a:rPr lang="tr-TR" sz="2000" b="1" dirty="0" smtClean="0">
                <a:solidFill>
                  <a:schemeClr val="accent2">
                    <a:lumMod val="60000"/>
                    <a:lumOff val="40000"/>
                  </a:schemeClr>
                </a:solidFill>
              </a:rPr>
              <a:t>     </a:t>
            </a:r>
            <a:r>
              <a:rPr lang="tr-TR" sz="2000" b="1" dirty="0" smtClean="0">
                <a:solidFill>
                  <a:srgbClr val="008000"/>
                </a:solidFill>
              </a:rPr>
              <a:t>Bilimsel yöntem; </a:t>
            </a:r>
            <a:r>
              <a:rPr lang="tr-TR" sz="2000" dirty="0" smtClean="0"/>
              <a:t>“kanıtlanmış bilgi elde etmek için izlenen yol” şeklinde tanımlanabilir.</a:t>
            </a:r>
            <a:endParaRPr lang="tr-TR" dirty="0" smtClean="0"/>
          </a:p>
          <a:p>
            <a:endParaRPr lang="tr-TR" dirty="0" smtClean="0"/>
          </a:p>
          <a:p>
            <a:endParaRPr lang="tr-TR" dirty="0" smtClean="0"/>
          </a:p>
          <a:p>
            <a:endParaRPr lang="tr-TR" dirty="0"/>
          </a:p>
        </p:txBody>
      </p:sp>
      <p:sp>
        <p:nvSpPr>
          <p:cNvPr id="4" name="3 Başlık"/>
          <p:cNvSpPr txBox="1">
            <a:spLocks/>
          </p:cNvSpPr>
          <p:nvPr/>
        </p:nvSpPr>
        <p:spPr>
          <a:xfrm>
            <a:off x="7380312" y="188640"/>
            <a:ext cx="1440160" cy="432048"/>
          </a:xfrm>
          <a:prstGeom prst="rect">
            <a:avLst/>
          </a:prstGeom>
          <a:gradFill>
            <a:gsLst>
              <a:gs pos="60000">
                <a:srgbClr val="E6DCAC">
                  <a:alpha val="0"/>
                </a:srgbClr>
              </a:gs>
              <a:gs pos="12000">
                <a:srgbClr val="E6D78A"/>
              </a:gs>
              <a:gs pos="30000">
                <a:srgbClr val="C7AC4C"/>
              </a:gs>
              <a:gs pos="45000">
                <a:srgbClr val="E6D78A"/>
              </a:gs>
              <a:gs pos="77000">
                <a:srgbClr val="C7AC4C"/>
              </a:gs>
              <a:gs pos="100000">
                <a:srgbClr val="E6DCAC"/>
              </a:gs>
            </a:gsLst>
            <a:lin ang="5400000" scaled="0"/>
          </a:gradFill>
        </p:spPr>
        <p:txBody>
          <a:bodyPr bIns="91440" anchor="b" anchorCtr="0">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2400" b="1" i="0" u="none" strike="noStrike" kern="1200" cap="none" spc="0" normalizeH="0" baseline="0" noProof="0" dirty="0" smtClean="0">
                <a:ln>
                  <a:noFill/>
                </a:ln>
                <a:solidFill>
                  <a:schemeClr val="accent1">
                    <a:lumMod val="75000"/>
                  </a:schemeClr>
                </a:solidFill>
                <a:effectLst/>
                <a:uLnTx/>
                <a:uFillTx/>
                <a:latin typeface="+mj-lt"/>
                <a:ea typeface="+mj-ea"/>
                <a:cs typeface="+mj-cs"/>
              </a:rPr>
              <a:t>1. Ders </a:t>
            </a:r>
            <a:endParaRPr kumimoji="0" lang="tr-TR" sz="2400" b="1" i="0" u="none" strike="noStrike" kern="1200" cap="none" spc="0" normalizeH="0" baseline="0" noProof="0" dirty="0">
              <a:ln>
                <a:noFill/>
              </a:ln>
              <a:solidFill>
                <a:schemeClr val="accent1">
                  <a:lumMod val="75000"/>
                </a:schemeClr>
              </a:solidFill>
              <a:effectLst/>
              <a:uLnTx/>
              <a:uFillTx/>
              <a:latin typeface="+mj-lt"/>
              <a:ea typeface="+mj-ea"/>
              <a:cs typeface="+mj-cs"/>
            </a:endParaRPr>
          </a:p>
        </p:txBody>
      </p:sp>
      <p:pic>
        <p:nvPicPr>
          <p:cNvPr id="5" name="Picture 2" descr="C:\Documents and Settings\User\Desktop\bilimsel\issn-science2.jpg"/>
          <p:cNvPicPr>
            <a:picLocks noChangeAspect="1" noChangeArrowheads="1"/>
          </p:cNvPicPr>
          <p:nvPr/>
        </p:nvPicPr>
        <p:blipFill>
          <a:blip r:embed="rId2" cstate="print"/>
          <a:srcRect/>
          <a:stretch>
            <a:fillRect/>
          </a:stretch>
        </p:blipFill>
        <p:spPr bwMode="auto">
          <a:xfrm>
            <a:off x="5508104" y="1844824"/>
            <a:ext cx="3264362" cy="2448272"/>
          </a:xfrm>
          <a:prstGeom prst="rect">
            <a:avLst/>
          </a:prstGeom>
          <a:noFill/>
        </p:spPr>
      </p:pic>
      <p:sp>
        <p:nvSpPr>
          <p:cNvPr id="6" name="5 Dikdörtgen"/>
          <p:cNvSpPr/>
          <p:nvPr/>
        </p:nvSpPr>
        <p:spPr>
          <a:xfrm>
            <a:off x="1907704" y="620688"/>
            <a:ext cx="2380652" cy="46166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none">
            <a:spAutoFit/>
          </a:bodyPr>
          <a:lstStyle/>
          <a:p>
            <a:r>
              <a:rPr lang="tr-TR" sz="2400" b="1" dirty="0" smtClean="0"/>
              <a:t>Temel Kavramlar</a:t>
            </a:r>
            <a:endParaRPr lang="tr-TR" sz="2400"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251520" y="692696"/>
            <a:ext cx="8712968" cy="6264696"/>
          </a:xfrm>
          <a:noFill/>
        </p:spPr>
        <p:txBody>
          <a:bodyPr>
            <a:normAutofit/>
          </a:bodyPr>
          <a:lstStyle/>
          <a:p>
            <a:pPr algn="just">
              <a:buNone/>
            </a:pPr>
            <a:endParaRPr lang="tr-TR" sz="2000" dirty="0" smtClean="0">
              <a:latin typeface="Comic Sans MS" pitchFamily="66" charset="0"/>
            </a:endParaRPr>
          </a:p>
          <a:p>
            <a:pPr algn="just">
              <a:buNone/>
            </a:pPr>
            <a:r>
              <a:rPr lang="tr-TR" sz="2000" dirty="0" smtClean="0">
                <a:latin typeface="Comic Sans MS" pitchFamily="66" charset="0"/>
              </a:rPr>
              <a:t>Bilginin çeşitli tanımları yapılmış aynı zamanda temel özellikleri şu şekilde ortaya çıkarılmıştır.</a:t>
            </a:r>
          </a:p>
          <a:p>
            <a:pPr algn="just">
              <a:buNone/>
            </a:pPr>
            <a:r>
              <a:rPr lang="tr-TR" sz="2000" dirty="0" smtClean="0">
                <a:solidFill>
                  <a:srgbClr val="0070C0"/>
                </a:solidFill>
                <a:latin typeface="Comic Sans MS" pitchFamily="66" charset="0"/>
              </a:rPr>
              <a:t>Bilgi: </a:t>
            </a:r>
            <a:r>
              <a:rPr lang="tr-TR" sz="2000" dirty="0" smtClean="0">
                <a:latin typeface="Comic Sans MS" pitchFamily="66" charset="0"/>
              </a:rPr>
              <a:t>Kişilerin öğrenme, araştırma veya gözlem yolu ile çaba sarf ederek elde ettiği </a:t>
            </a:r>
            <a:r>
              <a:rPr lang="tr-TR" sz="2000" u="sng" dirty="0" smtClean="0">
                <a:latin typeface="Comic Sans MS" pitchFamily="66" charset="0"/>
              </a:rPr>
              <a:t>olguları</a:t>
            </a:r>
            <a:r>
              <a:rPr lang="tr-TR" sz="2000" dirty="0" smtClean="0">
                <a:latin typeface="Comic Sans MS" pitchFamily="66" charset="0"/>
              </a:rPr>
              <a:t> ifade eder.</a:t>
            </a:r>
          </a:p>
          <a:p>
            <a:pPr algn="just">
              <a:buNone/>
            </a:pPr>
            <a:r>
              <a:rPr lang="tr-TR" sz="2000" dirty="0" smtClean="0">
                <a:solidFill>
                  <a:srgbClr val="0070C0"/>
                </a:solidFill>
                <a:latin typeface="Comic Sans MS" pitchFamily="66" charset="0"/>
              </a:rPr>
              <a:t>Bilgi: </a:t>
            </a:r>
            <a:r>
              <a:rPr lang="tr-TR" sz="2000" dirty="0" smtClean="0">
                <a:latin typeface="Comic Sans MS" pitchFamily="66" charset="0"/>
              </a:rPr>
              <a:t>Öğrenme, araştırma veya gözlem yolu ile edinilen </a:t>
            </a:r>
            <a:r>
              <a:rPr lang="tr-TR" sz="2000" u="sng" dirty="0" smtClean="0">
                <a:latin typeface="Comic Sans MS" pitchFamily="66" charset="0"/>
              </a:rPr>
              <a:t>gerçeklerdir.</a:t>
            </a:r>
          </a:p>
          <a:p>
            <a:pPr algn="just">
              <a:buNone/>
            </a:pPr>
            <a:r>
              <a:rPr lang="tr-TR" sz="2000" dirty="0" smtClean="0">
                <a:solidFill>
                  <a:srgbClr val="0070C0"/>
                </a:solidFill>
                <a:latin typeface="Comic Sans MS" pitchFamily="66" charset="0"/>
              </a:rPr>
              <a:t>Bilgi: </a:t>
            </a:r>
            <a:r>
              <a:rPr lang="tr-TR" sz="2000" dirty="0" smtClean="0">
                <a:latin typeface="Comic Sans MS" pitchFamily="66" charset="0"/>
              </a:rPr>
              <a:t>Çeşitli hissî yaşantıların </a:t>
            </a:r>
            <a:r>
              <a:rPr lang="tr-TR" sz="2000" u="sng" dirty="0" smtClean="0">
                <a:latin typeface="Comic Sans MS" pitchFamily="66" charset="0"/>
              </a:rPr>
              <a:t>mantıkça</a:t>
            </a:r>
            <a:r>
              <a:rPr lang="tr-TR" sz="2000" dirty="0" smtClean="0">
                <a:latin typeface="Comic Sans MS" pitchFamily="66" charset="0"/>
              </a:rPr>
              <a:t> bir örnek düşünce dizgesine uydurulması için gösterilen çabalara verilen isim olarak ifade edilir. </a:t>
            </a:r>
          </a:p>
          <a:p>
            <a:pPr algn="just">
              <a:buNone/>
            </a:pPr>
            <a:r>
              <a:rPr lang="tr-TR" sz="2000" dirty="0" smtClean="0">
                <a:solidFill>
                  <a:srgbClr val="0070C0"/>
                </a:solidFill>
                <a:latin typeface="Comic Sans MS" pitchFamily="66" charset="0"/>
              </a:rPr>
              <a:t>Bilgi: </a:t>
            </a:r>
            <a:r>
              <a:rPr lang="tr-TR" sz="2000" dirty="0" smtClean="0">
                <a:latin typeface="Comic Sans MS" pitchFamily="66" charset="0"/>
              </a:rPr>
              <a:t>Bilgi işlemede, kullanılan üzerinde anlaşma sağlanmış kurallardan faydalanarak kişinin veriye yönelttiği </a:t>
            </a:r>
            <a:r>
              <a:rPr lang="tr-TR" sz="2000" u="sng" dirty="0" smtClean="0">
                <a:latin typeface="Comic Sans MS" pitchFamily="66" charset="0"/>
              </a:rPr>
              <a:t>anlam</a:t>
            </a:r>
            <a:r>
              <a:rPr lang="tr-TR" sz="2000" dirty="0" smtClean="0">
                <a:latin typeface="Comic Sans MS" pitchFamily="66" charset="0"/>
              </a:rPr>
              <a:t> olarak ifade edilir. </a:t>
            </a:r>
          </a:p>
          <a:p>
            <a:pPr algn="just">
              <a:buNone/>
            </a:pPr>
            <a:r>
              <a:rPr lang="tr-TR" sz="2000" dirty="0" smtClean="0">
                <a:solidFill>
                  <a:srgbClr val="0070C0"/>
                </a:solidFill>
                <a:latin typeface="Comic Sans MS" pitchFamily="66" charset="0"/>
              </a:rPr>
              <a:t>Bilgi: </a:t>
            </a:r>
            <a:r>
              <a:rPr lang="tr-TR" sz="2000" u="sng" dirty="0" smtClean="0">
                <a:latin typeface="Comic Sans MS" pitchFamily="66" charset="0"/>
              </a:rPr>
              <a:t>İnsan aklının kapsayabileceği </a:t>
            </a:r>
            <a:r>
              <a:rPr lang="tr-TR" sz="2000" dirty="0" smtClean="0">
                <a:latin typeface="Comic Sans MS" pitchFamily="66" charset="0"/>
              </a:rPr>
              <a:t>olgu, gerçek ve ilkelerin tümüne verilen isimdir.</a:t>
            </a:r>
          </a:p>
          <a:p>
            <a:pPr algn="just">
              <a:buNone/>
            </a:pPr>
            <a:r>
              <a:rPr lang="tr-TR" sz="2000" dirty="0" smtClean="0">
                <a:latin typeface="Comic Sans MS" pitchFamily="66" charset="0"/>
              </a:rPr>
              <a:t> </a:t>
            </a:r>
            <a:r>
              <a:rPr lang="tr-TR" sz="2000" dirty="0" smtClean="0">
                <a:solidFill>
                  <a:srgbClr val="0070C0"/>
                </a:solidFill>
                <a:latin typeface="Comic Sans MS" pitchFamily="66" charset="0"/>
              </a:rPr>
              <a:t>Bilgi: </a:t>
            </a:r>
            <a:r>
              <a:rPr lang="tr-TR" sz="2000" dirty="0" smtClean="0">
                <a:latin typeface="Comic Sans MS" pitchFamily="66" charset="0"/>
              </a:rPr>
              <a:t>Bir yargılamada bulunabilmek için bilinmesi </a:t>
            </a:r>
            <a:r>
              <a:rPr lang="tr-TR" sz="2000" u="sng" dirty="0" smtClean="0">
                <a:latin typeface="Comic Sans MS" pitchFamily="66" charset="0"/>
              </a:rPr>
              <a:t>gereken </a:t>
            </a:r>
            <a:r>
              <a:rPr lang="tr-TR" sz="2000" dirty="0" smtClean="0">
                <a:latin typeface="Comic Sans MS" pitchFamily="66" charset="0"/>
              </a:rPr>
              <a:t>unsurların her birine verilen isimdir. </a:t>
            </a:r>
          </a:p>
          <a:p>
            <a:pPr algn="just">
              <a:buNone/>
            </a:pPr>
            <a:r>
              <a:rPr lang="tr-TR" sz="2000" dirty="0" smtClean="0">
                <a:solidFill>
                  <a:srgbClr val="0070C0"/>
                </a:solidFill>
                <a:latin typeface="Comic Sans MS" pitchFamily="66" charset="0"/>
              </a:rPr>
              <a:t>Bilgi: </a:t>
            </a:r>
            <a:r>
              <a:rPr lang="tr-TR" sz="2000" dirty="0" smtClean="0">
                <a:latin typeface="Comic Sans MS" pitchFamily="66" charset="0"/>
              </a:rPr>
              <a:t>İnsanların toplumsal iş ve düşünme etkinliklerinin bir ürünü olan; değişen objektif çevredeki </a:t>
            </a:r>
            <a:r>
              <a:rPr lang="tr-TR" sz="2000" u="sng" dirty="0" smtClean="0">
                <a:latin typeface="Comic Sans MS" pitchFamily="66" charset="0"/>
              </a:rPr>
              <a:t>tarafsız</a:t>
            </a:r>
            <a:r>
              <a:rPr lang="tr-TR" sz="2000" dirty="0" smtClean="0">
                <a:latin typeface="Comic Sans MS" pitchFamily="66" charset="0"/>
              </a:rPr>
              <a:t> yasal ilişkilerin dil şekli altında fikri düzeyde yeniden üretilmesine dayanan olgudur. (</a:t>
            </a:r>
            <a:r>
              <a:rPr lang="tr-TR" sz="2000" dirty="0" err="1" smtClean="0">
                <a:latin typeface="Comic Sans MS" pitchFamily="66" charset="0"/>
              </a:rPr>
              <a:t>Arslan</a:t>
            </a:r>
            <a:r>
              <a:rPr lang="tr-TR" sz="2000" dirty="0" smtClean="0">
                <a:latin typeface="Comic Sans MS" pitchFamily="66" charset="0"/>
              </a:rPr>
              <a:t>, 2012)</a:t>
            </a:r>
            <a:endParaRPr lang="tr-TR" sz="2000" dirty="0">
              <a:latin typeface="Comic Sans MS" pitchFamily="66" charset="0"/>
            </a:endParaRPr>
          </a:p>
        </p:txBody>
      </p:sp>
      <p:sp>
        <p:nvSpPr>
          <p:cNvPr id="4" name="3 Metin kutusu"/>
          <p:cNvSpPr txBox="1"/>
          <p:nvPr/>
        </p:nvSpPr>
        <p:spPr>
          <a:xfrm>
            <a:off x="467544" y="260648"/>
            <a:ext cx="1728192" cy="461665"/>
          </a:xfrm>
          <a:prstGeom prst="rect">
            <a:avLst/>
          </a:prstGeom>
          <a:noFill/>
        </p:spPr>
        <p:txBody>
          <a:bodyPr wrap="square" rtlCol="0">
            <a:spAutoFit/>
          </a:bodyPr>
          <a:lstStyle/>
          <a:p>
            <a:r>
              <a:rPr lang="tr-TR" sz="2400" b="1" dirty="0" smtClean="0">
                <a:solidFill>
                  <a:srgbClr val="008000"/>
                </a:solidFill>
                <a:latin typeface="Comic Sans MS" pitchFamily="66" charset="0"/>
              </a:rPr>
              <a:t>BİLGİ</a:t>
            </a:r>
            <a:endParaRPr lang="tr-TR" sz="2400" b="1" dirty="0">
              <a:solidFill>
                <a:srgbClr val="008000"/>
              </a:solidFill>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2915816" y="260648"/>
            <a:ext cx="3384376" cy="424732"/>
          </a:xfrm>
          <a:prstGeom prst="rect">
            <a:avLst/>
          </a:prstGeom>
        </p:spPr>
        <p:txBody>
          <a:bodyPr wrap="square">
            <a:spAutoFit/>
          </a:bodyPr>
          <a:lstStyle/>
          <a:p>
            <a:pPr algn="ctr">
              <a:lnSpc>
                <a:spcPct val="90000"/>
              </a:lnSpc>
            </a:pPr>
            <a:r>
              <a:rPr lang="tr-TR" sz="2400" b="1" dirty="0" smtClean="0">
                <a:solidFill>
                  <a:srgbClr val="008000"/>
                </a:solidFill>
                <a:latin typeface="Comic Sans MS" pitchFamily="66" charset="0"/>
              </a:rPr>
              <a:t>Bilgi Edinme Yolları</a:t>
            </a:r>
            <a:endParaRPr lang="tr-TR" sz="2400" b="1" dirty="0">
              <a:solidFill>
                <a:srgbClr val="008000"/>
              </a:solidFill>
              <a:latin typeface="Comic Sans MS" pitchFamily="66" charset="0"/>
            </a:endParaRPr>
          </a:p>
        </p:txBody>
      </p:sp>
      <p:sp>
        <p:nvSpPr>
          <p:cNvPr id="5" name="AutoShape 2"/>
          <p:cNvSpPr>
            <a:spLocks noChangeArrowheads="1"/>
          </p:cNvSpPr>
          <p:nvPr/>
        </p:nvSpPr>
        <p:spPr bwMode="auto">
          <a:xfrm>
            <a:off x="611560" y="1772816"/>
            <a:ext cx="4673600" cy="4459287"/>
          </a:xfrm>
          <a:custGeom>
            <a:avLst/>
            <a:gdLst/>
            <a:ahLst/>
            <a:cxnLst/>
            <a:rect l="0" t="0" r="0" b="0"/>
            <a:pathLst/>
          </a:custGeom>
          <a:solidFill>
            <a:srgbClr val="FFFFFF"/>
          </a:solidFill>
          <a:ln w="9525">
            <a:solidFill>
              <a:srgbClr val="000000"/>
            </a:solidFill>
            <a:round/>
            <a:headEnd/>
            <a:tailEnd/>
          </a:ln>
        </p:spPr>
        <p:txBody>
          <a:bodyPr lIns="0" tIns="0" rIns="0" bIns="0"/>
          <a:lstStyle/>
          <a:p>
            <a:pPr defTabSz="801688" eaLnBrk="0" hangingPunct="0">
              <a:spcBef>
                <a:spcPts val="3725"/>
              </a:spcBef>
              <a:buFontTx/>
              <a:buChar char="•"/>
            </a:pPr>
            <a:r>
              <a:rPr lang="tr-TR" sz="2300" dirty="0">
                <a:latin typeface="Comic Sans MS" pitchFamily="66" charset="0"/>
              </a:rPr>
              <a:t>Araştırma, </a:t>
            </a:r>
            <a:r>
              <a:rPr lang="tr-TR" sz="2300" dirty="0" smtClean="0">
                <a:latin typeface="Comic Sans MS" pitchFamily="66" charset="0"/>
              </a:rPr>
              <a:t>Bilim</a:t>
            </a:r>
            <a:endParaRPr lang="tr-TR" sz="2300" dirty="0">
              <a:latin typeface="Comic Sans MS" pitchFamily="66" charset="0"/>
            </a:endParaRPr>
          </a:p>
          <a:p>
            <a:pPr defTabSz="801688" eaLnBrk="0" hangingPunct="0">
              <a:lnSpc>
                <a:spcPts val="3825"/>
              </a:lnSpc>
              <a:spcBef>
                <a:spcPts val="1413"/>
              </a:spcBef>
              <a:buFontTx/>
              <a:buChar char="•"/>
            </a:pPr>
            <a:r>
              <a:rPr lang="tr-TR" sz="2300" dirty="0" smtClean="0">
                <a:latin typeface="Comic Sans MS" pitchFamily="66" charset="0"/>
              </a:rPr>
              <a:t>Alternatifler</a:t>
            </a:r>
            <a:endParaRPr lang="tr-TR" sz="2300" dirty="0">
              <a:latin typeface="Comic Sans MS" pitchFamily="66" charset="0"/>
            </a:endParaRPr>
          </a:p>
          <a:p>
            <a:pPr marL="1336675" lvl="2" defTabSz="801688" eaLnBrk="0" hangingPunct="0">
              <a:lnSpc>
                <a:spcPts val="3825"/>
              </a:lnSpc>
            </a:pPr>
            <a:r>
              <a:rPr lang="tr-TR" sz="2300" dirty="0">
                <a:latin typeface="Comic Sans MS" pitchFamily="66" charset="0"/>
              </a:rPr>
              <a:t>•   </a:t>
            </a:r>
            <a:r>
              <a:rPr lang="tr-TR" sz="2300" dirty="0">
                <a:solidFill>
                  <a:srgbClr val="A50021"/>
                </a:solidFill>
                <a:latin typeface="Comic Sans MS" pitchFamily="66" charset="0"/>
              </a:rPr>
              <a:t>otorite</a:t>
            </a:r>
          </a:p>
          <a:p>
            <a:pPr marL="1336675" lvl="2" defTabSz="801688" eaLnBrk="0" hangingPunct="0">
              <a:lnSpc>
                <a:spcPts val="3825"/>
              </a:lnSpc>
            </a:pPr>
            <a:r>
              <a:rPr lang="tr-TR" sz="2300" dirty="0">
                <a:latin typeface="Comic Sans MS" pitchFamily="66" charset="0"/>
              </a:rPr>
              <a:t>•   </a:t>
            </a:r>
            <a:r>
              <a:rPr lang="tr-TR" sz="2300" dirty="0">
                <a:solidFill>
                  <a:srgbClr val="0070C0"/>
                </a:solidFill>
                <a:latin typeface="Comic Sans MS" pitchFamily="66" charset="0"/>
              </a:rPr>
              <a:t>gelenekler</a:t>
            </a:r>
          </a:p>
          <a:p>
            <a:pPr marL="1336675" lvl="2" defTabSz="801688" eaLnBrk="0" hangingPunct="0">
              <a:lnSpc>
                <a:spcPts val="3825"/>
              </a:lnSpc>
              <a:spcBef>
                <a:spcPts val="25"/>
              </a:spcBef>
            </a:pPr>
            <a:r>
              <a:rPr lang="tr-TR" sz="2300" dirty="0">
                <a:latin typeface="Comic Sans MS" pitchFamily="66" charset="0"/>
              </a:rPr>
              <a:t>•   </a:t>
            </a:r>
            <a:r>
              <a:rPr lang="tr-TR" sz="2300" dirty="0">
                <a:solidFill>
                  <a:srgbClr val="7030A0"/>
                </a:solidFill>
                <a:latin typeface="Comic Sans MS" pitchFamily="66" charset="0"/>
              </a:rPr>
              <a:t>sağduyu</a:t>
            </a:r>
          </a:p>
          <a:p>
            <a:pPr marL="1336675" lvl="2" defTabSz="801688" eaLnBrk="0" hangingPunct="0">
              <a:lnSpc>
                <a:spcPts val="3825"/>
              </a:lnSpc>
            </a:pPr>
            <a:r>
              <a:rPr lang="tr-TR" sz="2300" dirty="0">
                <a:latin typeface="Comic Sans MS" pitchFamily="66" charset="0"/>
              </a:rPr>
              <a:t>•   </a:t>
            </a:r>
            <a:r>
              <a:rPr lang="tr-TR" sz="2300" dirty="0">
                <a:solidFill>
                  <a:srgbClr val="FF6600"/>
                </a:solidFill>
                <a:latin typeface="Comic Sans MS" pitchFamily="66" charset="0"/>
              </a:rPr>
              <a:t>medya araçları</a:t>
            </a:r>
          </a:p>
          <a:p>
            <a:pPr marL="1336675" lvl="2" defTabSz="801688" eaLnBrk="0" hangingPunct="0">
              <a:lnSpc>
                <a:spcPts val="3825"/>
              </a:lnSpc>
            </a:pPr>
            <a:r>
              <a:rPr lang="tr-TR" sz="2300" dirty="0">
                <a:latin typeface="Comic Sans MS" pitchFamily="66" charset="0"/>
              </a:rPr>
              <a:t>•   </a:t>
            </a:r>
            <a:r>
              <a:rPr lang="tr-TR" sz="2300" dirty="0">
                <a:solidFill>
                  <a:srgbClr val="FF33CC"/>
                </a:solidFill>
                <a:latin typeface="Comic Sans MS" pitchFamily="66" charset="0"/>
              </a:rPr>
              <a:t>kişisel deneyimler</a:t>
            </a:r>
          </a:p>
        </p:txBody>
      </p:sp>
      <p:sp>
        <p:nvSpPr>
          <p:cNvPr id="6" name="5 Metin kutusu"/>
          <p:cNvSpPr txBox="1"/>
          <p:nvPr/>
        </p:nvSpPr>
        <p:spPr>
          <a:xfrm>
            <a:off x="7020272" y="5661248"/>
            <a:ext cx="1728192" cy="338554"/>
          </a:xfrm>
          <a:prstGeom prst="rect">
            <a:avLst/>
          </a:prstGeom>
          <a:noFill/>
        </p:spPr>
        <p:txBody>
          <a:bodyPr wrap="square" rtlCol="0">
            <a:spAutoFit/>
          </a:bodyPr>
          <a:lstStyle/>
          <a:p>
            <a:r>
              <a:rPr lang="tr-TR" sz="1600" dirty="0" smtClean="0"/>
              <a:t>Bülent Turan, 2013</a:t>
            </a:r>
            <a:endParaRPr lang="tr-TR" sz="1600" dirty="0"/>
          </a:p>
        </p:txBody>
      </p:sp>
      <p:pic>
        <p:nvPicPr>
          <p:cNvPr id="30722" name="Picture 2" descr="http://www.asat.gov.tr/images/bilgi_edinme.gif"/>
          <p:cNvPicPr>
            <a:picLocks noChangeAspect="1" noChangeArrowheads="1"/>
          </p:cNvPicPr>
          <p:nvPr/>
        </p:nvPicPr>
        <p:blipFill>
          <a:blip r:embed="rId2" cstate="print"/>
          <a:srcRect/>
          <a:stretch>
            <a:fillRect/>
          </a:stretch>
        </p:blipFill>
        <p:spPr bwMode="auto">
          <a:xfrm>
            <a:off x="5364088" y="1844824"/>
            <a:ext cx="2664294" cy="2664296"/>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si0.twimg.com/profile_images/2382932225/82lw8l9w1uqfw1mvfb24.jpeg"/>
          <p:cNvPicPr>
            <a:picLocks noChangeAspect="1" noChangeArrowheads="1"/>
          </p:cNvPicPr>
          <p:nvPr/>
        </p:nvPicPr>
        <p:blipFill>
          <a:blip r:embed="rId2" cstate="print"/>
          <a:srcRect/>
          <a:stretch>
            <a:fillRect/>
          </a:stretch>
        </p:blipFill>
        <p:spPr bwMode="auto">
          <a:xfrm>
            <a:off x="5508104" y="1916832"/>
            <a:ext cx="2486025" cy="2457451"/>
          </a:xfrm>
          <a:prstGeom prst="rect">
            <a:avLst/>
          </a:prstGeom>
          <a:noFill/>
        </p:spPr>
      </p:pic>
      <p:sp>
        <p:nvSpPr>
          <p:cNvPr id="4" name="AutoShape 2"/>
          <p:cNvSpPr>
            <a:spLocks noChangeArrowheads="1"/>
          </p:cNvSpPr>
          <p:nvPr/>
        </p:nvSpPr>
        <p:spPr bwMode="auto">
          <a:xfrm>
            <a:off x="252239" y="476672"/>
            <a:ext cx="8280201" cy="2168525"/>
          </a:xfrm>
          <a:custGeom>
            <a:avLst/>
            <a:gdLst/>
            <a:ahLst/>
            <a:cxnLst/>
            <a:rect l="0" t="0" r="0" b="0"/>
            <a:pathLst/>
          </a:custGeom>
          <a:solidFill>
            <a:srgbClr val="FFFFFF"/>
          </a:solidFill>
          <a:ln w="9525">
            <a:solidFill>
              <a:srgbClr val="000000"/>
            </a:solidFill>
            <a:round/>
            <a:headEnd/>
            <a:tailEnd/>
          </a:ln>
        </p:spPr>
        <p:txBody>
          <a:bodyPr lIns="0" tIns="0" rIns="0" bIns="0"/>
          <a:lstStyle/>
          <a:p>
            <a:pPr marL="133350" lvl="1" defTabSz="801688" eaLnBrk="0" hangingPunct="0"/>
            <a:r>
              <a:rPr lang="tr-TR" sz="2500" b="1" dirty="0" smtClean="0">
                <a:latin typeface="Comic Sans MS" pitchFamily="66" charset="0"/>
              </a:rPr>
              <a:t>Otorite</a:t>
            </a:r>
          </a:p>
          <a:p>
            <a:pPr marL="133350" lvl="1" defTabSz="801688" eaLnBrk="0" hangingPunct="0"/>
            <a:endParaRPr lang="tr-TR" sz="2500" dirty="0" smtClean="0"/>
          </a:p>
          <a:p>
            <a:pPr marL="133350" lvl="1" defTabSz="801688" eaLnBrk="0" hangingPunct="0"/>
            <a:r>
              <a:rPr lang="tr-TR" sz="2300" dirty="0" smtClean="0"/>
              <a:t> </a:t>
            </a:r>
            <a:r>
              <a:rPr lang="tr-TR" sz="2300" dirty="0"/>
              <a:t>kaynaktan alınan bilgileri doğru kabul ettiğinizde bilgi kaynağı : </a:t>
            </a:r>
            <a:r>
              <a:rPr lang="tr-TR" sz="2300" b="1" dirty="0" smtClean="0"/>
              <a:t>otoritedir</a:t>
            </a:r>
            <a:r>
              <a:rPr lang="tr-TR" sz="2300" dirty="0" smtClean="0"/>
              <a:t>.</a:t>
            </a:r>
            <a:endParaRPr lang="tr-TR" sz="2300" dirty="0"/>
          </a:p>
          <a:p>
            <a:pPr defTabSz="801688" eaLnBrk="0" hangingPunct="0">
              <a:spcBef>
                <a:spcPts val="925"/>
              </a:spcBef>
            </a:pPr>
            <a:r>
              <a:rPr lang="tr-TR" sz="2300" dirty="0" smtClean="0"/>
              <a:t>   </a:t>
            </a:r>
            <a:r>
              <a:rPr lang="tr-TR" sz="2300" dirty="0"/>
              <a:t>karar vermede otorite’yi kullanmanın</a:t>
            </a:r>
          </a:p>
        </p:txBody>
      </p:sp>
      <p:graphicFrame>
        <p:nvGraphicFramePr>
          <p:cNvPr id="5" name="Group 3"/>
          <p:cNvGraphicFramePr>
            <a:graphicFrameLocks noGrp="1"/>
          </p:cNvGraphicFramePr>
          <p:nvPr/>
        </p:nvGraphicFramePr>
        <p:xfrm>
          <a:off x="539552" y="4293096"/>
          <a:ext cx="6399213" cy="1908176"/>
        </p:xfrm>
        <a:graphic>
          <a:graphicData uri="http://schemas.openxmlformats.org/drawingml/2006/table">
            <a:tbl>
              <a:tblPr/>
              <a:tblGrid>
                <a:gridCol w="2266950"/>
                <a:gridCol w="4132263"/>
              </a:tblGrid>
              <a:tr h="471488">
                <a:tc>
                  <a:txBody>
                    <a:bodyPr/>
                    <a:lstStyle/>
                    <a:p>
                      <a:pPr marL="19050" marR="0" lvl="0" indent="0" algn="l" defTabSz="914400" rtl="0" eaLnBrk="1" fontAlgn="base" latinLnBrk="0" hangingPunct="1">
                        <a:lnSpc>
                          <a:spcPct val="100000"/>
                        </a:lnSpc>
                        <a:spcBef>
                          <a:spcPts val="150"/>
                        </a:spcBef>
                        <a:spcAft>
                          <a:spcPct val="0"/>
                        </a:spcAft>
                        <a:buClr>
                          <a:schemeClr val="tx1"/>
                        </a:buClr>
                        <a:buSzPct val="75000"/>
                        <a:buFont typeface="Wingdings" pitchFamily="2" charset="2"/>
                        <a:buNone/>
                        <a:tabLst/>
                      </a:pPr>
                      <a:r>
                        <a:rPr kumimoji="0" lang="tr-TR" sz="2200" b="0" i="0" u="none" strike="noStrike" cap="none" normalizeH="0" baseline="0" dirty="0" smtClean="0">
                          <a:ln>
                            <a:noFill/>
                          </a:ln>
                          <a:solidFill>
                            <a:srgbClr val="FF33CC"/>
                          </a:solidFill>
                          <a:effectLst/>
                          <a:latin typeface="Arial" charset="0"/>
                        </a:rPr>
                        <a:t>avantajları:</a:t>
                      </a:r>
                    </a:p>
                  </a:txBody>
                  <a:tcPr marL="0" marR="0" marT="0" marB="0" horzOverflow="overflow">
                    <a:lnL>
                      <a:noFill/>
                    </a:lnL>
                    <a:lnR>
                      <a:noFill/>
                    </a:lnR>
                    <a:lnT>
                      <a:noFill/>
                    </a:lnT>
                    <a:lnB>
                      <a:noFill/>
                    </a:lnB>
                    <a:lnTlToBr>
                      <a:noFill/>
                    </a:lnTlToBr>
                    <a:lnBlToTr>
                      <a:noFill/>
                    </a:lnBlToTr>
                    <a:solidFill>
                      <a:srgbClr val="FFFFFF"/>
                    </a:solidFill>
                  </a:tcPr>
                </a:tc>
                <a:tc>
                  <a:txBody>
                    <a:bodyPr/>
                    <a:lstStyle/>
                    <a:p>
                      <a:pPr marL="719138" marR="0" lvl="0" indent="0" algn="l" defTabSz="914400" rtl="0" eaLnBrk="1" fontAlgn="base" latinLnBrk="0" hangingPunct="1">
                        <a:lnSpc>
                          <a:spcPct val="100000"/>
                        </a:lnSpc>
                        <a:spcBef>
                          <a:spcPts val="150"/>
                        </a:spcBef>
                        <a:spcAft>
                          <a:spcPct val="0"/>
                        </a:spcAft>
                        <a:buClr>
                          <a:schemeClr val="tx1"/>
                        </a:buClr>
                        <a:buSzPct val="75000"/>
                        <a:buFont typeface="Wingdings" pitchFamily="2" charset="2"/>
                        <a:buNone/>
                        <a:tabLst/>
                      </a:pPr>
                      <a:r>
                        <a:rPr kumimoji="0" lang="tr-TR" sz="2200" b="0" i="0" u="none" strike="noStrike" cap="none" normalizeH="0" baseline="0" dirty="0" smtClean="0">
                          <a:ln>
                            <a:noFill/>
                          </a:ln>
                          <a:solidFill>
                            <a:srgbClr val="C00000"/>
                          </a:solidFill>
                          <a:effectLst/>
                          <a:latin typeface="Arial" charset="0"/>
                        </a:rPr>
                        <a:t>dezavantajları</a:t>
                      </a:r>
                      <a:r>
                        <a:rPr kumimoji="0" lang="tr-TR" sz="2200" b="0" i="0" u="none" strike="noStrike" cap="none" normalizeH="0" baseline="0" dirty="0" smtClean="0">
                          <a:ln>
                            <a:noFill/>
                          </a:ln>
                          <a:solidFill>
                            <a:schemeClr val="tx1"/>
                          </a:solidFill>
                          <a:effectLst/>
                          <a:latin typeface="Arial" charset="0"/>
                        </a:rPr>
                        <a:t>:</a:t>
                      </a:r>
                    </a:p>
                  </a:txBody>
                  <a:tcPr marL="0" marR="0" marT="0" marB="0" horzOverflow="overflow">
                    <a:lnL>
                      <a:noFill/>
                    </a:lnL>
                    <a:lnR>
                      <a:noFill/>
                    </a:lnR>
                    <a:lnT>
                      <a:noFill/>
                    </a:lnT>
                    <a:lnB>
                      <a:noFill/>
                    </a:lnB>
                    <a:lnTlToBr>
                      <a:noFill/>
                    </a:lnTlToBr>
                    <a:lnBlToTr>
                      <a:noFill/>
                    </a:lnBlToTr>
                    <a:solidFill>
                      <a:srgbClr val="FFFFFF"/>
                    </a:solidFill>
                  </a:tcPr>
                </a:tc>
              </a:tr>
              <a:tr h="501650">
                <a:tc>
                  <a:txBody>
                    <a:bodyPr/>
                    <a:lstStyle/>
                    <a:p>
                      <a:pPr marL="476250" marR="0" lvl="0" indent="0" algn="l" defTabSz="914400" rtl="0" eaLnBrk="1" fontAlgn="base" latinLnBrk="0" hangingPunct="1">
                        <a:lnSpc>
                          <a:spcPct val="100000"/>
                        </a:lnSpc>
                        <a:spcBef>
                          <a:spcPts val="450"/>
                        </a:spcBef>
                        <a:spcAft>
                          <a:spcPct val="0"/>
                        </a:spcAft>
                        <a:buClr>
                          <a:schemeClr val="tx1"/>
                        </a:buClr>
                        <a:buSzPct val="75000"/>
                        <a:buFont typeface="Wingdings" pitchFamily="2" charset="2"/>
                        <a:buNone/>
                        <a:tabLst/>
                      </a:pPr>
                      <a:r>
                        <a:rPr kumimoji="0" lang="tr-TR" sz="2200" b="0" i="0" u="none" strike="noStrike" cap="none" normalizeH="0" baseline="0" smtClean="0">
                          <a:ln>
                            <a:noFill/>
                          </a:ln>
                          <a:solidFill>
                            <a:schemeClr val="tx1"/>
                          </a:solidFill>
                          <a:effectLst/>
                          <a:latin typeface="Arial" charset="0"/>
                        </a:rPr>
                        <a:t>–çabuk</a:t>
                      </a:r>
                    </a:p>
                  </a:txBody>
                  <a:tcPr marL="0" marR="0" marT="0" marB="0" horzOverflow="overflow">
                    <a:lnL>
                      <a:noFill/>
                    </a:lnL>
                    <a:lnR>
                      <a:noFill/>
                    </a:lnR>
                    <a:lnT>
                      <a:noFill/>
                    </a:lnT>
                    <a:lnB>
                      <a:noFill/>
                    </a:lnB>
                    <a:lnTlToBr>
                      <a:noFill/>
                    </a:lnTlToBr>
                    <a:lnBlToTr>
                      <a:noFill/>
                    </a:lnBlToTr>
                    <a:solidFill>
                      <a:srgbClr val="FFFFFF"/>
                    </a:solidFill>
                  </a:tcPr>
                </a:tc>
                <a:tc>
                  <a:txBody>
                    <a:bodyPr/>
                    <a:lstStyle/>
                    <a:p>
                      <a:pPr marL="1176338" marR="0" lvl="0" indent="0" algn="l" defTabSz="914400" rtl="0" eaLnBrk="1" fontAlgn="base" latinLnBrk="0" hangingPunct="1">
                        <a:lnSpc>
                          <a:spcPct val="100000"/>
                        </a:lnSpc>
                        <a:spcBef>
                          <a:spcPts val="450"/>
                        </a:spcBef>
                        <a:spcAft>
                          <a:spcPct val="0"/>
                        </a:spcAft>
                        <a:buClr>
                          <a:schemeClr val="tx1"/>
                        </a:buClr>
                        <a:buSzPct val="75000"/>
                        <a:buFont typeface="Wingdings" pitchFamily="2" charset="2"/>
                        <a:buNone/>
                        <a:tabLst/>
                      </a:pPr>
                      <a:r>
                        <a:rPr kumimoji="0" lang="tr-TR" sz="2200" b="0" i="0" u="none" strike="noStrike" cap="none" normalizeH="0" baseline="0" dirty="0" smtClean="0">
                          <a:ln>
                            <a:noFill/>
                          </a:ln>
                          <a:solidFill>
                            <a:schemeClr val="tx1"/>
                          </a:solidFill>
                          <a:effectLst/>
                          <a:latin typeface="Arial" charset="0"/>
                        </a:rPr>
                        <a:t>–otorite?</a:t>
                      </a:r>
                    </a:p>
                  </a:txBody>
                  <a:tcPr marL="0" marR="0" marT="0" marB="0" horzOverflow="overflow">
                    <a:lnL>
                      <a:noFill/>
                    </a:lnL>
                    <a:lnR>
                      <a:noFill/>
                    </a:lnR>
                    <a:lnT>
                      <a:noFill/>
                    </a:lnT>
                    <a:lnB>
                      <a:noFill/>
                    </a:lnB>
                    <a:lnTlToBr>
                      <a:noFill/>
                    </a:lnTlToBr>
                    <a:lnBlToTr>
                      <a:noFill/>
                    </a:lnBlToTr>
                    <a:solidFill>
                      <a:srgbClr val="FFFFFF"/>
                    </a:solidFill>
                  </a:tcPr>
                </a:tc>
              </a:tr>
              <a:tr h="504825">
                <a:tc>
                  <a:txBody>
                    <a:bodyPr/>
                    <a:lstStyle/>
                    <a:p>
                      <a:pPr marL="476250" marR="0" lvl="0" indent="0" algn="l" defTabSz="914400" rtl="0" eaLnBrk="1" fontAlgn="base" latinLnBrk="0" hangingPunct="1">
                        <a:lnSpc>
                          <a:spcPct val="100000"/>
                        </a:lnSpc>
                        <a:spcBef>
                          <a:spcPts val="450"/>
                        </a:spcBef>
                        <a:spcAft>
                          <a:spcPct val="0"/>
                        </a:spcAft>
                        <a:buClr>
                          <a:schemeClr val="tx1"/>
                        </a:buClr>
                        <a:buSzPct val="75000"/>
                        <a:buFont typeface="Wingdings" pitchFamily="2" charset="2"/>
                        <a:buNone/>
                        <a:tabLst/>
                      </a:pPr>
                      <a:r>
                        <a:rPr kumimoji="0" lang="tr-TR" sz="2200" b="0" i="0" u="none" strike="noStrike" cap="none" normalizeH="0" baseline="0" smtClean="0">
                          <a:ln>
                            <a:noFill/>
                          </a:ln>
                          <a:solidFill>
                            <a:schemeClr val="tx1"/>
                          </a:solidFill>
                          <a:effectLst/>
                          <a:latin typeface="Arial" charset="0"/>
                        </a:rPr>
                        <a:t>–basit</a:t>
                      </a:r>
                    </a:p>
                  </a:txBody>
                  <a:tcPr marL="0" marR="0" marT="0" marB="0" horzOverflow="overflow">
                    <a:lnL>
                      <a:noFill/>
                    </a:lnL>
                    <a:lnR>
                      <a:noFill/>
                    </a:lnR>
                    <a:lnT>
                      <a:noFill/>
                    </a:lnT>
                    <a:lnB>
                      <a:noFill/>
                    </a:lnB>
                    <a:lnTlToBr>
                      <a:noFill/>
                    </a:lnTlToBr>
                    <a:lnBlToTr>
                      <a:noFill/>
                    </a:lnBlToTr>
                    <a:solidFill>
                      <a:srgbClr val="FFFFFF"/>
                    </a:solidFill>
                  </a:tcPr>
                </a:tc>
                <a:tc>
                  <a:txBody>
                    <a:bodyPr/>
                    <a:lstStyle/>
                    <a:p>
                      <a:pPr marL="1176338" marR="0" lvl="0" indent="0" algn="l" defTabSz="914400" rtl="0" eaLnBrk="1" fontAlgn="base" latinLnBrk="0" hangingPunct="1">
                        <a:lnSpc>
                          <a:spcPct val="100000"/>
                        </a:lnSpc>
                        <a:spcBef>
                          <a:spcPts val="450"/>
                        </a:spcBef>
                        <a:spcAft>
                          <a:spcPct val="0"/>
                        </a:spcAft>
                        <a:buClr>
                          <a:schemeClr val="tx1"/>
                        </a:buClr>
                        <a:buSzPct val="75000"/>
                        <a:buFont typeface="Wingdings" pitchFamily="2" charset="2"/>
                        <a:buNone/>
                        <a:tabLst/>
                      </a:pPr>
                      <a:r>
                        <a:rPr kumimoji="0" lang="tr-TR" sz="2200" b="0" i="0" u="none" strike="noStrike" cap="none" normalizeH="0" baseline="0" dirty="0" smtClean="0">
                          <a:ln>
                            <a:noFill/>
                          </a:ln>
                          <a:solidFill>
                            <a:schemeClr val="tx1"/>
                          </a:solidFill>
                          <a:effectLst/>
                          <a:latin typeface="Arial" charset="0"/>
                        </a:rPr>
                        <a:t>–doğruluk?</a:t>
                      </a:r>
                    </a:p>
                  </a:txBody>
                  <a:tcPr marL="0" marR="0" marT="0" marB="0" horzOverflow="overflow">
                    <a:lnL>
                      <a:noFill/>
                    </a:lnL>
                    <a:lnR>
                      <a:noFill/>
                    </a:lnR>
                    <a:lnT>
                      <a:noFill/>
                    </a:lnT>
                    <a:lnB>
                      <a:noFill/>
                    </a:lnB>
                    <a:lnTlToBr>
                      <a:noFill/>
                    </a:lnTlToBr>
                    <a:lnBlToTr>
                      <a:noFill/>
                    </a:lnBlToTr>
                    <a:solidFill>
                      <a:srgbClr val="FFFFFF"/>
                    </a:solidFill>
                  </a:tcPr>
                </a:tc>
              </a:tr>
              <a:tr h="430213">
                <a:tc>
                  <a:txBody>
                    <a:bodyPr/>
                    <a:lstStyle/>
                    <a:p>
                      <a:pPr marL="476250" marR="0" lvl="0" indent="0" algn="l" defTabSz="914400" rtl="0" eaLnBrk="1" fontAlgn="base" latinLnBrk="0" hangingPunct="1">
                        <a:lnSpc>
                          <a:spcPct val="100000"/>
                        </a:lnSpc>
                        <a:spcBef>
                          <a:spcPts val="450"/>
                        </a:spcBef>
                        <a:spcAft>
                          <a:spcPct val="0"/>
                        </a:spcAft>
                        <a:buClr>
                          <a:schemeClr val="tx1"/>
                        </a:buClr>
                        <a:buSzPct val="75000"/>
                        <a:buFont typeface="Wingdings" pitchFamily="2" charset="2"/>
                        <a:buNone/>
                        <a:tabLst/>
                      </a:pPr>
                      <a:r>
                        <a:rPr kumimoji="0" lang="tr-TR" sz="2200" b="0" i="0" u="none" strike="noStrike" cap="none" normalizeH="0" baseline="0" smtClean="0">
                          <a:ln>
                            <a:noFill/>
                          </a:ln>
                          <a:solidFill>
                            <a:schemeClr val="tx1"/>
                          </a:solidFill>
                          <a:effectLst/>
                          <a:latin typeface="Arial" charset="0"/>
                        </a:rPr>
                        <a:t>–ucuz</a:t>
                      </a:r>
                    </a:p>
                  </a:txBody>
                  <a:tcPr marL="0" marR="0" marT="0" marB="0" horzOverflow="overflow">
                    <a:lnL>
                      <a:noFill/>
                    </a:lnL>
                    <a:lnR>
                      <a:noFill/>
                    </a:lnR>
                    <a:lnT>
                      <a:noFill/>
                    </a:lnT>
                    <a:lnB>
                      <a:noFill/>
                    </a:lnB>
                    <a:lnTlToBr>
                      <a:noFill/>
                    </a:lnTlToBr>
                    <a:lnBlToTr>
                      <a:noFill/>
                    </a:lnBlToTr>
                    <a:solidFill>
                      <a:srgbClr val="FFFFFF"/>
                    </a:solidFill>
                  </a:tcPr>
                </a:tc>
                <a:tc>
                  <a:txBody>
                    <a:bodyPr/>
                    <a:lstStyle/>
                    <a:p>
                      <a:pPr marL="1176338" marR="0" lvl="0" indent="0" algn="l" defTabSz="914400" rtl="0" eaLnBrk="1" fontAlgn="base" latinLnBrk="0" hangingPunct="1">
                        <a:lnSpc>
                          <a:spcPct val="100000"/>
                        </a:lnSpc>
                        <a:spcBef>
                          <a:spcPts val="450"/>
                        </a:spcBef>
                        <a:spcAft>
                          <a:spcPct val="0"/>
                        </a:spcAft>
                        <a:buClr>
                          <a:schemeClr val="tx1"/>
                        </a:buClr>
                        <a:buSzPct val="75000"/>
                        <a:buFont typeface="Wingdings" pitchFamily="2" charset="2"/>
                        <a:buNone/>
                        <a:tabLst/>
                      </a:pPr>
                      <a:r>
                        <a:rPr kumimoji="0" lang="tr-TR" sz="2200" b="0" i="0" u="none" strike="noStrike" cap="none" normalizeH="0" baseline="0" dirty="0" smtClean="0">
                          <a:ln>
                            <a:noFill/>
                          </a:ln>
                          <a:solidFill>
                            <a:schemeClr val="tx1"/>
                          </a:solidFill>
                          <a:effectLst/>
                          <a:latin typeface="Arial" charset="0"/>
                        </a:rPr>
                        <a:t>–yanlış yönlendirme?</a:t>
                      </a:r>
                    </a:p>
                  </a:txBody>
                  <a:tcPr marL="0" marR="0" marT="0" marB="0" horzOverflow="overflow">
                    <a:lnL>
                      <a:noFill/>
                    </a:lnL>
                    <a:lnR>
                      <a:noFill/>
                    </a:lnR>
                    <a:lnT>
                      <a:noFill/>
                    </a:lnT>
                    <a:lnB>
                      <a:noFill/>
                    </a:lnB>
                    <a:lnTlToBr>
                      <a:noFill/>
                    </a:lnTlToBr>
                    <a:lnBlToTr>
                      <a:noFill/>
                    </a:lnBlToTr>
                    <a:solidFill>
                      <a:srgbClr val="FFFFFF"/>
                    </a:solidFill>
                  </a:tcPr>
                </a:tc>
              </a:tr>
            </a:tbl>
          </a:graphicData>
        </a:graphic>
      </p:graphicFrame>
      <p:sp>
        <p:nvSpPr>
          <p:cNvPr id="6" name="5 Metin kutusu"/>
          <p:cNvSpPr txBox="1"/>
          <p:nvPr/>
        </p:nvSpPr>
        <p:spPr>
          <a:xfrm>
            <a:off x="7020272" y="5661248"/>
            <a:ext cx="1728192" cy="338554"/>
          </a:xfrm>
          <a:prstGeom prst="rect">
            <a:avLst/>
          </a:prstGeom>
          <a:noFill/>
        </p:spPr>
        <p:txBody>
          <a:bodyPr wrap="square" rtlCol="0">
            <a:spAutoFit/>
          </a:bodyPr>
          <a:lstStyle/>
          <a:p>
            <a:r>
              <a:rPr lang="tr-TR" sz="1600" dirty="0" smtClean="0"/>
              <a:t>Bülent Turan, 2013</a:t>
            </a:r>
            <a:endParaRPr lang="tr-TR" sz="1600"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395114" y="332656"/>
            <a:ext cx="8425358" cy="5040560"/>
          </a:xfrm>
          <a:custGeom>
            <a:avLst/>
            <a:gdLst/>
            <a:ahLst/>
            <a:cxnLst/>
            <a:rect l="0" t="0" r="0" b="0"/>
            <a:pathLst/>
          </a:custGeom>
          <a:solidFill>
            <a:srgbClr val="FFFFFF"/>
          </a:solidFill>
          <a:ln w="9525">
            <a:solidFill>
              <a:srgbClr val="000000"/>
            </a:solidFill>
            <a:round/>
            <a:headEnd/>
            <a:tailEnd/>
          </a:ln>
        </p:spPr>
        <p:txBody>
          <a:bodyPr lIns="0" tIns="0" rIns="0" bIns="0"/>
          <a:lstStyle/>
          <a:p>
            <a:pPr marL="566738" lvl="2" defTabSz="801688" eaLnBrk="0" hangingPunct="0"/>
            <a:r>
              <a:rPr lang="tr-TR" sz="2500" b="1" dirty="0" smtClean="0">
                <a:latin typeface="Comic Sans MS" pitchFamily="66" charset="0"/>
              </a:rPr>
              <a:t>Gelenekler</a:t>
            </a:r>
          </a:p>
          <a:p>
            <a:pPr marL="566738" lvl="2" defTabSz="801688" eaLnBrk="0" hangingPunct="0"/>
            <a:endParaRPr lang="tr-TR" sz="2500" b="1" dirty="0" smtClean="0"/>
          </a:p>
          <a:p>
            <a:pPr marL="566738" lvl="2" defTabSz="801688" eaLnBrk="0" hangingPunct="0"/>
            <a:r>
              <a:rPr lang="tr-TR" sz="2500" dirty="0" smtClean="0"/>
              <a:t>Bir toplumda, bir toplulukta eskiden kalmış olmaları</a:t>
            </a:r>
          </a:p>
          <a:p>
            <a:pPr marL="566738" lvl="2" defTabSz="801688" eaLnBrk="0" hangingPunct="0"/>
            <a:r>
              <a:rPr lang="tr-TR" sz="2500" dirty="0" smtClean="0"/>
              <a:t>dolayısıyla saygın tutulup, kuşaktan kuşağa iletilen </a:t>
            </a:r>
          </a:p>
          <a:p>
            <a:pPr marL="566738" lvl="2" defTabSz="801688" eaLnBrk="0" hangingPunct="0"/>
            <a:r>
              <a:rPr lang="tr-TR" sz="2500" dirty="0" smtClean="0"/>
              <a:t>kültürel kalıntılar, alışkanlıklar, bilgi, töre ve </a:t>
            </a:r>
          </a:p>
          <a:p>
            <a:pPr marL="566738" lvl="2" defTabSz="801688" eaLnBrk="0" hangingPunct="0"/>
            <a:r>
              <a:rPr lang="tr-TR" sz="2500" dirty="0" smtClean="0"/>
              <a:t>davranışların tümüne gelenek denir.</a:t>
            </a:r>
          </a:p>
          <a:p>
            <a:pPr marL="566738" lvl="2" defTabSz="801688" eaLnBrk="0" hangingPunct="0"/>
            <a:endParaRPr lang="tr-TR" sz="2500" dirty="0" smtClean="0"/>
          </a:p>
          <a:p>
            <a:pPr marL="566738" lvl="2" defTabSz="801688" eaLnBrk="0" hangingPunct="0"/>
            <a:endParaRPr lang="tr-TR" sz="2500" dirty="0" smtClean="0"/>
          </a:p>
          <a:p>
            <a:pPr marL="566738" lvl="2" defTabSz="801688" eaLnBrk="0" hangingPunct="0"/>
            <a:r>
              <a:rPr lang="tr-TR" sz="2300" dirty="0" smtClean="0"/>
              <a:t>•</a:t>
            </a:r>
            <a:r>
              <a:rPr lang="tr-TR" sz="2300" dirty="0"/>
              <a:t>  </a:t>
            </a:r>
            <a:r>
              <a:rPr lang="tr-TR" sz="2300" dirty="0">
                <a:solidFill>
                  <a:srgbClr val="FF0000"/>
                </a:solidFill>
                <a:latin typeface="Comic Sans MS" pitchFamily="66" charset="0"/>
              </a:rPr>
              <a:t>gelenekler mesleki güçlükler, kararlar için yararlı mıdır</a:t>
            </a:r>
            <a:r>
              <a:rPr lang="tr-TR" sz="2300" dirty="0" smtClean="0">
                <a:solidFill>
                  <a:srgbClr val="FF0000"/>
                </a:solidFill>
                <a:latin typeface="Comic Sans MS" pitchFamily="66" charset="0"/>
              </a:rPr>
              <a:t>?</a:t>
            </a:r>
          </a:p>
          <a:p>
            <a:pPr marL="566738" lvl="2" defTabSz="801688" eaLnBrk="0" hangingPunct="0"/>
            <a:endParaRPr lang="tr-TR" sz="2300" dirty="0" smtClean="0"/>
          </a:p>
          <a:p>
            <a:pPr marL="566738" lvl="2" defTabSz="801688" eaLnBrk="0" hangingPunct="0"/>
            <a:r>
              <a:rPr lang="tr-TR" sz="2300" dirty="0" smtClean="0"/>
              <a:t> •</a:t>
            </a:r>
            <a:r>
              <a:rPr lang="tr-TR" sz="2300" dirty="0"/>
              <a:t>  </a:t>
            </a:r>
            <a:r>
              <a:rPr lang="tr-TR" sz="2300" dirty="0">
                <a:solidFill>
                  <a:srgbClr val="002060"/>
                </a:solidFill>
                <a:latin typeface="Comic Sans MS" pitchFamily="66" charset="0"/>
              </a:rPr>
              <a:t>önyargılar içerir, zamanla geçerliklerini yitirebilir</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ChangeArrowheads="1"/>
          </p:cNvSpPr>
          <p:nvPr/>
        </p:nvSpPr>
        <p:spPr bwMode="auto">
          <a:xfrm>
            <a:off x="323528" y="332656"/>
            <a:ext cx="8568952" cy="5976664"/>
          </a:xfrm>
          <a:custGeom>
            <a:avLst/>
            <a:gdLst/>
            <a:ahLst/>
            <a:cxnLst/>
            <a:rect l="0" t="0" r="0" b="0"/>
            <a:pathLst/>
          </a:custGeom>
          <a:solidFill>
            <a:srgbClr val="FFFFFF"/>
          </a:solidFill>
          <a:ln w="9525">
            <a:solidFill>
              <a:srgbClr val="000000"/>
            </a:solidFill>
            <a:round/>
            <a:headEnd/>
            <a:tailEnd/>
          </a:ln>
        </p:spPr>
        <p:txBody>
          <a:bodyPr lIns="0" tIns="0" rIns="0" bIns="0"/>
          <a:lstStyle/>
          <a:p>
            <a:pPr marL="179388" lvl="1" defTabSz="801688" eaLnBrk="0" hangingPunct="0"/>
            <a:r>
              <a:rPr lang="tr-TR" sz="2500" b="1" dirty="0" smtClean="0">
                <a:latin typeface="Comic Sans MS" pitchFamily="66" charset="0"/>
              </a:rPr>
              <a:t>Sağduyu</a:t>
            </a:r>
          </a:p>
          <a:p>
            <a:pPr marL="179388" lvl="1" defTabSz="801688" eaLnBrk="0" hangingPunct="0"/>
            <a:endParaRPr lang="tr-TR" sz="2500" dirty="0">
              <a:latin typeface="Comic Sans MS" pitchFamily="66" charset="0"/>
            </a:endParaRPr>
          </a:p>
          <a:p>
            <a:pPr marL="288000" lvl="2" indent="-301625" algn="just" defTabSz="801688" eaLnBrk="0" hangingPunct="0">
              <a:lnSpc>
                <a:spcPts val="3825"/>
              </a:lnSpc>
            </a:pPr>
            <a:r>
              <a:rPr lang="tr-TR" sz="2300" dirty="0"/>
              <a:t>• </a:t>
            </a:r>
            <a:r>
              <a:rPr lang="tr-TR" sz="2000" dirty="0">
                <a:latin typeface="Comic Sans MS" pitchFamily="66" charset="0"/>
              </a:rPr>
              <a:t>herkesin inandığı ve anlamlı (mantıklı) gelen bir </a:t>
            </a:r>
            <a:r>
              <a:rPr lang="tr-TR" sz="2000" dirty="0" smtClean="0">
                <a:latin typeface="Comic Sans MS" pitchFamily="66" charset="0"/>
              </a:rPr>
              <a:t>şeye </a:t>
            </a:r>
            <a:r>
              <a:rPr lang="tr-TR" sz="2000" dirty="0">
                <a:latin typeface="Comic Sans MS" pitchFamily="66" charset="0"/>
              </a:rPr>
              <a:t>inanmak </a:t>
            </a:r>
            <a:r>
              <a:rPr lang="tr-TR" sz="2000" dirty="0" smtClean="0">
                <a:latin typeface="Comic Sans MS" pitchFamily="66" charset="0"/>
              </a:rPr>
              <a:t>karar</a:t>
            </a:r>
          </a:p>
          <a:p>
            <a:pPr marL="288000" lvl="2" indent="-301625" algn="just" defTabSz="801688" eaLnBrk="0" hangingPunct="0">
              <a:lnSpc>
                <a:spcPts val="3825"/>
              </a:lnSpc>
            </a:pPr>
            <a:r>
              <a:rPr lang="tr-TR" sz="2000" dirty="0" smtClean="0">
                <a:latin typeface="Comic Sans MS" pitchFamily="66" charset="0"/>
              </a:rPr>
              <a:t> vermede sağduyudan yararlanmaktır.</a:t>
            </a:r>
            <a:endParaRPr lang="tr-TR" sz="2300" dirty="0"/>
          </a:p>
          <a:p>
            <a:pPr defTabSz="801688" eaLnBrk="0" hangingPunct="0">
              <a:spcBef>
                <a:spcPts val="1375"/>
              </a:spcBef>
            </a:pPr>
            <a:r>
              <a:rPr lang="tr-TR" sz="2300" dirty="0"/>
              <a:t>•  günlük yaşamda yararlı ama genelde</a:t>
            </a:r>
          </a:p>
          <a:p>
            <a:pPr marL="401638" lvl="3" defTabSz="801688" eaLnBrk="0" hangingPunct="0">
              <a:lnSpc>
                <a:spcPts val="3013"/>
              </a:lnSpc>
              <a:spcBef>
                <a:spcPts val="313"/>
              </a:spcBef>
            </a:pPr>
            <a:r>
              <a:rPr lang="tr-TR" sz="2300" dirty="0"/>
              <a:t>– çelişkili fikirler </a:t>
            </a:r>
          </a:p>
          <a:p>
            <a:pPr marL="401638" lvl="3" defTabSz="801688" eaLnBrk="0" hangingPunct="0">
              <a:lnSpc>
                <a:spcPts val="3013"/>
              </a:lnSpc>
              <a:spcBef>
                <a:spcPts val="313"/>
              </a:spcBef>
            </a:pPr>
            <a:r>
              <a:rPr lang="tr-TR" sz="2300" dirty="0"/>
              <a:t>– hatalar </a:t>
            </a:r>
          </a:p>
          <a:p>
            <a:pPr marL="401638" lvl="3" defTabSz="801688" eaLnBrk="0" hangingPunct="0">
              <a:lnSpc>
                <a:spcPts val="3013"/>
              </a:lnSpc>
              <a:spcBef>
                <a:spcPts val="313"/>
              </a:spcBef>
            </a:pPr>
            <a:r>
              <a:rPr lang="tr-TR" sz="2300" dirty="0"/>
              <a:t>– yanlış bilgiler </a:t>
            </a:r>
          </a:p>
          <a:p>
            <a:pPr marL="401638" lvl="3" defTabSz="801688" eaLnBrk="0" hangingPunct="0">
              <a:lnSpc>
                <a:spcPts val="3013"/>
              </a:lnSpc>
              <a:spcBef>
                <a:spcPts val="313"/>
              </a:spcBef>
            </a:pPr>
            <a:r>
              <a:rPr lang="tr-TR" sz="2300" dirty="0"/>
              <a:t>– önyargılar</a:t>
            </a:r>
          </a:p>
          <a:p>
            <a:pPr marL="401638" lvl="3" defTabSz="801688" eaLnBrk="0" hangingPunct="0">
              <a:lnSpc>
                <a:spcPts val="3013"/>
              </a:lnSpc>
              <a:spcBef>
                <a:spcPts val="313"/>
              </a:spcBef>
            </a:pPr>
            <a:endParaRPr lang="tr-TR" sz="2300" dirty="0"/>
          </a:p>
          <a:p>
            <a:pPr marL="717550" lvl="4" defTabSz="801688" eaLnBrk="0" hangingPunct="0">
              <a:lnSpc>
                <a:spcPts val="3013"/>
              </a:lnSpc>
              <a:spcBef>
                <a:spcPts val="25"/>
              </a:spcBef>
            </a:pPr>
            <a:r>
              <a:rPr lang="tr-TR" sz="2300" b="1" dirty="0" smtClean="0">
                <a:solidFill>
                  <a:srgbClr val="F6143F"/>
                </a:solidFill>
              </a:rPr>
              <a:t>içerir</a:t>
            </a:r>
            <a:r>
              <a:rPr lang="tr-TR" sz="2300" dirty="0" smtClean="0">
                <a:solidFill>
                  <a:srgbClr val="F6143F"/>
                </a:solidFill>
              </a:rPr>
              <a:t>.</a:t>
            </a:r>
            <a:endParaRPr lang="tr-TR" sz="2300" dirty="0">
              <a:solidFill>
                <a:srgbClr val="F6143F"/>
              </a:solidFill>
            </a:endParaRPr>
          </a:p>
        </p:txBody>
      </p:sp>
      <p:pic>
        <p:nvPicPr>
          <p:cNvPr id="3074" name="Picture 2" descr="http://mutlulugunsifresi.com/wp-content/uploads/2012/01/mutluluk1.jpg"/>
          <p:cNvPicPr>
            <a:picLocks noChangeAspect="1" noChangeArrowheads="1"/>
          </p:cNvPicPr>
          <p:nvPr/>
        </p:nvPicPr>
        <p:blipFill>
          <a:blip r:embed="rId2" cstate="print"/>
          <a:srcRect/>
          <a:stretch>
            <a:fillRect/>
          </a:stretch>
        </p:blipFill>
        <p:spPr bwMode="auto">
          <a:xfrm>
            <a:off x="3059832" y="2780928"/>
            <a:ext cx="5626851" cy="3744416"/>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Gündönümü">
  <a:themeElements>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Gündönümü">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ündönümü">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Hisse Senedi">
  <a:themeElements>
    <a:clrScheme name="Hisse Senedi">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Hisse Senedi">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Hisse Senedi">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TotalTime>
  <Words>2215</Words>
  <Application>Microsoft Macintosh PowerPoint</Application>
  <PresentationFormat>On-screen Show (4:3)</PresentationFormat>
  <Paragraphs>239</Paragraphs>
  <Slides>36</Slides>
  <Notes>0</Notes>
  <HiddenSlides>0</HiddenSlides>
  <MMClips>0</MMClips>
  <ScaleCrop>false</ScaleCrop>
  <HeadingPairs>
    <vt:vector size="4" baseType="variant">
      <vt:variant>
        <vt:lpstr>Theme</vt:lpstr>
      </vt:variant>
      <vt:variant>
        <vt:i4>3</vt:i4>
      </vt:variant>
      <vt:variant>
        <vt:lpstr>Slide Titles</vt:lpstr>
      </vt:variant>
      <vt:variant>
        <vt:i4>36</vt:i4>
      </vt:variant>
    </vt:vector>
  </HeadingPairs>
  <TitlesOfParts>
    <vt:vector size="39" baseType="lpstr">
      <vt:lpstr>Gündönümü</vt:lpstr>
      <vt:lpstr>Hisse Senedi</vt:lpstr>
      <vt:lpstr>Ofis Teması</vt:lpstr>
      <vt:lpstr>Bilimsel Araştırma Yöntemleri</vt:lpstr>
      <vt:lpstr>Bilimsel Araştırma Yöntemleri</vt:lpstr>
      <vt:lpstr>Dersin İçeriği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Bilimsel Araştırmada Teknolojinin Yeri ve Önemi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Bilimsel Yöntem ve Araştırma Eğitimi</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Bilimsel Araştırma Yöntemleri</dc:title>
  <dc:creator>Tortula</dc:creator>
  <cp:lastModifiedBy>murat ciflikli</cp:lastModifiedBy>
  <cp:revision>11</cp:revision>
  <dcterms:modified xsi:type="dcterms:W3CDTF">2015-10-09T06:48:05Z</dcterms:modified>
</cp:coreProperties>
</file>