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64" r:id="rId4"/>
    <p:sldId id="257" r:id="rId5"/>
    <p:sldId id="258" r:id="rId6"/>
    <p:sldId id="259" r:id="rId7"/>
    <p:sldId id="260" r:id="rId8"/>
    <p:sldId id="261" r:id="rId9"/>
    <p:sldId id="262" r:id="rId10"/>
    <p:sldId id="265" r:id="rId11"/>
    <p:sldId id="266" r:id="rId12"/>
    <p:sldId id="267" r:id="rId13"/>
    <p:sldId id="268" r:id="rId14"/>
    <p:sldId id="270" r:id="rId15"/>
    <p:sldId id="269" r:id="rId16"/>
    <p:sldId id="273" r:id="rId17"/>
    <p:sldId id="272" r:id="rId18"/>
    <p:sldId id="274"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113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12.11.2014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12.11.2014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 Id="rId3" Type="http://schemas.openxmlformats.org/officeDocument/2006/relationships/image" Target="../media/image9.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C:%5CDocuments%20and%20Settings%5CUser%5CDesktop%5CTez%20Yaz%C4%B1m%20K%C4%B1lavuzu(1).pdf" TargetMode="External"/><Relationship Id="rId3" Type="http://schemas.openxmlformats.org/officeDocument/2006/relationships/image" Target="../media/image14.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918648" cy="1470025"/>
          </a:xfrm>
        </p:spPr>
        <p:txBody>
          <a:bodyPr>
            <a:normAutofit/>
          </a:bodyPr>
          <a:lstStyle/>
          <a:p>
            <a:r>
              <a:rPr lang="tr-TR" sz="4000" dirty="0" smtClean="0">
                <a:latin typeface="Comic Sans MS" pitchFamily="66" charset="0"/>
              </a:rPr>
              <a:t>Bilimsel Araştırma Yöntemleri</a:t>
            </a:r>
            <a:endParaRPr lang="tr-TR" sz="4000" dirty="0">
              <a:latin typeface="Comic Sans MS" pitchFamily="66" charset="0"/>
            </a:endParaRPr>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264696"/>
          </a:xfrm>
        </p:spPr>
        <p:txBody>
          <a:bodyPr>
            <a:normAutofit fontScale="70000" lnSpcReduction="20000"/>
          </a:bodyPr>
          <a:lstStyle/>
          <a:p>
            <a:pPr algn="just">
              <a:lnSpc>
                <a:spcPct val="170000"/>
              </a:lnSpc>
              <a:buNone/>
            </a:pPr>
            <a:r>
              <a:rPr lang="tr-TR" b="1" dirty="0" smtClean="0"/>
              <a:t>10. Bütçe Gerekçesi: </a:t>
            </a:r>
            <a:r>
              <a:rPr lang="tr-TR" dirty="0" smtClean="0"/>
              <a:t>Niğde Üniversitesi Bilimsel Araştırma Projeleri Biriminden istenen parasal desteğin her bir kalemi için ayrıntılı gerekçe verilmelidir. </a:t>
            </a:r>
          </a:p>
          <a:p>
            <a:pPr algn="just">
              <a:lnSpc>
                <a:spcPct val="170000"/>
              </a:lnSpc>
              <a:buNone/>
            </a:pPr>
            <a:r>
              <a:rPr lang="tr-TR" b="1" dirty="0" smtClean="0"/>
              <a:t>11. Başarı Ölçütleri ve B Planı: </a:t>
            </a:r>
            <a:r>
              <a:rPr lang="tr-TR" dirty="0" smtClean="0"/>
              <a:t>Hangi işlemlerin, ne ölçüde gerçekleştirilmesi durumunda projenin tam anlamıyla başarıya ulaşmış sayılabileceği belirtilmelidir. Bu ölçütler açık olarak sıralanmalı, her birinin önem derecesi açıklanmalı, tümünün gerçekleştirilememesi durumunda, başarı oranı belirlenmesine yardımcı olabilecek ipuçları verilmelidir. Projenin önerildiği  şekilde yürütülmesini önemli ölçüde aksatan öngörülmemiş gelişmelerle karşılaşılması durumunda başvurulacak </a:t>
            </a:r>
            <a:r>
              <a:rPr lang="tr-TR" dirty="0" smtClean="0">
                <a:latin typeface="Comic Sans MS" pitchFamily="66" charset="0"/>
              </a:rPr>
              <a:t>"B Planı" </a:t>
            </a:r>
            <a:r>
              <a:rPr lang="tr-TR" dirty="0" smtClean="0"/>
              <a:t>ana hatlarıyla açıklanmalıdır. </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fontScale="62500" lnSpcReduction="20000"/>
          </a:bodyPr>
          <a:lstStyle/>
          <a:p>
            <a:pPr algn="just">
              <a:lnSpc>
                <a:spcPct val="160000"/>
              </a:lnSpc>
              <a:buNone/>
            </a:pPr>
            <a:r>
              <a:rPr lang="tr-TR" b="1" dirty="0" smtClean="0"/>
              <a:t>12. Proje Ekibinin Diğer Projeleri: </a:t>
            </a:r>
            <a:r>
              <a:rPr lang="tr-TR" dirty="0" smtClean="0"/>
              <a:t>Proje ekibinin tamamlamış olduğu projeler, süreleri, mali boyutları ve ana sonuçları (makale, tebliğ, patent, lisansüstü tezler) </a:t>
            </a:r>
            <a:r>
              <a:rPr lang="tr-TR" dirty="0" smtClean="0">
                <a:latin typeface="Comic Sans MS" pitchFamily="66" charset="0"/>
              </a:rPr>
              <a:t>listelenmelidir. </a:t>
            </a:r>
            <a:r>
              <a:rPr lang="tr-TR" dirty="0" smtClean="0"/>
              <a:t>Daha önce Niğde Üniversitesi Bilimsel Araştırma Projeleri Birimi desteği ile yürütülmüş olan projeler ayrıca belirtilmelidir. Yürütücü ve yardımcı araştırmacıların TÜBİTAK, üniversite ya da diğer kuruluşların desteği ile yürütmekte oldukları veya destek almak için başvurdukları projelerdeki görevleri, aldıkları desteğin içeriği belirtilmelidir. Proje değerlendirme süreci sırasında destek kararı çıkması ve/veya yeni bir başvuru daha yapılması durumunda derhal Niğde Üniversitesi Bilimsel Araştırma Projeleri Birimine yazılı olarak bildirilmelidir. </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74848" y="620688"/>
            <a:ext cx="8229600" cy="4525963"/>
          </a:xfrm>
        </p:spPr>
        <p:txBody>
          <a:bodyPr>
            <a:normAutofit/>
          </a:bodyPr>
          <a:lstStyle/>
          <a:p>
            <a:pPr algn="just">
              <a:lnSpc>
                <a:spcPct val="150000"/>
              </a:lnSpc>
              <a:buNone/>
            </a:pPr>
            <a:r>
              <a:rPr lang="tr-TR" sz="2000" b="1" dirty="0" smtClean="0"/>
              <a:t>13. Özgeçmiş ve Yayın Listesi: </a:t>
            </a:r>
            <a:r>
              <a:rPr lang="tr-TR" sz="2000" dirty="0" smtClean="0"/>
              <a:t>Yürütücü ve yardımcı araştırmacıların özgeçmişleri ve yayın listeleri eklenmelidir. </a:t>
            </a:r>
          </a:p>
          <a:p>
            <a:pPr algn="just">
              <a:lnSpc>
                <a:spcPct val="150000"/>
              </a:lnSpc>
              <a:buNone/>
            </a:pPr>
            <a:r>
              <a:rPr lang="tr-TR" sz="2000" b="1" dirty="0" smtClean="0"/>
              <a:t>14. Literatür Listesi: </a:t>
            </a:r>
            <a:r>
              <a:rPr lang="tr-TR" sz="2000" dirty="0" smtClean="0"/>
              <a:t>Projede önerilen araştırma konusu ile ilgili literatür listeleri eklenmelidir. </a:t>
            </a:r>
          </a:p>
          <a:p>
            <a:pPr algn="just">
              <a:lnSpc>
                <a:spcPct val="150000"/>
              </a:lnSpc>
              <a:buNone/>
            </a:pPr>
            <a:r>
              <a:rPr lang="tr-TR" sz="2000" b="1" dirty="0" smtClean="0"/>
              <a:t>15. Etik Kurul İzin Belgesi: </a:t>
            </a:r>
            <a:r>
              <a:rPr lang="tr-TR" sz="2000" dirty="0" smtClean="0"/>
              <a:t>Etik kurul izni gerektiren araştırmalar için izin belgesi eklenmelidir. </a:t>
            </a:r>
            <a:endParaRPr lang="tr-TR" sz="20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04664"/>
            <a:ext cx="8229600" cy="1647056"/>
          </a:xfrm>
        </p:spPr>
        <p:txBody>
          <a:bodyPr>
            <a:normAutofit fontScale="90000"/>
          </a:bodyPr>
          <a:lstStyle/>
          <a:p>
            <a:r>
              <a:rPr lang="tr-TR" b="1" dirty="0" smtClean="0">
                <a:solidFill>
                  <a:srgbClr val="FF0000"/>
                </a:solidFill>
                <a:latin typeface="Comic Sans MS" pitchFamily="66" charset="0"/>
              </a:rPr>
              <a:t/>
            </a:r>
            <a:br>
              <a:rPr lang="tr-TR" b="1" dirty="0" smtClean="0">
                <a:solidFill>
                  <a:srgbClr val="FF0000"/>
                </a:solidFill>
                <a:latin typeface="Comic Sans MS" pitchFamily="66" charset="0"/>
              </a:rPr>
            </a:br>
            <a:r>
              <a:rPr lang="tr-TR" sz="2700" b="1" dirty="0" smtClean="0">
                <a:solidFill>
                  <a:srgbClr val="FF0000"/>
                </a:solidFill>
                <a:latin typeface="Comic Sans MS" pitchFamily="66" charset="0"/>
              </a:rPr>
              <a:t>İstendiği taktirde:</a:t>
            </a:r>
            <a:r>
              <a:rPr lang="tr-TR" b="1" dirty="0" smtClean="0">
                <a:solidFill>
                  <a:srgbClr val="FF0000"/>
                </a:solidFill>
                <a:latin typeface="Comic Sans MS" pitchFamily="66" charset="0"/>
              </a:rPr>
              <a:t/>
            </a:r>
            <a:br>
              <a:rPr lang="tr-TR" b="1" dirty="0" smtClean="0">
                <a:solidFill>
                  <a:srgbClr val="FF0000"/>
                </a:solidFill>
                <a:latin typeface="Comic Sans MS" pitchFamily="66" charset="0"/>
              </a:rPr>
            </a:br>
            <a:r>
              <a:rPr lang="tr-TR" b="1" dirty="0" smtClean="0">
                <a:solidFill>
                  <a:srgbClr val="FF0000"/>
                </a:solidFill>
                <a:latin typeface="Comic Sans MS" pitchFamily="66" charset="0"/>
              </a:rPr>
              <a:t/>
            </a:r>
            <a:br>
              <a:rPr lang="tr-TR" b="1" dirty="0" smtClean="0">
                <a:solidFill>
                  <a:srgbClr val="FF0000"/>
                </a:solidFill>
                <a:latin typeface="Comic Sans MS" pitchFamily="66" charset="0"/>
              </a:rPr>
            </a:br>
            <a:r>
              <a:rPr lang="tr-TR" b="1" dirty="0" smtClean="0">
                <a:solidFill>
                  <a:srgbClr val="FF0000"/>
                </a:solidFill>
                <a:latin typeface="Comic Sans MS" pitchFamily="66" charset="0"/>
              </a:rPr>
              <a:t> Bilimsel Proje Sunumu</a:t>
            </a:r>
            <a:r>
              <a:rPr lang="tr-TR" dirty="0" smtClean="0">
                <a:solidFill>
                  <a:srgbClr val="FF0000"/>
                </a:solidFill>
                <a:latin typeface="Comic Sans MS" pitchFamily="66" charset="0"/>
              </a:rPr>
              <a:t/>
            </a:r>
            <a:br>
              <a:rPr lang="tr-TR" dirty="0" smtClean="0">
                <a:solidFill>
                  <a:srgbClr val="FF0000"/>
                </a:solidFill>
                <a:latin typeface="Comic Sans MS" pitchFamily="66" charset="0"/>
              </a:rPr>
            </a:br>
            <a:endParaRPr lang="tr-TR" dirty="0"/>
          </a:p>
        </p:txBody>
      </p:sp>
      <p:pic>
        <p:nvPicPr>
          <p:cNvPr id="4" name="Picture 4" descr="http://www.europa.com.tr/include/resize.php?path=images/haberler/HaberResim-979.jpg&amp;width=300"/>
          <p:cNvPicPr>
            <a:picLocks noChangeAspect="1" noChangeArrowheads="1"/>
          </p:cNvPicPr>
          <p:nvPr/>
        </p:nvPicPr>
        <p:blipFill>
          <a:blip r:embed="rId2" cstate="print"/>
          <a:srcRect/>
          <a:stretch>
            <a:fillRect/>
          </a:stretch>
        </p:blipFill>
        <p:spPr bwMode="auto">
          <a:xfrm>
            <a:off x="1043608" y="3284984"/>
            <a:ext cx="3528392" cy="3163793"/>
          </a:xfrm>
          <a:prstGeom prst="rect">
            <a:avLst/>
          </a:prstGeom>
          <a:noFill/>
        </p:spPr>
      </p:pic>
      <p:pic>
        <p:nvPicPr>
          <p:cNvPr id="5" name="Picture 2" descr="http://web.firat.edu.tr/eemuh/image/haber/sunum_1.gif"/>
          <p:cNvPicPr>
            <a:picLocks noChangeAspect="1" noChangeArrowheads="1"/>
          </p:cNvPicPr>
          <p:nvPr/>
        </p:nvPicPr>
        <p:blipFill>
          <a:blip r:embed="rId3" cstate="print"/>
          <a:srcRect/>
          <a:stretch>
            <a:fillRect/>
          </a:stretch>
        </p:blipFill>
        <p:spPr bwMode="auto">
          <a:xfrm>
            <a:off x="5580112" y="2780928"/>
            <a:ext cx="2736304" cy="2888322"/>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906728" y="260648"/>
            <a:ext cx="7049648" cy="633612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051720" y="332656"/>
            <a:ext cx="4969630" cy="584775"/>
          </a:xfrm>
          <a:prstGeom prst="rect">
            <a:avLst/>
          </a:prstGeom>
        </p:spPr>
        <p:txBody>
          <a:bodyPr wrap="none">
            <a:spAutoFit/>
          </a:bodyPr>
          <a:lstStyle/>
          <a:p>
            <a:r>
              <a:rPr lang="tr-TR" sz="3200" b="1" dirty="0" smtClean="0">
                <a:solidFill>
                  <a:srgbClr val="00CC00"/>
                </a:solidFill>
                <a:latin typeface="Comic Sans MS" pitchFamily="66" charset="0"/>
              </a:rPr>
              <a:t>TEZ YAZIM KILAVUZU</a:t>
            </a:r>
            <a:endParaRPr lang="tr-TR" sz="3200" b="1" dirty="0">
              <a:solidFill>
                <a:srgbClr val="00CC00"/>
              </a:solidFill>
              <a:latin typeface="Comic Sans MS" pitchFamily="66" charset="0"/>
            </a:endParaRPr>
          </a:p>
        </p:txBody>
      </p:sp>
      <p:sp>
        <p:nvSpPr>
          <p:cNvPr id="6" name="5 Dikdörtgen"/>
          <p:cNvSpPr/>
          <p:nvPr/>
        </p:nvSpPr>
        <p:spPr>
          <a:xfrm>
            <a:off x="755576" y="1484784"/>
            <a:ext cx="7920880" cy="960328"/>
          </a:xfrm>
          <a:prstGeom prst="rect">
            <a:avLst/>
          </a:prstGeom>
        </p:spPr>
        <p:txBody>
          <a:bodyPr wrap="square">
            <a:spAutoFit/>
          </a:bodyPr>
          <a:lstStyle/>
          <a:p>
            <a:pPr algn="just">
              <a:lnSpc>
                <a:spcPct val="150000"/>
              </a:lnSpc>
            </a:pPr>
            <a:r>
              <a:rPr lang="tr-TR" sz="2000" dirty="0" smtClean="0">
                <a:latin typeface="Comic Sans MS" pitchFamily="66" charset="0"/>
              </a:rPr>
              <a:t>NOT: ÖNEMLİ NOT: </a:t>
            </a:r>
            <a:r>
              <a:rPr lang="tr-TR" sz="2000" dirty="0" smtClean="0"/>
              <a:t>2012 yılı itibariyle üniversitemiz yüksek lisans ve doktora tez yazım kılavuzu çeşitli değişiklerle birlikte yenilenmiştir.</a:t>
            </a:r>
            <a:endParaRPr lang="tr-TR" sz="2000" dirty="0"/>
          </a:p>
        </p:txBody>
      </p:sp>
      <p:sp>
        <p:nvSpPr>
          <p:cNvPr id="7" name="6 5-Nokta Yıldız"/>
          <p:cNvSpPr/>
          <p:nvPr/>
        </p:nvSpPr>
        <p:spPr>
          <a:xfrm rot="1226384" flipH="1">
            <a:off x="332450" y="1699363"/>
            <a:ext cx="504056" cy="554360"/>
          </a:xfrm>
          <a:prstGeom prst="star5">
            <a:avLst/>
          </a:prstGeom>
          <a:solidFill>
            <a:srgbClr val="002060"/>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4098" name="Picture 2" descr="http://www.nkfu.com/wp-content/uploads/2012/08/noktalama-isaretleri.gif"/>
          <p:cNvPicPr>
            <a:picLocks noChangeAspect="1" noChangeArrowheads="1"/>
          </p:cNvPicPr>
          <p:nvPr/>
        </p:nvPicPr>
        <p:blipFill>
          <a:blip r:embed="rId2" cstate="print"/>
          <a:srcRect b="8837"/>
          <a:stretch>
            <a:fillRect/>
          </a:stretch>
        </p:blipFill>
        <p:spPr bwMode="auto">
          <a:xfrm>
            <a:off x="3275856" y="2567354"/>
            <a:ext cx="2151137" cy="2157790"/>
          </a:xfrm>
          <a:prstGeom prst="rect">
            <a:avLst/>
          </a:prstGeom>
          <a:noFill/>
        </p:spPr>
      </p:pic>
      <p:sp>
        <p:nvSpPr>
          <p:cNvPr id="8" name="7 Dikdörtgen"/>
          <p:cNvSpPr/>
          <p:nvPr/>
        </p:nvSpPr>
        <p:spPr>
          <a:xfrm>
            <a:off x="539552" y="5013176"/>
            <a:ext cx="7992888" cy="923330"/>
          </a:xfrm>
          <a:prstGeom prst="rect">
            <a:avLst/>
          </a:prstGeom>
        </p:spPr>
        <p:txBody>
          <a:bodyPr wrap="square">
            <a:spAutoFit/>
          </a:bodyPr>
          <a:lstStyle/>
          <a:p>
            <a:pPr algn="just">
              <a:lnSpc>
                <a:spcPct val="150000"/>
              </a:lnSpc>
            </a:pPr>
            <a:r>
              <a:rPr lang="tr-TR" dirty="0" smtClean="0"/>
              <a:t>Tez;  </a:t>
            </a:r>
            <a:r>
              <a:rPr lang="tr-TR" b="1" dirty="0" smtClean="0"/>
              <a:t>Ön sayfalar</a:t>
            </a:r>
            <a:r>
              <a:rPr lang="tr-TR" dirty="0" smtClean="0"/>
              <a:t>,  </a:t>
            </a:r>
            <a:r>
              <a:rPr lang="tr-TR" b="1" dirty="0" smtClean="0"/>
              <a:t>Ana Metin  </a:t>
            </a:r>
            <a:r>
              <a:rPr lang="tr-TR" dirty="0" smtClean="0"/>
              <a:t>ve  </a:t>
            </a:r>
            <a:r>
              <a:rPr lang="tr-TR" b="1" dirty="0" smtClean="0"/>
              <a:t>Son Sayfalar</a:t>
            </a:r>
            <a:r>
              <a:rPr lang="tr-TR" dirty="0" smtClean="0"/>
              <a:t>  olmak üzere başlıca üç bölümden oluşur. Bölümlerin içindeki  başlıkların  sıralanışı örneğe göre yapılmalıdır. </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55576" y="3933056"/>
            <a:ext cx="7812360" cy="1292662"/>
          </a:xfrm>
          <a:prstGeom prst="rect">
            <a:avLst/>
          </a:prstGeom>
        </p:spPr>
        <p:txBody>
          <a:bodyPr wrap="square">
            <a:spAutoFit/>
          </a:bodyPr>
          <a:lstStyle/>
          <a:p>
            <a:pPr>
              <a:lnSpc>
                <a:spcPct val="150000"/>
              </a:lnSpc>
            </a:pPr>
            <a:r>
              <a:rPr lang="tr-TR" sz="2000" dirty="0" smtClean="0"/>
              <a:t>Tezde bulunması </a:t>
            </a:r>
            <a:r>
              <a:rPr lang="tr-TR" sz="2000" u="sng" dirty="0" smtClean="0"/>
              <a:t>zorunlu kısımlar</a:t>
            </a:r>
            <a:r>
              <a:rPr lang="tr-TR" sz="2000" dirty="0" smtClean="0"/>
              <a:t> sol yanlarına konulan </a:t>
            </a:r>
            <a:r>
              <a:rPr lang="tr-TR" sz="2000" dirty="0" smtClean="0">
                <a:latin typeface="Comic Sans MS" pitchFamily="66" charset="0"/>
              </a:rPr>
              <a:t>yıldız</a:t>
            </a:r>
            <a:r>
              <a:rPr lang="tr-TR" sz="2000" dirty="0" smtClean="0"/>
              <a:t> </a:t>
            </a:r>
            <a:r>
              <a:rPr lang="tr-TR" sz="2000" dirty="0" smtClean="0">
                <a:latin typeface="Comic Sans MS" pitchFamily="66" charset="0"/>
              </a:rPr>
              <a:t>işaretiyle</a:t>
            </a:r>
            <a:r>
              <a:rPr lang="tr-TR" sz="2000" dirty="0" smtClean="0">
                <a:solidFill>
                  <a:srgbClr val="0070C0"/>
                </a:solidFill>
                <a:latin typeface="Comic Sans MS" pitchFamily="66" charset="0"/>
              </a:rPr>
              <a:t> </a:t>
            </a:r>
            <a:r>
              <a:rPr lang="tr-TR" sz="3200" dirty="0" smtClean="0">
                <a:latin typeface="Comic Sans MS" pitchFamily="66" charset="0"/>
              </a:rPr>
              <a:t>(*)</a:t>
            </a:r>
            <a:r>
              <a:rPr lang="tr-TR" sz="2000" dirty="0" smtClean="0"/>
              <a:t> belirlenmiştir.</a:t>
            </a:r>
            <a:endParaRPr lang="tr-TR" sz="2000" dirty="0"/>
          </a:p>
        </p:txBody>
      </p:sp>
      <p:pic>
        <p:nvPicPr>
          <p:cNvPr id="29700" name="Picture 4" descr="http://www.memurdan.net/resimler/2/memurlar-dikkat-edin-sizin-de-basiniza-gelebilir-3120.jpg"/>
          <p:cNvPicPr>
            <a:picLocks noChangeAspect="1" noChangeArrowheads="1"/>
          </p:cNvPicPr>
          <p:nvPr/>
        </p:nvPicPr>
        <p:blipFill>
          <a:blip r:embed="rId2" cstate="print"/>
          <a:srcRect/>
          <a:stretch>
            <a:fillRect/>
          </a:stretch>
        </p:blipFill>
        <p:spPr bwMode="auto">
          <a:xfrm>
            <a:off x="2123728" y="476672"/>
            <a:ext cx="4857750" cy="24384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611560" y="476672"/>
            <a:ext cx="6030416" cy="5444054"/>
          </a:xfrm>
          <a:prstGeom prst="rect">
            <a:avLst/>
          </a:prstGeom>
        </p:spPr>
        <p:txBody>
          <a:bodyPr wrap="square">
            <a:spAutoFit/>
          </a:bodyPr>
          <a:lstStyle/>
          <a:p>
            <a:pPr>
              <a:lnSpc>
                <a:spcPct val="150000"/>
              </a:lnSpc>
            </a:pPr>
            <a:r>
              <a:rPr lang="tr-TR" b="1" dirty="0" smtClean="0">
                <a:latin typeface="Comic Sans MS" pitchFamily="66" charset="0"/>
              </a:rPr>
              <a:t>1. ÖN SAYFALAR</a:t>
            </a:r>
          </a:p>
          <a:p>
            <a:pPr>
              <a:lnSpc>
                <a:spcPct val="150000"/>
              </a:lnSpc>
            </a:pPr>
            <a:r>
              <a:rPr lang="tr-TR" dirty="0" smtClean="0"/>
              <a:t>* Boş sayfa</a:t>
            </a:r>
          </a:p>
          <a:p>
            <a:pPr>
              <a:lnSpc>
                <a:spcPct val="150000"/>
              </a:lnSpc>
            </a:pPr>
            <a:r>
              <a:rPr lang="tr-TR" dirty="0" smtClean="0"/>
              <a:t>* İç Kapak</a:t>
            </a:r>
          </a:p>
          <a:p>
            <a:pPr>
              <a:lnSpc>
                <a:spcPct val="150000"/>
              </a:lnSpc>
            </a:pPr>
            <a:r>
              <a:rPr lang="tr-TR" dirty="0" smtClean="0"/>
              <a:t>* Onay Sayfası</a:t>
            </a:r>
          </a:p>
          <a:p>
            <a:pPr>
              <a:lnSpc>
                <a:spcPct val="150000"/>
              </a:lnSpc>
            </a:pPr>
            <a:r>
              <a:rPr lang="tr-TR" dirty="0" smtClean="0"/>
              <a:t>* </a:t>
            </a:r>
            <a:r>
              <a:rPr lang="tr-TR" u="sng" dirty="0" smtClean="0"/>
              <a:t>Tez Bildirimi Sayfası</a:t>
            </a:r>
          </a:p>
          <a:p>
            <a:pPr>
              <a:lnSpc>
                <a:spcPct val="150000"/>
              </a:lnSpc>
            </a:pPr>
            <a:r>
              <a:rPr lang="tr-TR" dirty="0" smtClean="0"/>
              <a:t>* Özet</a:t>
            </a:r>
          </a:p>
          <a:p>
            <a:pPr>
              <a:lnSpc>
                <a:spcPct val="150000"/>
              </a:lnSpc>
            </a:pPr>
            <a:r>
              <a:rPr lang="tr-TR" dirty="0" smtClean="0"/>
              <a:t>* </a:t>
            </a:r>
            <a:r>
              <a:rPr lang="tr-TR" dirty="0" err="1" smtClean="0"/>
              <a:t>Summary</a:t>
            </a:r>
            <a:endParaRPr lang="tr-TR" dirty="0" smtClean="0"/>
          </a:p>
          <a:p>
            <a:pPr>
              <a:lnSpc>
                <a:spcPct val="150000"/>
              </a:lnSpc>
            </a:pPr>
            <a:r>
              <a:rPr lang="tr-TR" dirty="0" smtClean="0"/>
              <a:t>* </a:t>
            </a:r>
            <a:r>
              <a:rPr lang="tr-TR" u="sng" dirty="0" smtClean="0"/>
              <a:t>Ön söz</a:t>
            </a:r>
          </a:p>
          <a:p>
            <a:pPr>
              <a:lnSpc>
                <a:spcPct val="150000"/>
              </a:lnSpc>
            </a:pPr>
            <a:r>
              <a:rPr lang="tr-TR" dirty="0" smtClean="0"/>
              <a:t>* İçindekiler Dizini</a:t>
            </a:r>
          </a:p>
          <a:p>
            <a:pPr>
              <a:lnSpc>
                <a:spcPct val="150000"/>
              </a:lnSpc>
            </a:pPr>
            <a:r>
              <a:rPr lang="tr-TR" dirty="0" smtClean="0"/>
              <a:t>* Çizelgeler Dizini (varsa)</a:t>
            </a:r>
          </a:p>
          <a:p>
            <a:pPr>
              <a:lnSpc>
                <a:spcPct val="150000"/>
              </a:lnSpc>
            </a:pPr>
            <a:r>
              <a:rPr lang="tr-TR" dirty="0" smtClean="0"/>
              <a:t>* Şekiller Dizini (varsa)</a:t>
            </a:r>
          </a:p>
          <a:p>
            <a:pPr>
              <a:lnSpc>
                <a:spcPct val="150000"/>
              </a:lnSpc>
            </a:pPr>
            <a:r>
              <a:rPr lang="tr-TR" dirty="0" smtClean="0"/>
              <a:t>* Fotoğraf vb. Malzemeler Dizini (varsa)</a:t>
            </a:r>
          </a:p>
          <a:p>
            <a:pPr>
              <a:lnSpc>
                <a:spcPct val="150000"/>
              </a:lnSpc>
            </a:pPr>
            <a:r>
              <a:rPr lang="tr-TR" dirty="0" smtClean="0"/>
              <a:t>* Simge ve Kısaltmalar Dizini (varsa)</a:t>
            </a:r>
            <a:endParaRPr lang="tr-TR" dirty="0"/>
          </a:p>
        </p:txBody>
      </p:sp>
      <p:pic>
        <p:nvPicPr>
          <p:cNvPr id="2050" name="Picture 2" descr="http://tux.crystalxp.net/png/brightknight-exclamation-tux-3549.png"/>
          <p:cNvPicPr>
            <a:picLocks noChangeAspect="1" noChangeArrowheads="1"/>
          </p:cNvPicPr>
          <p:nvPr/>
        </p:nvPicPr>
        <p:blipFill>
          <a:blip r:embed="rId2" cstate="print"/>
          <a:srcRect/>
          <a:stretch>
            <a:fillRect/>
          </a:stretch>
        </p:blipFill>
        <p:spPr bwMode="auto">
          <a:xfrm>
            <a:off x="5580112" y="1052736"/>
            <a:ext cx="3312368" cy="3312368"/>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395536" y="476672"/>
            <a:ext cx="4572000" cy="3831818"/>
          </a:xfrm>
          <a:prstGeom prst="rect">
            <a:avLst/>
          </a:prstGeom>
        </p:spPr>
        <p:txBody>
          <a:bodyPr>
            <a:spAutoFit/>
          </a:bodyPr>
          <a:lstStyle/>
          <a:p>
            <a:pPr algn="just">
              <a:lnSpc>
                <a:spcPct val="150000"/>
              </a:lnSpc>
            </a:pPr>
            <a:r>
              <a:rPr lang="tr-TR" b="1" dirty="0" smtClean="0">
                <a:latin typeface="Comic Sans MS" pitchFamily="66" charset="0"/>
              </a:rPr>
              <a:t>2. TEZ METNİ</a:t>
            </a:r>
          </a:p>
          <a:p>
            <a:pPr algn="just">
              <a:lnSpc>
                <a:spcPct val="150000"/>
              </a:lnSpc>
            </a:pPr>
            <a:endParaRPr lang="tr-TR" dirty="0" smtClean="0"/>
          </a:p>
          <a:p>
            <a:pPr algn="just">
              <a:lnSpc>
                <a:spcPct val="150000"/>
              </a:lnSpc>
            </a:pPr>
            <a:r>
              <a:rPr lang="tr-TR" b="1" dirty="0" smtClean="0">
                <a:latin typeface="Comic Sans MS" pitchFamily="66" charset="0"/>
              </a:rPr>
              <a:t>3. SON SAYFALAR</a:t>
            </a:r>
          </a:p>
          <a:p>
            <a:pPr algn="just">
              <a:lnSpc>
                <a:spcPct val="150000"/>
              </a:lnSpc>
            </a:pPr>
            <a:r>
              <a:rPr lang="tr-TR" dirty="0" smtClean="0"/>
              <a:t>* Kaynaklar</a:t>
            </a:r>
          </a:p>
          <a:p>
            <a:pPr algn="just">
              <a:lnSpc>
                <a:spcPct val="150000"/>
              </a:lnSpc>
            </a:pPr>
            <a:r>
              <a:rPr lang="tr-TR" dirty="0" smtClean="0"/>
              <a:t>   Ekler (varsa)</a:t>
            </a:r>
          </a:p>
          <a:p>
            <a:pPr algn="just">
              <a:lnSpc>
                <a:spcPct val="150000"/>
              </a:lnSpc>
            </a:pPr>
            <a:r>
              <a:rPr lang="tr-TR" dirty="0" smtClean="0"/>
              <a:t>* Öz geçmiş </a:t>
            </a:r>
          </a:p>
          <a:p>
            <a:pPr algn="just">
              <a:lnSpc>
                <a:spcPct val="150000"/>
              </a:lnSpc>
            </a:pPr>
            <a:r>
              <a:rPr lang="tr-TR" dirty="0" smtClean="0"/>
              <a:t>* Tez çalışmasından üretilen eserler (makale, bildiri, poster vb.) (varsa)</a:t>
            </a:r>
          </a:p>
          <a:p>
            <a:pPr algn="just">
              <a:lnSpc>
                <a:spcPct val="150000"/>
              </a:lnSpc>
            </a:pPr>
            <a:r>
              <a:rPr lang="tr-TR" dirty="0" smtClean="0"/>
              <a:t>* Boş sayfa</a:t>
            </a:r>
            <a:endParaRPr lang="tr-TR" dirty="0"/>
          </a:p>
        </p:txBody>
      </p:sp>
      <p:sp>
        <p:nvSpPr>
          <p:cNvPr id="5" name="4 Metin kutusu"/>
          <p:cNvSpPr txBox="1"/>
          <p:nvPr/>
        </p:nvSpPr>
        <p:spPr>
          <a:xfrm>
            <a:off x="1115616" y="5157192"/>
            <a:ext cx="7200800" cy="369332"/>
          </a:xfrm>
          <a:prstGeom prst="rect">
            <a:avLst/>
          </a:prstGeom>
          <a:noFill/>
        </p:spPr>
        <p:txBody>
          <a:bodyPr wrap="square" rtlCol="0">
            <a:spAutoFit/>
          </a:bodyPr>
          <a:lstStyle/>
          <a:p>
            <a:r>
              <a:rPr lang="tr-TR" dirty="0" smtClean="0">
                <a:hlinkClick r:id="rId2" action="ppaction://hlinkfile"/>
              </a:rPr>
              <a:t>C:\Documents </a:t>
            </a:r>
            <a:r>
              <a:rPr lang="tr-TR" dirty="0" err="1" smtClean="0">
                <a:hlinkClick r:id="rId2" action="ppaction://hlinkfile"/>
              </a:rPr>
              <a:t>and</a:t>
            </a:r>
            <a:r>
              <a:rPr lang="tr-TR" dirty="0" smtClean="0">
                <a:hlinkClick r:id="rId2" action="ppaction://hlinkfile"/>
              </a:rPr>
              <a:t> </a:t>
            </a:r>
            <a:r>
              <a:rPr lang="tr-TR" dirty="0" err="1" smtClean="0">
                <a:hlinkClick r:id="rId2" action="ppaction://hlinkfile"/>
              </a:rPr>
              <a:t>Settings</a:t>
            </a:r>
            <a:r>
              <a:rPr lang="tr-TR" dirty="0" smtClean="0">
                <a:hlinkClick r:id="rId2" action="ppaction://hlinkfile"/>
              </a:rPr>
              <a:t>\</a:t>
            </a:r>
            <a:r>
              <a:rPr lang="tr-TR" dirty="0" err="1" smtClean="0">
                <a:hlinkClick r:id="rId2" action="ppaction://hlinkfile"/>
              </a:rPr>
              <a:t>User</a:t>
            </a:r>
            <a:r>
              <a:rPr lang="tr-TR" dirty="0" smtClean="0">
                <a:hlinkClick r:id="rId2" action="ppaction://hlinkfile"/>
              </a:rPr>
              <a:t>\</a:t>
            </a:r>
            <a:r>
              <a:rPr lang="tr-TR" dirty="0" err="1" smtClean="0">
                <a:hlinkClick r:id="rId2" action="ppaction://hlinkfile"/>
              </a:rPr>
              <a:t>Desktop</a:t>
            </a:r>
            <a:r>
              <a:rPr lang="tr-TR" dirty="0" smtClean="0">
                <a:hlinkClick r:id="rId2" action="ppaction://hlinkfile"/>
              </a:rPr>
              <a:t>\Tez Yazım Kılavuzu(1).</a:t>
            </a:r>
            <a:r>
              <a:rPr lang="tr-TR" dirty="0" err="1" smtClean="0">
                <a:hlinkClick r:id="rId2" action="ppaction://hlinkfile"/>
              </a:rPr>
              <a:t>pdf</a:t>
            </a:r>
            <a:endParaRPr lang="tr-TR" dirty="0"/>
          </a:p>
        </p:txBody>
      </p:sp>
      <p:pic>
        <p:nvPicPr>
          <p:cNvPr id="30722" name="Picture 2" descr="http://wikizaki.wikispaces.com/file/view/student_writing.gif/131614095/210x210/student_writing.gif"/>
          <p:cNvPicPr>
            <a:picLocks noChangeAspect="1" noChangeArrowheads="1" noCrop="1"/>
          </p:cNvPicPr>
          <p:nvPr/>
        </p:nvPicPr>
        <p:blipFill>
          <a:blip r:embed="rId3" cstate="print"/>
          <a:srcRect/>
          <a:stretch>
            <a:fillRect/>
          </a:stretch>
        </p:blipFill>
        <p:spPr bwMode="auto">
          <a:xfrm>
            <a:off x="5436096" y="476672"/>
            <a:ext cx="3333750" cy="333375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683568" y="2344088"/>
            <a:ext cx="7992888" cy="2308324"/>
          </a:xfrm>
          <a:prstGeom prst="rect">
            <a:avLst/>
          </a:prstGeom>
        </p:spPr>
        <p:txBody>
          <a:bodyPr wrap="square">
            <a:spAutoFit/>
          </a:bodyPr>
          <a:lstStyle/>
          <a:p>
            <a:pPr lvl="0" algn="just" fontAlgn="base">
              <a:lnSpc>
                <a:spcPct val="150000"/>
              </a:lnSpc>
              <a:spcBef>
                <a:spcPct val="0"/>
              </a:spcBef>
              <a:spcAft>
                <a:spcPct val="0"/>
              </a:spcAft>
            </a:pPr>
            <a:r>
              <a:rPr lang="tr-TR" sz="2400" b="1" dirty="0" smtClean="0">
                <a:latin typeface="Times New Roman" pitchFamily="18" charset="0"/>
                <a:ea typeface="SimSun"/>
                <a:cs typeface="Times New Roman" pitchFamily="18" charset="0"/>
              </a:rPr>
              <a:t>N.Ü. BİLİMSEL ARAŞTIRMA PROJELERİ BİRİMİnce </a:t>
            </a:r>
          </a:p>
          <a:p>
            <a:pPr lvl="0" algn="just" fontAlgn="base">
              <a:lnSpc>
                <a:spcPct val="150000"/>
              </a:lnSpc>
              <a:spcBef>
                <a:spcPct val="0"/>
              </a:spcBef>
              <a:spcAft>
                <a:spcPct val="0"/>
              </a:spcAft>
            </a:pPr>
            <a:endParaRPr lang="tr-TR" sz="2400" dirty="0" smtClean="0">
              <a:latin typeface="Arial" pitchFamily="34" charset="0"/>
            </a:endParaRPr>
          </a:p>
          <a:p>
            <a:pPr lvl="0" algn="just" eaLnBrk="0" fontAlgn="base" hangingPunct="0">
              <a:lnSpc>
                <a:spcPct val="150000"/>
              </a:lnSpc>
              <a:spcBef>
                <a:spcPct val="0"/>
              </a:spcBef>
              <a:spcAft>
                <a:spcPct val="0"/>
              </a:spcAft>
            </a:pPr>
            <a:r>
              <a:rPr lang="tr-TR" sz="2400" b="1" dirty="0" smtClean="0">
                <a:latin typeface="Times New Roman" pitchFamily="18" charset="0"/>
                <a:ea typeface="SimSun"/>
                <a:cs typeface="Times New Roman" pitchFamily="18" charset="0"/>
              </a:rPr>
              <a:t>2013-2014 Eğitim Öğretim</a:t>
            </a:r>
            <a:r>
              <a:rPr lang="tr-TR" sz="2400" dirty="0" smtClean="0">
                <a:latin typeface="Times New Roman" pitchFamily="18" charset="0"/>
                <a:ea typeface="SimSun"/>
                <a:cs typeface="Times New Roman" pitchFamily="18" charset="0"/>
              </a:rPr>
              <a:t> Yılında Üniversitemizce Desteklenecek  Proje Limitlerinde </a:t>
            </a:r>
            <a:r>
              <a:rPr lang="tr-TR" sz="2400" u="sng" dirty="0" smtClean="0">
                <a:latin typeface="Times New Roman" pitchFamily="18" charset="0"/>
                <a:ea typeface="SimSun"/>
                <a:cs typeface="Times New Roman" pitchFamily="18" charset="0"/>
              </a:rPr>
              <a:t>güncellemeler yapılmıştır. </a:t>
            </a:r>
          </a:p>
        </p:txBody>
      </p:sp>
      <p:sp>
        <p:nvSpPr>
          <p:cNvPr id="5" name="4 Metin kutusu"/>
          <p:cNvSpPr txBox="1"/>
          <p:nvPr/>
        </p:nvSpPr>
        <p:spPr>
          <a:xfrm>
            <a:off x="1979712" y="620688"/>
            <a:ext cx="5472608" cy="461665"/>
          </a:xfrm>
          <a:prstGeom prst="rect">
            <a:avLst/>
          </a:prstGeom>
          <a:noFill/>
        </p:spPr>
        <p:txBody>
          <a:bodyPr wrap="square" rtlCol="0">
            <a:spAutoFit/>
          </a:bodyPr>
          <a:lstStyle/>
          <a:p>
            <a:r>
              <a:rPr lang="tr-TR" sz="2400" dirty="0" smtClean="0">
                <a:solidFill>
                  <a:srgbClr val="FF0000"/>
                </a:solidFill>
                <a:latin typeface="Comic Sans MS" pitchFamily="66" charset="0"/>
              </a:rPr>
              <a:t>Bir önceki derse ait küçük bir not:</a:t>
            </a:r>
            <a:endParaRPr lang="tr-TR" sz="2400" dirty="0">
              <a:solidFill>
                <a:srgbClr val="FF0000"/>
              </a:solidFill>
              <a:latin typeface="Comic Sans MS" pitchFamily="66" charset="0"/>
            </a:endParaRPr>
          </a:p>
        </p:txBody>
      </p:sp>
      <p:sp>
        <p:nvSpPr>
          <p:cNvPr id="6" name="5 Patlama 1"/>
          <p:cNvSpPr/>
          <p:nvPr/>
        </p:nvSpPr>
        <p:spPr>
          <a:xfrm>
            <a:off x="395536" y="188640"/>
            <a:ext cx="914400" cy="914400"/>
          </a:xfrm>
          <a:prstGeom prst="irregularSeal1">
            <a:avLst/>
          </a:prstGeom>
          <a:solidFill>
            <a:schemeClr val="accent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Patlama 1"/>
          <p:cNvSpPr/>
          <p:nvPr/>
        </p:nvSpPr>
        <p:spPr>
          <a:xfrm>
            <a:off x="7740352" y="404664"/>
            <a:ext cx="914400" cy="914400"/>
          </a:xfrm>
          <a:prstGeom prst="irregularSeal1">
            <a:avLst/>
          </a:prstGeom>
          <a:solidFill>
            <a:schemeClr val="accent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79512" y="1293731"/>
            <a:ext cx="8712968"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SimSun"/>
                <a:cs typeface="Times New Roman" pitchFamily="18" charset="0"/>
              </a:rPr>
              <a:t> </a:t>
            </a:r>
            <a:endParaRPr kumimoji="0" lang="tr-TR"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ea typeface="SimSun"/>
                <a:cs typeface="Times New Roman" pitchFamily="18" charset="0"/>
              </a:rPr>
              <a:t>  Bilimsel Araştırma ve Geliştirme Projeleri (BAGEP)   :</a:t>
            </a:r>
            <a:r>
              <a:rPr kumimoji="0" lang="tr-TR" sz="2000" b="1" i="0" u="none" strike="noStrike" cap="none" normalizeH="0" baseline="0" dirty="0" smtClean="0">
                <a:ln>
                  <a:noFill/>
                </a:ln>
                <a:solidFill>
                  <a:schemeClr val="tx1"/>
                </a:solidFill>
                <a:effectLst/>
                <a:latin typeface="Times New Roman" pitchFamily="18" charset="0"/>
                <a:ea typeface="SimSun"/>
                <a:cs typeface="Times New Roman" pitchFamily="18" charset="0"/>
              </a:rPr>
              <a:t>15.000,00 TL</a:t>
            </a:r>
            <a:endParaRPr kumimoji="0" lang="tr-TR"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ea typeface="SimSun"/>
                <a:cs typeface="Times New Roman" pitchFamily="18" charset="0"/>
              </a:rPr>
              <a:t>  Doktora Tez Projeleri (DOKTEP)		                 : </a:t>
            </a:r>
            <a:r>
              <a:rPr lang="tr-TR" sz="2000" b="1" dirty="0" smtClean="0">
                <a:latin typeface="Times New Roman" pitchFamily="18" charset="0"/>
                <a:ea typeface="SimSun"/>
                <a:cs typeface="Times New Roman" pitchFamily="18" charset="0"/>
              </a:rPr>
              <a:t>7</a:t>
            </a:r>
            <a:r>
              <a:rPr kumimoji="0" lang="tr-TR" sz="2000" b="1" i="0" u="none" strike="noStrike" cap="none" normalizeH="0" baseline="0" dirty="0" smtClean="0">
                <a:ln>
                  <a:noFill/>
                </a:ln>
                <a:solidFill>
                  <a:schemeClr val="tx1"/>
                </a:solidFill>
                <a:effectLst/>
                <a:latin typeface="Times New Roman" pitchFamily="18" charset="0"/>
                <a:ea typeface="SimSun"/>
                <a:cs typeface="Times New Roman" pitchFamily="18" charset="0"/>
              </a:rPr>
              <a:t>.500,00 TL</a:t>
            </a:r>
            <a:endParaRPr kumimoji="0" lang="tr-TR"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ea typeface="SimSun"/>
                <a:cs typeface="Times New Roman" pitchFamily="18" charset="0"/>
              </a:rPr>
              <a:t>  Yüksek Lisans Tez Projeleri (YÜLTEP)                        : </a:t>
            </a:r>
            <a:r>
              <a:rPr kumimoji="0" lang="tr-TR" sz="2000" b="1" i="0" u="none" strike="noStrike" cap="none" normalizeH="0" baseline="0" dirty="0" smtClean="0">
                <a:ln>
                  <a:noFill/>
                </a:ln>
                <a:solidFill>
                  <a:schemeClr val="tx1"/>
                </a:solidFill>
                <a:effectLst/>
                <a:latin typeface="Times New Roman" pitchFamily="18" charset="0"/>
                <a:ea typeface="SimSun"/>
                <a:cs typeface="Times New Roman" pitchFamily="18" charset="0"/>
              </a:rPr>
              <a:t>3.000,00 TL</a:t>
            </a:r>
            <a:endParaRPr kumimoji="0" lang="tr-TR" sz="20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ea typeface="SimSun"/>
                <a:cs typeface="Times New Roman" pitchFamily="18" charset="0"/>
              </a:rPr>
              <a:t>  Araştırma ve Geliştirme Altyapı Projeleri (AGAP)        : </a:t>
            </a:r>
            <a:r>
              <a:rPr kumimoji="0" lang="tr-TR" sz="2000" b="1" i="0" u="none" strike="noStrike" cap="none" normalizeH="0" baseline="0" dirty="0" smtClean="0">
                <a:ln>
                  <a:noFill/>
                </a:ln>
                <a:solidFill>
                  <a:schemeClr val="tx1"/>
                </a:solidFill>
                <a:effectLst/>
                <a:latin typeface="Times New Roman" pitchFamily="18" charset="0"/>
                <a:ea typeface="SimSun"/>
                <a:cs typeface="Times New Roman" pitchFamily="18" charset="0"/>
              </a:rPr>
              <a:t>7.500,00 TL</a:t>
            </a:r>
          </a:p>
          <a:p>
            <a:pPr marL="0" marR="0" lvl="0" indent="0" algn="l" defTabSz="914400" rtl="0" eaLnBrk="0" fontAlgn="base" latinLnBrk="0" hangingPunct="0">
              <a:lnSpc>
                <a:spcPct val="150000"/>
              </a:lnSpc>
              <a:spcBef>
                <a:spcPct val="0"/>
              </a:spcBef>
              <a:spcAft>
                <a:spcPct val="0"/>
              </a:spcAft>
              <a:buClrTx/>
              <a:buSzTx/>
              <a:buFontTx/>
              <a:buNone/>
              <a:tabLst/>
            </a:pPr>
            <a:r>
              <a:rPr lang="tr-TR" sz="2000" dirty="0" smtClean="0">
                <a:latin typeface="Times New Roman" pitchFamily="18" charset="0"/>
                <a:ea typeface="SimSun"/>
                <a:cs typeface="Times New Roman" pitchFamily="18" charset="0"/>
              </a:rPr>
              <a:t>  Hızlı destek projeleri (HIDEP)                                   : YÜLTEP’ </a:t>
            </a:r>
            <a:r>
              <a:rPr lang="tr-TR" sz="1400" dirty="0" smtClean="0">
                <a:latin typeface="Times New Roman" pitchFamily="18" charset="0"/>
                <a:ea typeface="SimSun"/>
                <a:cs typeface="Times New Roman" pitchFamily="18" charset="0"/>
              </a:rPr>
              <a:t>desteğinin yarısını aşmaz</a:t>
            </a:r>
          </a:p>
          <a:p>
            <a:pPr marR="0" lvl="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ea typeface="SimSun"/>
                <a:cs typeface="Times New Roman" pitchFamily="18" charset="0"/>
              </a:rPr>
              <a:t>  Güdümlü projeler (GÜP)                                            : BAGEP </a:t>
            </a:r>
            <a:r>
              <a:rPr kumimoji="0" lang="tr-TR" sz="1600" b="0" i="0" u="none" strike="noStrike" cap="none" normalizeH="0" baseline="0" dirty="0" smtClean="0">
                <a:ln>
                  <a:noFill/>
                </a:ln>
                <a:solidFill>
                  <a:schemeClr val="tx1"/>
                </a:solidFill>
                <a:effectLst/>
                <a:latin typeface="Times New Roman" pitchFamily="18" charset="0"/>
                <a:ea typeface="SimSun"/>
                <a:cs typeface="Times New Roman" pitchFamily="18" charset="0"/>
              </a:rPr>
              <a:t>ödeneğinin 5 katına                                kadar çıkabilir.</a:t>
            </a:r>
            <a:endParaRPr kumimoji="0" lang="tr-TR" sz="1600" b="0" i="0" u="none" strike="noStrike" cap="none" normalizeH="0" baseline="0" dirty="0" smtClean="0">
              <a:ln>
                <a:noFill/>
              </a:ln>
              <a:solidFill>
                <a:schemeClr val="tx1"/>
              </a:solidFill>
              <a:effectLst/>
              <a:latin typeface="Arial" pitchFamily="34" charset="0"/>
            </a:endParaRPr>
          </a:p>
        </p:txBody>
      </p:sp>
      <p:sp>
        <p:nvSpPr>
          <p:cNvPr id="7" name="6 Metin kutusu"/>
          <p:cNvSpPr txBox="1"/>
          <p:nvPr/>
        </p:nvSpPr>
        <p:spPr>
          <a:xfrm>
            <a:off x="395536" y="548680"/>
            <a:ext cx="8208912" cy="400110"/>
          </a:xfrm>
          <a:prstGeom prst="rect">
            <a:avLst/>
          </a:prstGeom>
          <a:noFill/>
        </p:spPr>
        <p:txBody>
          <a:bodyPr wrap="square" rtlCol="0">
            <a:spAutoFit/>
          </a:bodyPr>
          <a:lstStyle/>
          <a:p>
            <a:r>
              <a:rPr lang="tr-TR" sz="2000" b="1" dirty="0" smtClean="0">
                <a:solidFill>
                  <a:srgbClr val="FF0000"/>
                </a:solidFill>
              </a:rPr>
              <a:t>BAP ‘A GÖRE projelerin yeni isimleri ve güncellenmiş limitler: </a:t>
            </a:r>
            <a:endParaRPr lang="tr-TR" sz="2000" b="1"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052736"/>
            <a:ext cx="8373616" cy="864096"/>
          </a:xfrm>
        </p:spPr>
        <p:txBody>
          <a:bodyPr>
            <a:normAutofit/>
          </a:bodyPr>
          <a:lstStyle/>
          <a:p>
            <a:pPr>
              <a:buNone/>
            </a:pPr>
            <a:r>
              <a:rPr lang="tr-TR" sz="2800" b="1" dirty="0" smtClean="0">
                <a:solidFill>
                  <a:srgbClr val="FF0000"/>
                </a:solidFill>
                <a:latin typeface="Comic Sans MS" pitchFamily="66" charset="0"/>
              </a:rPr>
              <a:t>Bilimsel Proje Yazma ve Tez Yazım Kuralları</a:t>
            </a:r>
            <a:endParaRPr lang="tr-TR" sz="2800" dirty="0">
              <a:solidFill>
                <a:srgbClr val="FF0000"/>
              </a:solidFill>
              <a:latin typeface="Comic Sans MS" pitchFamily="66" charset="0"/>
            </a:endParaRPr>
          </a:p>
        </p:txBody>
      </p:sp>
      <p:pic>
        <p:nvPicPr>
          <p:cNvPr id="7170" name="Picture 2" descr="http://1.bp.blogspot.com/-AuVWgBZeKTg/T1mzEQN40fI/AAAAAAAAAgY/_n4S1D6PVZs/s1600/etkili_sunum_hazirlama.jpg"/>
          <p:cNvPicPr>
            <a:picLocks noChangeAspect="1" noChangeArrowheads="1"/>
          </p:cNvPicPr>
          <p:nvPr/>
        </p:nvPicPr>
        <p:blipFill>
          <a:blip r:embed="rId2" cstate="print"/>
          <a:srcRect/>
          <a:stretch>
            <a:fillRect/>
          </a:stretch>
        </p:blipFill>
        <p:spPr bwMode="auto">
          <a:xfrm>
            <a:off x="5220072" y="3068960"/>
            <a:ext cx="2819400" cy="3067050"/>
          </a:xfrm>
          <a:prstGeom prst="rect">
            <a:avLst/>
          </a:prstGeom>
          <a:noFill/>
        </p:spPr>
      </p:pic>
      <p:pic>
        <p:nvPicPr>
          <p:cNvPr id="7172" name="Picture 4" descr="http://4.bp.blogspot.com/-oYmOvx5M2Lg/UHPVjV3X-UI/AAAAAAAABKg/aO6KC6Q4e8U/s1600/defter.jpeg"/>
          <p:cNvPicPr>
            <a:picLocks noChangeAspect="1" noChangeArrowheads="1"/>
          </p:cNvPicPr>
          <p:nvPr/>
        </p:nvPicPr>
        <p:blipFill>
          <a:blip r:embed="rId3" cstate="print"/>
          <a:srcRect/>
          <a:stretch>
            <a:fillRect/>
          </a:stretch>
        </p:blipFill>
        <p:spPr bwMode="auto">
          <a:xfrm>
            <a:off x="899592" y="2420888"/>
            <a:ext cx="2664296" cy="2581036"/>
          </a:xfrm>
          <a:prstGeom prst="rect">
            <a:avLst/>
          </a:prstGeom>
          <a:noFill/>
        </p:spPr>
      </p:pic>
      <p:sp>
        <p:nvSpPr>
          <p:cNvPr id="7" name="6 Metin kutusu"/>
          <p:cNvSpPr txBox="1"/>
          <p:nvPr/>
        </p:nvSpPr>
        <p:spPr>
          <a:xfrm>
            <a:off x="7164288" y="332656"/>
            <a:ext cx="1224136" cy="461665"/>
          </a:xfrm>
          <a:prstGeom prst="rect">
            <a:avLst/>
          </a:prstGeom>
          <a:solidFill>
            <a:schemeClr val="accent6">
              <a:lumMod val="75000"/>
              <a:alpha val="75000"/>
            </a:schemeClr>
          </a:solidFill>
        </p:spPr>
        <p:txBody>
          <a:bodyPr wrap="square" rtlCol="0">
            <a:spAutoFit/>
          </a:bodyPr>
          <a:lstStyle/>
          <a:p>
            <a:r>
              <a:rPr lang="tr-TR" sz="2400" b="1" dirty="0" smtClean="0"/>
              <a:t>6. Ders</a:t>
            </a:r>
            <a:endParaRPr lang="tr-TR" sz="2400" b="1"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76673"/>
            <a:ext cx="8229600" cy="3744416"/>
          </a:xfrm>
        </p:spPr>
        <p:txBody>
          <a:bodyPr>
            <a:normAutofit fontScale="70000" lnSpcReduction="20000"/>
          </a:bodyPr>
          <a:lstStyle/>
          <a:p>
            <a:pPr algn="just">
              <a:lnSpc>
                <a:spcPct val="160000"/>
              </a:lnSpc>
            </a:pPr>
            <a:r>
              <a:rPr lang="tr-TR" sz="2800" dirty="0" smtClean="0"/>
              <a:t>Önceki derste N.Ü. Bilimsel Araştırma Projeleri Birimi ve birimin bünyesinde yer alan çeşitli projelere değinilmiştir. </a:t>
            </a:r>
            <a:r>
              <a:rPr lang="tr-TR" sz="2800" b="1" dirty="0" smtClean="0"/>
              <a:t>Bu ders ise; </a:t>
            </a:r>
            <a:r>
              <a:rPr lang="tr-TR" sz="2800" dirty="0" smtClean="0"/>
              <a:t>aynı birime sunulan proje önerileri yazımında uyulması gereken önemli noktaları kapsamaktadır.</a:t>
            </a:r>
          </a:p>
          <a:p>
            <a:pPr algn="just">
              <a:lnSpc>
                <a:spcPct val="160000"/>
              </a:lnSpc>
            </a:pPr>
            <a:endParaRPr lang="tr-TR" sz="2800" dirty="0" smtClean="0"/>
          </a:p>
          <a:p>
            <a:pPr algn="just">
              <a:lnSpc>
                <a:spcPct val="160000"/>
              </a:lnSpc>
            </a:pPr>
            <a:r>
              <a:rPr lang="tr-TR" sz="2800" dirty="0" smtClean="0"/>
              <a:t>Niğde Üniversitesi Bilimsel Araştırma Projeleri Birimine verilen proje önerilerinin içermesi gereken bölümler ve her bir bölümde verilmesi istenen bilgiler aşağıda belirtilmektedir.</a:t>
            </a:r>
            <a:endParaRPr lang="tr-TR" sz="2800" dirty="0"/>
          </a:p>
        </p:txBody>
      </p:sp>
      <p:pic>
        <p:nvPicPr>
          <p:cNvPr id="4" name="Picture 6" descr="Proje Hazırlama Hizmetimiz"/>
          <p:cNvPicPr>
            <a:picLocks noChangeAspect="1" noChangeArrowheads="1"/>
          </p:cNvPicPr>
          <p:nvPr/>
        </p:nvPicPr>
        <p:blipFill>
          <a:blip r:embed="rId2" cstate="print"/>
          <a:srcRect/>
          <a:stretch>
            <a:fillRect/>
          </a:stretch>
        </p:blipFill>
        <p:spPr bwMode="auto">
          <a:xfrm>
            <a:off x="3275856" y="4149080"/>
            <a:ext cx="2857500" cy="2095501"/>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Proje Hazırlama Hizmetimiz"/>
          <p:cNvPicPr>
            <a:picLocks noChangeAspect="1" noChangeArrowheads="1"/>
          </p:cNvPicPr>
          <p:nvPr/>
        </p:nvPicPr>
        <p:blipFill>
          <a:blip r:embed="rId2" cstate="print"/>
          <a:srcRect l="16890" t="5758" r="11329"/>
          <a:stretch>
            <a:fillRect/>
          </a:stretch>
        </p:blipFill>
        <p:spPr bwMode="auto">
          <a:xfrm>
            <a:off x="7884368" y="18153"/>
            <a:ext cx="1224136" cy="1178599"/>
          </a:xfrm>
          <a:prstGeom prst="rect">
            <a:avLst/>
          </a:prstGeom>
          <a:noFill/>
        </p:spPr>
      </p:pic>
      <p:sp>
        <p:nvSpPr>
          <p:cNvPr id="3" name="2 İçerik Yer Tutucusu"/>
          <p:cNvSpPr>
            <a:spLocks noGrp="1"/>
          </p:cNvSpPr>
          <p:nvPr>
            <p:ph idx="1"/>
          </p:nvPr>
        </p:nvSpPr>
        <p:spPr>
          <a:xfrm>
            <a:off x="107504" y="404664"/>
            <a:ext cx="7704856" cy="6192688"/>
          </a:xfrm>
        </p:spPr>
        <p:txBody>
          <a:bodyPr>
            <a:noAutofit/>
          </a:bodyPr>
          <a:lstStyle/>
          <a:p>
            <a:pPr algn="just">
              <a:lnSpc>
                <a:spcPct val="170000"/>
              </a:lnSpc>
              <a:buNone/>
            </a:pPr>
            <a:r>
              <a:rPr lang="tr-TR" sz="2000" b="1" dirty="0" smtClean="0"/>
              <a:t>1. Özet: </a:t>
            </a:r>
            <a:r>
              <a:rPr lang="tr-TR" sz="2000" dirty="0" smtClean="0"/>
              <a:t>Proje özeti ve anahtar kelimeler </a:t>
            </a:r>
            <a:r>
              <a:rPr lang="tr-TR" sz="2000" dirty="0" smtClean="0">
                <a:latin typeface="Comic Sans MS" pitchFamily="66" charset="0"/>
              </a:rPr>
              <a:t>Türkçe</a:t>
            </a:r>
            <a:r>
              <a:rPr lang="tr-TR" sz="2000" dirty="0" smtClean="0"/>
              <a:t> ve </a:t>
            </a:r>
            <a:r>
              <a:rPr lang="tr-TR" sz="2000" dirty="0" smtClean="0">
                <a:latin typeface="Comic Sans MS" pitchFamily="66" charset="0"/>
              </a:rPr>
              <a:t>İngilizce</a:t>
            </a:r>
            <a:r>
              <a:rPr lang="tr-TR" sz="2000" dirty="0" smtClean="0"/>
              <a:t> yazılmalıdır. Özette konunun literatürdeki yeri çok kısa belirtildikten sonra projenin özgün değeri ve </a:t>
            </a:r>
            <a:r>
              <a:rPr lang="tr-TR" sz="2000" dirty="0" smtClean="0">
                <a:latin typeface="Comic Sans MS" pitchFamily="66" charset="0"/>
              </a:rPr>
              <a:t>beklenen sonucunun etkileri vurgulanmalıdır. </a:t>
            </a:r>
            <a:r>
              <a:rPr lang="tr-TR" sz="2000" dirty="0" smtClean="0"/>
              <a:t>Ayrıca nasıl yürütüleceği (deneysel tasarım/yaklaşım, yöntemler, ekip, aşamalar ve zaman) özetlenmelidir. </a:t>
            </a:r>
            <a:endParaRPr lang="tr-TR" sz="2000" b="1" dirty="0" smtClean="0"/>
          </a:p>
          <a:p>
            <a:pPr algn="just">
              <a:lnSpc>
                <a:spcPct val="170000"/>
              </a:lnSpc>
              <a:buNone/>
            </a:pPr>
            <a:r>
              <a:rPr lang="tr-TR" sz="2000" b="1" dirty="0" smtClean="0"/>
              <a:t>2. Giriş: </a:t>
            </a:r>
            <a:r>
              <a:rPr lang="tr-TR" sz="2000" dirty="0" smtClean="0"/>
              <a:t>Önerilen </a:t>
            </a:r>
            <a:r>
              <a:rPr lang="tr-TR" sz="2000" dirty="0" smtClean="0">
                <a:latin typeface="Comic Sans MS" pitchFamily="66" charset="0"/>
              </a:rPr>
              <a:t>çalışmanın konusu, </a:t>
            </a:r>
            <a:r>
              <a:rPr lang="tr-TR" sz="2000" dirty="0" smtClean="0"/>
              <a:t>kısa fakat açık şekilde yazılmalıdır. Literatür Özetinde ilgili alanda yurt içi ve uluslar arası literatür taranarak, </a:t>
            </a:r>
            <a:r>
              <a:rPr lang="tr-TR" sz="2000" u="sng" dirty="0" smtClean="0"/>
              <a:t>kısa bir literatür analizi verilmelidir</a:t>
            </a:r>
            <a:r>
              <a:rPr lang="tr-TR" sz="2000" dirty="0" smtClean="0"/>
              <a:t>. Bu analiz, önerilen araştırma konusunun literatürdeki </a:t>
            </a:r>
            <a:r>
              <a:rPr lang="tr-TR" sz="2000" dirty="0" smtClean="0">
                <a:latin typeface="Comic Sans MS" pitchFamily="66" charset="0"/>
              </a:rPr>
              <a:t>önemini ve doldurulması beklenen boşluğu ortaya koymalıdır.</a:t>
            </a:r>
            <a:r>
              <a:rPr lang="tr-TR" sz="2000" dirty="0" smtClean="0"/>
              <a:t> Son olarak önerilen </a:t>
            </a:r>
            <a:r>
              <a:rPr lang="tr-TR" sz="2000" u="sng" dirty="0" smtClean="0"/>
              <a:t>projenin amacı, kapsamı ve beklenen sonuçları açıkça yazılmalıdır</a:t>
            </a:r>
            <a:r>
              <a:rPr lang="tr-TR" sz="2000" dirty="0" smtClean="0"/>
              <a:t>. </a:t>
            </a:r>
            <a:endParaRPr lang="tr-TR"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616624"/>
          </a:xfrm>
        </p:spPr>
        <p:txBody>
          <a:bodyPr>
            <a:normAutofit fontScale="62500" lnSpcReduction="20000"/>
          </a:bodyPr>
          <a:lstStyle/>
          <a:p>
            <a:pPr algn="just">
              <a:lnSpc>
                <a:spcPct val="170000"/>
              </a:lnSpc>
              <a:buNone/>
            </a:pPr>
            <a:r>
              <a:rPr lang="tr-TR" b="1" dirty="0" smtClean="0"/>
              <a:t>3. Özgün Değer: </a:t>
            </a:r>
            <a:r>
              <a:rPr lang="tr-TR" dirty="0" smtClean="0"/>
              <a:t>Önerilen çalışmanın özgün değeri (bilimsel /teknolojik) açıkça belirtilmelidir (yeni bir </a:t>
            </a:r>
            <a:r>
              <a:rPr lang="tr-TR" dirty="0" smtClean="0">
                <a:latin typeface="Comic Sans MS" pitchFamily="66" charset="0"/>
              </a:rPr>
              <a:t>teknoloji</a:t>
            </a:r>
            <a:r>
              <a:rPr lang="tr-TR" dirty="0" smtClean="0"/>
              <a:t>, yeni bir </a:t>
            </a:r>
            <a:r>
              <a:rPr lang="tr-TR" dirty="0" smtClean="0">
                <a:latin typeface="Comic Sans MS" pitchFamily="66" charset="0"/>
              </a:rPr>
              <a:t>metot</a:t>
            </a:r>
            <a:r>
              <a:rPr lang="tr-TR" dirty="0" smtClean="0"/>
              <a:t>, yeni bir kavramsal/kuramsal çerçeve geliştirilmesi gibi). </a:t>
            </a:r>
          </a:p>
          <a:p>
            <a:pPr algn="just">
              <a:lnSpc>
                <a:spcPct val="170000"/>
              </a:lnSpc>
              <a:buNone/>
            </a:pPr>
            <a:endParaRPr lang="tr-TR" dirty="0" smtClean="0"/>
          </a:p>
          <a:p>
            <a:pPr algn="just">
              <a:lnSpc>
                <a:spcPct val="170000"/>
              </a:lnSpc>
              <a:buNone/>
            </a:pPr>
            <a:r>
              <a:rPr lang="tr-TR" b="1" dirty="0" smtClean="0"/>
              <a:t>4. Yaygın Etkisi: </a:t>
            </a:r>
            <a:r>
              <a:rPr lang="tr-TR" dirty="0" smtClean="0"/>
              <a:t>Projenin gerçekleştirilmesi sonucunda ulusal ve bölgesel ekonomiye, bilimsel birikime yapılabilecek </a:t>
            </a:r>
            <a:r>
              <a:rPr lang="tr-TR" dirty="0" smtClean="0">
                <a:latin typeface="Comic Sans MS" pitchFamily="66" charset="0"/>
              </a:rPr>
              <a:t>katkılar</a:t>
            </a:r>
            <a:r>
              <a:rPr lang="tr-TR" dirty="0" smtClean="0"/>
              <a:t> ve sağlanabilecek </a:t>
            </a:r>
            <a:r>
              <a:rPr lang="tr-TR" dirty="0" smtClean="0">
                <a:latin typeface="Comic Sans MS" pitchFamily="66" charset="0"/>
              </a:rPr>
              <a:t>yararlar</a:t>
            </a:r>
            <a:r>
              <a:rPr lang="tr-TR" dirty="0" smtClean="0"/>
              <a:t> tartışılmalı, elde edileceği beklenen sonuçlardan ne şekilde yararlanılabileceği belirtilmelidir. </a:t>
            </a:r>
          </a:p>
          <a:p>
            <a:pPr algn="just">
              <a:lnSpc>
                <a:spcPct val="170000"/>
              </a:lnSpc>
              <a:buNone/>
            </a:pPr>
            <a:r>
              <a:rPr lang="tr-TR" b="1" dirty="0" smtClean="0"/>
              <a:t>5. Materyal ve Yöntem: </a:t>
            </a:r>
            <a:r>
              <a:rPr lang="tr-TR" dirty="0" smtClean="0"/>
              <a:t>Araştırmada kullanılacak materyal ve uygulanacak yöntem </a:t>
            </a:r>
            <a:r>
              <a:rPr lang="tr-TR" u="sng" dirty="0" smtClean="0"/>
              <a:t>açık biçimde tanımlanmalıdır.</a:t>
            </a:r>
            <a:r>
              <a:rPr lang="tr-TR" dirty="0" smtClean="0"/>
              <a:t> Yapılacak ölçümler veya derlenecek veriler ve diğer gerçekleştirilecek işlemler </a:t>
            </a:r>
            <a:r>
              <a:rPr lang="tr-TR" u="sng" dirty="0" smtClean="0"/>
              <a:t>ayrıntılı biçimde anlatılmalıdır.</a:t>
            </a:r>
            <a:endParaRPr lang="tr-TR" u="sng" dirty="0"/>
          </a:p>
        </p:txBody>
      </p:sp>
      <p:pic>
        <p:nvPicPr>
          <p:cNvPr id="4098" name="Picture 2" descr="http://www.gayrimenkulyonetimi.com/images/yeni.gif"/>
          <p:cNvPicPr>
            <a:picLocks noChangeAspect="1" noChangeArrowheads="1"/>
          </p:cNvPicPr>
          <p:nvPr/>
        </p:nvPicPr>
        <p:blipFill>
          <a:blip r:embed="rId2" cstate="print"/>
          <a:srcRect/>
          <a:stretch>
            <a:fillRect/>
          </a:stretch>
        </p:blipFill>
        <p:spPr bwMode="auto">
          <a:xfrm rot="20417190">
            <a:off x="2991727" y="1051541"/>
            <a:ext cx="977754" cy="753685"/>
          </a:xfrm>
          <a:prstGeom prst="rect">
            <a:avLst/>
          </a:prstGeom>
          <a:noFill/>
        </p:spPr>
      </p:pic>
      <p:pic>
        <p:nvPicPr>
          <p:cNvPr id="5" name="Picture 2" descr="http://www.gayrimenkulyonetimi.com/images/yeni.gif"/>
          <p:cNvPicPr>
            <a:picLocks noChangeAspect="1" noChangeArrowheads="1"/>
          </p:cNvPicPr>
          <p:nvPr/>
        </p:nvPicPr>
        <p:blipFill>
          <a:blip r:embed="rId2" cstate="print"/>
          <a:srcRect/>
          <a:stretch>
            <a:fillRect/>
          </a:stretch>
        </p:blipFill>
        <p:spPr bwMode="auto">
          <a:xfrm rot="20417190">
            <a:off x="5513334" y="971368"/>
            <a:ext cx="921857" cy="710598"/>
          </a:xfrm>
          <a:prstGeom prst="rect">
            <a:avLst/>
          </a:prstGeom>
          <a:noFill/>
        </p:spPr>
      </p:pic>
      <p:pic>
        <p:nvPicPr>
          <p:cNvPr id="6" name="Picture 2" descr="http://www.gayrimenkulyonetimi.com/images/yeni.gif"/>
          <p:cNvPicPr>
            <a:picLocks noChangeAspect="1" noChangeArrowheads="1"/>
          </p:cNvPicPr>
          <p:nvPr/>
        </p:nvPicPr>
        <p:blipFill>
          <a:blip r:embed="rId2" cstate="print"/>
          <a:srcRect/>
          <a:stretch>
            <a:fillRect/>
          </a:stretch>
        </p:blipFill>
        <p:spPr bwMode="auto">
          <a:xfrm rot="20417190">
            <a:off x="7428364" y="971889"/>
            <a:ext cx="925425" cy="713348"/>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ipv6.net.tr/kovan/images/sponsor_bk.jpg"/>
          <p:cNvPicPr>
            <a:picLocks noChangeAspect="1" noChangeArrowheads="1"/>
          </p:cNvPicPr>
          <p:nvPr/>
        </p:nvPicPr>
        <p:blipFill>
          <a:blip r:embed="rId2" cstate="print"/>
          <a:srcRect/>
          <a:stretch>
            <a:fillRect/>
          </a:stretch>
        </p:blipFill>
        <p:spPr bwMode="auto">
          <a:xfrm>
            <a:off x="7236296" y="997818"/>
            <a:ext cx="1728192" cy="3943350"/>
          </a:xfrm>
          <a:prstGeom prst="rect">
            <a:avLst/>
          </a:prstGeom>
          <a:noFill/>
        </p:spPr>
      </p:pic>
      <p:sp>
        <p:nvSpPr>
          <p:cNvPr id="3" name="2 İçerik Yer Tutucusu"/>
          <p:cNvSpPr>
            <a:spLocks noGrp="1"/>
          </p:cNvSpPr>
          <p:nvPr>
            <p:ph idx="1"/>
          </p:nvPr>
        </p:nvSpPr>
        <p:spPr>
          <a:xfrm>
            <a:off x="72008" y="216024"/>
            <a:ext cx="7092280" cy="6381328"/>
          </a:xfrm>
        </p:spPr>
        <p:txBody>
          <a:bodyPr>
            <a:normAutofit fontScale="62500" lnSpcReduction="20000"/>
          </a:bodyPr>
          <a:lstStyle/>
          <a:p>
            <a:pPr algn="just">
              <a:lnSpc>
                <a:spcPct val="170000"/>
              </a:lnSpc>
              <a:buNone/>
            </a:pPr>
            <a:r>
              <a:rPr lang="tr-TR" b="1" dirty="0" smtClean="0"/>
              <a:t>6. Yönetim Düzeni: </a:t>
            </a:r>
            <a:r>
              <a:rPr lang="tr-TR" dirty="0" smtClean="0"/>
              <a:t>Projede görev alacak kişilerin (Proje yürütücüsü, yardımcı araştırmacı, teknik personel vb.) adları ve </a:t>
            </a:r>
            <a:r>
              <a:rPr lang="tr-TR" u="sng" dirty="0" smtClean="0"/>
              <a:t>her birinin </a:t>
            </a:r>
            <a:r>
              <a:rPr lang="tr-TR" dirty="0" smtClean="0">
                <a:latin typeface="Comic Sans MS" pitchFamily="66" charset="0"/>
              </a:rPr>
              <a:t>çalışma zamanlarından projeye ayıracakları süre </a:t>
            </a:r>
            <a:r>
              <a:rPr lang="tr-TR" dirty="0" smtClean="0"/>
              <a:t>yüzde olarak belirtilmelidir. Her birinin projedeki i</a:t>
            </a:r>
            <a:r>
              <a:rPr lang="tr-TR" u="sng" dirty="0" smtClean="0"/>
              <a:t>şlevi, sorumluluğu ve çalışma ilişkileri</a:t>
            </a:r>
            <a:r>
              <a:rPr lang="tr-TR" dirty="0" smtClean="0"/>
              <a:t> tanımlanmalıdır. </a:t>
            </a:r>
          </a:p>
          <a:p>
            <a:pPr algn="just">
              <a:lnSpc>
                <a:spcPct val="170000"/>
              </a:lnSpc>
              <a:buNone/>
            </a:pPr>
            <a:r>
              <a:rPr lang="tr-TR" b="1" dirty="0" smtClean="0"/>
              <a:t>7. Araştırma Olanakları: </a:t>
            </a:r>
            <a:r>
              <a:rPr lang="tr-TR" dirty="0" smtClean="0"/>
              <a:t>Hem öneren birimde var olan, hem de proje çerçevesi içinde elde edilmesi planlanan araştırma olanakları belirtilmelidir. Uygulanacak araştırma yöntemi açısından, bu </a:t>
            </a:r>
            <a:r>
              <a:rPr lang="tr-TR" dirty="0" smtClean="0">
                <a:latin typeface="Comic Sans MS" pitchFamily="66" charset="0"/>
              </a:rPr>
              <a:t>olanakların yeterliliği tartışılmalıdır. </a:t>
            </a:r>
            <a:r>
              <a:rPr lang="tr-TR" dirty="0" smtClean="0"/>
              <a:t>Proje için Niğde Üniversitesi Bilimsel Araştırma Projeleri Birimi tarafından sağlanması istenen araştırma olanaklarının projenin amaçları doğrultusunda neden vazgeçilmez derecede gerekli olduğu açıklanmalıdır.</a:t>
            </a:r>
            <a:endParaRPr lang="tr-TR"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7"/>
            <a:ext cx="6336704" cy="2592287"/>
          </a:xfrm>
        </p:spPr>
        <p:txBody>
          <a:bodyPr>
            <a:normAutofit fontScale="62500" lnSpcReduction="20000"/>
          </a:bodyPr>
          <a:lstStyle/>
          <a:p>
            <a:pPr algn="just">
              <a:lnSpc>
                <a:spcPct val="170000"/>
              </a:lnSpc>
              <a:buNone/>
            </a:pPr>
            <a:r>
              <a:rPr lang="tr-TR" b="1" dirty="0" smtClean="0"/>
              <a:t>8. Çalışma Takvimi: </a:t>
            </a:r>
            <a:r>
              <a:rPr lang="tr-TR" dirty="0" smtClean="0"/>
              <a:t>Projede yer alacak başlıca adımlar ve bunlar için önerilen zamanlama düzeni uygun bir biçimde verilmelidir. Ayrıca, bu aşamalarda görev alacak proje personeli belirtilmelidir. </a:t>
            </a:r>
          </a:p>
        </p:txBody>
      </p:sp>
      <p:pic>
        <p:nvPicPr>
          <p:cNvPr id="2050" name="Picture 2" descr="http://www.sevincdershanesi.com/images/takvim_img.png"/>
          <p:cNvPicPr>
            <a:picLocks noChangeAspect="1" noChangeArrowheads="1"/>
          </p:cNvPicPr>
          <p:nvPr/>
        </p:nvPicPr>
        <p:blipFill>
          <a:blip r:embed="rId2" cstate="print"/>
          <a:srcRect/>
          <a:stretch>
            <a:fillRect/>
          </a:stretch>
        </p:blipFill>
        <p:spPr bwMode="auto">
          <a:xfrm>
            <a:off x="6804248" y="476672"/>
            <a:ext cx="1990725" cy="2209801"/>
          </a:xfrm>
          <a:prstGeom prst="rect">
            <a:avLst/>
          </a:prstGeom>
          <a:noFill/>
        </p:spPr>
      </p:pic>
      <p:pic>
        <p:nvPicPr>
          <p:cNvPr id="2052" name="Picture 4" descr="http://neisyapmali.com/wp-content/uploads/2012/08/mh_finansal_rapor2.jpg"/>
          <p:cNvPicPr>
            <a:picLocks noChangeAspect="1" noChangeArrowheads="1"/>
          </p:cNvPicPr>
          <p:nvPr/>
        </p:nvPicPr>
        <p:blipFill>
          <a:blip r:embed="rId3" cstate="print"/>
          <a:srcRect/>
          <a:stretch>
            <a:fillRect/>
          </a:stretch>
        </p:blipFill>
        <p:spPr bwMode="auto">
          <a:xfrm>
            <a:off x="107504" y="2564904"/>
            <a:ext cx="3865484" cy="2565276"/>
          </a:xfrm>
          <a:prstGeom prst="rect">
            <a:avLst/>
          </a:prstGeom>
          <a:noFill/>
        </p:spPr>
      </p:pic>
      <p:sp>
        <p:nvSpPr>
          <p:cNvPr id="6" name="5 Dikdörtgen"/>
          <p:cNvSpPr/>
          <p:nvPr/>
        </p:nvSpPr>
        <p:spPr>
          <a:xfrm>
            <a:off x="4211960" y="2708920"/>
            <a:ext cx="4572000" cy="3888432"/>
          </a:xfrm>
          <a:prstGeom prst="rect">
            <a:avLst/>
          </a:prstGeom>
        </p:spPr>
        <p:txBody>
          <a:bodyPr wrap="square">
            <a:spAutoFit/>
          </a:bodyPr>
          <a:lstStyle/>
          <a:p>
            <a:pPr algn="just">
              <a:lnSpc>
                <a:spcPct val="170000"/>
              </a:lnSpc>
              <a:buNone/>
            </a:pPr>
            <a:r>
              <a:rPr lang="tr-TR" sz="2000" b="1" dirty="0" smtClean="0"/>
              <a:t>9. Bütçe:  </a:t>
            </a:r>
            <a:r>
              <a:rPr lang="tr-TR" sz="2000" dirty="0" smtClean="0"/>
              <a:t>İlişikte bulunan bütçe formları (Proje Bütçesi, Proje Bütçesi Ödeme Planı) doldurulmalıdır. Proje Bütçesi düzenlenirken, satın alınması öngörülen teçhizat, satın alınacak sarf malzemesi ve hizmet türleri ile istenen seyahat ödenekleri ayrıntılı olarak gösterilmelidir.</a:t>
            </a:r>
            <a:endParaRPr lang="tr-TR"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923</Words>
  <Application>Microsoft Macintosh PowerPoint</Application>
  <PresentationFormat>On-screen Show (4:3)</PresentationFormat>
  <Paragraphs>61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Ofis Teması</vt:lpstr>
      <vt:lpstr>Bilimsel Araştırma Yöntemleri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İstendiği taktirde:   Bilimsel Proje Sunumu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murat ciflikli</cp:lastModifiedBy>
  <cp:revision>46</cp:revision>
  <dcterms:modified xsi:type="dcterms:W3CDTF">2014-11-12T06:57:17Z</dcterms:modified>
</cp:coreProperties>
</file>