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83" r:id="rId4"/>
    <p:sldId id="284" r:id="rId5"/>
    <p:sldId id="285" r:id="rId6"/>
    <p:sldId id="286" r:id="rId7"/>
    <p:sldId id="275" r:id="rId8"/>
    <p:sldId id="277" r:id="rId9"/>
    <p:sldId id="278" r:id="rId10"/>
    <p:sldId id="279" r:id="rId11"/>
    <p:sldId id="287" r:id="rId12"/>
    <p:sldId id="288" r:id="rId13"/>
    <p:sldId id="289" r:id="rId14"/>
    <p:sldId id="259" r:id="rId15"/>
    <p:sldId id="276" r:id="rId16"/>
    <p:sldId id="280" r:id="rId17"/>
    <p:sldId id="281" r:id="rId18"/>
    <p:sldId id="282" r:id="rId19"/>
    <p:sldId id="272" r:id="rId20"/>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9999"/>
    <a:srgbClr val="00CC99"/>
    <a:srgbClr val="339966"/>
    <a:srgbClr val="99FFCC"/>
    <a:srgbClr val="66FFCC"/>
    <a:srgbClr val="00CC66"/>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60" autoAdjust="0"/>
  </p:normalViewPr>
  <p:slideViewPr>
    <p:cSldViewPr snapToGrid="0">
      <p:cViewPr>
        <p:scale>
          <a:sx n="79" d="100"/>
          <a:sy n="79" d="100"/>
        </p:scale>
        <p:origin x="-28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14BD91DB-EA05-434F-9D6F-6C4E38124CDB}" type="datetimeFigureOut">
              <a:rPr lang="tr-TR" smtClean="0"/>
              <a:pPr/>
              <a:t>02.12.2016</a:t>
            </a:fld>
            <a:endParaRPr lang="tr-TR"/>
          </a:p>
        </p:txBody>
      </p:sp>
      <p:sp>
        <p:nvSpPr>
          <p:cNvPr id="4" name="Altbilgi Yer Tutucusu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E1FA4AE2-008A-4442-BB79-1A0C569CF863}" type="slidenum">
              <a:rPr lang="tr-TR" smtClean="0"/>
              <a:pPr/>
              <a:t>‹#›</a:t>
            </a:fld>
            <a:endParaRPr lang="tr-TR"/>
          </a:p>
        </p:txBody>
      </p:sp>
    </p:spTree>
    <p:extLst>
      <p:ext uri="{BB962C8B-B14F-4D97-AF65-F5344CB8AC3E}">
        <p14:creationId xmlns:p14="http://schemas.microsoft.com/office/powerpoint/2010/main" val="129781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B2576A09-6BA6-408E-970F-0D99516E34B7}" type="datetimeFigureOut">
              <a:rPr lang="tr-TR" smtClean="0"/>
              <a:pPr/>
              <a:t>02.12.2016</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C263B07C-92B8-45E8-AAA7-ACCF23863B9B}" type="slidenum">
              <a:rPr lang="tr-TR" smtClean="0"/>
              <a:pPr/>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263B07C-92B8-45E8-AAA7-ACCF23863B9B}" type="slidenum">
              <a:rPr lang="tr-TR" smtClean="0"/>
              <a:pPr/>
              <a:t>13</a:t>
            </a:fld>
            <a:endParaRPr lang="tr-TR"/>
          </a:p>
        </p:txBody>
      </p:sp>
    </p:spTree>
    <p:extLst>
      <p:ext uri="{BB962C8B-B14F-4D97-AF65-F5344CB8AC3E}">
        <p14:creationId xmlns:p14="http://schemas.microsoft.com/office/powerpoint/2010/main" val="1930108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263B07C-92B8-45E8-AAA7-ACCF23863B9B}" type="slidenum">
              <a:rPr lang="tr-TR" smtClean="0"/>
              <a:pPr/>
              <a:t>18</a:t>
            </a:fld>
            <a:endParaRPr lang="tr-TR"/>
          </a:p>
        </p:txBody>
      </p:sp>
    </p:spTree>
    <p:extLst>
      <p:ext uri="{BB962C8B-B14F-4D97-AF65-F5344CB8AC3E}">
        <p14:creationId xmlns:p14="http://schemas.microsoft.com/office/powerpoint/2010/main" val="3145171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163021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67311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3396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912567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3329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07416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151183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74194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14650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8591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7910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272550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45357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125946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3896588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pPr/>
              <a:t>02.12.2016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pPr/>
              <a:t>‹#›</a:t>
            </a:fld>
            <a:endParaRPr lang="tr-TR"/>
          </a:p>
        </p:txBody>
      </p:sp>
    </p:spTree>
    <p:extLst>
      <p:ext uri="{BB962C8B-B14F-4D97-AF65-F5344CB8AC3E}">
        <p14:creationId xmlns:p14="http://schemas.microsoft.com/office/powerpoint/2010/main" val="70134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pPr/>
              <a:t>02.12.2016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pPr/>
              <a:t>‹#›</a:t>
            </a:fld>
            <a:endParaRPr lang="tr-TR"/>
          </a:p>
        </p:txBody>
      </p:sp>
    </p:spTree>
    <p:extLst>
      <p:ext uri="{BB962C8B-B14F-4D97-AF65-F5344CB8AC3E}">
        <p14:creationId xmlns:p14="http://schemas.microsoft.com/office/powerpoint/2010/main" val="127644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file:///F:\Copy%20of%20protokol%20listesi%2016.06.2015.do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296651"/>
            <a:ext cx="8915399" cy="4703809"/>
          </a:xfrm>
        </p:spPr>
        <p:txBody>
          <a:bodyPr>
            <a:normAutofit/>
          </a:bodyPr>
          <a:lstStyle/>
          <a:p>
            <a:pPr algn="ctr">
              <a:spcBef>
                <a:spcPct val="75000"/>
              </a:spcBef>
              <a:defRPr/>
            </a:pPr>
            <a:r>
              <a:rPr lang="tr-TR" b="1" dirty="0" smtClean="0">
                <a:solidFill>
                  <a:schemeClr val="tx1"/>
                </a:solidFill>
                <a:effectLst>
                  <a:outerShdw blurRad="38100" dist="38100" dir="2700000" algn="tl">
                    <a:srgbClr val="000000">
                      <a:alpha val="43137"/>
                    </a:srgbClr>
                  </a:outerShdw>
                </a:effectLst>
              </a:rPr>
              <a:t>FEN EDEBİYAT FAKÜLTESİNE HOŞGELDİNİZ</a:t>
            </a:r>
            <a:r>
              <a:rPr lang="tr-TR" b="1" dirty="0">
                <a:solidFill>
                  <a:srgbClr val="009999"/>
                </a:solidFill>
                <a:effectLst>
                  <a:outerShdw blurRad="38100" dist="38100" dir="2700000" algn="tl">
                    <a:srgbClr val="000000">
                      <a:alpha val="43137"/>
                    </a:srgbClr>
                  </a:outerShdw>
                </a:effectLst>
              </a:rPr>
              <a:t/>
            </a:r>
            <a:br>
              <a:rPr lang="tr-TR" b="1" dirty="0">
                <a:solidFill>
                  <a:srgbClr val="009999"/>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chemeClr val="tx1"/>
                </a:solidFill>
                <a:effectLst>
                  <a:outerShdw blurRad="38100" dist="38100" dir="2700000" algn="tl">
                    <a:srgbClr val="000000">
                      <a:alpha val="43137"/>
                    </a:srgbClr>
                  </a:outerShdw>
                </a:effectLst>
                <a:latin typeface="Calibri" pitchFamily="34" charset="0"/>
              </a:rPr>
              <a:t/>
            </a:r>
            <a:br>
              <a:rPr lang="tr-TR" sz="4000" b="1" dirty="0" smtClean="0">
                <a:solidFill>
                  <a:schemeClr val="tx1"/>
                </a:solidFill>
                <a:effectLst>
                  <a:outerShdw blurRad="38100" dist="38100" dir="2700000" algn="tl">
                    <a:srgbClr val="000000">
                      <a:alpha val="43137"/>
                    </a:srgbClr>
                  </a:outerShdw>
                </a:effectLst>
                <a:latin typeface="Calibri" pitchFamily="34" charset="0"/>
              </a:rPr>
            </a:br>
            <a:endParaRPr lang="tr-TR" dirty="0">
              <a:solidFill>
                <a:schemeClr val="tx1"/>
              </a:solidFill>
            </a:endParaRPr>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3600" b="1" dirty="0">
                <a:solidFill>
                  <a:schemeClr val="tx1"/>
                </a:solidFill>
                <a:effectLst>
                  <a:outerShdw blurRad="38100" dist="38100" dir="2700000" algn="tl">
                    <a:srgbClr val="000000">
                      <a:alpha val="43137"/>
                    </a:srgbClr>
                  </a:outerShdw>
                </a:effectLst>
              </a:rPr>
              <a:t>Dekan V. </a:t>
            </a:r>
            <a:endParaRPr lang="en-US" sz="3600" b="1" dirty="0">
              <a:solidFill>
                <a:schemeClr val="tx1"/>
              </a:solidFill>
              <a:effectLst>
                <a:outerShdw blurRad="38100" dist="38100" dir="2700000" algn="tl">
                  <a:srgbClr val="000000">
                    <a:alpha val="43137"/>
                  </a:srgbClr>
                </a:outerShdw>
              </a:effectLst>
            </a:endParaRPr>
          </a:p>
          <a:p>
            <a:pPr algn="ctr"/>
            <a:r>
              <a:rPr lang="tr-TR" sz="3600" b="1" dirty="0" smtClean="0">
                <a:solidFill>
                  <a:schemeClr val="tx1"/>
                </a:solidFill>
                <a:effectLst>
                  <a:outerShdw blurRad="38100" dist="38100" dir="2700000" algn="tl">
                    <a:srgbClr val="000000">
                      <a:alpha val="43137"/>
                    </a:srgbClr>
                  </a:outerShdw>
                </a:effectLst>
              </a:rPr>
              <a:t>PROF</a:t>
            </a:r>
            <a:r>
              <a:rPr lang="tr-TR" sz="3600" b="1" dirty="0">
                <a:solidFill>
                  <a:schemeClr val="tx1"/>
                </a:solidFill>
                <a:effectLst>
                  <a:outerShdw blurRad="38100" dist="38100" dir="2700000" algn="tl">
                    <a:srgbClr val="000000">
                      <a:alpha val="43137"/>
                    </a:srgbClr>
                  </a:outerShdw>
                </a:effectLst>
              </a:rPr>
              <a:t>. DR. MURAT </a:t>
            </a:r>
            <a:r>
              <a:rPr lang="tr-TR" sz="3600" b="1" dirty="0" smtClean="0">
                <a:solidFill>
                  <a:schemeClr val="tx1"/>
                </a:solidFill>
                <a:effectLst>
                  <a:outerShdw blurRad="38100" dist="38100" dir="2700000" algn="tl">
                    <a:srgbClr val="000000">
                      <a:alpha val="43137"/>
                    </a:srgbClr>
                  </a:outerShdw>
                </a:effectLst>
              </a:rPr>
              <a:t>ALP</a:t>
            </a:r>
            <a:endParaRPr lang="tr-TR" sz="3600" b="1" dirty="0">
              <a:solidFill>
                <a:schemeClr val="tx1"/>
              </a:solidFill>
              <a:effectLst>
                <a:outerShdw blurRad="38100" dist="38100" dir="2700000" algn="tl">
                  <a:srgbClr val="000000">
                    <a:alpha val="43137"/>
                  </a:srgbClr>
                </a:outerShdw>
              </a:effectLst>
            </a:endParaRPr>
          </a:p>
        </p:txBody>
      </p:sp>
      <p:sp>
        <p:nvSpPr>
          <p:cNvPr id="4" name="Metin kutusu 3"/>
          <p:cNvSpPr txBox="1"/>
          <p:nvPr/>
        </p:nvSpPr>
        <p:spPr>
          <a:xfrm>
            <a:off x="0" y="4379220"/>
            <a:ext cx="1548385" cy="584775"/>
          </a:xfrm>
          <a:prstGeom prst="rect">
            <a:avLst/>
          </a:prstGeom>
          <a:noFill/>
        </p:spPr>
        <p:txBody>
          <a:bodyPr wrap="square" rtlCol="0">
            <a:spAutoFit/>
          </a:bodyPr>
          <a:lstStyle/>
          <a:p>
            <a:r>
              <a:rPr lang="tr-TR" sz="1600" b="1" dirty="0" smtClean="0">
                <a:solidFill>
                  <a:schemeClr val="bg1"/>
                </a:solidFill>
              </a:rPr>
              <a:t>FEN EDEBİYAT FAKÜLTESİ</a:t>
            </a:r>
            <a:endParaRPr lang="tr-TR" sz="1600" b="1" dirty="0">
              <a:solidFill>
                <a:schemeClr val="bg1"/>
              </a:solidFill>
            </a:endParaRPr>
          </a:p>
        </p:txBody>
      </p:sp>
      <p:pic>
        <p:nvPicPr>
          <p:cNvPr id="1026" name="Picture 2" descr="yeni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380" y="385011"/>
            <a:ext cx="1953504" cy="1973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142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523220"/>
          </a:xfrm>
          <a:prstGeom prst="rect">
            <a:avLst/>
          </a:prstGeom>
          <a:noFill/>
        </p:spPr>
        <p:txBody>
          <a:bodyPr wrap="square" rtlCol="0">
            <a:spAutoFit/>
          </a:bodyPr>
          <a:lstStyle/>
          <a:p>
            <a:pPr algn="ctr"/>
            <a:r>
              <a:rPr lang="tr-TR" sz="1400" b="1" dirty="0" smtClean="0">
                <a:solidFill>
                  <a:schemeClr val="bg1"/>
                </a:solidFill>
              </a:rPr>
              <a:t>ÇİFT DAL – YAN DAL</a:t>
            </a:r>
            <a:endParaRPr lang="tr-TR" sz="14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865259967"/>
              </p:ext>
            </p:extLst>
          </p:nvPr>
        </p:nvGraphicFramePr>
        <p:xfrm>
          <a:off x="2074458" y="3248167"/>
          <a:ext cx="7287906" cy="1637732"/>
        </p:xfrm>
        <a:graphic>
          <a:graphicData uri="http://schemas.openxmlformats.org/drawingml/2006/table">
            <a:tbl>
              <a:tblPr firstRow="1" firstCol="1" bandRow="1">
                <a:tableStyleId>{93296810-A885-4BE3-A3E7-6D5BEEA58F35}</a:tableStyleId>
              </a:tblPr>
              <a:tblGrid>
                <a:gridCol w="3609609">
                  <a:extLst>
                    <a:ext uri="{9D8B030D-6E8A-4147-A177-3AD203B41FA5}">
                      <a16:colId xmlns:a16="http://schemas.microsoft.com/office/drawing/2014/main" xmlns="" val="20000"/>
                    </a:ext>
                  </a:extLst>
                </a:gridCol>
                <a:gridCol w="1325389">
                  <a:extLst>
                    <a:ext uri="{9D8B030D-6E8A-4147-A177-3AD203B41FA5}">
                      <a16:colId xmlns:a16="http://schemas.microsoft.com/office/drawing/2014/main" xmlns="" val="20001"/>
                    </a:ext>
                  </a:extLst>
                </a:gridCol>
                <a:gridCol w="2352908">
                  <a:extLst>
                    <a:ext uri="{9D8B030D-6E8A-4147-A177-3AD203B41FA5}">
                      <a16:colId xmlns:a16="http://schemas.microsoft.com/office/drawing/2014/main" xmlns="" val="20002"/>
                    </a:ext>
                  </a:extLst>
                </a:gridCol>
              </a:tblGrid>
              <a:tr h="1000344">
                <a:tc>
                  <a:txBody>
                    <a:bodyPr/>
                    <a:lstStyle/>
                    <a:p>
                      <a:pPr algn="ctr">
                        <a:lnSpc>
                          <a:spcPct val="115000"/>
                        </a:lnSpc>
                        <a:spcAft>
                          <a:spcPts val="0"/>
                        </a:spcAft>
                      </a:pPr>
                      <a:r>
                        <a:rPr lang="tr-TR" sz="2000" dirty="0" smtClean="0">
                          <a:effectLst/>
                        </a:rPr>
                        <a:t>BÖLÜMLER</a:t>
                      </a:r>
                      <a:endParaRPr lang="tr-TR" sz="20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1600" dirty="0" smtClean="0">
                          <a:effectLst/>
                        </a:rPr>
                        <a:t>ÇİFT DAL PROGRAMI</a:t>
                      </a:r>
                      <a:endParaRPr lang="en-GB" sz="1600" noProof="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000" dirty="0" smtClean="0">
                          <a:effectLst/>
                        </a:rPr>
                        <a:t>YAN DAL</a:t>
                      </a:r>
                      <a:r>
                        <a:rPr lang="tr-TR" sz="2000" baseline="0" dirty="0" smtClean="0">
                          <a:effectLst/>
                        </a:rPr>
                        <a:t> PROGRAMI </a:t>
                      </a:r>
                      <a:endParaRPr lang="en-GB" sz="2000" noProof="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637388">
                <a:tc>
                  <a:txBody>
                    <a:bodyPr/>
                    <a:lstStyle/>
                    <a:p>
                      <a:pPr algn="just">
                        <a:lnSpc>
                          <a:spcPct val="115000"/>
                        </a:lnSpc>
                        <a:spcAft>
                          <a:spcPts val="0"/>
                        </a:spcAft>
                      </a:pPr>
                      <a:r>
                        <a:rPr lang="tr-TR" sz="1800" dirty="0" smtClean="0">
                          <a:effectLst/>
                        </a:rPr>
                        <a:t>TEKLİF EDİLDİ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sym typeface="Symbol"/>
                        </a:rPr>
                        <a:t></a:t>
                      </a:r>
                      <a:endParaRPr lang="tr-TR" sz="24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dirty="0" smtClean="0">
                          <a:effectLst/>
                          <a:sym typeface="Symbol"/>
                        </a:rPr>
                        <a:t></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ÇİFT ANADAL  - YAN DAL PROGRAMLARI</a:t>
            </a:r>
            <a:endParaRPr lang="tr-TR" sz="2200" b="1" dirty="0">
              <a:solidFill>
                <a:schemeClr val="tx1"/>
              </a:solidFill>
            </a:endParaRPr>
          </a:p>
        </p:txBody>
      </p:sp>
      <p:sp>
        <p:nvSpPr>
          <p:cNvPr id="8" name="Unvan 1"/>
          <p:cNvSpPr txBox="1">
            <a:spLocks/>
          </p:cNvSpPr>
          <p:nvPr/>
        </p:nvSpPr>
        <p:spPr>
          <a:xfrm>
            <a:off x="1548384" y="1631822"/>
            <a:ext cx="9656428" cy="1616345"/>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indent="-342900" algn="just">
              <a:buFontTx/>
              <a:buChar char="-"/>
            </a:pPr>
            <a:r>
              <a:rPr lang="tr-TR" sz="2400" b="1" dirty="0" smtClean="0">
                <a:solidFill>
                  <a:schemeClr val="tx1"/>
                </a:solidFill>
              </a:rPr>
              <a:t>Lisans programındaki başarılı öğrenciler çift dal programına başvurabilirler. (</a:t>
            </a:r>
            <a:r>
              <a:rPr lang="tr-TR" sz="2400" b="1" dirty="0" err="1" smtClean="0">
                <a:solidFill>
                  <a:schemeClr val="tx1"/>
                </a:solidFill>
              </a:rPr>
              <a:t>Bknz</a:t>
            </a:r>
            <a:r>
              <a:rPr lang="tr-TR" sz="2400" b="1" dirty="0" smtClean="0">
                <a:solidFill>
                  <a:schemeClr val="tx1"/>
                </a:solidFill>
              </a:rPr>
              <a:t>. Çift Dal ve Yan Dal programı şartları)</a:t>
            </a:r>
            <a:r>
              <a:rPr lang="en-US" sz="2400" b="1" dirty="0" smtClean="0">
                <a:solidFill>
                  <a:schemeClr val="tx1"/>
                </a:solidFill>
              </a:rPr>
              <a:t> </a:t>
            </a:r>
            <a:r>
              <a:rPr lang="tr-TR" sz="2400" b="1" dirty="0" smtClean="0">
                <a:solidFill>
                  <a:schemeClr val="tx1"/>
                </a:solidFill>
              </a:rPr>
              <a:t> </a:t>
            </a:r>
          </a:p>
          <a:p>
            <a:pPr marL="342900" indent="-342900" algn="just">
              <a:buFontTx/>
              <a:buChar char="-"/>
            </a:pPr>
            <a:r>
              <a:rPr lang="tr-TR" sz="2400" b="1" dirty="0" smtClean="0">
                <a:solidFill>
                  <a:schemeClr val="tx1"/>
                </a:solidFill>
              </a:rPr>
              <a:t>Zorunlu dersler alınıp başarılı olunmalı. </a:t>
            </a:r>
            <a:endParaRPr lang="en-GB" sz="2400" b="1" dirty="0" smtClean="0">
              <a:solidFill>
                <a:schemeClr val="tx1"/>
              </a:solidFill>
            </a:endParaRPr>
          </a:p>
          <a:p>
            <a:pPr marL="342900" indent="-342900" algn="just">
              <a:buFontTx/>
              <a:buChar char="-"/>
            </a:pPr>
            <a:r>
              <a:rPr lang="tr-TR" sz="2400" b="1" dirty="0" smtClean="0">
                <a:solidFill>
                  <a:schemeClr val="tx1"/>
                </a:solidFill>
              </a:rPr>
              <a:t>Başarılı sayıldıktan sonra çift dal programı öğrencisine ikinci bir diploma, yan dal öğrencisine de sertifika verilir.</a:t>
            </a:r>
          </a:p>
          <a:p>
            <a:pPr algn="just"/>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val="2659227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92925" y="624111"/>
            <a:ext cx="8911687" cy="1156564"/>
          </a:xfrm>
        </p:spPr>
        <p:txBody>
          <a:bodyPr>
            <a:noAutofit/>
          </a:bodyPr>
          <a:lstStyle/>
          <a:p>
            <a:pPr algn="just"/>
            <a:r>
              <a:rPr lang="tr-TR" sz="2000" b="1" dirty="0"/>
              <a:t>Fakültemiz Tarih, Coğrafya, Sanat Tarihi, Sosyoloji, Matematik, Türk Dili ve Edebiyatı, Çağdaş Türk Lehçeleri ve Edebiyatları Bölüm Başkanlıklarının Çift </a:t>
            </a:r>
            <a:r>
              <a:rPr lang="tr-TR" sz="2000" b="1" dirty="0" err="1"/>
              <a:t>Anadal</a:t>
            </a:r>
            <a:r>
              <a:rPr lang="tr-TR" sz="2000" b="1" dirty="0"/>
              <a:t> ve </a:t>
            </a:r>
            <a:r>
              <a:rPr lang="tr-TR" sz="2000" b="1" dirty="0" err="1"/>
              <a:t>Yandal</a:t>
            </a:r>
            <a:r>
              <a:rPr lang="tr-TR" sz="2000" b="1" dirty="0"/>
              <a:t> Programları </a:t>
            </a:r>
            <a:r>
              <a:rPr lang="tr-TR" sz="2000" b="1" dirty="0" smtClean="0"/>
              <a:t>Kontenjanları ; </a:t>
            </a:r>
            <a:r>
              <a:rPr lang="tr-TR" sz="2000" b="1" dirty="0"/>
              <a:t/>
            </a:r>
            <a:br>
              <a:rPr lang="tr-TR" sz="2000" b="1" dirty="0"/>
            </a:br>
            <a:endParaRPr lang="tr-TR" sz="2000" b="1" dirty="0"/>
          </a:p>
        </p:txBody>
      </p:sp>
      <p:sp>
        <p:nvSpPr>
          <p:cNvPr id="3" name="İçerik Yer Tutucusu 2"/>
          <p:cNvSpPr>
            <a:spLocks noGrp="1"/>
          </p:cNvSpPr>
          <p:nvPr>
            <p:ph idx="1"/>
          </p:nvPr>
        </p:nvSpPr>
        <p:spPr>
          <a:xfrm>
            <a:off x="2589212" y="1804737"/>
            <a:ext cx="8915400" cy="4106485"/>
          </a:xfrm>
        </p:spPr>
        <p:txBody>
          <a:bodyPr/>
          <a:lstStyle/>
          <a:p>
            <a:r>
              <a:rPr lang="tr-TR" b="1" dirty="0" smtClean="0"/>
              <a:t>SOSYOLOJİ</a:t>
            </a:r>
          </a:p>
          <a:p>
            <a:endParaRPr lang="tr-TR" b="1" dirty="0"/>
          </a:p>
          <a:p>
            <a:endParaRPr lang="tr-TR" b="1" dirty="0" smtClean="0"/>
          </a:p>
          <a:p>
            <a:endParaRPr lang="tr-TR" b="1" dirty="0"/>
          </a:p>
          <a:p>
            <a:endParaRPr lang="tr-TR" b="1" dirty="0" smtClean="0"/>
          </a:p>
          <a:p>
            <a:endParaRPr lang="tr-TR" b="1" dirty="0"/>
          </a:p>
          <a:p>
            <a:r>
              <a:rPr lang="tr-TR" b="1" dirty="0" smtClean="0"/>
              <a:t>SANAT </a:t>
            </a:r>
            <a:r>
              <a:rPr lang="tr-TR" b="1" dirty="0"/>
              <a:t>TARİHİ BÖLÜMÜ</a:t>
            </a:r>
            <a:endParaRPr lang="tr-TR" dirty="0"/>
          </a:p>
          <a:p>
            <a:pPr marL="0" indent="0">
              <a:buNone/>
            </a:pPr>
            <a:endParaRPr lang="tr-TR" b="1" dirty="0" smtClean="0"/>
          </a:p>
          <a:p>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4237071761"/>
              </p:ext>
            </p:extLst>
          </p:nvPr>
        </p:nvGraphicFramePr>
        <p:xfrm>
          <a:off x="2863517" y="2322098"/>
          <a:ext cx="8458198" cy="1720515"/>
        </p:xfrm>
        <a:graphic>
          <a:graphicData uri="http://schemas.openxmlformats.org/drawingml/2006/table">
            <a:tbl>
              <a:tblPr firstRow="1" firstCol="1" bandRow="1">
                <a:tableStyleId>{5C22544A-7EE6-4342-B048-85BDC9FD1C3A}</a:tableStyleId>
              </a:tblPr>
              <a:tblGrid>
                <a:gridCol w="2983901"/>
                <a:gridCol w="1070348"/>
                <a:gridCol w="2782086"/>
                <a:gridCol w="1621863"/>
              </a:tblGrid>
              <a:tr h="407563">
                <a:tc>
                  <a:txBody>
                    <a:bodyPr/>
                    <a:lstStyle/>
                    <a:p>
                      <a:pPr algn="just">
                        <a:lnSpc>
                          <a:spcPct val="115000"/>
                        </a:lnSpc>
                        <a:spcAft>
                          <a:spcPts val="0"/>
                        </a:spcAft>
                      </a:pPr>
                      <a:r>
                        <a:rPr lang="tr-TR" sz="1200" dirty="0">
                          <a:effectLst/>
                        </a:rPr>
                        <a:t>Çift </a:t>
                      </a:r>
                      <a:r>
                        <a:rPr lang="tr-TR" sz="1200" dirty="0" err="1">
                          <a:effectLst/>
                        </a:rPr>
                        <a:t>Anadal</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200">
                          <a:effectLst/>
                        </a:rPr>
                        <a:t>Kontenjan</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200">
                          <a:effectLst/>
                        </a:rPr>
                        <a:t>Yan Dal</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200">
                          <a:effectLst/>
                        </a:rPr>
                        <a:t>Kontenjan</a:t>
                      </a:r>
                      <a:endParaRPr lang="tr-TR" sz="1100">
                        <a:effectLst/>
                        <a:latin typeface="Calibri"/>
                        <a:ea typeface="Calibri"/>
                        <a:cs typeface="Times New Roman"/>
                      </a:endParaRPr>
                    </a:p>
                  </a:txBody>
                  <a:tcPr marL="68580" marR="68580" marT="0" marB="0"/>
                </a:tc>
              </a:tr>
              <a:tr h="164119">
                <a:tc>
                  <a:txBody>
                    <a:bodyPr/>
                    <a:lstStyle/>
                    <a:p>
                      <a:pPr algn="just">
                        <a:lnSpc>
                          <a:spcPct val="115000"/>
                        </a:lnSpc>
                        <a:spcAft>
                          <a:spcPts val="0"/>
                        </a:spcAft>
                      </a:pPr>
                      <a:r>
                        <a:rPr lang="tr-TR" sz="1000">
                          <a:effectLst/>
                        </a:rPr>
                        <a:t>Kamu Yönetimi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Kamu Yönetimi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r>
              <a:tr h="164119">
                <a:tc>
                  <a:txBody>
                    <a:bodyPr/>
                    <a:lstStyle/>
                    <a:p>
                      <a:pPr algn="just">
                        <a:lnSpc>
                          <a:spcPct val="115000"/>
                        </a:lnSpc>
                        <a:spcAft>
                          <a:spcPts val="0"/>
                        </a:spcAft>
                      </a:pPr>
                      <a:r>
                        <a:rPr lang="tr-TR" sz="1000">
                          <a:effectLst/>
                        </a:rPr>
                        <a:t>İktisat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İktisat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dirty="0">
                          <a:effectLst/>
                        </a:rPr>
                        <a:t>Türk Dili ve Edebiyatı Bölümü</a:t>
                      </a:r>
                      <a:endParaRPr lang="tr-T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Türk Dili ve Edebiyatı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a:effectLst/>
                        </a:rPr>
                        <a:t>Çağdaş Türk Lehçeleri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Çağdaş Türk Lehçeleri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a:effectLst/>
                        </a:rPr>
                        <a:t>Coğrafya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Coğrafya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a:effectLst/>
                        </a:rPr>
                        <a:t>Tarih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Tarih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a:effectLst/>
                        </a:rPr>
                        <a:t>Sanat Tarihi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Sanat Tarihi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164119">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14</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dirty="0">
                          <a:effectLst/>
                        </a:rPr>
                        <a:t>13</a:t>
                      </a:r>
                      <a:endParaRPr lang="tr-TR" sz="1200" dirty="0">
                        <a:effectLst/>
                        <a:latin typeface="Times New Roman"/>
                        <a:ea typeface="Times New Roman"/>
                      </a:endParaRPr>
                    </a:p>
                  </a:txBody>
                  <a:tcPr marL="68580" marR="68580" marT="0" marB="0"/>
                </a:tc>
              </a:tr>
            </a:tbl>
          </a:graphicData>
        </a:graphic>
      </p:graphicFrame>
      <p:sp>
        <p:nvSpPr>
          <p:cNvPr id="7" name="Dikdörtgen 6"/>
          <p:cNvSpPr/>
          <p:nvPr/>
        </p:nvSpPr>
        <p:spPr>
          <a:xfrm>
            <a:off x="-246319" y="789892"/>
            <a:ext cx="1545730" cy="461665"/>
          </a:xfrm>
          <a:prstGeom prst="rect">
            <a:avLst/>
          </a:prstGeom>
        </p:spPr>
        <p:txBody>
          <a:bodyPr wrap="square">
            <a:spAutoFit/>
          </a:bodyPr>
          <a:lstStyle/>
          <a:p>
            <a:pPr algn="ctr"/>
            <a:r>
              <a:rPr lang="tr-TR" sz="1200" b="1" dirty="0">
                <a:solidFill>
                  <a:schemeClr val="bg1"/>
                </a:solidFill>
              </a:rPr>
              <a:t>ÇİFT DAL – YAN DAL</a:t>
            </a:r>
            <a:endParaRPr lang="tr-TR" sz="1200" b="1" dirty="0">
              <a:solidFill>
                <a:schemeClr val="bg1"/>
              </a:solidFill>
            </a:endParaRPr>
          </a:p>
        </p:txBody>
      </p:sp>
      <p:graphicFrame>
        <p:nvGraphicFramePr>
          <p:cNvPr id="8" name="Tablo 7"/>
          <p:cNvGraphicFramePr>
            <a:graphicFrameLocks noGrp="1"/>
          </p:cNvGraphicFramePr>
          <p:nvPr>
            <p:extLst>
              <p:ext uri="{D42A27DB-BD31-4B8C-83A1-F6EECF244321}">
                <p14:modId xmlns:p14="http://schemas.microsoft.com/office/powerpoint/2010/main" val="3358573942"/>
              </p:ext>
            </p:extLst>
          </p:nvPr>
        </p:nvGraphicFramePr>
        <p:xfrm>
          <a:off x="2839454" y="4854502"/>
          <a:ext cx="8361946" cy="1331976"/>
        </p:xfrm>
        <a:graphic>
          <a:graphicData uri="http://schemas.openxmlformats.org/drawingml/2006/table">
            <a:tbl>
              <a:tblPr firstRow="1" firstCol="1" bandRow="1">
                <a:tableStyleId>{5C22544A-7EE6-4342-B048-85BDC9FD1C3A}</a:tableStyleId>
              </a:tblPr>
              <a:tblGrid>
                <a:gridCol w="2634874"/>
                <a:gridCol w="1145737"/>
                <a:gridCol w="2344803"/>
                <a:gridCol w="2236532"/>
              </a:tblGrid>
              <a:tr h="0">
                <a:tc>
                  <a:txBody>
                    <a:bodyPr/>
                    <a:lstStyle/>
                    <a:p>
                      <a:pPr algn="just">
                        <a:lnSpc>
                          <a:spcPct val="115000"/>
                        </a:lnSpc>
                        <a:spcAft>
                          <a:spcPts val="0"/>
                        </a:spcAft>
                      </a:pPr>
                      <a:r>
                        <a:rPr lang="tr-TR" sz="1000">
                          <a:effectLst/>
                        </a:rPr>
                        <a:t>Çift Anadal</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Kontenjan</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Yandal</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tabLst>
                          <a:tab pos="342900" algn="l"/>
                        </a:tabLst>
                      </a:pPr>
                      <a:r>
                        <a:rPr lang="tr-TR" sz="1000">
                          <a:effectLst/>
                        </a:rPr>
                        <a:t>Kontenjan</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Sosyoloji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Sosyoloji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a:effectLst/>
                        </a:rPr>
                        <a:t>2</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Türk Dili ve Edebiyatı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Türk Dili ve Edebiyatı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a:effectLst/>
                        </a:rPr>
                        <a:t>2</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Çağdaş Türk Lehçeleri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Çağdaş Türk Lehçeleri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a:effectLst/>
                        </a:rPr>
                        <a:t>2</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Coğrafya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Coğrafya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a:effectLst/>
                        </a:rPr>
                        <a:t>3</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Tarih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Tarih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a:effectLst/>
                        </a:rPr>
                        <a:t>3</a:t>
                      </a:r>
                      <a:endParaRPr lang="tr-TR" sz="1200">
                        <a:effectLst/>
                        <a:latin typeface="Times New Roman"/>
                        <a:ea typeface="Times New Roman"/>
                      </a:endParaRPr>
                    </a:p>
                  </a:txBody>
                  <a:tcPr marL="68580" marR="68580" marT="0" marB="0"/>
                </a:tc>
              </a:tr>
              <a:tr h="0">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100" dirty="0">
                          <a:effectLst/>
                        </a:rPr>
                        <a:t>12</a:t>
                      </a:r>
                      <a:endParaRPr lang="tr-TR"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59891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09863"/>
            <a:ext cx="8915400" cy="5201359"/>
          </a:xfrm>
        </p:spPr>
        <p:txBody>
          <a:bodyPr/>
          <a:lstStyle/>
          <a:p>
            <a:r>
              <a:rPr lang="tr-TR" b="1" dirty="0"/>
              <a:t>TÜRK DİLİ VE EDEBİYATI BÖLÜMÜ</a:t>
            </a:r>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b="1" dirty="0" smtClean="0"/>
          </a:p>
          <a:p>
            <a:r>
              <a:rPr lang="tr-TR" b="1" dirty="0" smtClean="0"/>
              <a:t>COĞRAFYA </a:t>
            </a:r>
            <a:r>
              <a:rPr lang="tr-TR" b="1" dirty="0"/>
              <a:t>BÖLÜMÜ</a:t>
            </a:r>
            <a:endParaRPr lang="tr-TR" dirty="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410865803"/>
              </p:ext>
            </p:extLst>
          </p:nvPr>
        </p:nvGraphicFramePr>
        <p:xfrm>
          <a:off x="2875547" y="1287380"/>
          <a:ext cx="8734927" cy="2261936"/>
        </p:xfrm>
        <a:graphic>
          <a:graphicData uri="http://schemas.openxmlformats.org/drawingml/2006/table">
            <a:tbl>
              <a:tblPr firstRow="1" firstCol="1" bandRow="1">
                <a:tableStyleId>{5C22544A-7EE6-4342-B048-85BDC9FD1C3A}</a:tableStyleId>
              </a:tblPr>
              <a:tblGrid>
                <a:gridCol w="3111117"/>
                <a:gridCol w="1105687"/>
                <a:gridCol w="2842713"/>
                <a:gridCol w="1675410"/>
              </a:tblGrid>
              <a:tr h="557160">
                <a:tc>
                  <a:txBody>
                    <a:bodyPr/>
                    <a:lstStyle/>
                    <a:p>
                      <a:pPr algn="ctr">
                        <a:lnSpc>
                          <a:spcPct val="115000"/>
                        </a:lnSpc>
                        <a:spcAft>
                          <a:spcPts val="0"/>
                        </a:spcAft>
                      </a:pPr>
                      <a:r>
                        <a:rPr lang="tr-TR" sz="1200" dirty="0">
                          <a:effectLst/>
                        </a:rPr>
                        <a:t>Çift </a:t>
                      </a:r>
                      <a:r>
                        <a:rPr lang="tr-TR" sz="1200" dirty="0" err="1">
                          <a:effectLst/>
                        </a:rPr>
                        <a:t>Anadal</a:t>
                      </a:r>
                      <a:endParaRPr lang="tr-TR" sz="1200" dirty="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Kontenjan</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100">
                          <a:effectLst/>
                        </a:rPr>
                        <a:t>Yan Dal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Kontenjan</a:t>
                      </a:r>
                      <a:endParaRPr lang="tr-TR" sz="1200">
                        <a:effectLst/>
                        <a:latin typeface="Times New Roman"/>
                        <a:ea typeface="Times New Roman"/>
                      </a:endParaRPr>
                    </a:p>
                  </a:txBody>
                  <a:tcPr marL="68580" marR="68580" marT="0" marB="0"/>
                </a:tc>
              </a:tr>
              <a:tr h="248069">
                <a:tc>
                  <a:txBody>
                    <a:bodyPr/>
                    <a:lstStyle/>
                    <a:p>
                      <a:pPr>
                        <a:lnSpc>
                          <a:spcPct val="115000"/>
                        </a:lnSpc>
                        <a:spcAft>
                          <a:spcPts val="0"/>
                        </a:spcAft>
                      </a:pPr>
                      <a:r>
                        <a:rPr lang="tr-TR" sz="1000">
                          <a:effectLst/>
                        </a:rPr>
                        <a:t>Tarih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4</a:t>
                      </a:r>
                      <a:endParaRPr lang="tr-TR" sz="1200">
                        <a:effectLst/>
                        <a:latin typeface="Times New Roman"/>
                        <a:ea typeface="Times New Roman"/>
                      </a:endParaRPr>
                    </a:p>
                  </a:txBody>
                  <a:tcPr marL="68580" marR="68580" marT="0" marB="0"/>
                </a:tc>
                <a:tc>
                  <a:txBody>
                    <a:bodyPr/>
                    <a:lstStyle/>
                    <a:p>
                      <a:pPr>
                        <a:lnSpc>
                          <a:spcPct val="115000"/>
                        </a:lnSpc>
                        <a:spcAft>
                          <a:spcPts val="0"/>
                        </a:spcAft>
                      </a:pPr>
                      <a:r>
                        <a:rPr lang="tr-TR" sz="1000">
                          <a:effectLst/>
                        </a:rPr>
                        <a:t>Tarih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4</a:t>
                      </a:r>
                      <a:endParaRPr lang="tr-TR" sz="1200">
                        <a:effectLst/>
                        <a:latin typeface="Times New Roman"/>
                        <a:ea typeface="Times New Roman"/>
                      </a:endParaRPr>
                    </a:p>
                  </a:txBody>
                  <a:tcPr marL="68580" marR="68580" marT="0" marB="0"/>
                </a:tc>
              </a:tr>
              <a:tr h="248069">
                <a:tc>
                  <a:txBody>
                    <a:bodyPr/>
                    <a:lstStyle/>
                    <a:p>
                      <a:pPr>
                        <a:lnSpc>
                          <a:spcPct val="115000"/>
                        </a:lnSpc>
                        <a:spcAft>
                          <a:spcPts val="0"/>
                        </a:spcAft>
                      </a:pPr>
                      <a:r>
                        <a:rPr lang="tr-TR" sz="1000">
                          <a:effectLst/>
                        </a:rPr>
                        <a:t>Sosyoloji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nSpc>
                          <a:spcPct val="115000"/>
                        </a:lnSpc>
                        <a:spcAft>
                          <a:spcPts val="0"/>
                        </a:spcAft>
                      </a:pPr>
                      <a:r>
                        <a:rPr lang="tr-TR" sz="1000">
                          <a:effectLst/>
                        </a:rPr>
                        <a:t>Sosyoloji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248069">
                <a:tc>
                  <a:txBody>
                    <a:bodyPr/>
                    <a:lstStyle/>
                    <a:p>
                      <a:pPr>
                        <a:lnSpc>
                          <a:spcPct val="115000"/>
                        </a:lnSpc>
                        <a:spcAft>
                          <a:spcPts val="0"/>
                        </a:spcAft>
                      </a:pPr>
                      <a:r>
                        <a:rPr lang="tr-TR" sz="1000">
                          <a:effectLst/>
                        </a:rPr>
                        <a:t>Coğrafya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nSpc>
                          <a:spcPct val="115000"/>
                        </a:lnSpc>
                        <a:spcAft>
                          <a:spcPts val="0"/>
                        </a:spcAft>
                      </a:pPr>
                      <a:r>
                        <a:rPr lang="tr-TR" sz="1000">
                          <a:effectLst/>
                        </a:rPr>
                        <a:t>Coğrafya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248069">
                <a:tc>
                  <a:txBody>
                    <a:bodyPr/>
                    <a:lstStyle/>
                    <a:p>
                      <a:pPr>
                        <a:lnSpc>
                          <a:spcPct val="115000"/>
                        </a:lnSpc>
                        <a:spcAft>
                          <a:spcPts val="0"/>
                        </a:spcAft>
                      </a:pPr>
                      <a:r>
                        <a:rPr lang="tr-TR" sz="1000">
                          <a:effectLst/>
                        </a:rPr>
                        <a:t>Sanat Tarihi</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c>
                  <a:txBody>
                    <a:bodyPr/>
                    <a:lstStyle/>
                    <a:p>
                      <a:pPr>
                        <a:lnSpc>
                          <a:spcPct val="115000"/>
                        </a:lnSpc>
                        <a:spcAft>
                          <a:spcPts val="0"/>
                        </a:spcAft>
                      </a:pPr>
                      <a:r>
                        <a:rPr lang="tr-TR" sz="1000">
                          <a:effectLst/>
                        </a:rPr>
                        <a:t>Sanat Tarihi</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2</a:t>
                      </a:r>
                      <a:endParaRPr lang="tr-TR" sz="1200">
                        <a:effectLst/>
                        <a:latin typeface="Times New Roman"/>
                        <a:ea typeface="Times New Roman"/>
                      </a:endParaRPr>
                    </a:p>
                  </a:txBody>
                  <a:tcPr marL="68580" marR="68580" marT="0" marB="0"/>
                </a:tc>
              </a:tr>
              <a:tr h="464431">
                <a:tc>
                  <a:txBody>
                    <a:bodyPr/>
                    <a:lstStyle/>
                    <a:p>
                      <a:pPr>
                        <a:lnSpc>
                          <a:spcPct val="115000"/>
                        </a:lnSpc>
                        <a:spcAft>
                          <a:spcPts val="0"/>
                        </a:spcAft>
                      </a:pPr>
                      <a:r>
                        <a:rPr lang="tr-TR" sz="1000">
                          <a:effectLst/>
                        </a:rPr>
                        <a:t>Çağdaş Türk Lehçeleri ve Edebiyatları</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dirty="0">
                          <a:effectLst/>
                        </a:rPr>
                        <a:t>6</a:t>
                      </a:r>
                      <a:endParaRPr lang="tr-TR" sz="1200" dirty="0">
                        <a:effectLst/>
                        <a:latin typeface="Times New Roman"/>
                        <a:ea typeface="Times New Roman"/>
                      </a:endParaRPr>
                    </a:p>
                  </a:txBody>
                  <a:tcPr marL="68580" marR="68580" marT="0" marB="0"/>
                </a:tc>
                <a:tc>
                  <a:txBody>
                    <a:bodyPr/>
                    <a:lstStyle/>
                    <a:p>
                      <a:pPr>
                        <a:lnSpc>
                          <a:spcPct val="115000"/>
                        </a:lnSpc>
                        <a:spcAft>
                          <a:spcPts val="0"/>
                        </a:spcAft>
                      </a:pPr>
                      <a:r>
                        <a:rPr lang="tr-TR" sz="1000">
                          <a:effectLst/>
                        </a:rPr>
                        <a:t>Çağdaş Türk Lehçeleri ve Edebiyatları</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4</a:t>
                      </a:r>
                      <a:endParaRPr lang="tr-TR" sz="1200">
                        <a:effectLst/>
                        <a:latin typeface="Times New Roman"/>
                        <a:ea typeface="Times New Roman"/>
                      </a:endParaRPr>
                    </a:p>
                  </a:txBody>
                  <a:tcPr marL="68580" marR="68580" marT="0" marB="0"/>
                </a:tc>
              </a:tr>
              <a:tr h="248069">
                <a:tc>
                  <a:txBody>
                    <a:bodyPr/>
                    <a:lstStyle/>
                    <a:p>
                      <a:pPr>
                        <a:lnSpc>
                          <a:spcPct val="115000"/>
                        </a:lnSpc>
                        <a:spcAft>
                          <a:spcPts val="0"/>
                        </a:spcAft>
                      </a:pPr>
                      <a:r>
                        <a:rPr lang="tr-TR" sz="1000">
                          <a:effectLst/>
                        </a:rPr>
                        <a:t>Toplam</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000">
                          <a:effectLst/>
                        </a:rPr>
                        <a:t>16</a:t>
                      </a:r>
                      <a:endParaRPr lang="tr-TR" sz="1200">
                        <a:effectLst/>
                        <a:latin typeface="Times New Roman"/>
                        <a:ea typeface="Times New Roman"/>
                      </a:endParaRPr>
                    </a:p>
                  </a:txBody>
                  <a:tcPr marL="68580" marR="68580" marT="0" marB="0"/>
                </a:tc>
                <a:tc>
                  <a:txBody>
                    <a:bodyPr/>
                    <a:lstStyle/>
                    <a:p>
                      <a:pPr>
                        <a:lnSpc>
                          <a:spcPct val="115000"/>
                        </a:lnSpc>
                        <a:spcAft>
                          <a:spcPts val="0"/>
                        </a:spcAft>
                      </a:pPr>
                      <a:r>
                        <a:rPr lang="tr-TR" sz="1000" dirty="0">
                          <a:effectLst/>
                        </a:rPr>
                        <a:t>Toplam</a:t>
                      </a:r>
                      <a:endParaRPr lang="tr-TR" sz="1200" dirty="0">
                        <a:effectLst/>
                        <a:latin typeface="Times New Roman"/>
                        <a:ea typeface="Times New Roman"/>
                      </a:endParaRPr>
                    </a:p>
                  </a:txBody>
                  <a:tcPr marL="68580" marR="68580" marT="0" marB="0"/>
                </a:tc>
                <a:tc>
                  <a:txBody>
                    <a:bodyPr/>
                    <a:lstStyle/>
                    <a:p>
                      <a:pPr algn="ctr">
                        <a:lnSpc>
                          <a:spcPct val="115000"/>
                        </a:lnSpc>
                        <a:spcAft>
                          <a:spcPts val="0"/>
                        </a:spcAft>
                      </a:pPr>
                      <a:r>
                        <a:rPr lang="tr-TR" sz="1000" dirty="0">
                          <a:effectLst/>
                        </a:rPr>
                        <a:t>14</a:t>
                      </a:r>
                      <a:endParaRPr lang="tr-TR" sz="1200" dirty="0">
                        <a:effectLst/>
                        <a:latin typeface="Times New Roman"/>
                        <a:ea typeface="Times New Roman"/>
                      </a:endParaRPr>
                    </a:p>
                  </a:txBody>
                  <a:tcPr marL="68580" marR="6858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449271564"/>
              </p:ext>
            </p:extLst>
          </p:nvPr>
        </p:nvGraphicFramePr>
        <p:xfrm>
          <a:off x="2803358" y="4522204"/>
          <a:ext cx="8867273" cy="1481553"/>
        </p:xfrm>
        <a:graphic>
          <a:graphicData uri="http://schemas.openxmlformats.org/drawingml/2006/table">
            <a:tbl>
              <a:tblPr firstRow="1" firstCol="1" bandRow="1">
                <a:tableStyleId>{5C22544A-7EE6-4342-B048-85BDC9FD1C3A}</a:tableStyleId>
              </a:tblPr>
              <a:tblGrid>
                <a:gridCol w="3157339"/>
                <a:gridCol w="1092990"/>
                <a:gridCol w="2916640"/>
                <a:gridCol w="1700304"/>
              </a:tblGrid>
              <a:tr h="276221">
                <a:tc>
                  <a:txBody>
                    <a:bodyPr/>
                    <a:lstStyle/>
                    <a:p>
                      <a:pPr algn="just">
                        <a:lnSpc>
                          <a:spcPct val="115000"/>
                        </a:lnSpc>
                        <a:spcAft>
                          <a:spcPts val="0"/>
                        </a:spcAft>
                      </a:pPr>
                      <a:r>
                        <a:rPr lang="tr-TR" sz="1100">
                          <a:effectLst/>
                        </a:rPr>
                        <a:t>Çift Ana Dal</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100">
                          <a:effectLst/>
                        </a:rPr>
                        <a:t>Kontenjan</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100">
                          <a:effectLst/>
                        </a:rPr>
                        <a:t>Yan Dal</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100">
                          <a:effectLst/>
                        </a:rPr>
                        <a:t>Kontenjan</a:t>
                      </a:r>
                      <a:endParaRPr lang="tr-TR" sz="1200">
                        <a:effectLst/>
                        <a:latin typeface="Times New Roman"/>
                        <a:ea typeface="Times New Roman"/>
                      </a:endParaRPr>
                    </a:p>
                  </a:txBody>
                  <a:tcPr marL="68580" marR="68580" marT="0" marB="0"/>
                </a:tc>
              </a:tr>
              <a:tr h="301333">
                <a:tc>
                  <a:txBody>
                    <a:bodyPr/>
                    <a:lstStyle/>
                    <a:p>
                      <a:pPr algn="just">
                        <a:lnSpc>
                          <a:spcPct val="115000"/>
                        </a:lnSpc>
                        <a:spcAft>
                          <a:spcPts val="0"/>
                        </a:spcAft>
                      </a:pPr>
                      <a:r>
                        <a:rPr lang="tr-TR" sz="1200">
                          <a:effectLst/>
                        </a:rPr>
                        <a:t>Sosyoloji Bölümü</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4</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Sosyoloji Bölümü</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4</a:t>
                      </a:r>
                      <a:endParaRPr lang="tr-TR" sz="1200">
                        <a:effectLst/>
                        <a:latin typeface="Times New Roman"/>
                        <a:ea typeface="Times New Roman"/>
                      </a:endParaRPr>
                    </a:p>
                  </a:txBody>
                  <a:tcPr marL="68580" marR="68580" marT="0" marB="0"/>
                </a:tc>
              </a:tr>
              <a:tr h="301333">
                <a:tc>
                  <a:txBody>
                    <a:bodyPr/>
                    <a:lstStyle/>
                    <a:p>
                      <a:pPr algn="just">
                        <a:lnSpc>
                          <a:spcPct val="115000"/>
                        </a:lnSpc>
                        <a:spcAft>
                          <a:spcPts val="0"/>
                        </a:spcAft>
                      </a:pPr>
                      <a:r>
                        <a:rPr lang="tr-TR" sz="1200">
                          <a:effectLst/>
                        </a:rPr>
                        <a:t>Sanat Tarihi Bölümü</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4</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Sanat Tarihi Bölümü</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2</a:t>
                      </a:r>
                      <a:endParaRPr lang="tr-TR" sz="1200">
                        <a:effectLst/>
                        <a:latin typeface="Times New Roman"/>
                        <a:ea typeface="Times New Roman"/>
                      </a:endParaRPr>
                    </a:p>
                  </a:txBody>
                  <a:tcPr marL="68580" marR="68580" marT="0" marB="0"/>
                </a:tc>
              </a:tr>
              <a:tr h="301333">
                <a:tc>
                  <a:txBody>
                    <a:bodyPr/>
                    <a:lstStyle/>
                    <a:p>
                      <a:pPr algn="just">
                        <a:lnSpc>
                          <a:spcPct val="115000"/>
                        </a:lnSpc>
                        <a:spcAft>
                          <a:spcPts val="0"/>
                        </a:spcAft>
                      </a:pPr>
                      <a:r>
                        <a:rPr lang="tr-TR" sz="1200">
                          <a:effectLst/>
                        </a:rPr>
                        <a:t>Biyoloji Bölümü</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4</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Biyoloji Bölümü</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4</a:t>
                      </a:r>
                      <a:endParaRPr lang="tr-TR" sz="1200">
                        <a:effectLst/>
                        <a:latin typeface="Times New Roman"/>
                        <a:ea typeface="Times New Roman"/>
                      </a:endParaRPr>
                    </a:p>
                  </a:txBody>
                  <a:tcPr marL="68580" marR="68580" marT="0" marB="0"/>
                </a:tc>
              </a:tr>
              <a:tr h="301333">
                <a:tc>
                  <a:txBody>
                    <a:bodyPr/>
                    <a:lstStyle/>
                    <a:p>
                      <a:pPr algn="just">
                        <a:lnSpc>
                          <a:spcPct val="115000"/>
                        </a:lnSpc>
                        <a:spcAft>
                          <a:spcPts val="0"/>
                        </a:spcAft>
                      </a:pPr>
                      <a:r>
                        <a:rPr lang="tr-TR" sz="1200">
                          <a:effectLst/>
                        </a:rPr>
                        <a:t>Toplam</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12</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dirty="0">
                          <a:effectLst/>
                        </a:rPr>
                        <a:t>10</a:t>
                      </a:r>
                      <a:endParaRPr lang="tr-TR" sz="1200" dirty="0">
                        <a:effectLst/>
                        <a:latin typeface="Times New Roman"/>
                        <a:ea typeface="Times New Roman"/>
                      </a:endParaRPr>
                    </a:p>
                  </a:txBody>
                  <a:tcPr marL="68580" marR="68580" marT="0" marB="0"/>
                </a:tc>
              </a:tr>
            </a:tbl>
          </a:graphicData>
        </a:graphic>
      </p:graphicFrame>
      <p:sp>
        <p:nvSpPr>
          <p:cNvPr id="6" name="Dikdörtgen 5"/>
          <p:cNvSpPr/>
          <p:nvPr/>
        </p:nvSpPr>
        <p:spPr>
          <a:xfrm>
            <a:off x="-246319" y="789892"/>
            <a:ext cx="1545730" cy="461665"/>
          </a:xfrm>
          <a:prstGeom prst="rect">
            <a:avLst/>
          </a:prstGeom>
        </p:spPr>
        <p:txBody>
          <a:bodyPr wrap="square">
            <a:spAutoFit/>
          </a:bodyPr>
          <a:lstStyle/>
          <a:p>
            <a:pPr algn="ctr"/>
            <a:r>
              <a:rPr lang="tr-TR" sz="1200" b="1" dirty="0">
                <a:solidFill>
                  <a:schemeClr val="bg1"/>
                </a:solidFill>
              </a:rPr>
              <a:t>ÇİFT DAL – YAN DAL</a:t>
            </a:r>
            <a:endParaRPr lang="tr-TR" sz="1200" b="1" dirty="0">
              <a:solidFill>
                <a:schemeClr val="bg1"/>
              </a:solidFill>
            </a:endParaRPr>
          </a:p>
        </p:txBody>
      </p:sp>
    </p:spTree>
    <p:extLst>
      <p:ext uri="{BB962C8B-B14F-4D97-AF65-F5344CB8AC3E}">
        <p14:creationId xmlns:p14="http://schemas.microsoft.com/office/powerpoint/2010/main" val="320376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94084"/>
            <a:ext cx="8915400" cy="5117138"/>
          </a:xfrm>
        </p:spPr>
        <p:txBody>
          <a:bodyPr/>
          <a:lstStyle/>
          <a:p>
            <a:r>
              <a:rPr lang="tr-TR" b="1" dirty="0"/>
              <a:t>ÇAĞDAŞ TÜRK LEHÇELERİ VE EDEBİYATLARI </a:t>
            </a:r>
            <a:r>
              <a:rPr lang="tr-TR" b="1" dirty="0" smtClean="0"/>
              <a:t>BÖLÜMÜ</a:t>
            </a:r>
          </a:p>
          <a:p>
            <a:endParaRPr lang="tr-TR" b="1" dirty="0"/>
          </a:p>
          <a:p>
            <a:endParaRPr lang="tr-TR" b="1" dirty="0" smtClean="0"/>
          </a:p>
          <a:p>
            <a:endParaRPr lang="tr-TR" b="1" dirty="0"/>
          </a:p>
          <a:p>
            <a:endParaRPr lang="tr-TR" b="1" dirty="0" smtClean="0"/>
          </a:p>
          <a:p>
            <a:r>
              <a:rPr lang="tr-TR" b="1" dirty="0"/>
              <a:t>TARİH BÖLÜMÜ</a:t>
            </a:r>
            <a:endParaRPr lang="tr-TR" dirty="0"/>
          </a:p>
          <a:p>
            <a:endParaRPr lang="tr-TR" dirty="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419056895"/>
              </p:ext>
            </p:extLst>
          </p:nvPr>
        </p:nvGraphicFramePr>
        <p:xfrm>
          <a:off x="2514600" y="1354915"/>
          <a:ext cx="8891337" cy="1087495"/>
        </p:xfrm>
        <a:graphic>
          <a:graphicData uri="http://schemas.openxmlformats.org/drawingml/2006/table">
            <a:tbl>
              <a:tblPr firstRow="1" firstCol="1" bandRow="1">
                <a:tableStyleId>{5C22544A-7EE6-4342-B048-85BDC9FD1C3A}</a:tableStyleId>
              </a:tblPr>
              <a:tblGrid>
                <a:gridCol w="3384975"/>
                <a:gridCol w="1121476"/>
                <a:gridCol w="3263410"/>
                <a:gridCol w="1121476"/>
              </a:tblGrid>
              <a:tr h="514253">
                <a:tc>
                  <a:txBody>
                    <a:bodyPr/>
                    <a:lstStyle/>
                    <a:p>
                      <a:pPr algn="just">
                        <a:lnSpc>
                          <a:spcPct val="115000"/>
                        </a:lnSpc>
                        <a:spcAft>
                          <a:spcPts val="0"/>
                        </a:spcAft>
                      </a:pPr>
                      <a:r>
                        <a:rPr lang="tr-TR" sz="1200" dirty="0">
                          <a:effectLst/>
                        </a:rPr>
                        <a:t>Çift Ana Dal</a:t>
                      </a:r>
                      <a:endParaRPr lang="tr-TR" sz="1200" dirty="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Kontenjan</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Yan Dal</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Kontenjan</a:t>
                      </a:r>
                      <a:endParaRPr lang="tr-TR" sz="1200">
                        <a:effectLst/>
                        <a:latin typeface="Times New Roman"/>
                        <a:ea typeface="Times New Roman"/>
                      </a:endParaRPr>
                    </a:p>
                  </a:txBody>
                  <a:tcPr marL="68580" marR="68580" marT="0" marB="0"/>
                </a:tc>
              </a:tr>
              <a:tr h="286621">
                <a:tc>
                  <a:txBody>
                    <a:bodyPr/>
                    <a:lstStyle/>
                    <a:p>
                      <a:pPr algn="just">
                        <a:lnSpc>
                          <a:spcPct val="115000"/>
                        </a:lnSpc>
                        <a:spcAft>
                          <a:spcPts val="0"/>
                        </a:spcAft>
                      </a:pPr>
                      <a:r>
                        <a:rPr lang="tr-TR" sz="1200" dirty="0">
                          <a:effectLst/>
                        </a:rPr>
                        <a:t>Türk Dili ve Edebiyatı Bölümü</a:t>
                      </a:r>
                      <a:endParaRPr lang="tr-TR" sz="1200" dirty="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10</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Türk Dili ve Edebiyatı Bölümü</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a:effectLst/>
                        </a:rPr>
                        <a:t>10</a:t>
                      </a:r>
                      <a:endParaRPr lang="tr-TR" sz="1200">
                        <a:effectLst/>
                        <a:latin typeface="Times New Roman"/>
                        <a:ea typeface="Times New Roman"/>
                      </a:endParaRPr>
                    </a:p>
                  </a:txBody>
                  <a:tcPr marL="68580" marR="68580" marT="0" marB="0"/>
                </a:tc>
              </a:tr>
              <a:tr h="286621">
                <a:tc>
                  <a:txBody>
                    <a:bodyPr/>
                    <a:lstStyle/>
                    <a:p>
                      <a:pPr algn="just">
                        <a:lnSpc>
                          <a:spcPct val="115000"/>
                        </a:lnSpc>
                        <a:spcAft>
                          <a:spcPts val="0"/>
                        </a:spcAft>
                      </a:pPr>
                      <a:r>
                        <a:rPr lang="tr-TR" sz="1200">
                          <a:effectLst/>
                        </a:rPr>
                        <a:t>Toplam</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10</a:t>
                      </a:r>
                      <a:endParaRPr lang="tr-TR" sz="1200">
                        <a:effectLst/>
                        <a:latin typeface="Times New Roman"/>
                        <a:ea typeface="Times New Roman"/>
                      </a:endParaRPr>
                    </a:p>
                  </a:txBody>
                  <a:tcPr marL="68580" marR="68580" marT="0" marB="0"/>
                </a:tc>
                <a:tc>
                  <a:txBody>
                    <a:bodyPr/>
                    <a:lstStyle/>
                    <a:p>
                      <a:pPr algn="just">
                        <a:lnSpc>
                          <a:spcPct val="115000"/>
                        </a:lnSpc>
                        <a:spcAft>
                          <a:spcPts val="0"/>
                        </a:spcAft>
                      </a:pPr>
                      <a:r>
                        <a:rPr lang="tr-TR" sz="1200">
                          <a:effectLst/>
                        </a:rPr>
                        <a:t> </a:t>
                      </a:r>
                      <a:endParaRPr lang="tr-TR" sz="1200">
                        <a:effectLst/>
                        <a:latin typeface="Times New Roman"/>
                        <a:ea typeface="Times New Roman"/>
                      </a:endParaRPr>
                    </a:p>
                  </a:txBody>
                  <a:tcPr marL="68580" marR="68580" marT="0" marB="0"/>
                </a:tc>
                <a:tc>
                  <a:txBody>
                    <a:bodyPr/>
                    <a:lstStyle/>
                    <a:p>
                      <a:pPr algn="ctr">
                        <a:lnSpc>
                          <a:spcPct val="115000"/>
                        </a:lnSpc>
                        <a:spcAft>
                          <a:spcPts val="0"/>
                        </a:spcAft>
                      </a:pPr>
                      <a:r>
                        <a:rPr lang="tr-TR" sz="1200" dirty="0">
                          <a:effectLst/>
                        </a:rPr>
                        <a:t>10</a:t>
                      </a:r>
                      <a:endParaRPr lang="tr-TR" sz="1200" dirty="0">
                        <a:effectLst/>
                        <a:latin typeface="Times New Roman"/>
                        <a:ea typeface="Times New Roman"/>
                      </a:endParaRPr>
                    </a:p>
                  </a:txBody>
                  <a:tcPr marL="68580" marR="6858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3767833742"/>
              </p:ext>
            </p:extLst>
          </p:nvPr>
        </p:nvGraphicFramePr>
        <p:xfrm>
          <a:off x="2526632" y="3332746"/>
          <a:ext cx="8867273" cy="3116179"/>
        </p:xfrm>
        <a:graphic>
          <a:graphicData uri="http://schemas.openxmlformats.org/drawingml/2006/table">
            <a:tbl>
              <a:tblPr firstRow="1" firstCol="1" bandRow="1">
                <a:tableStyleId>{5C22544A-7EE6-4342-B048-85BDC9FD1C3A}</a:tableStyleId>
              </a:tblPr>
              <a:tblGrid>
                <a:gridCol w="2550883"/>
                <a:gridCol w="1213768"/>
                <a:gridCol w="2916640"/>
                <a:gridCol w="2185982"/>
              </a:tblGrid>
              <a:tr h="283289">
                <a:tc>
                  <a:txBody>
                    <a:bodyPr/>
                    <a:lstStyle/>
                    <a:p>
                      <a:pPr algn="just">
                        <a:lnSpc>
                          <a:spcPct val="115000"/>
                        </a:lnSpc>
                        <a:spcAft>
                          <a:spcPts val="0"/>
                        </a:spcAft>
                      </a:pPr>
                      <a:r>
                        <a:rPr lang="tr-TR" sz="1000">
                          <a:effectLst/>
                        </a:rPr>
                        <a:t>Çift Anadal</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Kontenjan</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Yandal</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tabLst>
                          <a:tab pos="342900" algn="l"/>
                        </a:tabLst>
                      </a:pPr>
                      <a:r>
                        <a:rPr lang="tr-TR" sz="1000">
                          <a:effectLst/>
                        </a:rPr>
                        <a:t>Kontenjan</a:t>
                      </a:r>
                      <a:endParaRPr lang="tr-TR" sz="1200">
                        <a:effectLst/>
                        <a:latin typeface="Times New Roman"/>
                        <a:ea typeface="Times New Roman"/>
                      </a:endParaRPr>
                    </a:p>
                  </a:txBody>
                  <a:tcPr marL="68580" marR="68580" marT="0" marB="0"/>
                </a:tc>
              </a:tr>
              <a:tr h="283289">
                <a:tc>
                  <a:txBody>
                    <a:bodyPr/>
                    <a:lstStyle/>
                    <a:p>
                      <a:pPr algn="just">
                        <a:lnSpc>
                          <a:spcPct val="115000"/>
                        </a:lnSpc>
                        <a:spcAft>
                          <a:spcPts val="0"/>
                        </a:spcAft>
                      </a:pPr>
                      <a:r>
                        <a:rPr lang="tr-TR" sz="1000">
                          <a:effectLst/>
                        </a:rPr>
                        <a:t>Fizik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tr-TR" sz="1000">
                          <a:effectLst/>
                        </a:rPr>
                        <a:t>Fizik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100">
                        <a:effectLst/>
                        <a:latin typeface="Calibri"/>
                        <a:ea typeface="Calibri"/>
                        <a:cs typeface="Times New Roman"/>
                      </a:endParaRPr>
                    </a:p>
                  </a:txBody>
                  <a:tcPr marL="68580" marR="68580" marT="0" marB="0" anchor="ctr"/>
                </a:tc>
              </a:tr>
              <a:tr h="283289">
                <a:tc>
                  <a:txBody>
                    <a:bodyPr/>
                    <a:lstStyle/>
                    <a:p>
                      <a:pPr algn="just">
                        <a:lnSpc>
                          <a:spcPct val="115000"/>
                        </a:lnSpc>
                        <a:spcAft>
                          <a:spcPts val="0"/>
                        </a:spcAft>
                      </a:pPr>
                      <a:r>
                        <a:rPr lang="tr-TR" sz="1000">
                          <a:effectLst/>
                        </a:rPr>
                        <a:t>Kimya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Kimya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100">
                        <a:effectLst/>
                        <a:latin typeface="Calibri"/>
                        <a:ea typeface="Calibri"/>
                        <a:cs typeface="Times New Roman"/>
                      </a:endParaRPr>
                    </a:p>
                  </a:txBody>
                  <a:tcPr marL="68580" marR="68580" marT="0" marB="0" anchor="ctr"/>
                </a:tc>
              </a:tr>
              <a:tr h="283289">
                <a:tc>
                  <a:txBody>
                    <a:bodyPr/>
                    <a:lstStyle/>
                    <a:p>
                      <a:pPr algn="just">
                        <a:lnSpc>
                          <a:spcPct val="115000"/>
                        </a:lnSpc>
                        <a:spcAft>
                          <a:spcPts val="0"/>
                        </a:spcAft>
                      </a:pPr>
                      <a:r>
                        <a:rPr lang="tr-TR" sz="1000">
                          <a:effectLst/>
                        </a:rPr>
                        <a:t>Biyoloji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Biyoloji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a:t>
                      </a:r>
                      <a:endParaRPr lang="tr-TR" sz="1100">
                        <a:effectLst/>
                        <a:latin typeface="Calibri"/>
                        <a:ea typeface="Calibri"/>
                        <a:cs typeface="Times New Roman"/>
                      </a:endParaRPr>
                    </a:p>
                  </a:txBody>
                  <a:tcPr marL="68580" marR="68580" marT="0" marB="0" anchor="ctr"/>
                </a:tc>
              </a:tr>
              <a:tr h="283289">
                <a:tc>
                  <a:txBody>
                    <a:bodyPr/>
                    <a:lstStyle/>
                    <a:p>
                      <a:pPr algn="just">
                        <a:lnSpc>
                          <a:spcPct val="115000"/>
                        </a:lnSpc>
                        <a:spcAft>
                          <a:spcPts val="0"/>
                        </a:spcAft>
                      </a:pPr>
                      <a:r>
                        <a:rPr lang="tr-TR" sz="1000">
                          <a:effectLst/>
                        </a:rPr>
                        <a:t>Elektrik-Elektronik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Elektrik-Elektronik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200">
                        <a:effectLst/>
                        <a:latin typeface="Times New Roman"/>
                        <a:ea typeface="Times New Roman"/>
                      </a:endParaRPr>
                    </a:p>
                  </a:txBody>
                  <a:tcPr marL="68580" marR="68580" marT="0" marB="0" anchor="ctr"/>
                </a:tc>
              </a:tr>
              <a:tr h="283289">
                <a:tc>
                  <a:txBody>
                    <a:bodyPr/>
                    <a:lstStyle/>
                    <a:p>
                      <a:pPr algn="just">
                        <a:lnSpc>
                          <a:spcPct val="115000"/>
                        </a:lnSpc>
                        <a:spcAft>
                          <a:spcPts val="0"/>
                        </a:spcAft>
                      </a:pPr>
                      <a:r>
                        <a:rPr lang="tr-TR" sz="1000">
                          <a:effectLst/>
                        </a:rPr>
                        <a:t>Makine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Makine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200">
                        <a:effectLst/>
                        <a:latin typeface="Times New Roman"/>
                        <a:ea typeface="Times New Roman"/>
                      </a:endParaRPr>
                    </a:p>
                  </a:txBody>
                  <a:tcPr marL="68580" marR="68580" marT="0" marB="0" anchor="ctr"/>
                </a:tc>
              </a:tr>
              <a:tr h="283289">
                <a:tc>
                  <a:txBody>
                    <a:bodyPr/>
                    <a:lstStyle/>
                    <a:p>
                      <a:pPr algn="just">
                        <a:lnSpc>
                          <a:spcPct val="115000"/>
                        </a:lnSpc>
                        <a:spcAft>
                          <a:spcPts val="0"/>
                        </a:spcAft>
                      </a:pPr>
                      <a:r>
                        <a:rPr lang="tr-TR" sz="1000">
                          <a:effectLst/>
                        </a:rPr>
                        <a:t>İnşaat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İnşaat Mühendisliği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200">
                        <a:effectLst/>
                        <a:latin typeface="Times New Roman"/>
                        <a:ea typeface="Times New Roman"/>
                      </a:endParaRPr>
                    </a:p>
                  </a:txBody>
                  <a:tcPr marL="68580" marR="68580" marT="0" marB="0" anchor="ctr"/>
                </a:tc>
              </a:tr>
              <a:tr h="283289">
                <a:tc>
                  <a:txBody>
                    <a:bodyPr/>
                    <a:lstStyle/>
                    <a:p>
                      <a:pPr algn="just">
                        <a:lnSpc>
                          <a:spcPct val="115000"/>
                        </a:lnSpc>
                        <a:spcAft>
                          <a:spcPts val="0"/>
                        </a:spcAft>
                      </a:pPr>
                      <a:r>
                        <a:rPr lang="tr-TR" sz="1000">
                          <a:effectLst/>
                        </a:rPr>
                        <a:t>Mekatronik Mühendisliği Böl.</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Mekatronik Mühendisliği Böl.</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1</a:t>
                      </a:r>
                      <a:endParaRPr lang="tr-TR" sz="1200">
                        <a:effectLst/>
                        <a:latin typeface="Times New Roman"/>
                        <a:ea typeface="Times New Roman"/>
                      </a:endParaRPr>
                    </a:p>
                  </a:txBody>
                  <a:tcPr marL="68580" marR="68580" marT="0" marB="0" anchor="ctr"/>
                </a:tc>
              </a:tr>
              <a:tr h="283289">
                <a:tc>
                  <a:txBody>
                    <a:bodyPr/>
                    <a:lstStyle/>
                    <a:p>
                      <a:pPr algn="just">
                        <a:lnSpc>
                          <a:spcPct val="115000"/>
                        </a:lnSpc>
                        <a:spcAft>
                          <a:spcPts val="0"/>
                        </a:spcAft>
                      </a:pPr>
                      <a:r>
                        <a:rPr lang="tr-TR" sz="1000">
                          <a:effectLst/>
                        </a:rPr>
                        <a:t>İktisat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İktisat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a:t>
                      </a:r>
                      <a:endParaRPr lang="tr-TR" sz="1100">
                        <a:effectLst/>
                        <a:latin typeface="Calibri"/>
                        <a:ea typeface="Calibri"/>
                        <a:cs typeface="Times New Roman"/>
                      </a:endParaRPr>
                    </a:p>
                  </a:txBody>
                  <a:tcPr marL="68580" marR="68580" marT="0" marB="0" anchor="ctr"/>
                </a:tc>
              </a:tr>
              <a:tr h="283289">
                <a:tc>
                  <a:txBody>
                    <a:bodyPr/>
                    <a:lstStyle/>
                    <a:p>
                      <a:pPr algn="just">
                        <a:lnSpc>
                          <a:spcPct val="115000"/>
                        </a:lnSpc>
                        <a:spcAft>
                          <a:spcPts val="0"/>
                        </a:spcAft>
                      </a:pPr>
                      <a:r>
                        <a:rPr lang="tr-TR" sz="1000">
                          <a:effectLst/>
                        </a:rPr>
                        <a:t>İşletme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3</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İşletme Bölümü</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a:t>
                      </a:r>
                      <a:endParaRPr lang="tr-TR" sz="1100">
                        <a:effectLst/>
                        <a:latin typeface="Calibri"/>
                        <a:ea typeface="Calibri"/>
                        <a:cs typeface="Times New Roman"/>
                      </a:endParaRPr>
                    </a:p>
                  </a:txBody>
                  <a:tcPr marL="68580" marR="68580" marT="0" marB="0" anchor="ctr"/>
                </a:tc>
              </a:tr>
              <a:tr h="283289">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a:effectLst/>
                        </a:rPr>
                        <a:t>27</a:t>
                      </a:r>
                      <a:endParaRPr lang="tr-TR" sz="1200">
                        <a:effectLst/>
                        <a:latin typeface="Times New Roman"/>
                        <a:ea typeface="Times New Roman"/>
                      </a:endParaRPr>
                    </a:p>
                  </a:txBody>
                  <a:tcPr marL="68580" marR="68580" marT="0" marB="0" anchor="ctr"/>
                </a:tc>
                <a:tc>
                  <a:txBody>
                    <a:bodyPr/>
                    <a:lstStyle/>
                    <a:p>
                      <a:pPr algn="just">
                        <a:lnSpc>
                          <a:spcPct val="115000"/>
                        </a:lnSpc>
                        <a:spcAft>
                          <a:spcPts val="0"/>
                        </a:spcAft>
                      </a:pPr>
                      <a:r>
                        <a:rPr lang="tr-TR" sz="1000">
                          <a:effectLst/>
                        </a:rPr>
                        <a:t>Toplam</a:t>
                      </a:r>
                      <a:endParaRPr lang="tr-T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000" dirty="0">
                          <a:effectLst/>
                        </a:rPr>
                        <a:t>6</a:t>
                      </a:r>
                      <a:endParaRPr lang="tr-TR" sz="1100" dirty="0">
                        <a:effectLst/>
                        <a:latin typeface="Calibri"/>
                        <a:ea typeface="Calibri"/>
                        <a:cs typeface="Times New Roman"/>
                      </a:endParaRPr>
                    </a:p>
                  </a:txBody>
                  <a:tcPr marL="68580" marR="68580" marT="0" marB="0" anchor="ctr"/>
                </a:tc>
              </a:tr>
            </a:tbl>
          </a:graphicData>
        </a:graphic>
      </p:graphicFrame>
      <p:sp>
        <p:nvSpPr>
          <p:cNvPr id="6" name="Dikdörtgen 5"/>
          <p:cNvSpPr/>
          <p:nvPr/>
        </p:nvSpPr>
        <p:spPr>
          <a:xfrm>
            <a:off x="-246319" y="789892"/>
            <a:ext cx="1545730" cy="461665"/>
          </a:xfrm>
          <a:prstGeom prst="rect">
            <a:avLst/>
          </a:prstGeom>
        </p:spPr>
        <p:txBody>
          <a:bodyPr wrap="square">
            <a:spAutoFit/>
          </a:bodyPr>
          <a:lstStyle/>
          <a:p>
            <a:pPr algn="ctr"/>
            <a:r>
              <a:rPr lang="tr-TR" sz="1200" b="1" dirty="0">
                <a:solidFill>
                  <a:schemeClr val="bg1"/>
                </a:solidFill>
              </a:rPr>
              <a:t>ÇİFT DAL – YAN DAL</a:t>
            </a:r>
            <a:endParaRPr lang="tr-TR" sz="1200" b="1" dirty="0">
              <a:solidFill>
                <a:schemeClr val="bg1"/>
              </a:solidFill>
            </a:endParaRPr>
          </a:p>
        </p:txBody>
      </p:sp>
    </p:spTree>
    <p:extLst>
      <p:ext uri="{BB962C8B-B14F-4D97-AF65-F5344CB8AC3E}">
        <p14:creationId xmlns:p14="http://schemas.microsoft.com/office/powerpoint/2010/main" val="1322534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0" y="807522"/>
            <a:ext cx="1749341" cy="276999"/>
          </a:xfrm>
          <a:prstGeom prst="rect">
            <a:avLst/>
          </a:prstGeom>
          <a:noFill/>
        </p:spPr>
        <p:txBody>
          <a:bodyPr wrap="square" rtlCol="0">
            <a:spAutoFit/>
          </a:bodyPr>
          <a:lstStyle/>
          <a:p>
            <a:r>
              <a:rPr lang="tr-TR" sz="1200" b="1" dirty="0" smtClean="0">
                <a:solidFill>
                  <a:schemeClr val="bg1"/>
                </a:solidFill>
              </a:rPr>
              <a:t>ÖĞRENCİ KABULÜ</a:t>
            </a:r>
            <a:endParaRPr lang="tr-TR" sz="12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algn="just"/>
            <a:r>
              <a:rPr lang="tr-TR" sz="3600" b="1" dirty="0" smtClean="0">
                <a:solidFill>
                  <a:schemeClr val="tx1"/>
                </a:solidFill>
              </a:rPr>
              <a:t>ÖĞRENCİ KABUL </a:t>
            </a:r>
            <a:endParaRPr lang="en-US" sz="3600" b="1" dirty="0" smtClean="0">
              <a:solidFill>
                <a:schemeClr val="tx1"/>
              </a:solidFill>
            </a:endParaRPr>
          </a:p>
          <a:p>
            <a:pPr algn="just">
              <a:buFont typeface="Arial" panose="020B0604020202020204" pitchFamily="34" charset="0"/>
              <a:buChar char="•"/>
            </a:pPr>
            <a:r>
              <a:rPr lang="tr-TR" sz="3200" b="1" dirty="0" smtClean="0">
                <a:solidFill>
                  <a:schemeClr val="tx1"/>
                </a:solidFill>
              </a:rPr>
              <a:t>Öğrenci Seçme ve Yerleştirme Merkezi </a:t>
            </a:r>
            <a:r>
              <a:rPr lang="en-US" sz="3200" b="1" dirty="0" smtClean="0">
                <a:solidFill>
                  <a:schemeClr val="tx1"/>
                </a:solidFill>
              </a:rPr>
              <a:t>(ÖSYM)</a:t>
            </a:r>
            <a:r>
              <a:rPr lang="tr-TR" sz="3200" b="1" dirty="0" smtClean="0">
                <a:solidFill>
                  <a:schemeClr val="tx1"/>
                </a:solidFill>
              </a:rPr>
              <a:t> tarafından yürütülen ulusal sınav ile</a:t>
            </a:r>
          </a:p>
          <a:p>
            <a:pPr algn="just">
              <a:buFont typeface="Arial" panose="020B0604020202020204" pitchFamily="34" charset="0"/>
              <a:buChar char="•"/>
            </a:pPr>
            <a:r>
              <a:rPr lang="tr-TR" sz="3200" b="1" dirty="0" smtClean="0">
                <a:solidFill>
                  <a:schemeClr val="tx1"/>
                </a:solidFill>
              </a:rPr>
              <a:t>Yatay Geçiş </a:t>
            </a:r>
            <a:r>
              <a:rPr lang="en-US" sz="3200" b="1" dirty="0" smtClean="0">
                <a:solidFill>
                  <a:schemeClr val="tx1"/>
                </a:solidFill>
              </a:rPr>
              <a:t> -  </a:t>
            </a:r>
            <a:r>
              <a:rPr lang="tr-TR" sz="3200" b="1" dirty="0" smtClean="0">
                <a:solidFill>
                  <a:schemeClr val="tx1"/>
                </a:solidFill>
              </a:rPr>
              <a:t>Denk bölümlere geçişle</a:t>
            </a:r>
          </a:p>
          <a:p>
            <a:pPr algn="just">
              <a:buFont typeface="Arial" panose="020B0604020202020204" pitchFamily="34" charset="0"/>
              <a:buChar char="•"/>
            </a:pPr>
            <a:r>
              <a:rPr lang="tr-TR" sz="3200" b="1" dirty="0" smtClean="0">
                <a:solidFill>
                  <a:schemeClr val="tx1"/>
                </a:solidFill>
              </a:rPr>
              <a:t>Dikey Geçiş</a:t>
            </a:r>
            <a:r>
              <a:rPr lang="en-US" sz="3200" b="1" dirty="0" smtClean="0">
                <a:solidFill>
                  <a:schemeClr val="tx1"/>
                </a:solidFill>
              </a:rPr>
              <a:t> – </a:t>
            </a:r>
            <a:r>
              <a:rPr lang="tr-TR" sz="3200" b="1" dirty="0" smtClean="0">
                <a:solidFill>
                  <a:schemeClr val="tx1"/>
                </a:solidFill>
              </a:rPr>
              <a:t>Ön lisans mezunu öğrenci sınavı ile</a:t>
            </a:r>
            <a:endParaRPr lang="en-US" sz="3200" b="1" dirty="0" smtClean="0">
              <a:solidFill>
                <a:schemeClr val="tx1"/>
              </a:solidFill>
            </a:endParaRPr>
          </a:p>
          <a:p>
            <a:pPr>
              <a:buFont typeface="Arial" panose="020B0604020202020204" pitchFamily="34" charset="0"/>
              <a:buChar char="•"/>
            </a:pPr>
            <a:r>
              <a:rPr lang="tr-TR" sz="3200" b="1" dirty="0" smtClean="0">
                <a:solidFill>
                  <a:schemeClr val="tx1"/>
                </a:solidFill>
              </a:rPr>
              <a:t>Yabancı Öğrenci Kabulü </a:t>
            </a:r>
            <a:r>
              <a:rPr lang="en-US" sz="3200" b="1" dirty="0" smtClean="0">
                <a:solidFill>
                  <a:schemeClr val="tx1"/>
                </a:solidFill>
              </a:rPr>
              <a:t>– </a:t>
            </a:r>
            <a:r>
              <a:rPr lang="tr-TR" sz="3200" b="1" dirty="0" smtClean="0">
                <a:solidFill>
                  <a:schemeClr val="tx1"/>
                </a:solidFill>
              </a:rPr>
              <a:t>Ömer </a:t>
            </a:r>
            <a:r>
              <a:rPr lang="tr-TR" sz="3200" b="1" dirty="0" err="1" smtClean="0">
                <a:solidFill>
                  <a:schemeClr val="tx1"/>
                </a:solidFill>
              </a:rPr>
              <a:t>Halisdemir</a:t>
            </a:r>
            <a:r>
              <a:rPr lang="tr-TR" sz="3200" b="1" dirty="0" smtClean="0">
                <a:solidFill>
                  <a:schemeClr val="tx1"/>
                </a:solidFill>
              </a:rPr>
              <a:t> Üniversitesi  şartları/yaptırımlarına başvuru ile</a:t>
            </a:r>
            <a:endParaRPr lang="en-US" sz="3200" b="1" dirty="0" smtClean="0">
              <a:solidFill>
                <a:schemeClr val="tx1"/>
              </a:solidFill>
            </a:endParaRPr>
          </a:p>
          <a:p>
            <a:pPr marL="0" indent="0" algn="just">
              <a:buNone/>
            </a:pPr>
            <a:r>
              <a:rPr lang="en-US" sz="3200" dirty="0" smtClean="0"/>
              <a:t> </a:t>
            </a:r>
            <a:r>
              <a:rPr lang="en-US" sz="3200" b="1" dirty="0" smtClean="0">
                <a:solidFill>
                  <a:srgbClr val="FF0000"/>
                </a:solidFill>
              </a:rPr>
              <a:t> </a:t>
            </a:r>
          </a:p>
          <a:p>
            <a:pPr marL="0" indent="0" algn="just">
              <a:buNone/>
            </a:pPr>
            <a:r>
              <a:rPr lang="en-US" sz="2400" b="1" dirty="0" smtClean="0">
                <a:solidFill>
                  <a:srgbClr val="FF0000"/>
                </a:solidFill>
              </a:rPr>
              <a:t>  </a:t>
            </a:r>
          </a:p>
        </p:txBody>
      </p:sp>
    </p:spTree>
    <p:extLst>
      <p:ext uri="{BB962C8B-B14F-4D97-AF65-F5344CB8AC3E}">
        <p14:creationId xmlns:p14="http://schemas.microsoft.com/office/powerpoint/2010/main" val="2941425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İSTATİSTİKLER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303185414"/>
              </p:ext>
            </p:extLst>
          </p:nvPr>
        </p:nvGraphicFramePr>
        <p:xfrm>
          <a:off x="1828799" y="1896480"/>
          <a:ext cx="8802806" cy="2473104"/>
        </p:xfrm>
        <a:graphic>
          <a:graphicData uri="http://schemas.openxmlformats.org/drawingml/2006/table">
            <a:tbl>
              <a:tblPr firstRow="1" firstCol="1" bandRow="1">
                <a:tableStyleId>{93296810-A885-4BE3-A3E7-6D5BEEA58F35}</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400" dirty="0" smtClean="0">
                          <a:effectLst/>
                        </a:rPr>
                        <a:t>SAYILAR</a:t>
                      </a:r>
                      <a:endParaRPr lang="tr-TR" sz="240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rPr>
                        <a:t>ÖĞRENCİ </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2525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30416">
                <a:tc>
                  <a:txBody>
                    <a:bodyPr/>
                    <a:lstStyle/>
                    <a:p>
                      <a:pPr algn="just">
                        <a:lnSpc>
                          <a:spcPct val="115000"/>
                        </a:lnSpc>
                        <a:spcAft>
                          <a:spcPts val="0"/>
                        </a:spcAft>
                      </a:pPr>
                      <a:r>
                        <a:rPr lang="tr-TR" sz="2800" dirty="0" smtClean="0">
                          <a:effectLst/>
                        </a:rPr>
                        <a:t>AKADEMİK PERSONEL</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115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495824">
                <a:tc>
                  <a:txBody>
                    <a:bodyPr/>
                    <a:lstStyle/>
                    <a:p>
                      <a:pPr algn="just">
                        <a:lnSpc>
                          <a:spcPct val="115000"/>
                        </a:lnSpc>
                        <a:spcAft>
                          <a:spcPts val="0"/>
                        </a:spcAft>
                      </a:pPr>
                      <a:r>
                        <a:rPr lang="tr-TR" sz="2800" dirty="0" smtClean="0">
                          <a:effectLst/>
                        </a:rPr>
                        <a:t>İDARİ PERSONEL</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25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530416">
                <a:tc>
                  <a:txBody>
                    <a:bodyPr/>
                    <a:lstStyle/>
                    <a:p>
                      <a:pPr algn="just">
                        <a:lnSpc>
                          <a:spcPct val="115000"/>
                        </a:lnSpc>
                        <a:spcAft>
                          <a:spcPts val="0"/>
                        </a:spcAft>
                      </a:pPr>
                      <a:r>
                        <a:rPr lang="tr-TR" sz="2800" dirty="0" smtClean="0">
                          <a:effectLst/>
                        </a:rPr>
                        <a:t>YABANCI ÖĞRENCİ</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b="0" dirty="0" smtClean="0">
                          <a:effectLst/>
                          <a:latin typeface="+mn-lt"/>
                          <a:ea typeface="+mn-ea"/>
                          <a:cs typeface="+mn-cs"/>
                        </a:rPr>
                        <a:t>57</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7" name="Unvan 1"/>
          <p:cNvSpPr>
            <a:spLocks noGrp="1"/>
          </p:cNvSpPr>
          <p:nvPr>
            <p:ph type="title"/>
          </p:nvPr>
        </p:nvSpPr>
        <p:spPr>
          <a:xfrm>
            <a:off x="1937833" y="596815"/>
            <a:ext cx="8911687" cy="672427"/>
          </a:xfrm>
        </p:spPr>
        <p:txBody>
          <a:bodyPr>
            <a:normAutofit/>
          </a:bodyPr>
          <a:lstStyle/>
          <a:p>
            <a:r>
              <a:rPr lang="tr-TR" b="1" dirty="0">
                <a:solidFill>
                  <a:schemeClr val="tx1"/>
                </a:solidFill>
              </a:rPr>
              <a:t>İSTATİSTİKLER</a:t>
            </a:r>
            <a:r>
              <a:rPr lang="tr-TR" b="1" dirty="0" smtClean="0">
                <a:solidFill>
                  <a:schemeClr val="tx1"/>
                </a:solidFill>
              </a:rPr>
              <a:t> – PERSONEL VE ÖĞRENCİ</a:t>
            </a:r>
            <a:endParaRPr lang="tr-TR" b="1" dirty="0">
              <a:solidFill>
                <a:schemeClr val="tx1"/>
              </a:solidFill>
            </a:endParaRPr>
          </a:p>
        </p:txBody>
      </p:sp>
    </p:spTree>
    <p:extLst>
      <p:ext uri="{BB962C8B-B14F-4D97-AF65-F5344CB8AC3E}">
        <p14:creationId xmlns:p14="http://schemas.microsoft.com/office/powerpoint/2010/main" val="1888703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998081647"/>
              </p:ext>
            </p:extLst>
          </p:nvPr>
        </p:nvGraphicFramePr>
        <p:xfrm>
          <a:off x="2579423" y="2606723"/>
          <a:ext cx="8149537" cy="2883498"/>
        </p:xfrm>
        <a:graphic>
          <a:graphicData uri="http://schemas.openxmlformats.org/drawingml/2006/table">
            <a:tbl>
              <a:tblPr firstRow="1" firstCol="1" bandRow="1">
                <a:tableStyleId>{93296810-A885-4BE3-A3E7-6D5BEEA58F35}</a:tableStyleId>
              </a:tblPr>
              <a:tblGrid>
                <a:gridCol w="4440932">
                  <a:extLst>
                    <a:ext uri="{9D8B030D-6E8A-4147-A177-3AD203B41FA5}">
                      <a16:colId xmlns:a16="http://schemas.microsoft.com/office/drawing/2014/main" xmlns="" val="20000"/>
                    </a:ext>
                  </a:extLst>
                </a:gridCol>
                <a:gridCol w="3708605">
                  <a:extLst>
                    <a:ext uri="{9D8B030D-6E8A-4147-A177-3AD203B41FA5}">
                      <a16:colId xmlns:a16="http://schemas.microsoft.com/office/drawing/2014/main" xmlns="" val="20001"/>
                    </a:ext>
                  </a:extLst>
                </a:gridCol>
              </a:tblGrid>
              <a:tr h="1201002">
                <a:tc>
                  <a:txBody>
                    <a:bodyPr/>
                    <a:lstStyle/>
                    <a:p>
                      <a:pPr algn="ctr">
                        <a:lnSpc>
                          <a:spcPct val="115000"/>
                        </a:lnSpc>
                        <a:spcAft>
                          <a:spcPts val="0"/>
                        </a:spcAft>
                      </a:pPr>
                      <a:r>
                        <a:rPr lang="tr-TR" sz="2000" dirty="0" smtClean="0">
                          <a:effectLst/>
                        </a:rPr>
                        <a:t>PROGRAM</a:t>
                      </a:r>
                      <a:endParaRPr lang="tr-TR" sz="20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000" noProof="0" dirty="0" smtClean="0">
                          <a:effectLst/>
                          <a:latin typeface="Calibri"/>
                          <a:ea typeface="Calibri"/>
                          <a:cs typeface="Times New Roman"/>
                        </a:rPr>
                        <a:t>Bölge</a:t>
                      </a:r>
                      <a:r>
                        <a:rPr lang="tr-TR" sz="2000" baseline="0" noProof="0" dirty="0" smtClean="0">
                          <a:effectLst/>
                          <a:latin typeface="Calibri"/>
                          <a:ea typeface="Calibri"/>
                          <a:cs typeface="Times New Roman"/>
                        </a:rPr>
                        <a:t> ve Ülke</a:t>
                      </a:r>
                      <a:endParaRPr lang="en-GB" sz="2000" noProof="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363398">
                <a:tc>
                  <a:txBody>
                    <a:bodyPr/>
                    <a:lstStyle/>
                    <a:p>
                      <a:pPr algn="just">
                        <a:lnSpc>
                          <a:spcPct val="115000"/>
                        </a:lnSpc>
                        <a:spcAft>
                          <a:spcPts val="0"/>
                        </a:spcAft>
                      </a:pPr>
                      <a:r>
                        <a:rPr lang="tr-TR" sz="1800" dirty="0" smtClean="0">
                          <a:effectLst/>
                        </a:rPr>
                        <a:t>ERASMUS</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AVRUPA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363398">
                <a:tc>
                  <a:txBody>
                    <a:bodyPr/>
                    <a:lstStyle/>
                    <a:p>
                      <a:pPr algn="just">
                        <a:lnSpc>
                          <a:spcPct val="115000"/>
                        </a:lnSpc>
                        <a:spcAft>
                          <a:spcPts val="0"/>
                        </a:spcAft>
                      </a:pPr>
                      <a:r>
                        <a:rPr lang="tr-TR" sz="1800" dirty="0" smtClean="0">
                          <a:effectLst/>
                        </a:rPr>
                        <a:t>FARABI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TÜRKİYE</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363398">
                <a:tc>
                  <a:txBody>
                    <a:bodyPr/>
                    <a:lstStyle/>
                    <a:p>
                      <a:pPr algn="just">
                        <a:lnSpc>
                          <a:spcPct val="115000"/>
                        </a:lnSpc>
                        <a:spcAft>
                          <a:spcPts val="0"/>
                        </a:spcAft>
                      </a:pPr>
                      <a:r>
                        <a:rPr lang="tr-TR" sz="1800" dirty="0" smtClean="0">
                          <a:effectLst/>
                        </a:rPr>
                        <a:t>MEVLANA</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rPr>
                        <a:t>DÜNYA</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363398">
                <a:tc>
                  <a:txBody>
                    <a:bodyPr/>
                    <a:lstStyle/>
                    <a:p>
                      <a:pPr algn="just">
                        <a:lnSpc>
                          <a:spcPct val="115000"/>
                        </a:lnSpc>
                        <a:spcAft>
                          <a:spcPts val="0"/>
                        </a:spcAft>
                      </a:pPr>
                      <a:r>
                        <a:rPr lang="tr-TR" sz="1800" dirty="0" smtClean="0">
                          <a:effectLst/>
                        </a:rPr>
                        <a:t>DİĞERLERİ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0" dirty="0" smtClean="0">
                          <a:solidFill>
                            <a:schemeClr val="tx1"/>
                          </a:solidFill>
                          <a:effectLst/>
                          <a:latin typeface="Calibri"/>
                          <a:ea typeface="Calibri"/>
                          <a:cs typeface="Times New Roman"/>
                          <a:hlinkClick r:id="rId2" action="ppaction://hlinkfile"/>
                        </a:rPr>
                        <a:t>PROTOKOL ANLAŞMALARI</a:t>
                      </a:r>
                      <a:endParaRPr lang="tr-TR" sz="2400" b="0"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çerçevesinde personel ve öğrenci değişim programları</a:t>
            </a:r>
          </a:p>
          <a:p>
            <a:pPr algn="just"/>
            <a:r>
              <a:rPr lang="tr-TR" sz="2200" b="1" dirty="0" smtClean="0">
                <a:solidFill>
                  <a:schemeClr val="tx1"/>
                </a:solidFill>
              </a:rPr>
              <a:t>(ERASMUS,  FARABI, MEVLANA VE DİĞERLERİ)</a:t>
            </a:r>
            <a:endParaRPr lang="tr-TR" sz="2200" b="1" dirty="0">
              <a:solidFill>
                <a:schemeClr val="tx1"/>
              </a:solidFill>
            </a:endParaRPr>
          </a:p>
          <a:p>
            <a:pPr marL="342900" indent="-342900" algn="just">
              <a:buFontTx/>
              <a:buChar char="-"/>
            </a:pPr>
            <a:endParaRPr lang="tr-TR" sz="2200" b="1" dirty="0">
              <a:solidFill>
                <a:schemeClr val="tx1"/>
              </a:solidFill>
            </a:endParaRPr>
          </a:p>
        </p:txBody>
      </p:sp>
    </p:spTree>
    <p:extLst>
      <p:ext uri="{BB962C8B-B14F-4D97-AF65-F5344CB8AC3E}">
        <p14:creationId xmlns:p14="http://schemas.microsoft.com/office/powerpoint/2010/main" val="3940549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7" y="788324"/>
            <a:ext cx="1643922" cy="307777"/>
          </a:xfrm>
          <a:prstGeom prst="rect">
            <a:avLst/>
          </a:prstGeom>
          <a:noFill/>
        </p:spPr>
        <p:txBody>
          <a:bodyPr wrap="square" rtlCol="0">
            <a:spAutoFit/>
          </a:bodyPr>
          <a:lstStyle/>
          <a:p>
            <a:r>
              <a:rPr lang="tr-TR" sz="1400" b="1" dirty="0" smtClean="0">
                <a:solidFill>
                  <a:schemeClr val="bg1"/>
                </a:solidFill>
              </a:rPr>
              <a:t>AKREDİTASYON</a:t>
            </a:r>
            <a:endParaRPr lang="en-US" sz="14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905164622"/>
              </p:ext>
            </p:extLst>
          </p:nvPr>
        </p:nvGraphicFramePr>
        <p:xfrm>
          <a:off x="2318240" y="2411730"/>
          <a:ext cx="7233316" cy="2097554"/>
        </p:xfrm>
        <a:graphic>
          <a:graphicData uri="http://schemas.openxmlformats.org/drawingml/2006/table">
            <a:tbl>
              <a:tblPr firstRow="1" firstCol="1" bandRow="1">
                <a:tableStyleId>{93296810-A885-4BE3-A3E7-6D5BEEA58F35}</a:tableStyleId>
              </a:tblPr>
              <a:tblGrid>
                <a:gridCol w="2756851">
                  <a:extLst>
                    <a:ext uri="{9D8B030D-6E8A-4147-A177-3AD203B41FA5}">
                      <a16:colId xmlns:a16="http://schemas.microsoft.com/office/drawing/2014/main" xmlns="" val="20000"/>
                    </a:ext>
                  </a:extLst>
                </a:gridCol>
                <a:gridCol w="4476465">
                  <a:extLst>
                    <a:ext uri="{9D8B030D-6E8A-4147-A177-3AD203B41FA5}">
                      <a16:colId xmlns:a16="http://schemas.microsoft.com/office/drawing/2014/main" xmlns="" val="20001"/>
                    </a:ext>
                  </a:extLst>
                </a:gridCol>
              </a:tblGrid>
              <a:tr h="1151150">
                <a:tc>
                  <a:txBody>
                    <a:bodyPr/>
                    <a:lstStyle/>
                    <a:p>
                      <a:pPr algn="ctr">
                        <a:lnSpc>
                          <a:spcPct val="115000"/>
                        </a:lnSpc>
                        <a:spcAft>
                          <a:spcPts val="0"/>
                        </a:spcAft>
                      </a:pPr>
                      <a:r>
                        <a:rPr lang="tr-TR" sz="2000" dirty="0" smtClean="0">
                          <a:effectLst/>
                        </a:rPr>
                        <a:t>BÖLÜMLER</a:t>
                      </a:r>
                      <a:endParaRPr lang="tr-TR" sz="20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000" noProof="0" dirty="0" smtClean="0">
                          <a:effectLst/>
                        </a:rPr>
                        <a:t>BOLOGNA SÜRECİ</a:t>
                      </a:r>
                      <a:endParaRPr lang="en-GB" sz="2000" noProof="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363398">
                <a:tc>
                  <a:txBody>
                    <a:bodyPr/>
                    <a:lstStyle/>
                    <a:p>
                      <a:pPr algn="just">
                        <a:lnSpc>
                          <a:spcPct val="115000"/>
                        </a:lnSpc>
                        <a:spcAft>
                          <a:spcPts val="0"/>
                        </a:spcAft>
                      </a:pPr>
                      <a:r>
                        <a:rPr lang="tr-TR" sz="1800" dirty="0" smtClean="0">
                          <a:effectLst/>
                        </a:rPr>
                        <a:t>BÜTÜN BÖLÜMLER</a:t>
                      </a:r>
                      <a:endParaRPr lang="tr-TR" sz="1800" dirty="0">
                        <a:effectLst/>
                        <a:latin typeface="Calibri"/>
                        <a:ea typeface="Calibri"/>
                        <a:cs typeface="Times New Roman"/>
                      </a:endParaRPr>
                    </a:p>
                  </a:txBody>
                  <a:tcPr marL="68580" marR="68580" marT="0" marB="0">
                    <a:solidFill>
                      <a:srgbClr val="009999"/>
                    </a:solidFill>
                  </a:tcPr>
                </a:tc>
                <a:tc>
                  <a:txBody>
                    <a:bodyPr/>
                    <a:lstStyle/>
                    <a:p>
                      <a:pPr algn="just">
                        <a:lnSpc>
                          <a:spcPct val="115000"/>
                        </a:lnSpc>
                        <a:spcAft>
                          <a:spcPts val="0"/>
                        </a:spcAft>
                      </a:pPr>
                      <a:r>
                        <a:rPr lang="tr-TR" sz="1800" kern="1200" baseline="0" noProof="0" dirty="0" smtClean="0">
                          <a:effectLst/>
                        </a:rPr>
                        <a:t>Avrupa </a:t>
                      </a:r>
                      <a:r>
                        <a:rPr lang="it-IT" sz="1800" kern="1200" dirty="0" smtClean="0">
                          <a:effectLst/>
                        </a:rPr>
                        <a:t>Kredi Transfer Sistemi ve Diploma Eki</a:t>
                      </a:r>
                      <a:r>
                        <a:rPr lang="tr-TR" sz="1800" kern="1200" dirty="0" smtClean="0">
                          <a:effectLst/>
                        </a:rPr>
                        <a:t> gereklilikleri başarıyla tamamlanmıştır. </a:t>
                      </a:r>
                      <a:endParaRPr lang="it-IT" sz="1800" kern="1200" dirty="0" smtClean="0">
                        <a:effectLst/>
                      </a:endParaRPr>
                    </a:p>
                  </a:txBody>
                  <a:tcPr marL="68580" marR="68580" marT="0" marB="0"/>
                </a:tc>
                <a:extLst>
                  <a:ext uri="{0D108BD9-81ED-4DB2-BD59-A6C34878D82A}">
                    <a16:rowId xmlns:a16="http://schemas.microsoft.com/office/drawing/2014/main" xmlns="" val="10001"/>
                  </a:ext>
                </a:extLst>
              </a:tr>
            </a:tbl>
          </a:graphicData>
        </a:graphic>
      </p:graphicFrame>
      <p:sp>
        <p:nvSpPr>
          <p:cNvPr id="7" name="Unvan 1"/>
          <p:cNvSpPr>
            <a:spLocks noGrp="1"/>
          </p:cNvSpPr>
          <p:nvPr>
            <p:ph type="title"/>
          </p:nvPr>
        </p:nvSpPr>
        <p:spPr>
          <a:xfrm>
            <a:off x="1705967" y="788324"/>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smtClean="0">
                <a:solidFill>
                  <a:schemeClr val="tx1"/>
                </a:solidFill>
              </a:rPr>
              <a:t>Ak</a:t>
            </a:r>
            <a:r>
              <a:rPr lang="en-US" sz="2400" b="1" dirty="0" err="1" smtClean="0">
                <a:solidFill>
                  <a:schemeClr val="tx1"/>
                </a:solidFill>
              </a:rPr>
              <a:t>ademi</a:t>
            </a:r>
            <a:r>
              <a:rPr lang="tr-TR" sz="2400" b="1" dirty="0" smtClean="0">
                <a:solidFill>
                  <a:schemeClr val="tx1"/>
                </a:solidFill>
              </a:rPr>
              <a:t>k</a:t>
            </a:r>
            <a:r>
              <a:rPr lang="en-US" sz="2400" b="1" dirty="0" smtClean="0">
                <a:solidFill>
                  <a:schemeClr val="tx1"/>
                </a:solidFill>
              </a:rPr>
              <a:t> </a:t>
            </a:r>
            <a:r>
              <a:rPr lang="tr-TR" sz="2400" b="1" dirty="0" smtClean="0">
                <a:solidFill>
                  <a:schemeClr val="tx1"/>
                </a:solidFill>
              </a:rPr>
              <a:t>değerlendirme</a:t>
            </a:r>
            <a:r>
              <a:rPr lang="en-US" sz="2400" b="1" dirty="0" smtClean="0">
                <a:solidFill>
                  <a:schemeClr val="tx1"/>
                </a:solidFill>
              </a:rPr>
              <a:t>, </a:t>
            </a:r>
            <a:r>
              <a:rPr lang="tr-TR" sz="2400" b="1" dirty="0" smtClean="0">
                <a:solidFill>
                  <a:schemeClr val="tx1"/>
                </a:solidFill>
              </a:rPr>
              <a:t>kalite gelişimi</a:t>
            </a:r>
            <a:r>
              <a:rPr lang="en-US" sz="2400" b="1" dirty="0" smtClean="0">
                <a:solidFill>
                  <a:schemeClr val="tx1"/>
                </a:solidFill>
              </a:rPr>
              <a:t>, </a:t>
            </a:r>
            <a:r>
              <a:rPr lang="tr-TR" sz="2200" b="1" dirty="0" smtClean="0">
                <a:solidFill>
                  <a:schemeClr val="tx1"/>
                </a:solidFill>
              </a:rPr>
              <a:t>profesyonel tanınma</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val="3479602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8782" y="784168"/>
            <a:ext cx="1801505" cy="307777"/>
          </a:xfrm>
          <a:prstGeom prst="rect">
            <a:avLst/>
          </a:prstGeom>
          <a:noFill/>
        </p:spPr>
        <p:txBody>
          <a:bodyPr wrap="square" rtlCol="0">
            <a:spAutoFit/>
          </a:bodyPr>
          <a:lstStyle/>
          <a:p>
            <a:r>
              <a:rPr lang="tr-TR" sz="1400" b="1" dirty="0" smtClean="0">
                <a:solidFill>
                  <a:schemeClr val="bg1"/>
                </a:solidFill>
              </a:rPr>
              <a:t>İÇ MEKANLAR</a:t>
            </a:r>
            <a:endParaRPr lang="en-US" sz="14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tr-TR" b="1" dirty="0" smtClean="0">
                <a:solidFill>
                  <a:schemeClr val="tx1"/>
                </a:solidFill>
              </a:rPr>
              <a:t>İÇ MEKANLAR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3571247433"/>
              </p:ext>
            </p:extLst>
          </p:nvPr>
        </p:nvGraphicFramePr>
        <p:xfrm>
          <a:off x="1720533" y="1478280"/>
          <a:ext cx="8802806" cy="1212958"/>
        </p:xfrm>
        <a:graphic>
          <a:graphicData uri="http://schemas.openxmlformats.org/drawingml/2006/table">
            <a:tbl>
              <a:tblPr firstRow="1" firstCol="1" bandRow="1">
                <a:tableStyleId>{93296810-A885-4BE3-A3E7-6D5BEEA58F35}</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717134">
                <a:tc>
                  <a:txBody>
                    <a:bodyPr/>
                    <a:lstStyle/>
                    <a:p>
                      <a:pPr algn="ctr">
                        <a:lnSpc>
                          <a:spcPct val="115000"/>
                        </a:lnSpc>
                        <a:spcAft>
                          <a:spcPts val="0"/>
                        </a:spcAft>
                      </a:pPr>
                      <a:r>
                        <a:rPr lang="tr-TR" sz="2400" dirty="0" smtClean="0">
                          <a:effectLst/>
                        </a:rPr>
                        <a:t>ALAN</a:t>
                      </a:r>
                      <a:endParaRPr lang="tr-TR" sz="24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400" dirty="0" smtClean="0">
                          <a:effectLst/>
                        </a:rPr>
                        <a:t>m</a:t>
                      </a:r>
                      <a:r>
                        <a:rPr lang="tr-TR" sz="2400" baseline="30000" dirty="0" smtClean="0">
                          <a:effectLst/>
                        </a:rPr>
                        <a:t>2</a:t>
                      </a:r>
                      <a:endParaRPr lang="tr-TR" sz="2400" baseline="3000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rPr>
                        <a:t>HEPSİ</a:t>
                      </a:r>
                      <a:r>
                        <a:rPr lang="tr-TR" sz="2800" baseline="0" dirty="0" smtClean="0">
                          <a:effectLst/>
                        </a:rPr>
                        <a:t> - TAMAMLANMIŞ</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35000</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426740769"/>
              </p:ext>
            </p:extLst>
          </p:nvPr>
        </p:nvGraphicFramePr>
        <p:xfrm>
          <a:off x="1705293" y="3505200"/>
          <a:ext cx="8802806" cy="2582896"/>
        </p:xfrm>
        <a:graphic>
          <a:graphicData uri="http://schemas.openxmlformats.org/drawingml/2006/table">
            <a:tbl>
              <a:tblPr firstRow="1" firstCol="1" bandRow="1">
                <a:tableStyleId>{93296810-A885-4BE3-A3E7-6D5BEEA58F35}</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495824">
                <a:tc>
                  <a:txBody>
                    <a:bodyPr/>
                    <a:lstStyle/>
                    <a:p>
                      <a:pPr algn="just">
                        <a:lnSpc>
                          <a:spcPct val="115000"/>
                        </a:lnSpc>
                        <a:spcAft>
                          <a:spcPts val="0"/>
                        </a:spcAft>
                      </a:pPr>
                      <a:endParaRPr lang="tr-TR" sz="2800" dirty="0">
                        <a:effectLst/>
                        <a:latin typeface="+mn-lt"/>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rPr>
                        <a:t>SAYI</a:t>
                      </a:r>
                      <a:endParaRPr lang="tr-TR" sz="2400" b="1" dirty="0">
                        <a:effectLst/>
                        <a:latin typeface="Calibri"/>
                        <a:ea typeface="Calibri"/>
                        <a:cs typeface="Times New Roman"/>
                      </a:endParaRPr>
                    </a:p>
                  </a:txBody>
                  <a:tcPr marL="68580" marR="68580" marT="0" marB="0">
                    <a:solidFill>
                      <a:srgbClr val="009999"/>
                    </a:solidFill>
                  </a:tcP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rPr>
                        <a:t>SINIFLAR</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30</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30416">
                <a:tc>
                  <a:txBody>
                    <a:bodyPr/>
                    <a:lstStyle/>
                    <a:p>
                      <a:pPr algn="just">
                        <a:lnSpc>
                          <a:spcPct val="115000"/>
                        </a:lnSpc>
                        <a:spcAft>
                          <a:spcPts val="0"/>
                        </a:spcAft>
                      </a:pPr>
                      <a:r>
                        <a:rPr lang="tr-TR" sz="2400" dirty="0" smtClean="0">
                          <a:effectLst/>
                        </a:rPr>
                        <a:t>BİLGİSAYAR LABOROVATUARLARI</a:t>
                      </a:r>
                      <a:endParaRPr lang="tr-TR" sz="24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1</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30416">
                <a:tc>
                  <a:txBody>
                    <a:bodyPr/>
                    <a:lstStyle/>
                    <a:p>
                      <a:pPr algn="just">
                        <a:lnSpc>
                          <a:spcPct val="115000"/>
                        </a:lnSpc>
                        <a:spcAft>
                          <a:spcPts val="0"/>
                        </a:spcAft>
                      </a:pPr>
                      <a:r>
                        <a:rPr lang="tr-TR" sz="2800" dirty="0" smtClean="0">
                          <a:effectLst/>
                        </a:rPr>
                        <a:t>AMFITİYATRO</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1</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530416">
                <a:tc>
                  <a:txBody>
                    <a:bodyPr/>
                    <a:lstStyle/>
                    <a:p>
                      <a:pPr algn="just">
                        <a:lnSpc>
                          <a:spcPct val="115000"/>
                        </a:lnSpc>
                        <a:spcAft>
                          <a:spcPts val="0"/>
                        </a:spcAft>
                      </a:pPr>
                      <a:r>
                        <a:rPr lang="tr-TR" sz="2800" dirty="0" smtClean="0">
                          <a:effectLst/>
                        </a:rPr>
                        <a:t>LABOROVATUARLAR</a:t>
                      </a:r>
                      <a:endParaRPr lang="tr-TR" sz="2800" dirty="0">
                        <a:effectLst/>
                        <a:latin typeface="+mn-lt"/>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rPr>
                        <a:t>47</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278422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endParaRPr lang="tr-TR" sz="5400" b="1" dirty="0"/>
          </a:p>
        </p:txBody>
      </p:sp>
      <p:sp>
        <p:nvSpPr>
          <p:cNvPr id="4" name="Metin kutusu 3"/>
          <p:cNvSpPr txBox="1"/>
          <p:nvPr/>
        </p:nvSpPr>
        <p:spPr>
          <a:xfrm>
            <a:off x="0" y="688233"/>
            <a:ext cx="1817370" cy="338554"/>
          </a:xfrm>
          <a:prstGeom prst="rect">
            <a:avLst/>
          </a:prstGeom>
          <a:noFill/>
        </p:spPr>
        <p:txBody>
          <a:bodyPr wrap="square" rtlCol="0">
            <a:spAutoFit/>
          </a:bodyPr>
          <a:lstStyle/>
          <a:p>
            <a:r>
              <a:rPr lang="tr-TR" sz="1600" b="1" dirty="0" smtClean="0">
                <a:solidFill>
                  <a:schemeClr val="bg1"/>
                </a:solidFill>
              </a:rPr>
              <a:t>FEN EDEBİYAT</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BAŞLIKLARI</a:t>
            </a:r>
            <a:endParaRPr lang="tr-TR" b="1" dirty="0">
              <a:solidFill>
                <a:schemeClr val="tx1"/>
              </a:solidFill>
            </a:endParaRPr>
          </a:p>
        </p:txBody>
      </p:sp>
      <p:sp>
        <p:nvSpPr>
          <p:cNvPr id="3" name="İçerik Yer Tutucusu 2"/>
          <p:cNvSpPr>
            <a:spLocks noGrp="1"/>
          </p:cNvSpPr>
          <p:nvPr>
            <p:ph idx="1"/>
          </p:nvPr>
        </p:nvSpPr>
        <p:spPr>
          <a:xfrm>
            <a:off x="2124141" y="1455821"/>
            <a:ext cx="9776202" cy="4184029"/>
          </a:xfrm>
        </p:spPr>
        <p:txBody>
          <a:bodyPr>
            <a:noAutofit/>
          </a:bodyPr>
          <a:lstStyle/>
          <a:p>
            <a:r>
              <a:rPr lang="tr-TR" sz="2000" b="1" dirty="0" smtClean="0"/>
              <a:t>MİSYON</a:t>
            </a:r>
          </a:p>
          <a:p>
            <a:r>
              <a:rPr lang="tr-TR" sz="2000" b="1" dirty="0" smtClean="0"/>
              <a:t>VİZYON</a:t>
            </a:r>
          </a:p>
          <a:p>
            <a:r>
              <a:rPr lang="tr-TR" sz="2000" b="1" dirty="0" smtClean="0"/>
              <a:t>AKADEMİK YAPI</a:t>
            </a:r>
          </a:p>
          <a:p>
            <a:r>
              <a:rPr lang="tr-TR" sz="2000" b="1" dirty="0" smtClean="0"/>
              <a:t>İDARİ YAPI</a:t>
            </a:r>
          </a:p>
          <a:p>
            <a:r>
              <a:rPr lang="tr-TR" sz="2000" b="1" dirty="0" smtClean="0"/>
              <a:t>BÖLÜMLER</a:t>
            </a:r>
            <a:endParaRPr lang="tr-TR" sz="2000" b="1" dirty="0"/>
          </a:p>
          <a:p>
            <a:r>
              <a:rPr lang="tr-TR" sz="2000" b="1" dirty="0" smtClean="0"/>
              <a:t>PROGRAMLAR</a:t>
            </a:r>
            <a:endParaRPr lang="en-GB" sz="2000" b="1" dirty="0" smtClean="0"/>
          </a:p>
          <a:p>
            <a:r>
              <a:rPr lang="tr-TR" sz="2000" b="1" dirty="0" smtClean="0"/>
              <a:t>EĞİTİM DİLİ</a:t>
            </a:r>
            <a:endParaRPr lang="en-GB" sz="2000" b="1" dirty="0" smtClean="0"/>
          </a:p>
          <a:p>
            <a:r>
              <a:rPr lang="tr-TR" sz="2000" b="1" dirty="0" smtClean="0"/>
              <a:t>ÖĞRENCİ KABULÜ</a:t>
            </a:r>
            <a:endParaRPr lang="en-GB" sz="2000" b="1" dirty="0" smtClean="0"/>
          </a:p>
          <a:p>
            <a:r>
              <a:rPr lang="tr-TR" sz="2000" b="1" dirty="0" smtClean="0"/>
              <a:t>SAYILAR</a:t>
            </a:r>
            <a:endParaRPr lang="en-GB" sz="2000" b="1" dirty="0" smtClean="0"/>
          </a:p>
          <a:p>
            <a:r>
              <a:rPr lang="tr-TR" sz="2000" b="1" dirty="0" smtClean="0"/>
              <a:t>İKİLİ ANLAŞMALAR</a:t>
            </a:r>
            <a:endParaRPr lang="en-GB" sz="2000" b="1" dirty="0" smtClean="0"/>
          </a:p>
          <a:p>
            <a:r>
              <a:rPr lang="tr-TR" sz="2000" b="1" dirty="0" smtClean="0"/>
              <a:t>AKREDİTASYON</a:t>
            </a:r>
          </a:p>
          <a:p>
            <a:r>
              <a:rPr lang="tr-TR" sz="2000" b="1" dirty="0" smtClean="0"/>
              <a:t>FİZİKİ ALT YAPI</a:t>
            </a:r>
            <a:endParaRPr lang="en-GB" sz="2000"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BAŞLIKLAR</a:t>
            </a:r>
            <a:endParaRPr lang="tr-TR" sz="1600" b="1" dirty="0">
              <a:solidFill>
                <a:schemeClr val="bg1"/>
              </a:solidFill>
            </a:endParaRPr>
          </a:p>
        </p:txBody>
      </p:sp>
    </p:spTree>
    <p:extLst>
      <p:ext uri="{BB962C8B-B14F-4D97-AF65-F5344CB8AC3E}">
        <p14:creationId xmlns:p14="http://schemas.microsoft.com/office/powerpoint/2010/main" val="332504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MİSYON </a:t>
            </a:r>
            <a:r>
              <a:rPr lang="tr-TR" dirty="0"/>
              <a:t/>
            </a:r>
            <a:br>
              <a:rPr lang="tr-TR" dirty="0"/>
            </a:br>
            <a:endParaRPr lang="tr-TR" dirty="0"/>
          </a:p>
        </p:txBody>
      </p:sp>
      <p:sp>
        <p:nvSpPr>
          <p:cNvPr id="3" name="İçerik Yer Tutucusu 2"/>
          <p:cNvSpPr>
            <a:spLocks noGrp="1"/>
          </p:cNvSpPr>
          <p:nvPr>
            <p:ph idx="1"/>
          </p:nvPr>
        </p:nvSpPr>
        <p:spPr/>
        <p:txBody>
          <a:bodyPr/>
          <a:lstStyle/>
          <a:p>
            <a:pPr algn="just"/>
            <a:r>
              <a:rPr lang="tr-TR" b="1" dirty="0" smtClean="0"/>
              <a:t>Fakültemizin </a:t>
            </a:r>
            <a:r>
              <a:rPr lang="tr-TR" b="1" dirty="0"/>
              <a:t>misyonu; Atatürk ilke ve devrimleri ile çerçevesi çizildiği şekliyle ülkemizin temel değerleri ve stratejik hedeflerine uygun eğitim-öğretim sunmak, evrensel düşünebilen ve tüm dünyada geçerliliği olan bilgi ve beceriler ile donatılmış bireyler yetiştirmek; ülkemizin ve dünyanın bilimsel gelişimine katkı sağlayacak, ülkede ve dünyada uygulama alanı bulabilen bilgi ve teknoloji üretmek; fakültemizin öğrenci ve öğretim elemanlarının, toplumun sosyal, kültürel, sanatsal ve sportif gelişimine katkı sağlayacak organizasyonlarda bulunmak.</a:t>
            </a:r>
          </a:p>
          <a:p>
            <a:endParaRPr lang="tr-TR" dirty="0"/>
          </a:p>
        </p:txBody>
      </p:sp>
      <p:sp>
        <p:nvSpPr>
          <p:cNvPr id="4" name="Metin kutusu 3"/>
          <p:cNvSpPr txBox="1"/>
          <p:nvPr/>
        </p:nvSpPr>
        <p:spPr>
          <a:xfrm>
            <a:off x="-1" y="806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val="42821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VİZYON</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marL="0" indent="0" algn="just">
              <a:buNone/>
            </a:pPr>
            <a:endParaRPr lang="tr-TR" b="1" dirty="0"/>
          </a:p>
          <a:p>
            <a:pPr algn="just"/>
            <a:r>
              <a:rPr lang="tr-TR" b="1" dirty="0"/>
              <a:t>Aklı ve bilimi ön planda tutan akademik ve toplumsal çalışmalarla, kültürel, sosyal, sanatsal ve sportif etkinliklerle kendisini geliştiren ve yenileyen, bilge ve teknoloji toplumu olma yolunda yeniliklere açık öğretim üyeleri ve öğrencilerimizi fakültemizde buluşturmak esas misyonumuzdur. Bu çerçevede uluslararası alanda söz sahibi olan öğretim elemanı yapısına sahip olmak ve uluslararası paylaşım ve rekabette bulunabilecek öğrenciler yetiştirilmesi de bu vizyonun bir parçası olacaktır.  Gerek akademik, gerekse eğitimsel tüm koşulların optimal düzeyde sağlanması bu vizyonun bir parçasıdır ve bu anlamda etkili-kaliteli çözümler üretilmesi vizyonumuzu tamamlayıcı unsurlardır. Fakültemizde akademik çalışmaların etkinliğinin ve kalitesinin artırılması için tüm program ve dallarda akademik ve fiziki yapılanmanın sağlanması vizyonumuzun bir parçasıdır.</a:t>
            </a:r>
          </a:p>
        </p:txBody>
      </p:sp>
      <p:sp>
        <p:nvSpPr>
          <p:cNvPr id="4" name="Metin kutusu 3"/>
          <p:cNvSpPr txBox="1"/>
          <p:nvPr/>
        </p:nvSpPr>
        <p:spPr>
          <a:xfrm>
            <a:off x="-1" y="806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val="48963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tx1"/>
                </a:solidFill>
              </a:rPr>
              <a:t>FEN EDEBİYAT FAKÜLTESİ </a:t>
            </a:r>
            <a:r>
              <a:rPr lang="tr-TR" b="1" dirty="0">
                <a:solidFill>
                  <a:schemeClr val="tx1"/>
                </a:solidFill>
              </a:rPr>
              <a:t/>
            </a:r>
            <a:br>
              <a:rPr lang="tr-TR" b="1" dirty="0">
                <a:solidFill>
                  <a:schemeClr val="tx1"/>
                </a:solidFill>
              </a:rPr>
            </a:br>
            <a:r>
              <a:rPr lang="tr-TR" b="1" dirty="0">
                <a:solidFill>
                  <a:schemeClr val="tx1"/>
                </a:solidFill>
              </a:rPr>
              <a:t>AKADEMİK YAPI</a:t>
            </a:r>
            <a:endParaRPr lang="tr-TR" dirty="0"/>
          </a:p>
        </p:txBody>
      </p:sp>
      <p:sp>
        <p:nvSpPr>
          <p:cNvPr id="4" name="Metin kutusu 4"/>
          <p:cNvSpPr txBox="1"/>
          <p:nvPr/>
        </p:nvSpPr>
        <p:spPr>
          <a:xfrm>
            <a:off x="-1" y="798122"/>
            <a:ext cx="1548385" cy="307777"/>
          </a:xfrm>
          <a:prstGeom prst="rect">
            <a:avLst/>
          </a:prstGeom>
          <a:noFill/>
        </p:spPr>
        <p:txBody>
          <a:bodyPr wrap="square" rtlCol="0">
            <a:spAutoFit/>
          </a:bodyPr>
          <a:lstStyle/>
          <a:p>
            <a:r>
              <a:rPr lang="tr-TR" sz="1400" b="1" dirty="0" smtClean="0">
                <a:solidFill>
                  <a:schemeClr val="bg1"/>
                </a:solidFill>
              </a:rPr>
              <a:t>AKADEMİK YAPI</a:t>
            </a:r>
            <a:endParaRPr lang="tr-TR" sz="1400" b="1" dirty="0">
              <a:solidFill>
                <a:schemeClr val="bg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8996" y="1990475"/>
            <a:ext cx="8848725" cy="4711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2360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1"/>
                </a:solidFill>
              </a:rPr>
              <a:t>İDARİ YAPI</a:t>
            </a:r>
            <a:endParaRPr lang="tr-TR" dirty="0"/>
          </a:p>
        </p:txBody>
      </p:sp>
      <p:sp>
        <p:nvSpPr>
          <p:cNvPr id="4" name="Metin kutusu 3"/>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İDARİ YAPI</a:t>
            </a:r>
            <a:endParaRPr lang="tr-TR" sz="1600" b="1" dirty="0">
              <a:solidFill>
                <a:schemeClr val="bg1"/>
              </a:solidFill>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725" y="1612231"/>
            <a:ext cx="6686550" cy="4855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01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7833" y="596815"/>
            <a:ext cx="8911687" cy="672427"/>
          </a:xfrm>
        </p:spPr>
        <p:txBody>
          <a:bodyPr/>
          <a:lstStyle/>
          <a:p>
            <a:pPr algn="ctr"/>
            <a:r>
              <a:rPr lang="tr-TR" b="1" dirty="0" smtClean="0">
                <a:solidFill>
                  <a:schemeClr val="tx1"/>
                </a:solidFill>
              </a:rPr>
              <a:t>FEN EDEBİYAT FAKÜLTESİ </a:t>
            </a:r>
            <a:endParaRPr lang="tr-TR" b="1" dirty="0">
              <a:solidFill>
                <a:schemeClr val="tx1"/>
              </a:solidFill>
            </a:endParaRPr>
          </a:p>
        </p:txBody>
      </p:sp>
      <p:sp>
        <p:nvSpPr>
          <p:cNvPr id="5" name="Metin kutusu 4"/>
          <p:cNvSpPr txBox="1"/>
          <p:nvPr/>
        </p:nvSpPr>
        <p:spPr>
          <a:xfrm>
            <a:off x="0" y="821396"/>
            <a:ext cx="1548385" cy="338554"/>
          </a:xfrm>
          <a:prstGeom prst="rect">
            <a:avLst/>
          </a:prstGeom>
          <a:noFill/>
        </p:spPr>
        <p:txBody>
          <a:bodyPr wrap="square" rtlCol="0">
            <a:spAutoFit/>
          </a:bodyPr>
          <a:lstStyle/>
          <a:p>
            <a:r>
              <a:rPr lang="tr-TR" sz="1600" b="1" dirty="0" smtClean="0">
                <a:solidFill>
                  <a:schemeClr val="bg1"/>
                </a:solidFill>
              </a:rPr>
              <a:t>BÖLÜMLER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653410551"/>
              </p:ext>
            </p:extLst>
          </p:nvPr>
        </p:nvGraphicFramePr>
        <p:xfrm>
          <a:off x="1223010" y="1241500"/>
          <a:ext cx="9431455" cy="4907280"/>
        </p:xfrm>
        <a:graphic>
          <a:graphicData uri="http://schemas.openxmlformats.org/drawingml/2006/table">
            <a:tbl>
              <a:tblPr firstRow="1" firstCol="1" bandRow="1">
                <a:tableStyleId>{93296810-A885-4BE3-A3E7-6D5BEEA58F35}</a:tableStyleId>
              </a:tblPr>
              <a:tblGrid>
                <a:gridCol w="5678321">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331916">
                <a:tc>
                  <a:txBody>
                    <a:bodyPr/>
                    <a:lstStyle/>
                    <a:p>
                      <a:pPr algn="ctr">
                        <a:lnSpc>
                          <a:spcPct val="115000"/>
                        </a:lnSpc>
                        <a:spcAft>
                          <a:spcPts val="0"/>
                        </a:spcAft>
                      </a:pPr>
                      <a:r>
                        <a:rPr lang="tr-TR" sz="2800" dirty="0" smtClean="0">
                          <a:effectLst/>
                        </a:rPr>
                        <a:t>BÖLÜMLER</a:t>
                      </a:r>
                      <a:endParaRPr lang="tr-TR" sz="28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800" dirty="0" smtClean="0">
                          <a:effectLst/>
                          <a:latin typeface="+mn-lt"/>
                          <a:ea typeface="+mn-ea"/>
                          <a:cs typeface="+mn-cs"/>
                        </a:rPr>
                        <a:t>ÖĞRENCİ</a:t>
                      </a:r>
                      <a:r>
                        <a:rPr lang="tr-TR" sz="2800" baseline="0" dirty="0" smtClean="0">
                          <a:effectLst/>
                          <a:latin typeface="+mn-lt"/>
                          <a:ea typeface="+mn-ea"/>
                          <a:cs typeface="+mn-cs"/>
                        </a:rPr>
                        <a:t> KABULÜ</a:t>
                      </a:r>
                      <a:endParaRPr lang="tr-TR" sz="280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284500">
                <a:tc>
                  <a:txBody>
                    <a:bodyPr/>
                    <a:lstStyle/>
                    <a:p>
                      <a:pPr algn="just">
                        <a:lnSpc>
                          <a:spcPct val="115000"/>
                        </a:lnSpc>
                        <a:spcAft>
                          <a:spcPts val="0"/>
                        </a:spcAft>
                      </a:pPr>
                      <a:r>
                        <a:rPr lang="tr-TR" sz="1800" dirty="0" smtClean="0">
                          <a:effectLst/>
                        </a:rPr>
                        <a:t>BATI DİLLERİ VE EDEBİYATLARI</a:t>
                      </a:r>
                      <a:r>
                        <a:rPr lang="tr-TR" sz="1800" baseline="0" dirty="0" smtClean="0">
                          <a:effectLst/>
                        </a:rPr>
                        <a:t> BÖLÜMÜ</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HENÜZ YOK</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84500">
                <a:tc>
                  <a:txBody>
                    <a:bodyPr/>
                    <a:lstStyle/>
                    <a:p>
                      <a:pPr algn="just">
                        <a:lnSpc>
                          <a:spcPct val="115000"/>
                        </a:lnSpc>
                        <a:spcAft>
                          <a:spcPts val="0"/>
                        </a:spcAft>
                      </a:pPr>
                      <a:r>
                        <a:rPr lang="tr-TR" sz="1800" dirty="0" smtClean="0">
                          <a:effectLst/>
                        </a:rPr>
                        <a:t>BİYOLOJİ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a:effectLst/>
                        </a:rPr>
                        <a:t>1993-1994</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284500">
                <a:tc>
                  <a:txBody>
                    <a:bodyPr/>
                    <a:lstStyle/>
                    <a:p>
                      <a:pPr algn="just">
                        <a:lnSpc>
                          <a:spcPct val="115000"/>
                        </a:lnSpc>
                        <a:spcAft>
                          <a:spcPts val="0"/>
                        </a:spcAft>
                      </a:pPr>
                      <a:r>
                        <a:rPr lang="tr-TR" sz="1800" dirty="0" smtClean="0">
                          <a:effectLst/>
                        </a:rPr>
                        <a:t>COĞRAFYA</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2014-2015</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284500">
                <a:tc>
                  <a:txBody>
                    <a:bodyPr/>
                    <a:lstStyle/>
                    <a:p>
                      <a:pPr algn="just">
                        <a:lnSpc>
                          <a:spcPct val="115000"/>
                        </a:lnSpc>
                        <a:spcAft>
                          <a:spcPts val="0"/>
                        </a:spcAft>
                      </a:pPr>
                      <a:r>
                        <a:rPr lang="tr-TR" sz="1800" dirty="0" smtClean="0">
                          <a:effectLst/>
                        </a:rPr>
                        <a:t>ÇAĞDAŞ TÜRK LEHÇELERİ VE EDEBİYATLARI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2013-2014</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284500">
                <a:tc>
                  <a:txBody>
                    <a:bodyPr/>
                    <a:lstStyle/>
                    <a:p>
                      <a:pPr algn="just">
                        <a:lnSpc>
                          <a:spcPct val="115000"/>
                        </a:lnSpc>
                        <a:spcAft>
                          <a:spcPts val="0"/>
                        </a:spcAft>
                      </a:pPr>
                      <a:r>
                        <a:rPr lang="tr-TR" sz="1800" dirty="0" smtClean="0">
                          <a:effectLst/>
                        </a:rPr>
                        <a:t>FİZİK</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800" dirty="0" smtClean="0">
                          <a:effectLst/>
                        </a:rPr>
                        <a:t>1993-1994</a:t>
                      </a:r>
                      <a:endParaRPr lang="tr-TR" sz="18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284500">
                <a:tc>
                  <a:txBody>
                    <a:bodyPr/>
                    <a:lstStyle/>
                    <a:p>
                      <a:pPr algn="just">
                        <a:lnSpc>
                          <a:spcPct val="115000"/>
                        </a:lnSpc>
                        <a:spcAft>
                          <a:spcPts val="0"/>
                        </a:spcAft>
                      </a:pPr>
                      <a:r>
                        <a:rPr lang="tr-TR" sz="1800" dirty="0" smtClean="0">
                          <a:effectLst/>
                        </a:rPr>
                        <a:t>İSTATİSTİK</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HENÜZ YOK</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284500">
                <a:tc>
                  <a:txBody>
                    <a:bodyPr/>
                    <a:lstStyle/>
                    <a:p>
                      <a:pPr algn="just">
                        <a:lnSpc>
                          <a:spcPct val="115000"/>
                        </a:lnSpc>
                        <a:spcAft>
                          <a:spcPts val="0"/>
                        </a:spcAft>
                      </a:pPr>
                      <a:r>
                        <a:rPr lang="tr-TR" sz="1800" dirty="0" smtClean="0">
                          <a:effectLst/>
                        </a:rPr>
                        <a:t>KİMYA</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1993-1994</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284500">
                <a:tc>
                  <a:txBody>
                    <a:bodyPr/>
                    <a:lstStyle/>
                    <a:p>
                      <a:pPr algn="just">
                        <a:lnSpc>
                          <a:spcPct val="115000"/>
                        </a:lnSpc>
                        <a:spcAft>
                          <a:spcPts val="0"/>
                        </a:spcAft>
                      </a:pPr>
                      <a:r>
                        <a:rPr lang="tr-TR" sz="1800" dirty="0" smtClean="0">
                          <a:effectLst/>
                        </a:rPr>
                        <a:t>MATEMATİK</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1993-1994</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284500">
                <a:tc>
                  <a:txBody>
                    <a:bodyPr/>
                    <a:lstStyle/>
                    <a:p>
                      <a:pPr algn="just">
                        <a:lnSpc>
                          <a:spcPct val="115000"/>
                        </a:lnSpc>
                        <a:spcAft>
                          <a:spcPts val="0"/>
                        </a:spcAft>
                      </a:pPr>
                      <a:r>
                        <a:rPr lang="tr-TR" sz="1800" dirty="0" smtClean="0">
                          <a:effectLst/>
                        </a:rPr>
                        <a:t>SANAT TARİHİ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2011-2012</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9"/>
                  </a:ext>
                </a:extLst>
              </a:tr>
              <a:tr h="284500">
                <a:tc>
                  <a:txBody>
                    <a:bodyPr/>
                    <a:lstStyle/>
                    <a:p>
                      <a:pPr algn="just">
                        <a:lnSpc>
                          <a:spcPct val="115000"/>
                        </a:lnSpc>
                        <a:spcAft>
                          <a:spcPts val="0"/>
                        </a:spcAft>
                      </a:pPr>
                      <a:r>
                        <a:rPr lang="tr-TR" sz="1800" dirty="0" smtClean="0">
                          <a:effectLst/>
                        </a:rPr>
                        <a:t>SOSYOLOJİ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2009-2010</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0"/>
                  </a:ext>
                </a:extLst>
              </a:tr>
              <a:tr h="284500">
                <a:tc>
                  <a:txBody>
                    <a:bodyPr/>
                    <a:lstStyle/>
                    <a:p>
                      <a:pPr algn="just">
                        <a:lnSpc>
                          <a:spcPct val="115000"/>
                        </a:lnSpc>
                        <a:spcAft>
                          <a:spcPts val="0"/>
                        </a:spcAft>
                      </a:pPr>
                      <a:r>
                        <a:rPr lang="tr-TR" sz="1800" dirty="0" smtClean="0">
                          <a:effectLst/>
                        </a:rPr>
                        <a:t>TARİH</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800" dirty="0" smtClean="0">
                          <a:effectLst/>
                        </a:rPr>
                        <a:t>1993-1994</a:t>
                      </a:r>
                      <a:endParaRPr lang="tr-TR" sz="18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11"/>
                  </a:ext>
                </a:extLst>
              </a:tr>
              <a:tr h="284500">
                <a:tc>
                  <a:txBody>
                    <a:bodyPr/>
                    <a:lstStyle/>
                    <a:p>
                      <a:pPr algn="just">
                        <a:lnSpc>
                          <a:spcPct val="115000"/>
                        </a:lnSpc>
                        <a:spcAft>
                          <a:spcPts val="0"/>
                        </a:spcAft>
                      </a:pPr>
                      <a:r>
                        <a:rPr lang="tr-TR" sz="1800" dirty="0" smtClean="0">
                          <a:effectLst/>
                        </a:rPr>
                        <a:t>TÜRK DİLİ VE EDEBİYATI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800" dirty="0" smtClean="0">
                          <a:effectLst/>
                        </a:rPr>
                        <a:t>1993-1994</a:t>
                      </a:r>
                      <a:endParaRPr lang="tr-TR" sz="18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12"/>
                  </a:ext>
                </a:extLst>
              </a:tr>
              <a:tr h="284500">
                <a:tc>
                  <a:txBody>
                    <a:bodyPr/>
                    <a:lstStyle/>
                    <a:p>
                      <a:pPr algn="just">
                        <a:lnSpc>
                          <a:spcPct val="115000"/>
                        </a:lnSpc>
                        <a:spcAft>
                          <a:spcPts val="0"/>
                        </a:spcAft>
                      </a:pPr>
                      <a:r>
                        <a:rPr lang="tr-TR" sz="1800" dirty="0" smtClean="0">
                          <a:effectLst/>
                        </a:rPr>
                        <a:t>BİYOTEKNOLOJİ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2016-2017</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3"/>
                  </a:ext>
                </a:extLst>
              </a:tr>
              <a:tr h="284500">
                <a:tc>
                  <a:txBody>
                    <a:bodyPr/>
                    <a:lstStyle/>
                    <a:p>
                      <a:pPr algn="just">
                        <a:lnSpc>
                          <a:spcPct val="115000"/>
                        </a:lnSpc>
                        <a:spcAft>
                          <a:spcPts val="0"/>
                        </a:spcAft>
                      </a:pPr>
                      <a:r>
                        <a:rPr lang="tr-TR" sz="1800" dirty="0" smtClean="0">
                          <a:effectLst/>
                        </a:rPr>
                        <a:t>ARKEOLOJİ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1800" dirty="0" smtClean="0">
                          <a:effectLst/>
                        </a:rPr>
                        <a:t>HENÜZ YOK</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1501718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0" y="808966"/>
            <a:ext cx="1548385" cy="307777"/>
          </a:xfrm>
          <a:prstGeom prst="rect">
            <a:avLst/>
          </a:prstGeom>
          <a:noFill/>
        </p:spPr>
        <p:txBody>
          <a:bodyPr wrap="square" rtlCol="0">
            <a:spAutoFit/>
          </a:bodyPr>
          <a:lstStyle/>
          <a:p>
            <a:r>
              <a:rPr lang="tr-TR" sz="1400" b="1" dirty="0" smtClean="0">
                <a:solidFill>
                  <a:schemeClr val="bg1"/>
                </a:solidFill>
              </a:rPr>
              <a:t>PROGRAMLAR</a:t>
            </a:r>
            <a:endParaRPr lang="tr-TR" sz="14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3860826808"/>
              </p:ext>
            </p:extLst>
          </p:nvPr>
        </p:nvGraphicFramePr>
        <p:xfrm>
          <a:off x="1548385" y="962854"/>
          <a:ext cx="9430602" cy="5685055"/>
        </p:xfrm>
        <a:graphic>
          <a:graphicData uri="http://schemas.openxmlformats.org/drawingml/2006/table">
            <a:tbl>
              <a:tblPr firstRow="1" firstCol="1" bandRow="1">
                <a:tableStyleId>{93296810-A885-4BE3-A3E7-6D5BEEA58F35}</a:tableStyleId>
              </a:tblPr>
              <a:tblGrid>
                <a:gridCol w="4137643">
                  <a:extLst>
                    <a:ext uri="{9D8B030D-6E8A-4147-A177-3AD203B41FA5}">
                      <a16:colId xmlns:a16="http://schemas.microsoft.com/office/drawing/2014/main" xmlns="" val="20000"/>
                    </a:ext>
                  </a:extLst>
                </a:gridCol>
                <a:gridCol w="2780819">
                  <a:extLst>
                    <a:ext uri="{9D8B030D-6E8A-4147-A177-3AD203B41FA5}">
                      <a16:colId xmlns:a16="http://schemas.microsoft.com/office/drawing/2014/main" xmlns="" val="20001"/>
                    </a:ext>
                  </a:extLst>
                </a:gridCol>
                <a:gridCol w="2512140">
                  <a:extLst>
                    <a:ext uri="{9D8B030D-6E8A-4147-A177-3AD203B41FA5}">
                      <a16:colId xmlns:a16="http://schemas.microsoft.com/office/drawing/2014/main" xmlns="" val="20002"/>
                    </a:ext>
                  </a:extLst>
                </a:gridCol>
              </a:tblGrid>
              <a:tr h="446158">
                <a:tc>
                  <a:txBody>
                    <a:bodyPr/>
                    <a:lstStyle/>
                    <a:p>
                      <a:pPr algn="ctr">
                        <a:lnSpc>
                          <a:spcPct val="115000"/>
                        </a:lnSpc>
                        <a:spcAft>
                          <a:spcPts val="0"/>
                        </a:spcAft>
                      </a:pPr>
                      <a:r>
                        <a:rPr lang="tr-TR" sz="2400" dirty="0" smtClean="0">
                          <a:effectLst/>
                        </a:rPr>
                        <a:t>BÖLÜMLER</a:t>
                      </a:r>
                      <a:endParaRPr lang="tr-TR" sz="24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400" dirty="0" smtClean="0">
                          <a:effectLst/>
                        </a:rPr>
                        <a:t>BİRİNCİ ÖĞRETİM</a:t>
                      </a:r>
                      <a:endParaRPr lang="tr-TR" sz="24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2400" dirty="0" smtClean="0">
                          <a:effectLst/>
                        </a:rPr>
                        <a:t>İKİNCİ ÖĞRETİM</a:t>
                      </a:r>
                      <a:endParaRPr lang="tr-TR" sz="240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433572">
                <a:tc>
                  <a:txBody>
                    <a:bodyPr/>
                    <a:lstStyle/>
                    <a:p>
                      <a:pPr algn="just">
                        <a:lnSpc>
                          <a:spcPct val="115000"/>
                        </a:lnSpc>
                        <a:spcAft>
                          <a:spcPts val="0"/>
                        </a:spcAft>
                      </a:pPr>
                      <a:r>
                        <a:rPr lang="tr-TR" sz="1800" dirty="0" smtClean="0">
                          <a:effectLst/>
                        </a:rPr>
                        <a:t>BİYOLOJİ</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63821">
                <a:tc>
                  <a:txBody>
                    <a:bodyPr/>
                    <a:lstStyle/>
                    <a:p>
                      <a:pPr algn="just">
                        <a:lnSpc>
                          <a:spcPct val="115000"/>
                        </a:lnSpc>
                        <a:spcAft>
                          <a:spcPts val="0"/>
                        </a:spcAft>
                      </a:pPr>
                      <a:r>
                        <a:rPr lang="tr-TR" sz="1800" dirty="0" smtClean="0">
                          <a:effectLst/>
                          <a:latin typeface="Calibri"/>
                          <a:ea typeface="Calibri"/>
                          <a:cs typeface="Times New Roman"/>
                        </a:rPr>
                        <a:t>BİYOTEKNOLOJİ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r>
              <a:tr h="463821">
                <a:tc>
                  <a:txBody>
                    <a:bodyPr/>
                    <a:lstStyle/>
                    <a:p>
                      <a:pPr algn="just">
                        <a:lnSpc>
                          <a:spcPct val="115000"/>
                        </a:lnSpc>
                        <a:spcAft>
                          <a:spcPts val="0"/>
                        </a:spcAft>
                      </a:pPr>
                      <a:r>
                        <a:rPr lang="tr-TR" sz="1800" dirty="0" smtClean="0">
                          <a:effectLst/>
                        </a:rPr>
                        <a:t>COĞRAFYA</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51721">
                <a:tc>
                  <a:txBody>
                    <a:bodyPr/>
                    <a:lstStyle/>
                    <a:p>
                      <a:pPr algn="just">
                        <a:lnSpc>
                          <a:spcPct val="115000"/>
                        </a:lnSpc>
                        <a:spcAft>
                          <a:spcPts val="0"/>
                        </a:spcAft>
                      </a:pPr>
                      <a:r>
                        <a:rPr lang="tr-TR" sz="1800" dirty="0" smtClean="0">
                          <a:effectLst/>
                        </a:rPr>
                        <a:t>ÇAĞDAŞ TÜRK LEHÇELERİ VE EDEBİYATLARI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3821">
                <a:tc>
                  <a:txBody>
                    <a:bodyPr/>
                    <a:lstStyle/>
                    <a:p>
                      <a:pPr algn="just">
                        <a:lnSpc>
                          <a:spcPct val="115000"/>
                        </a:lnSpc>
                        <a:spcAft>
                          <a:spcPts val="0"/>
                        </a:spcAft>
                      </a:pPr>
                      <a:r>
                        <a:rPr lang="tr-TR" sz="1800" dirty="0" smtClean="0">
                          <a:effectLst/>
                        </a:rPr>
                        <a:t>FİZİK</a:t>
                      </a:r>
                      <a:endParaRPr lang="tr-TR" sz="18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63821">
                <a:tc>
                  <a:txBody>
                    <a:bodyPr/>
                    <a:lstStyle/>
                    <a:p>
                      <a:pPr algn="just">
                        <a:lnSpc>
                          <a:spcPct val="115000"/>
                        </a:lnSpc>
                        <a:spcAft>
                          <a:spcPts val="0"/>
                        </a:spcAft>
                      </a:pPr>
                      <a:r>
                        <a:rPr lang="tr-TR" sz="1800" dirty="0" smtClean="0">
                          <a:effectLst/>
                        </a:rPr>
                        <a:t>KİMYA</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463821">
                <a:tc>
                  <a:txBody>
                    <a:bodyPr/>
                    <a:lstStyle/>
                    <a:p>
                      <a:pPr algn="just">
                        <a:lnSpc>
                          <a:spcPct val="115000"/>
                        </a:lnSpc>
                        <a:spcAft>
                          <a:spcPts val="0"/>
                        </a:spcAft>
                      </a:pPr>
                      <a:r>
                        <a:rPr lang="tr-TR" sz="1800" dirty="0" smtClean="0">
                          <a:effectLst/>
                        </a:rPr>
                        <a:t>MATEMATİK</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463821">
                <a:tc>
                  <a:txBody>
                    <a:bodyPr/>
                    <a:lstStyle/>
                    <a:p>
                      <a:pPr algn="just">
                        <a:lnSpc>
                          <a:spcPct val="115000"/>
                        </a:lnSpc>
                        <a:spcAft>
                          <a:spcPts val="0"/>
                        </a:spcAft>
                      </a:pPr>
                      <a:r>
                        <a:rPr lang="tr-TR" sz="1800" dirty="0" smtClean="0">
                          <a:effectLst/>
                        </a:rPr>
                        <a:t>SANAT TARİHİ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463821">
                <a:tc>
                  <a:txBody>
                    <a:bodyPr/>
                    <a:lstStyle/>
                    <a:p>
                      <a:pPr algn="just">
                        <a:lnSpc>
                          <a:spcPct val="115000"/>
                        </a:lnSpc>
                        <a:spcAft>
                          <a:spcPts val="0"/>
                        </a:spcAft>
                      </a:pPr>
                      <a:r>
                        <a:rPr lang="tr-TR" sz="1800" dirty="0" smtClean="0">
                          <a:effectLst/>
                        </a:rPr>
                        <a:t>SOSYOLOJİ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463821">
                <a:tc>
                  <a:txBody>
                    <a:bodyPr/>
                    <a:lstStyle/>
                    <a:p>
                      <a:pPr algn="just">
                        <a:lnSpc>
                          <a:spcPct val="115000"/>
                        </a:lnSpc>
                        <a:spcAft>
                          <a:spcPts val="0"/>
                        </a:spcAft>
                      </a:pPr>
                      <a:r>
                        <a:rPr lang="tr-TR" sz="1800" dirty="0" smtClean="0">
                          <a:effectLst/>
                        </a:rPr>
                        <a:t>TARİH</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09"/>
                  </a:ext>
                </a:extLst>
              </a:tr>
              <a:tr h="463821">
                <a:tc>
                  <a:txBody>
                    <a:bodyPr/>
                    <a:lstStyle/>
                    <a:p>
                      <a:pPr algn="just">
                        <a:lnSpc>
                          <a:spcPct val="115000"/>
                        </a:lnSpc>
                        <a:spcAft>
                          <a:spcPts val="0"/>
                        </a:spcAft>
                      </a:pPr>
                      <a:r>
                        <a:rPr lang="tr-TR" sz="1800" dirty="0" smtClean="0">
                          <a:effectLst/>
                        </a:rPr>
                        <a:t>TÜRK DİLİ VE EDEBİYATI</a:t>
                      </a:r>
                      <a:endParaRPr lang="tr-TR" sz="18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10"/>
                  </a:ext>
                </a:extLst>
              </a:tr>
            </a:tbl>
          </a:graphicData>
        </a:graphic>
      </p:graphicFrame>
      <p:sp>
        <p:nvSpPr>
          <p:cNvPr id="7" name="Unvan 1"/>
          <p:cNvSpPr>
            <a:spLocks noGrp="1"/>
          </p:cNvSpPr>
          <p:nvPr>
            <p:ph type="title"/>
          </p:nvPr>
        </p:nvSpPr>
        <p:spPr>
          <a:xfrm>
            <a:off x="2052133" y="257878"/>
            <a:ext cx="8911687" cy="686075"/>
          </a:xfrm>
        </p:spPr>
        <p:txBody>
          <a:bodyPr>
            <a:normAutofit/>
          </a:bodyPr>
          <a:lstStyle/>
          <a:p>
            <a:pPr algn="ctr"/>
            <a:r>
              <a:rPr lang="tr-TR" b="1" dirty="0" smtClean="0">
                <a:solidFill>
                  <a:schemeClr val="tx1"/>
                </a:solidFill>
              </a:rPr>
              <a:t>LİSANS PROGRAMLARI</a:t>
            </a:r>
            <a:endParaRPr lang="tr-TR" b="1" dirty="0">
              <a:solidFill>
                <a:schemeClr val="tx1"/>
              </a:solidFill>
            </a:endParaRPr>
          </a:p>
        </p:txBody>
      </p:sp>
    </p:spTree>
    <p:extLst>
      <p:ext uri="{BB962C8B-B14F-4D97-AF65-F5344CB8AC3E}">
        <p14:creationId xmlns:p14="http://schemas.microsoft.com/office/powerpoint/2010/main" val="1736667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p:cNvGraphicFramePr>
            <a:graphicFrameLocks noGrp="1"/>
          </p:cNvGraphicFramePr>
          <p:nvPr>
            <p:extLst>
              <p:ext uri="{D42A27DB-BD31-4B8C-83A1-F6EECF244321}">
                <p14:modId xmlns:p14="http://schemas.microsoft.com/office/powerpoint/2010/main" val="2740335981"/>
              </p:ext>
            </p:extLst>
          </p:nvPr>
        </p:nvGraphicFramePr>
        <p:xfrm>
          <a:off x="1548385" y="815426"/>
          <a:ext cx="10142622" cy="5888736"/>
        </p:xfrm>
        <a:graphic>
          <a:graphicData uri="http://schemas.openxmlformats.org/drawingml/2006/table">
            <a:tbl>
              <a:tblPr firstRow="1" firstCol="1" bandRow="1">
                <a:tableStyleId>{93296810-A885-4BE3-A3E7-6D5BEEA58F35}</a:tableStyleId>
              </a:tblPr>
              <a:tblGrid>
                <a:gridCol w="3974844">
                  <a:extLst>
                    <a:ext uri="{9D8B030D-6E8A-4147-A177-3AD203B41FA5}">
                      <a16:colId xmlns:a16="http://schemas.microsoft.com/office/drawing/2014/main" xmlns="" val="20000"/>
                    </a:ext>
                  </a:extLst>
                </a:gridCol>
                <a:gridCol w="1315793">
                  <a:extLst>
                    <a:ext uri="{9D8B030D-6E8A-4147-A177-3AD203B41FA5}">
                      <a16:colId xmlns:a16="http://schemas.microsoft.com/office/drawing/2014/main" xmlns="" val="20001"/>
                    </a:ext>
                  </a:extLst>
                </a:gridCol>
                <a:gridCol w="1778376">
                  <a:extLst>
                    <a:ext uri="{9D8B030D-6E8A-4147-A177-3AD203B41FA5}">
                      <a16:colId xmlns:a16="http://schemas.microsoft.com/office/drawing/2014/main" xmlns="" val="20002"/>
                    </a:ext>
                  </a:extLst>
                </a:gridCol>
                <a:gridCol w="1644741">
                  <a:extLst>
                    <a:ext uri="{9D8B030D-6E8A-4147-A177-3AD203B41FA5}">
                      <a16:colId xmlns:a16="http://schemas.microsoft.com/office/drawing/2014/main" xmlns="" val="20003"/>
                    </a:ext>
                  </a:extLst>
                </a:gridCol>
                <a:gridCol w="1428868">
                  <a:extLst>
                    <a:ext uri="{9D8B030D-6E8A-4147-A177-3AD203B41FA5}">
                      <a16:colId xmlns:a16="http://schemas.microsoft.com/office/drawing/2014/main" xmlns="" val="20004"/>
                    </a:ext>
                  </a:extLst>
                </a:gridCol>
              </a:tblGrid>
              <a:tr h="1076688">
                <a:tc>
                  <a:txBody>
                    <a:bodyPr/>
                    <a:lstStyle/>
                    <a:p>
                      <a:pPr algn="ctr">
                        <a:lnSpc>
                          <a:spcPct val="115000"/>
                        </a:lnSpc>
                        <a:spcAft>
                          <a:spcPts val="0"/>
                        </a:spcAft>
                      </a:pPr>
                      <a:r>
                        <a:rPr lang="tr-TR" sz="1600" dirty="0" smtClean="0">
                          <a:effectLst/>
                        </a:rPr>
                        <a:t>BÖLÜMLER</a:t>
                      </a:r>
                      <a:endParaRPr lang="tr-TR" sz="16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1600" dirty="0" smtClean="0">
                          <a:effectLst/>
                        </a:rPr>
                        <a:t>TÜRKÇE DERSLER</a:t>
                      </a:r>
                      <a:endParaRPr lang="tr-TR" sz="16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1600" dirty="0" smtClean="0">
                          <a:effectLst/>
                        </a:rPr>
                        <a:t>TÜRKÇE DERSLER+ 30% İNGİLİZCE</a:t>
                      </a:r>
                      <a:r>
                        <a:rPr lang="tr-TR" sz="1600" baseline="0" dirty="0" smtClean="0">
                          <a:effectLst/>
                        </a:rPr>
                        <a:t> DERSLER</a:t>
                      </a:r>
                      <a:endParaRPr lang="tr-TR" sz="1600" dirty="0">
                        <a:effectLst/>
                        <a:latin typeface="Calibri"/>
                        <a:ea typeface="Calibri"/>
                        <a:cs typeface="Times New Roman"/>
                      </a:endParaRPr>
                    </a:p>
                  </a:txBody>
                  <a:tcPr marL="68580" marR="68580" marT="0" marB="0" anchor="ctr">
                    <a:solidFill>
                      <a:srgbClr val="009999"/>
                    </a:solidFill>
                  </a:tcPr>
                </a:tc>
                <a:tc>
                  <a:txBody>
                    <a:bodyPr/>
                    <a:lstStyle/>
                    <a:p>
                      <a:pPr algn="ctr">
                        <a:lnSpc>
                          <a:spcPct val="115000"/>
                        </a:lnSpc>
                        <a:spcAft>
                          <a:spcPts val="0"/>
                        </a:spcAft>
                      </a:pPr>
                      <a:r>
                        <a:rPr lang="tr-TR" sz="1600" kern="1200" dirty="0" smtClean="0">
                          <a:effectLst/>
                        </a:rPr>
                        <a:t>ZORUNLUK HAZIRLIK</a:t>
                      </a:r>
                      <a:r>
                        <a:rPr lang="tr-TR" sz="1600" kern="1200" baseline="0" dirty="0" smtClean="0">
                          <a:effectLst/>
                        </a:rPr>
                        <a:t> EĞİTİMİ</a:t>
                      </a:r>
                      <a:endParaRPr lang="en-GB" sz="1600" b="1" noProof="0" dirty="0">
                        <a:effectLst/>
                        <a:latin typeface="Calibri"/>
                        <a:ea typeface="Calibri"/>
                        <a:cs typeface="Times New Roman"/>
                      </a:endParaRPr>
                    </a:p>
                  </a:txBody>
                  <a:tcPr marL="68580" marR="68580" marT="0" marB="0" anchor="ctr">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1600" kern="1200" noProof="0" dirty="0" smtClean="0">
                          <a:effectLst/>
                        </a:rPr>
                        <a:t>SEÇMELİ HAZIRLIK EĞİTİMİ</a:t>
                      </a:r>
                      <a:endParaRPr lang="en-GB" sz="1600" kern="1200" noProof="0" dirty="0" smtClean="0">
                        <a:effectLst/>
                      </a:endParaRPr>
                    </a:p>
                    <a:p>
                      <a:pPr algn="ctr">
                        <a:lnSpc>
                          <a:spcPct val="115000"/>
                        </a:lnSpc>
                        <a:spcAft>
                          <a:spcPts val="0"/>
                        </a:spcAft>
                      </a:pPr>
                      <a:endParaRPr lang="tr-TR" sz="1600" dirty="0">
                        <a:effectLst/>
                        <a:latin typeface="Calibri"/>
                        <a:ea typeface="Calibri"/>
                        <a:cs typeface="Times New Roman"/>
                      </a:endParaRPr>
                    </a:p>
                  </a:txBody>
                  <a:tcPr marL="68580" marR="68580" marT="0" marB="0" anchor="ctr">
                    <a:solidFill>
                      <a:srgbClr val="009999"/>
                    </a:solidFill>
                  </a:tcPr>
                </a:tc>
                <a:extLst>
                  <a:ext uri="{0D108BD9-81ED-4DB2-BD59-A6C34878D82A}">
                    <a16:rowId xmlns:a16="http://schemas.microsoft.com/office/drawing/2014/main" xmlns="" val="10000"/>
                  </a:ext>
                </a:extLst>
              </a:tr>
              <a:tr h="409790">
                <a:tc>
                  <a:txBody>
                    <a:bodyPr/>
                    <a:lstStyle/>
                    <a:p>
                      <a:pPr algn="just">
                        <a:lnSpc>
                          <a:spcPct val="115000"/>
                        </a:lnSpc>
                        <a:spcAft>
                          <a:spcPts val="0"/>
                        </a:spcAft>
                      </a:pPr>
                      <a:r>
                        <a:rPr lang="tr-TR" sz="1600" dirty="0" smtClean="0">
                          <a:effectLst/>
                        </a:rPr>
                        <a:t>BİYOLOJİ</a:t>
                      </a:r>
                      <a:endParaRPr lang="tr-TR" sz="1600" dirty="0">
                        <a:effectLst/>
                        <a:latin typeface="Calibri"/>
                        <a:ea typeface="Calibri"/>
                        <a:cs typeface="Times New Roman"/>
                      </a:endParaRPr>
                    </a:p>
                  </a:txBody>
                  <a:tcPr marL="68580" marR="68580" marT="0" marB="0">
                    <a:solidFill>
                      <a:srgbClr val="009999"/>
                    </a:solidFill>
                  </a:tcPr>
                </a:tc>
                <a:tc>
                  <a:txBody>
                    <a:bodyPr/>
                    <a:lstStyle/>
                    <a:p>
                      <a:pPr algn="ctr">
                        <a:lnSpc>
                          <a:spcPct val="115000"/>
                        </a:lnSpc>
                        <a:spcAft>
                          <a:spcPts val="0"/>
                        </a:spcAft>
                      </a:pPr>
                      <a:r>
                        <a:rPr lang="tr-TR" sz="2400" dirty="0" smtClean="0">
                          <a:effectLst/>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09790">
                <a:tc>
                  <a:txBody>
                    <a:bodyPr/>
                    <a:lstStyle/>
                    <a:p>
                      <a:pPr algn="just">
                        <a:lnSpc>
                          <a:spcPct val="115000"/>
                        </a:lnSpc>
                        <a:spcAft>
                          <a:spcPts val="0"/>
                        </a:spcAft>
                      </a:pPr>
                      <a:r>
                        <a:rPr lang="tr-TR" sz="1600" dirty="0" smtClean="0">
                          <a:effectLst/>
                          <a:latin typeface="Calibri"/>
                          <a:ea typeface="Calibri"/>
                          <a:cs typeface="Times New Roman"/>
                        </a:rPr>
                        <a:t>BİYOTEKNOLOJİ</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r>
              <a:tr h="409790">
                <a:tc>
                  <a:txBody>
                    <a:bodyPr/>
                    <a:lstStyle/>
                    <a:p>
                      <a:pPr algn="just">
                        <a:lnSpc>
                          <a:spcPct val="115000"/>
                        </a:lnSpc>
                        <a:spcAft>
                          <a:spcPts val="0"/>
                        </a:spcAft>
                      </a:pPr>
                      <a:r>
                        <a:rPr lang="tr-TR" sz="1600" dirty="0" smtClean="0">
                          <a:effectLst/>
                        </a:rPr>
                        <a:t>COĞRAFYA</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28384">
                <a:tc>
                  <a:txBody>
                    <a:bodyPr/>
                    <a:lstStyle/>
                    <a:p>
                      <a:pPr algn="just">
                        <a:lnSpc>
                          <a:spcPct val="115000"/>
                        </a:lnSpc>
                        <a:spcAft>
                          <a:spcPts val="0"/>
                        </a:spcAft>
                      </a:pPr>
                      <a:r>
                        <a:rPr lang="tr-TR" sz="1600" dirty="0" smtClean="0">
                          <a:effectLst/>
                        </a:rPr>
                        <a:t>ÇAĞDAŞ TÜRK LEHÇELERİ VE EDEBİYATLARI</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09790">
                <a:tc>
                  <a:txBody>
                    <a:bodyPr/>
                    <a:lstStyle/>
                    <a:p>
                      <a:pPr algn="just">
                        <a:lnSpc>
                          <a:spcPct val="115000"/>
                        </a:lnSpc>
                        <a:spcAft>
                          <a:spcPts val="0"/>
                        </a:spcAft>
                      </a:pPr>
                      <a:r>
                        <a:rPr lang="tr-TR" sz="1600" dirty="0" smtClean="0">
                          <a:effectLst/>
                        </a:rPr>
                        <a:t>FİZİK</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409790">
                <a:tc>
                  <a:txBody>
                    <a:bodyPr/>
                    <a:lstStyle/>
                    <a:p>
                      <a:pPr algn="just">
                        <a:lnSpc>
                          <a:spcPct val="115000"/>
                        </a:lnSpc>
                        <a:spcAft>
                          <a:spcPts val="0"/>
                        </a:spcAft>
                      </a:pPr>
                      <a:r>
                        <a:rPr lang="tr-TR" sz="1600" dirty="0" smtClean="0">
                          <a:effectLst/>
                        </a:rPr>
                        <a:t>KİMYA</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409790">
                <a:tc>
                  <a:txBody>
                    <a:bodyPr/>
                    <a:lstStyle/>
                    <a:p>
                      <a:pPr algn="just">
                        <a:lnSpc>
                          <a:spcPct val="115000"/>
                        </a:lnSpc>
                        <a:spcAft>
                          <a:spcPts val="0"/>
                        </a:spcAft>
                      </a:pPr>
                      <a:r>
                        <a:rPr lang="tr-TR" sz="1600" dirty="0" smtClean="0">
                          <a:effectLst/>
                        </a:rPr>
                        <a:t>MATEMATİK</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409790">
                <a:tc>
                  <a:txBody>
                    <a:bodyPr/>
                    <a:lstStyle/>
                    <a:p>
                      <a:pPr algn="just">
                        <a:lnSpc>
                          <a:spcPct val="115000"/>
                        </a:lnSpc>
                        <a:spcAft>
                          <a:spcPts val="0"/>
                        </a:spcAft>
                      </a:pPr>
                      <a:r>
                        <a:rPr lang="tr-TR" sz="1600" dirty="0" smtClean="0">
                          <a:effectLst/>
                        </a:rPr>
                        <a:t>SANAT TARİHİ</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409790">
                <a:tc>
                  <a:txBody>
                    <a:bodyPr/>
                    <a:lstStyle/>
                    <a:p>
                      <a:pPr algn="just">
                        <a:lnSpc>
                          <a:spcPct val="115000"/>
                        </a:lnSpc>
                        <a:spcAft>
                          <a:spcPts val="0"/>
                        </a:spcAft>
                      </a:pPr>
                      <a:r>
                        <a:rPr lang="tr-TR" sz="1600" dirty="0" smtClean="0">
                          <a:effectLst/>
                        </a:rPr>
                        <a:t>SOSYOLOJİ</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409790">
                <a:tc>
                  <a:txBody>
                    <a:bodyPr/>
                    <a:lstStyle/>
                    <a:p>
                      <a:pPr algn="just">
                        <a:lnSpc>
                          <a:spcPct val="115000"/>
                        </a:lnSpc>
                        <a:spcAft>
                          <a:spcPts val="0"/>
                        </a:spcAft>
                      </a:pPr>
                      <a:r>
                        <a:rPr lang="tr-TR" sz="1600" dirty="0" smtClean="0">
                          <a:effectLst/>
                        </a:rPr>
                        <a:t>TARİH</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9"/>
                  </a:ext>
                </a:extLst>
              </a:tr>
              <a:tr h="409790">
                <a:tc>
                  <a:txBody>
                    <a:bodyPr/>
                    <a:lstStyle/>
                    <a:p>
                      <a:pPr algn="just">
                        <a:lnSpc>
                          <a:spcPct val="115000"/>
                        </a:lnSpc>
                        <a:spcAft>
                          <a:spcPts val="0"/>
                        </a:spcAft>
                      </a:pPr>
                      <a:r>
                        <a:rPr lang="tr-TR" sz="1600" dirty="0" smtClean="0">
                          <a:effectLst/>
                        </a:rPr>
                        <a:t>TÜRK DİLİ VE EDEBİYATI</a:t>
                      </a:r>
                      <a:endParaRPr lang="tr-TR" sz="1600" dirty="0">
                        <a:effectLst/>
                        <a:latin typeface="Calibri"/>
                        <a:ea typeface="Calibri"/>
                        <a:cs typeface="Times New Roman"/>
                      </a:endParaRPr>
                    </a:p>
                  </a:txBody>
                  <a:tcPr marL="68580" marR="68580" marT="0" marB="0">
                    <a:solidFill>
                      <a:srgbClr val="009999"/>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dirty="0" smtClean="0">
                          <a:effectLst/>
                          <a:sym typeface="Symbol"/>
                        </a:rPr>
                        <a:t></a:t>
                      </a:r>
                      <a:endParaRPr lang="tr-TR" sz="24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0"/>
                  </a:ext>
                </a:extLst>
              </a:tr>
            </a:tbl>
          </a:graphicData>
        </a:graphic>
      </p:graphicFrame>
      <p:sp>
        <p:nvSpPr>
          <p:cNvPr id="7" name="Unvan 1"/>
          <p:cNvSpPr>
            <a:spLocks noGrp="1"/>
          </p:cNvSpPr>
          <p:nvPr>
            <p:ph type="title"/>
          </p:nvPr>
        </p:nvSpPr>
        <p:spPr>
          <a:xfrm>
            <a:off x="1999760" y="195144"/>
            <a:ext cx="9266979" cy="918086"/>
          </a:xfrm>
        </p:spPr>
        <p:txBody>
          <a:bodyPr>
            <a:normAutofit/>
          </a:bodyPr>
          <a:lstStyle/>
          <a:p>
            <a:r>
              <a:rPr lang="tr-TR" b="1" dirty="0" smtClean="0">
                <a:solidFill>
                  <a:schemeClr val="tx1"/>
                </a:solidFill>
              </a:rPr>
              <a:t>EĞİTİM DİLİ – TAMAMI TÜRKÇE EĞİTİM</a:t>
            </a:r>
            <a:endParaRPr lang="tr-TR" b="1" dirty="0">
              <a:solidFill>
                <a:schemeClr val="tx1"/>
              </a:solidFill>
            </a:endParaRPr>
          </a:p>
        </p:txBody>
      </p:sp>
      <p:sp>
        <p:nvSpPr>
          <p:cNvPr id="5" name="Metin kutusu 4"/>
          <p:cNvSpPr txBox="1"/>
          <p:nvPr/>
        </p:nvSpPr>
        <p:spPr>
          <a:xfrm>
            <a:off x="0" y="815426"/>
            <a:ext cx="1548385" cy="338554"/>
          </a:xfrm>
          <a:prstGeom prst="rect">
            <a:avLst/>
          </a:prstGeom>
          <a:noFill/>
        </p:spPr>
        <p:txBody>
          <a:bodyPr wrap="square" rtlCol="0">
            <a:spAutoFit/>
          </a:bodyPr>
          <a:lstStyle/>
          <a:p>
            <a:r>
              <a:rPr lang="tr-TR" sz="1600" b="1" dirty="0" smtClean="0">
                <a:solidFill>
                  <a:schemeClr val="bg1"/>
                </a:solidFill>
              </a:rPr>
              <a:t>EĞİTİM DİLİ</a:t>
            </a:r>
            <a:endParaRPr lang="tr-TR" sz="1600" b="1" dirty="0">
              <a:solidFill>
                <a:schemeClr val="bg1"/>
              </a:solidFill>
            </a:endParaRPr>
          </a:p>
        </p:txBody>
      </p:sp>
    </p:spTree>
    <p:extLst>
      <p:ext uri="{BB962C8B-B14F-4D97-AF65-F5344CB8AC3E}">
        <p14:creationId xmlns:p14="http://schemas.microsoft.com/office/powerpoint/2010/main" val="1817342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1123</TotalTime>
  <Words>884</Words>
  <Application>Microsoft Office PowerPoint</Application>
  <PresentationFormat>Özel</PresentationFormat>
  <Paragraphs>383</Paragraphs>
  <Slides>19</Slides>
  <Notes>2</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Duman</vt:lpstr>
      <vt:lpstr>FEN EDEBİYAT FAKÜLTESİNE HOŞGELDİNİZ   </vt:lpstr>
      <vt:lpstr>SUNUM BAŞLIKLARI</vt:lpstr>
      <vt:lpstr>MİSYON  </vt:lpstr>
      <vt:lpstr>VİZYON </vt:lpstr>
      <vt:lpstr>FEN EDEBİYAT FAKÜLTESİ  AKADEMİK YAPI</vt:lpstr>
      <vt:lpstr>İDARİ YAPI</vt:lpstr>
      <vt:lpstr>FEN EDEBİYAT FAKÜLTESİ </vt:lpstr>
      <vt:lpstr>LİSANS PROGRAMLARI</vt:lpstr>
      <vt:lpstr>EĞİTİM DİLİ – TAMAMI TÜRKÇE EĞİTİM</vt:lpstr>
      <vt:lpstr>ÇİFT ANADAL  - YAN DAL PROGRAMLARI</vt:lpstr>
      <vt:lpstr>Fakültemiz Tarih, Coğrafya, Sanat Tarihi, Sosyoloji, Matematik, Türk Dili ve Edebiyatı, Çağdaş Türk Lehçeleri ve Edebiyatları Bölüm Başkanlıklarının Çift Anadal ve Yandal Programları Kontenjanları ;  </vt:lpstr>
      <vt:lpstr>PowerPoint Sunusu</vt:lpstr>
      <vt:lpstr>PowerPoint Sunusu</vt:lpstr>
      <vt:lpstr>PowerPoint Sunusu</vt:lpstr>
      <vt:lpstr>İSTATİSTİKLER – PERSONEL VE ÖĞRENCİ</vt:lpstr>
      <vt:lpstr>İKİLİ ANLAŞMALAR</vt:lpstr>
      <vt:lpstr>   AKREDİTASYON   Akademik değerlendirme, kalite gelişimi, profesyonel tanınma</vt:lpstr>
      <vt:lpstr>İÇ MEKANLAR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Win712</cp:lastModifiedBy>
  <cp:revision>157</cp:revision>
  <cp:lastPrinted>2015-11-17T13:07:59Z</cp:lastPrinted>
  <dcterms:created xsi:type="dcterms:W3CDTF">2015-11-09T07:53:01Z</dcterms:created>
  <dcterms:modified xsi:type="dcterms:W3CDTF">2016-12-02T06:16:06Z</dcterms:modified>
</cp:coreProperties>
</file>