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sldIdLst>
    <p:sldId id="256" r:id="rId2"/>
    <p:sldId id="257" r:id="rId3"/>
    <p:sldId id="258" r:id="rId4"/>
    <p:sldId id="259" r:id="rId5"/>
    <p:sldId id="261" r:id="rId6"/>
    <p:sldId id="260" r:id="rId7"/>
    <p:sldId id="262" r:id="rId8"/>
    <p:sldId id="263" r:id="rId9"/>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A23720DD-5B6D-40BF-8493-A6B52D484E6B}" type="datetimeFigureOut">
              <a:rPr lang="tr-TR" smtClean="0"/>
              <a:t>15.01.2018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991475" y="6429375"/>
            <a:ext cx="876300" cy="292100"/>
          </a:xfrm>
        </p:spPr>
        <p:txBody>
          <a:bodyPr/>
          <a:lstStyle/>
          <a:p>
            <a:fld id="{F302176B-0E47-46AC-8F43-DAB4B8A37D06}" type="slidenum">
              <a:rPr lang="tr-TR" smtClean="0"/>
              <a:t>‹#›</a:t>
            </a:fld>
            <a:endParaRPr lang="tr-TR"/>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tr-TR" smtClean="0"/>
              <a:t>Asıl başlık stili için tıklatın</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A23720DD-5B6D-40BF-8493-A6B52D484E6B}" type="datetimeFigureOut">
              <a:rPr lang="tr-TR" smtClean="0"/>
              <a:t>15.01.2018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15.01.2018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A23720DD-5B6D-40BF-8493-A6B52D484E6B}" type="datetimeFigureOut">
              <a:rPr lang="tr-TR" smtClean="0"/>
              <a:t>15.01.2018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15.01.2018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A23720DD-5B6D-40BF-8493-A6B52D484E6B}" type="datetimeFigureOut">
              <a:rPr lang="tr-TR" smtClean="0"/>
              <a:t>15.01.2018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tr-TR" smtClean="0"/>
              <a:t>Asıl başlık stili için tıklatın</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A23720DD-5B6D-40BF-8493-A6B52D484E6B}" type="datetimeFigureOut">
              <a:rPr lang="tr-TR" smtClean="0"/>
              <a:t>15.01.2018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tr-TR" smtClean="0"/>
              <a:t>Asıl başlık stili için tıklatın</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A23720DD-5B6D-40BF-8493-A6B52D484E6B}" type="datetimeFigureOut">
              <a:rPr lang="tr-TR" smtClean="0"/>
              <a:t>15.01.2018</a:t>
            </a:fld>
            <a:endParaRPr lang="tr-TR"/>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tr-TR"/>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87624" y="3429000"/>
            <a:ext cx="7772400" cy="1199704"/>
          </a:xfrm>
        </p:spPr>
        <p:txBody>
          <a:bodyPr>
            <a:normAutofit/>
          </a:bodyPr>
          <a:lstStyle/>
          <a:p>
            <a:pPr algn="ctr"/>
            <a:r>
              <a:rPr lang="tr-TR"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GENEL </a:t>
            </a:r>
            <a:r>
              <a:rPr lang="tr-TR"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SEKRETER </a:t>
            </a:r>
            <a:r>
              <a:rPr lang="tr-TR"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VEKİLİ</a:t>
            </a:r>
          </a:p>
          <a:p>
            <a:pPr algn="ctr"/>
            <a:r>
              <a:rPr lang="tr-TR"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PROF. DR. İLYAS GÖKHAN</a:t>
            </a:r>
          </a:p>
          <a:p>
            <a:pPr algn="ctr"/>
            <a:endParaRPr lang="tr-TR" b="1" dirty="0">
              <a:solidFill>
                <a:schemeClr val="tx1"/>
              </a:solidFill>
              <a:effectLst>
                <a:outerShdw blurRad="38100" dist="38100" dir="2700000" algn="tl">
                  <a:srgbClr val="000000">
                    <a:alpha val="43137"/>
                  </a:srgbClr>
                </a:outerShdw>
              </a:effectLst>
            </a:endParaRPr>
          </a:p>
        </p:txBody>
      </p:sp>
      <p:sp>
        <p:nvSpPr>
          <p:cNvPr id="2" name="Başlık 1"/>
          <p:cNvSpPr>
            <a:spLocks noGrp="1"/>
          </p:cNvSpPr>
          <p:nvPr>
            <p:ph type="title"/>
          </p:nvPr>
        </p:nvSpPr>
        <p:spPr>
          <a:xfrm>
            <a:off x="1187624" y="620688"/>
            <a:ext cx="7772400" cy="1829761"/>
          </a:xfrm>
        </p:spPr>
        <p:txBody>
          <a:bodyPr>
            <a:noAutofit/>
          </a:bodyPr>
          <a:lstStyle/>
          <a:p>
            <a:pPr algn="ctr"/>
            <a:r>
              <a:rPr lang="tr-TR" sz="36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GENEL SEKRETERLİK BİRİMİNE </a:t>
            </a:r>
            <a:br>
              <a:rPr lang="tr-TR" sz="36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36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HOŞGELDİNİZ</a:t>
            </a:r>
            <a:endParaRPr lang="tr-TR" sz="36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descr="Niğde Ömer Halisdemir Üniversitesi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4493" y="188640"/>
            <a:ext cx="10017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15623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3" name="Başlık 2"/>
          <p:cNvSpPr>
            <a:spLocks noGrp="1"/>
          </p:cNvSpPr>
          <p:nvPr>
            <p:ph type="title"/>
          </p:nvPr>
        </p:nvSpPr>
        <p:spPr>
          <a:xfrm>
            <a:off x="251520" y="404664"/>
            <a:ext cx="8591550" cy="1066801"/>
          </a:xfrm>
        </p:spPr>
        <p:txBody>
          <a:bodyPr>
            <a:normAutofit/>
          </a:bodyPr>
          <a:lstStyle/>
          <a:p>
            <a:pPr algn="ctr"/>
            <a:r>
              <a:rPr lang="tr-TR" sz="3600" dirty="0" smtClean="0">
                <a:solidFill>
                  <a:schemeClr val="tx1"/>
                </a:solidFill>
                <a:latin typeface="Times New Roman" panose="02020603050405020304" pitchFamily="18" charset="0"/>
                <a:cs typeface="Times New Roman" panose="02020603050405020304" pitchFamily="18" charset="0"/>
              </a:rPr>
              <a:t> 	</a:t>
            </a:r>
            <a:r>
              <a:rPr lang="tr-TR" sz="36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SUNUM İÇERİĞİ</a:t>
            </a:r>
            <a:endParaRPr lang="tr-TR" sz="36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İçerik Yer Tutucusu 3"/>
          <p:cNvSpPr>
            <a:spLocks noGrp="1"/>
          </p:cNvSpPr>
          <p:nvPr>
            <p:ph sz="quarter" idx="13"/>
          </p:nvPr>
        </p:nvSpPr>
        <p:spPr>
          <a:xfrm>
            <a:off x="899592" y="1916832"/>
            <a:ext cx="7970088" cy="4391384"/>
          </a:xfrm>
        </p:spPr>
        <p:txBody>
          <a:bodyPr/>
          <a:lstStyle/>
          <a:p>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Misyon</a:t>
            </a:r>
          </a:p>
          <a:p>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Vizyon</a:t>
            </a:r>
          </a:p>
          <a:p>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İdari Teşkilat Yapısı</a:t>
            </a:r>
          </a:p>
          <a:p>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Teşkilat Şeması</a:t>
            </a:r>
          </a:p>
          <a:p>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Toplantı Sayıları</a:t>
            </a:r>
          </a:p>
          <a:p>
            <a:endParaRPr lang="tr-TR" dirty="0" smtClean="0"/>
          </a:p>
          <a:p>
            <a:endParaRPr lang="tr-TR" dirty="0"/>
          </a:p>
        </p:txBody>
      </p:sp>
    </p:spTree>
    <p:extLst>
      <p:ext uri="{BB962C8B-B14F-4D97-AF65-F5344CB8AC3E}">
        <p14:creationId xmlns:p14="http://schemas.microsoft.com/office/powerpoint/2010/main" val="1635330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sz="quarter" idx="13"/>
          </p:nvPr>
        </p:nvSpPr>
        <p:spPr/>
        <p:txBody>
          <a:bodyPr/>
          <a:lstStyle/>
          <a:p>
            <a:pPr marL="0" indent="0" algn="ctr">
              <a:buNone/>
            </a:pPr>
            <a:r>
              <a:rPr lang="tr-TR"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MİSYON</a:t>
            </a:r>
          </a:p>
          <a:p>
            <a:pPr marL="0" indent="0" algn="ctr">
              <a:buNone/>
            </a:pPr>
            <a:endParaRPr lang="tr-TR" sz="3600" b="1" dirty="0" smtClean="0">
              <a:latin typeface="Times New Roman" panose="02020603050405020304" pitchFamily="18" charset="0"/>
              <a:cs typeface="Times New Roman" panose="02020603050405020304" pitchFamily="18" charset="0"/>
            </a:endParaRPr>
          </a:p>
          <a:p>
            <a:pPr marL="0" indent="0" algn="ctr">
              <a:buNone/>
            </a:pPr>
            <a:r>
              <a:rPr lang="tr-T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Üniversite idari teşkilatının verimli, düzenli ve uyumlu çalışmasını sağlamak, üniversite üst kurullarının toplantı organizasyonunu ve raportörlüğünü yapmak, iç ve dış paydaşlarla iletişimi sağlayarak çağdaş bir performans yönetimi oluşturmaktır.</a:t>
            </a:r>
          </a:p>
          <a:p>
            <a:pPr marL="0" indent="0" algn="ctr">
              <a:buNone/>
            </a:pPr>
            <a:endParaRPr lang="tr-TR" dirty="0"/>
          </a:p>
        </p:txBody>
      </p:sp>
    </p:spTree>
    <p:extLst>
      <p:ext uri="{BB962C8B-B14F-4D97-AF65-F5344CB8AC3E}">
        <p14:creationId xmlns:p14="http://schemas.microsoft.com/office/powerpoint/2010/main" val="539110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4" name="Başlık 3"/>
          <p:cNvSpPr>
            <a:spLocks noGrp="1"/>
          </p:cNvSpPr>
          <p:nvPr>
            <p:ph type="title"/>
          </p:nvPr>
        </p:nvSpPr>
        <p:spPr>
          <a:xfrm>
            <a:off x="251520" y="692696"/>
            <a:ext cx="8591550" cy="1066801"/>
          </a:xfrm>
        </p:spPr>
        <p:txBody>
          <a:bodyPr>
            <a:normAutofit/>
          </a:bodyPr>
          <a:lstStyle/>
          <a:p>
            <a:pPr algn="ctr"/>
            <a:r>
              <a:rPr lang="tr-TR" sz="36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VİZYON</a:t>
            </a:r>
            <a:endParaRPr lang="tr-TR" sz="36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İçerik Yer Tutucusu 4"/>
          <p:cNvSpPr>
            <a:spLocks noGrp="1"/>
          </p:cNvSpPr>
          <p:nvPr>
            <p:ph sz="quarter" idx="13"/>
          </p:nvPr>
        </p:nvSpPr>
        <p:spPr>
          <a:xfrm>
            <a:off x="274320" y="1844824"/>
            <a:ext cx="8595360" cy="4391384"/>
          </a:xfrm>
        </p:spPr>
        <p:txBody>
          <a:bodyPr/>
          <a:lstStyle/>
          <a:p>
            <a:pPr marL="109728" indent="0" algn="ctr">
              <a:buNone/>
            </a:pPr>
            <a:r>
              <a:rPr lang="tr-TR" sz="3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109728" indent="0" algn="ctr">
              <a:buNone/>
            </a:pPr>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Akademik </a:t>
            </a:r>
            <a:r>
              <a:rPr lang="tr-T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 idari personel ile öğrencilerin taleplerine karşı duyarlı olmak, rasyonel iş akışı sağlayarak çalışma etiğine dayalı katılımcı, şeffaf ve hesap verilebilir bir idari yönetim sistemi kurarak hedeflenen kurumsallaşmayı </a:t>
            </a:r>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gerçekleştirmektir.</a:t>
            </a:r>
            <a:endParaRPr lang="tr-T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8220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4" name="Başlık 3"/>
          <p:cNvSpPr>
            <a:spLocks noGrp="1"/>
          </p:cNvSpPr>
          <p:nvPr>
            <p:ph type="title"/>
          </p:nvPr>
        </p:nvSpPr>
        <p:spPr>
          <a:xfrm>
            <a:off x="251520" y="692696"/>
            <a:ext cx="8591550" cy="1066801"/>
          </a:xfrm>
        </p:spPr>
        <p:txBody>
          <a:bodyPr>
            <a:normAutofit/>
          </a:bodyPr>
          <a:lstStyle/>
          <a:p>
            <a:pPr algn="ctr"/>
            <a:r>
              <a:rPr lang="tr-TR" sz="36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İDARİ TEŞKİLAT YAPISI</a:t>
            </a:r>
            <a:endParaRPr lang="tr-TR" sz="36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İçerik Yer Tutucusu 4"/>
          <p:cNvSpPr>
            <a:spLocks noGrp="1"/>
          </p:cNvSpPr>
          <p:nvPr>
            <p:ph sz="quarter" idx="13"/>
          </p:nvPr>
        </p:nvSpPr>
        <p:spPr/>
        <p:txBody>
          <a:bodyPr>
            <a:normAutofit/>
          </a:bodyPr>
          <a:lstStyle/>
          <a:p>
            <a:pPr marL="109728" indent="0" algn="ctr">
              <a:buNone/>
            </a:pPr>
            <a:r>
              <a:rPr lang="tr-TR" sz="3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109728" indent="0" algn="ctr">
              <a:buNone/>
            </a:pPr>
            <a:endParaRPr lang="tr-TR" sz="3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09728" indent="0" algn="ctr">
              <a:buNone/>
            </a:pPr>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Genel </a:t>
            </a:r>
            <a:r>
              <a:rPr lang="tr-T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Sekreterlik, 2547 sayılı Yükseköğretim Kanunu ve 124 sayılı Yükseköğretim Üst Kuruluşlar ile Yükseköğretim Kurumlarının İdari Teşkilatı Hakkında Kanun Hükmünde Kararnameye göre kurulmuş bir yönetim örgütüdür. Üniversitemizde Genel Sekreterlik, bir genel sekreter ile bir genel sekreter yardımcısı ve bağlı birimlerden </a:t>
            </a:r>
            <a:r>
              <a:rPr lang="tr-T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oluşur.</a:t>
            </a:r>
            <a:endParaRPr lang="tr-T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555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32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GENEL SEKRETERLİK</a:t>
            </a:r>
            <a:br>
              <a:rPr lang="tr-TR" sz="32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32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TEŞKİLAT ŞEMASI</a:t>
            </a:r>
            <a:endParaRPr lang="tr-TR" sz="32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7" name="Picture 3"/>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539553" y="1196753"/>
            <a:ext cx="7920880" cy="5256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728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pPr algn="ctr"/>
            <a:r>
              <a:rPr lang="tr-TR" sz="3600" b="1"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TOPLANTI SAYILARI</a:t>
            </a:r>
            <a:endParaRPr lang="tr-TR" sz="3600" b="1"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İçerik Yer Tutucusu 6"/>
          <p:cNvGraphicFramePr>
            <a:graphicFrameLocks noGrp="1"/>
          </p:cNvGraphicFramePr>
          <p:nvPr>
            <p:ph sz="quarter" idx="13"/>
            <p:extLst>
              <p:ext uri="{D42A27DB-BD31-4B8C-83A1-F6EECF244321}">
                <p14:modId xmlns:p14="http://schemas.microsoft.com/office/powerpoint/2010/main" val="4158700307"/>
              </p:ext>
            </p:extLst>
          </p:nvPr>
        </p:nvGraphicFramePr>
        <p:xfrm>
          <a:off x="1331640" y="1556793"/>
          <a:ext cx="6481446" cy="2458534"/>
        </p:xfrm>
        <a:graphic>
          <a:graphicData uri="http://schemas.openxmlformats.org/drawingml/2006/table">
            <a:tbl>
              <a:tblPr firstRow="1" firstCol="1" bandRow="1">
                <a:tableStyleId>{5C22544A-7EE6-4342-B048-85BDC9FD1C3A}</a:tableStyleId>
              </a:tblPr>
              <a:tblGrid>
                <a:gridCol w="930611"/>
                <a:gridCol w="931208"/>
                <a:gridCol w="931208"/>
                <a:gridCol w="881066"/>
                <a:gridCol w="980753"/>
                <a:gridCol w="980753"/>
                <a:gridCol w="845847"/>
              </a:tblGrid>
              <a:tr h="254888">
                <a:tc rowSpan="2">
                  <a:txBody>
                    <a:bodyPr/>
                    <a:lstStyle/>
                    <a:p>
                      <a:pPr algn="ctr">
                        <a:spcAft>
                          <a:spcPts val="0"/>
                        </a:spcAft>
                      </a:pPr>
                      <a:r>
                        <a:rPr lang="tr-TR" sz="1200" dirty="0">
                          <a:solidFill>
                            <a:schemeClr val="accent6">
                              <a:lumMod val="50000"/>
                            </a:schemeClr>
                          </a:solidFill>
                          <a:effectLst>
                            <a:outerShdw blurRad="38100" dist="38100" dir="2700000" algn="tl">
                              <a:srgbClr val="000000">
                                <a:alpha val="43137"/>
                              </a:srgbClr>
                            </a:outerShdw>
                          </a:effectLst>
                        </a:rPr>
                        <a:t>YIL</a:t>
                      </a:r>
                      <a:endParaRPr lang="tr-TR" sz="1200" dirty="0">
                        <a:solidFill>
                          <a:schemeClr val="accent6">
                            <a:lumMod val="50000"/>
                          </a:schemeClr>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solidFill>
                      <a:schemeClr val="tx1">
                        <a:lumMod val="25000"/>
                        <a:lumOff val="75000"/>
                      </a:schemeClr>
                    </a:solidFill>
                  </a:tcPr>
                </a:tc>
                <a:tc gridSpan="2">
                  <a:txBody>
                    <a:bodyPr/>
                    <a:lstStyle/>
                    <a:p>
                      <a:pPr algn="ctr">
                        <a:spcAft>
                          <a:spcPts val="0"/>
                        </a:spcAft>
                      </a:pPr>
                      <a:r>
                        <a:rPr lang="tr-TR" sz="1200" dirty="0">
                          <a:solidFill>
                            <a:schemeClr val="accent6">
                              <a:lumMod val="50000"/>
                            </a:schemeClr>
                          </a:solidFill>
                          <a:effectLst>
                            <a:outerShdw blurRad="38100" dist="38100" dir="2700000" algn="tl">
                              <a:srgbClr val="000000">
                                <a:alpha val="43137"/>
                              </a:srgbClr>
                            </a:outerShdw>
                          </a:effectLst>
                        </a:rPr>
                        <a:t>SENATO</a:t>
                      </a:r>
                      <a:endParaRPr lang="tr-TR" sz="1200" dirty="0">
                        <a:solidFill>
                          <a:schemeClr val="accent6">
                            <a:lumMod val="50000"/>
                          </a:schemeClr>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solidFill>
                      <a:schemeClr val="tx1">
                        <a:lumMod val="25000"/>
                        <a:lumOff val="75000"/>
                      </a:schemeClr>
                    </a:solidFill>
                  </a:tcPr>
                </a:tc>
                <a:tc hMerge="1">
                  <a:txBody>
                    <a:bodyPr/>
                    <a:lstStyle/>
                    <a:p>
                      <a:endParaRPr lang="tr-TR"/>
                    </a:p>
                  </a:txBody>
                  <a:tcPr/>
                </a:tc>
                <a:tc gridSpan="2">
                  <a:txBody>
                    <a:bodyPr/>
                    <a:lstStyle/>
                    <a:p>
                      <a:pPr algn="ctr">
                        <a:spcAft>
                          <a:spcPts val="0"/>
                        </a:spcAft>
                      </a:pPr>
                      <a:r>
                        <a:rPr lang="tr-TR" sz="1200" dirty="0">
                          <a:solidFill>
                            <a:schemeClr val="accent6">
                              <a:lumMod val="50000"/>
                            </a:schemeClr>
                          </a:solidFill>
                          <a:effectLst>
                            <a:outerShdw blurRad="38100" dist="38100" dir="2700000" algn="tl">
                              <a:srgbClr val="000000">
                                <a:alpha val="43137"/>
                              </a:srgbClr>
                            </a:outerShdw>
                          </a:effectLst>
                        </a:rPr>
                        <a:t>YÖNETİM</a:t>
                      </a:r>
                      <a:endParaRPr lang="tr-TR" sz="1200" dirty="0">
                        <a:solidFill>
                          <a:schemeClr val="accent6">
                            <a:lumMod val="50000"/>
                          </a:schemeClr>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solidFill>
                      <a:schemeClr val="tx1">
                        <a:lumMod val="25000"/>
                        <a:lumOff val="75000"/>
                      </a:schemeClr>
                    </a:solidFill>
                  </a:tcPr>
                </a:tc>
                <a:tc hMerge="1">
                  <a:txBody>
                    <a:bodyPr/>
                    <a:lstStyle/>
                    <a:p>
                      <a:endParaRPr lang="tr-TR"/>
                    </a:p>
                  </a:txBody>
                  <a:tcPr/>
                </a:tc>
                <a:tc gridSpan="2">
                  <a:txBody>
                    <a:bodyPr/>
                    <a:lstStyle/>
                    <a:p>
                      <a:pPr algn="ctr">
                        <a:spcAft>
                          <a:spcPts val="0"/>
                        </a:spcAft>
                      </a:pPr>
                      <a:r>
                        <a:rPr lang="tr-TR" sz="1200" dirty="0">
                          <a:solidFill>
                            <a:schemeClr val="accent6">
                              <a:lumMod val="50000"/>
                            </a:schemeClr>
                          </a:solidFill>
                          <a:effectLst>
                            <a:outerShdw blurRad="38100" dist="38100" dir="2700000" algn="tl">
                              <a:srgbClr val="000000">
                                <a:alpha val="43137"/>
                              </a:srgbClr>
                            </a:outerShdw>
                          </a:effectLst>
                        </a:rPr>
                        <a:t>DİSİPLİN</a:t>
                      </a:r>
                      <a:endParaRPr lang="tr-TR" sz="1200" dirty="0">
                        <a:solidFill>
                          <a:schemeClr val="accent6">
                            <a:lumMod val="50000"/>
                          </a:schemeClr>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solidFill>
                      <a:schemeClr val="tx1">
                        <a:lumMod val="25000"/>
                        <a:lumOff val="75000"/>
                      </a:schemeClr>
                    </a:solidFill>
                  </a:tcPr>
                </a:tc>
                <a:tc hMerge="1">
                  <a:txBody>
                    <a:bodyPr/>
                    <a:lstStyle/>
                    <a:p>
                      <a:endParaRPr lang="tr-TR"/>
                    </a:p>
                  </a:txBody>
                  <a:tcPr/>
                </a:tc>
              </a:tr>
              <a:tr h="0">
                <a:tc vMerge="1">
                  <a:txBody>
                    <a:bodyPr/>
                    <a:lstStyle/>
                    <a:p>
                      <a:endParaRPr lang="tr-TR"/>
                    </a:p>
                  </a:txBody>
                  <a:tcPr/>
                </a:tc>
                <a:tc>
                  <a:txBody>
                    <a:bodyPr/>
                    <a:lstStyle/>
                    <a:p>
                      <a:pPr algn="ctr">
                        <a:spcAft>
                          <a:spcPts val="0"/>
                        </a:spcAft>
                      </a:pPr>
                      <a:r>
                        <a:rPr lang="tr-TR" sz="1200" b="1" dirty="0">
                          <a:solidFill>
                            <a:schemeClr val="accent6">
                              <a:lumMod val="50000"/>
                            </a:schemeClr>
                          </a:solidFill>
                          <a:effectLst/>
                        </a:rPr>
                        <a:t>TOPLANTI SAYISI</a:t>
                      </a:r>
                      <a:endParaRPr lang="tr-TR" sz="1200" b="1"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b="1" dirty="0">
                          <a:solidFill>
                            <a:schemeClr val="accent6">
                              <a:lumMod val="50000"/>
                            </a:schemeClr>
                          </a:solidFill>
                          <a:effectLst/>
                        </a:rPr>
                        <a:t>KARAR SAYISI</a:t>
                      </a:r>
                      <a:endParaRPr lang="tr-TR" sz="1200" b="1"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b="1" dirty="0">
                          <a:solidFill>
                            <a:schemeClr val="accent6">
                              <a:lumMod val="50000"/>
                            </a:schemeClr>
                          </a:solidFill>
                          <a:effectLst/>
                        </a:rPr>
                        <a:t>TOPLANTI SAYISI</a:t>
                      </a:r>
                      <a:endParaRPr lang="tr-TR" sz="1200" b="1"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b="1" dirty="0">
                          <a:solidFill>
                            <a:schemeClr val="accent6">
                              <a:lumMod val="50000"/>
                            </a:schemeClr>
                          </a:solidFill>
                          <a:effectLst/>
                        </a:rPr>
                        <a:t>KARAR SAYISI</a:t>
                      </a:r>
                      <a:endParaRPr lang="tr-TR" sz="1200" b="1"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b="1" dirty="0">
                          <a:solidFill>
                            <a:schemeClr val="accent6">
                              <a:lumMod val="50000"/>
                            </a:schemeClr>
                          </a:solidFill>
                          <a:effectLst/>
                        </a:rPr>
                        <a:t>TOPLANTI SAYISI</a:t>
                      </a:r>
                      <a:endParaRPr lang="tr-TR" sz="1200" b="1"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b="1" dirty="0">
                          <a:solidFill>
                            <a:schemeClr val="accent6">
                              <a:lumMod val="50000"/>
                            </a:schemeClr>
                          </a:solidFill>
                          <a:effectLst/>
                        </a:rPr>
                        <a:t>KARAR SAYISI</a:t>
                      </a:r>
                      <a:endParaRPr lang="tr-TR" sz="1200" b="1"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2009</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32</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191</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36</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212</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1</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2</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2010</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39</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187</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44</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253</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6</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7</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2011</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40</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166</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44</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235</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4</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2012</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41</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177</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47</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313</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2013</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35</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201</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48</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335</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13</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16</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2014</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36</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224</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38</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333</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4</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4</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2015</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31</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200</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a:solidFill>
                            <a:schemeClr val="accent6">
                              <a:lumMod val="50000"/>
                            </a:schemeClr>
                          </a:solidFill>
                          <a:effectLst/>
                        </a:rPr>
                        <a:t>32</a:t>
                      </a:r>
                      <a:endParaRPr lang="tr-TR" sz="120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321</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8</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a:solidFill>
                            <a:schemeClr val="accent6">
                              <a:lumMod val="50000"/>
                            </a:schemeClr>
                          </a:solidFill>
                          <a:effectLst/>
                        </a:rPr>
                        <a:t>8</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187423">
                <a:tc>
                  <a:txBody>
                    <a:bodyPr/>
                    <a:lstStyle/>
                    <a:p>
                      <a:pPr algn="ctr">
                        <a:spcAft>
                          <a:spcPts val="0"/>
                        </a:spcAft>
                      </a:pPr>
                      <a:r>
                        <a:rPr lang="tr-TR" sz="1200" dirty="0">
                          <a:solidFill>
                            <a:schemeClr val="accent6">
                              <a:lumMod val="50000"/>
                            </a:schemeClr>
                          </a:solidFill>
                          <a:effectLst/>
                        </a:rPr>
                        <a:t>2016</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rPr>
                        <a:t>34</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rPr>
                        <a:t>216</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rPr>
                        <a:t>43</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rPr>
                        <a:t>320</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rPr>
                        <a:t>18</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n-lt"/>
                          <a:ea typeface="+mn-ea"/>
                          <a:cs typeface="+mn-cs"/>
                        </a:rPr>
                        <a:t>31</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r>
              <a:tr h="187423">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2017</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32</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233</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43</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378</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10</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10</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r>
              <a:tr h="0">
                <a:tc>
                  <a:txBody>
                    <a:bodyPr/>
                    <a:lstStyle/>
                    <a:p>
                      <a:pPr algn="ctr">
                        <a:spcAft>
                          <a:spcPts val="0"/>
                        </a:spcAft>
                      </a:pPr>
                      <a:r>
                        <a:rPr lang="tr-TR" sz="1200" dirty="0">
                          <a:solidFill>
                            <a:schemeClr val="accent6">
                              <a:lumMod val="50000"/>
                            </a:schemeClr>
                          </a:solidFill>
                          <a:effectLst/>
                        </a:rPr>
                        <a:t>Toplam</a:t>
                      </a:r>
                      <a:endParaRPr lang="tr-TR" sz="1200" dirty="0">
                        <a:solidFill>
                          <a:schemeClr val="accent6">
                            <a:lumMod val="50000"/>
                          </a:schemeClr>
                        </a:solidFill>
                        <a:effectLst/>
                        <a:latin typeface="Times New Roman"/>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320</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1795</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375</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2700</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63</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c>
                  <a:txBody>
                    <a:bodyPr/>
                    <a:lstStyle/>
                    <a:p>
                      <a:pPr algn="ctr">
                        <a:spcAft>
                          <a:spcPts val="0"/>
                        </a:spcAft>
                      </a:pPr>
                      <a:r>
                        <a:rPr lang="tr-TR" sz="1200" dirty="0" smtClean="0">
                          <a:solidFill>
                            <a:schemeClr val="accent6">
                              <a:lumMod val="50000"/>
                            </a:schemeClr>
                          </a:solidFill>
                          <a:effectLst/>
                          <a:latin typeface="+mj-lt"/>
                          <a:ea typeface="Times New Roman"/>
                          <a:cs typeface="Times New Roman"/>
                        </a:rPr>
                        <a:t>82</a:t>
                      </a:r>
                      <a:endParaRPr lang="tr-TR" sz="1200" dirty="0">
                        <a:solidFill>
                          <a:schemeClr val="accent6">
                            <a:lumMod val="50000"/>
                          </a:schemeClr>
                        </a:solidFill>
                        <a:effectLst/>
                        <a:latin typeface="+mj-lt"/>
                        <a:ea typeface="Times New Roman"/>
                        <a:cs typeface="Times New Roman"/>
                      </a:endParaRPr>
                    </a:p>
                  </a:txBody>
                  <a:tcPr marL="68580" marR="68580" marT="0" marB="0">
                    <a:solidFill>
                      <a:schemeClr val="tx1">
                        <a:lumMod val="25000"/>
                        <a:lumOff val="75000"/>
                      </a:schemeClr>
                    </a:solidFill>
                  </a:tcPr>
                </a:tc>
              </a:tr>
            </a:tbl>
          </a:graphicData>
        </a:graphic>
      </p:graphicFrame>
    </p:spTree>
    <p:extLst>
      <p:ext uri="{BB962C8B-B14F-4D97-AF65-F5344CB8AC3E}">
        <p14:creationId xmlns:p14="http://schemas.microsoft.com/office/powerpoint/2010/main" val="2397162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sz="quarter" idx="13"/>
          </p:nvPr>
        </p:nvSpPr>
        <p:spPr/>
        <p:txBody>
          <a:bodyPr>
            <a:normAutofit/>
          </a:bodyPr>
          <a:lstStyle/>
          <a:p>
            <a:pPr marL="109728" indent="0" algn="ctr">
              <a:buNone/>
            </a:pPr>
            <a:endParaRPr lang="tr-TR" sz="4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09728" indent="0" algn="ctr">
              <a:buNone/>
            </a:pPr>
            <a:r>
              <a:rPr lang="tr-TR" sz="4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NİĞDE ÖMER HALİSDEMİR ÜNİVERSİTESİ</a:t>
            </a:r>
          </a:p>
          <a:p>
            <a:pPr marL="109728" indent="0" algn="ctr">
              <a:buNone/>
            </a:pPr>
            <a:r>
              <a:rPr lang="tr-TR" sz="4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Genel Sekreterlik</a:t>
            </a:r>
          </a:p>
          <a:p>
            <a:pPr marL="109728" indent="0" algn="ctr">
              <a:buNone/>
            </a:pPr>
            <a:endParaRPr lang="tr-TR" sz="4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09728" indent="0" algn="ctr">
              <a:buNone/>
            </a:pPr>
            <a:r>
              <a:rPr lang="tr-TR" sz="3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TEŞEKKÜRLER</a:t>
            </a:r>
          </a:p>
          <a:p>
            <a:pPr marL="109728" indent="0" algn="ctr">
              <a:buNone/>
            </a:pPr>
            <a:endParaRPr lang="tr-TR"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2050" name="Picture 2" descr="Niğde Ömer Halisdemir Üniversitesi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92696"/>
            <a:ext cx="1145729"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0126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TM01790493[[fn=SOHO]]</Template>
  <TotalTime>261</TotalTime>
  <Words>159</Words>
  <Application>Microsoft Office PowerPoint</Application>
  <PresentationFormat>Ekran Gösterisi (4:3)</PresentationFormat>
  <Paragraphs>106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Soho</vt:lpstr>
      <vt:lpstr>GENEL SEKRETERLİK BİRİMİNE  HOŞGELDİNİZ</vt:lpstr>
      <vt:lpstr>  SUNUM İÇERİĞİ</vt:lpstr>
      <vt:lpstr>PowerPoint Sunusu</vt:lpstr>
      <vt:lpstr>VİZYON</vt:lpstr>
      <vt:lpstr>İDARİ TEŞKİLAT YAPISI</vt:lpstr>
      <vt:lpstr>GENEL SEKRETERLİK TEŞKİLAT ŞEMASI</vt:lpstr>
      <vt:lpstr>TOPLANTI SAYILARI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ÖMER HALİSDEMİR ÜNİVERSİTESİ GENEL SEKRETERLİK BİRİMİNE  HOŞGELDİNİZ</dc:title>
  <dc:creator>gensek</dc:creator>
  <cp:lastModifiedBy>gensek</cp:lastModifiedBy>
  <cp:revision>37</cp:revision>
  <cp:lastPrinted>2016-12-16T11:18:50Z</cp:lastPrinted>
  <dcterms:created xsi:type="dcterms:W3CDTF">2016-12-16T09:47:44Z</dcterms:created>
  <dcterms:modified xsi:type="dcterms:W3CDTF">2018-01-15T13:20:44Z</dcterms:modified>
</cp:coreProperties>
</file>