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0F5"/>
    <a:srgbClr val="65CCDD"/>
    <a:srgbClr val="128DA2"/>
    <a:srgbClr val="1B9EA5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60"/>
  </p:normalViewPr>
  <p:slideViewPr>
    <p:cSldViewPr snapToGrid="0">
      <p:cViewPr>
        <p:scale>
          <a:sx n="140" d="100"/>
          <a:sy n="140" d="100"/>
        </p:scale>
        <p:origin x="-246" y="-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54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7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8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9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20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26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92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9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0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55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F730-FEA8-452F-8BD6-EF93890C4670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51107" y="1925187"/>
            <a:ext cx="684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GÜZEL SANATLAR FAKÜLTESİ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03200" y="3150469"/>
            <a:ext cx="6096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YÖNETİM GÖZDEN GEÇİRME TOPLANTISI</a:t>
            </a:r>
          </a:p>
          <a:p>
            <a:pPr algn="ctr"/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001854" y="4427648"/>
            <a:ext cx="37509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6600">
                  <a:solidFill>
                    <a:srgbClr val="1B9EA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KALİTE KOORDİNATÖRLÜĞÜ</a:t>
            </a:r>
          </a:p>
        </p:txBody>
      </p:sp>
      <p:pic>
        <p:nvPicPr>
          <p:cNvPr id="7" name="Graphic 29" descr="Telefon">
            <a:extLst>
              <a:ext uri="{FF2B5EF4-FFF2-40B4-BE49-F238E27FC236}">
                <a16:creationId xmlns:a16="http://schemas.microsoft.com/office/drawing/2014/main" id="{6667F5B6-9D65-4D87-8D53-E212F60D5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088156" y="4907378"/>
            <a:ext cx="445543" cy="445543"/>
          </a:xfrm>
          <a:prstGeom prst="rect">
            <a:avLst/>
          </a:prstGeom>
        </p:spPr>
      </p:pic>
      <p:pic>
        <p:nvPicPr>
          <p:cNvPr id="8" name="Graphic 27" descr="Zarf">
            <a:extLst>
              <a:ext uri="{FF2B5EF4-FFF2-40B4-BE49-F238E27FC236}">
                <a16:creationId xmlns:a16="http://schemas.microsoft.com/office/drawing/2014/main" id="{4B155B4B-3561-44EF-BA34-B85004F9BF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088155" y="5382135"/>
            <a:ext cx="445543" cy="445543"/>
          </a:xfrm>
          <a:prstGeom prst="rect">
            <a:avLst/>
          </a:prstGeom>
        </p:spPr>
      </p:pic>
      <p:pic>
        <p:nvPicPr>
          <p:cNvPr id="9" name="Graphic 28" descr="World">
            <a:extLst>
              <a:ext uri="{FF2B5EF4-FFF2-40B4-BE49-F238E27FC236}">
                <a16:creationId xmlns:a16="http://schemas.microsoft.com/office/drawing/2014/main" id="{0280BFA7-D8D4-4414-A11A-804546E5F7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03949" y="5856892"/>
            <a:ext cx="392458" cy="39245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731816" y="4904795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0388 225 65 09-10-11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731816" y="5382135"/>
            <a:ext cx="18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kalite@ohu.edu.tr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7731816" y="5852985"/>
            <a:ext cx="327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ohu.edu.tr/</a:t>
            </a:r>
            <a:r>
              <a:rPr lang="tr-TR" dirty="0" err="1">
                <a:solidFill>
                  <a:schemeClr val="bg1"/>
                </a:solidFill>
              </a:rPr>
              <a:t>kalitekoordinatorlugu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74270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</a:rPr>
              <a:t>Kalite Yönetim Sistemi ile İlgili İç ve Dış Hususlardaki Değişimler</a:t>
            </a:r>
          </a:p>
          <a:p>
            <a:pPr lvl="0"/>
            <a:r>
              <a:rPr lang="tr-TR" sz="1600" b="1" dirty="0">
                <a:solidFill>
                  <a:schemeClr val="bg1"/>
                </a:solidFill>
              </a:rPr>
              <a:t>(Eğitim ve Öğretim/Liderlik, Yönetim ve Kalite)</a:t>
            </a:r>
            <a:endParaRPr lang="tr-TR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00387"/>
              </p:ext>
            </p:extLst>
          </p:nvPr>
        </p:nvGraphicFramePr>
        <p:xfrm>
          <a:off x="269630" y="788287"/>
          <a:ext cx="11769970" cy="3256047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Değişim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Akademik Personel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 Bulunmamaktadır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İdari Personel Sayısı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 Bulunmamaktadır 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%9,09 artış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Öğretim Elemanı</a:t>
                      </a:r>
                      <a:r>
                        <a:rPr lang="tr-TR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Başına Düşen Öğrenci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21,4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%12,63 artış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Bütçe Gerçekleşme Durumu (%)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77,19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81,42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%5,48 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Personelin Aldığı Eğitim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%1900 artış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Eylem Planı Sayısı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40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%62 düşüş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Eylem Planları Gerçekleşme Durumu (%)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%97,5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%100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%2,56 artış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94381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Program Sayısı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%50 </a:t>
                      </a: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63193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Akredite Olan</a:t>
                      </a:r>
                      <a:r>
                        <a:rPr lang="tr-TR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Program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2343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96296"/>
              </p:ext>
            </p:extLst>
          </p:nvPr>
        </p:nvGraphicFramePr>
        <p:xfrm>
          <a:off x="269630" y="4142798"/>
          <a:ext cx="11769970" cy="17844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305364">
                <a:tc>
                  <a:txBody>
                    <a:bodyPr/>
                    <a:lstStyle/>
                    <a:p>
                      <a:r>
                        <a:rPr lang="tr-TR" sz="1700" u="none" kern="1200" dirty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33882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/>
                        <a:t>Fakülte kimlik çalışmalarından biri olan fakülte logosunun belirlenmesinde, öğrencilere, akademik ve idari personele yönelik logo seçim ve beğeni anketleri oluşturulmuştur. </a:t>
                      </a:r>
                    </a:p>
                    <a:p>
                      <a:pPr algn="just"/>
                      <a:endParaRPr lang="tr-TR" sz="1700" b="0" i="0" dirty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  <p:sp>
        <p:nvSpPr>
          <p:cNvPr id="7" name="Ok: Yukarı 1"/>
          <p:cNvSpPr/>
          <p:nvPr/>
        </p:nvSpPr>
        <p:spPr>
          <a:xfrm>
            <a:off x="9190829" y="1746486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8" name="Ok: Yukarı 1"/>
          <p:cNvSpPr/>
          <p:nvPr/>
        </p:nvSpPr>
        <p:spPr>
          <a:xfrm>
            <a:off x="9190829" y="2016400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9" name="Ok: Yukarı 1"/>
          <p:cNvSpPr/>
          <p:nvPr/>
        </p:nvSpPr>
        <p:spPr>
          <a:xfrm>
            <a:off x="9190829" y="2330585"/>
            <a:ext cx="224790" cy="171450"/>
          </a:xfrm>
          <a:prstGeom prst="upArrow">
            <a:avLst/>
          </a:prstGeom>
          <a:solidFill>
            <a:srgbClr val="EE00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k: Yukarı 1"/>
          <p:cNvSpPr/>
          <p:nvPr/>
        </p:nvSpPr>
        <p:spPr>
          <a:xfrm>
            <a:off x="9190829" y="2644770"/>
            <a:ext cx="224790" cy="171450"/>
          </a:xfrm>
          <a:prstGeom prst="upArrow">
            <a:avLst/>
          </a:prstGeom>
          <a:solidFill>
            <a:srgbClr val="EE00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k: Yukarı 1"/>
          <p:cNvSpPr/>
          <p:nvPr/>
        </p:nvSpPr>
        <p:spPr>
          <a:xfrm>
            <a:off x="9190829" y="3173102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2" name="Ok: Yukarı 1"/>
          <p:cNvSpPr/>
          <p:nvPr/>
        </p:nvSpPr>
        <p:spPr>
          <a:xfrm>
            <a:off x="9190829" y="3529984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3" name="Ok: Yukarı 1"/>
          <p:cNvSpPr/>
          <p:nvPr/>
        </p:nvSpPr>
        <p:spPr>
          <a:xfrm rot="10800000">
            <a:off x="9190829" y="2958955"/>
            <a:ext cx="224790" cy="17145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74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112319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</a:rPr>
              <a:t>Paydaş Memnuniyeti ve İlgili Taraflardan Gelen Geri Bildirimler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(Liderlik, Yönetim ve Kalite)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35052"/>
              </p:ext>
            </p:extLst>
          </p:nvPr>
        </p:nvGraphicFramePr>
        <p:xfrm>
          <a:off x="269630" y="4018684"/>
          <a:ext cx="11769970" cy="213273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392423">
                <a:tc>
                  <a:txBody>
                    <a:bodyPr/>
                    <a:lstStyle/>
                    <a:p>
                      <a:r>
                        <a:rPr lang="tr-TR" sz="1700" u="none" kern="1200" dirty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740311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1400" dirty="0"/>
                        <a:t>‘’Birim Danışma Kurulu Toplantısı” sonucunda </a:t>
                      </a:r>
                      <a:r>
                        <a:rPr lang="tr-TR" sz="1400" b="1" dirty="0"/>
                        <a:t>Girişimcilik dersinin zorunlu hale getirilmesi önerilmiş </a:t>
                      </a:r>
                      <a:r>
                        <a:rPr lang="tr-TR" sz="1400" dirty="0"/>
                        <a:t>ve kariyer planlama ders içerikleri güncellenerek söz konusu derse uygun hale getirilmiştir.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1400" dirty="0"/>
                        <a:t>Mevcut programda seçmeli olan </a:t>
                      </a:r>
                      <a:r>
                        <a:rPr lang="tr-TR" sz="1400" b="1" dirty="0"/>
                        <a:t>tasarım derslerinin zorunlu hale getirilmesi önerilmiş, </a:t>
                      </a:r>
                      <a:r>
                        <a:rPr lang="tr-TR" sz="1400" dirty="0"/>
                        <a:t>söz konusu ders Resim Bölümü ve Grafik Sanatlar Bölümü programında zorunlu ders olarak yer almaktadır.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1400" b="1" dirty="0"/>
                        <a:t>Yapay zekâ ve dijital sanat alanlarında derslerin </a:t>
                      </a:r>
                      <a:r>
                        <a:rPr lang="tr-TR" sz="1400" dirty="0"/>
                        <a:t>programa eklenmesi önerilmiş ve Grafik Sanatlar Bölümünde </a:t>
                      </a:r>
                      <a:r>
                        <a:rPr lang="tr-TR" sz="1400" b="1" dirty="0"/>
                        <a:t>“Tasarım Teknolojileri ve Uygulamaları” </a:t>
                      </a:r>
                      <a:r>
                        <a:rPr lang="tr-TR" sz="1400" dirty="0"/>
                        <a:t>isimli ders içeriğinde söz konusu konular eklenmiştir. </a:t>
                      </a:r>
                      <a:r>
                        <a:rPr lang="tr-TR" sz="1400" b="1" dirty="0"/>
                        <a:t>Oyun tasarımı dersinin eklenmesi </a:t>
                      </a:r>
                      <a:r>
                        <a:rPr lang="tr-TR" sz="1400" dirty="0"/>
                        <a:t>önerilmiş ve Grafik Sanatlar Bölümünde seçmeli ders olarak </a:t>
                      </a:r>
                      <a:r>
                        <a:rPr lang="tr-TR" sz="1400" b="1" dirty="0"/>
                        <a:t>“ 3D Modelleme ve Animasyon” </a:t>
                      </a:r>
                      <a:r>
                        <a:rPr lang="tr-TR" sz="1400" dirty="0"/>
                        <a:t>dersi eklenerek içeriği güncellenmiştir. </a:t>
                      </a:r>
                      <a:endParaRPr lang="tr-TR" sz="1400" i="1" dirty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96150"/>
              </p:ext>
            </p:extLst>
          </p:nvPr>
        </p:nvGraphicFramePr>
        <p:xfrm>
          <a:off x="269630" y="902676"/>
          <a:ext cx="11769970" cy="68484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63059">
                  <a:extLst>
                    <a:ext uri="{9D8B030D-6E8A-4147-A177-3AD203B41FA5}">
                      <a16:colId xmlns:a16="http://schemas.microsoft.com/office/drawing/2014/main" val="2034203358"/>
                    </a:ext>
                  </a:extLst>
                </a:gridCol>
                <a:gridCol w="3384905">
                  <a:extLst>
                    <a:ext uri="{9D8B030D-6E8A-4147-A177-3AD203B41FA5}">
                      <a16:colId xmlns:a16="http://schemas.microsoft.com/office/drawing/2014/main" val="3106158165"/>
                    </a:ext>
                  </a:extLst>
                </a:gridCol>
                <a:gridCol w="4822006">
                  <a:extLst>
                    <a:ext uri="{9D8B030D-6E8A-4147-A177-3AD203B41FA5}">
                      <a16:colId xmlns:a16="http://schemas.microsoft.com/office/drawing/2014/main" val="3780122853"/>
                    </a:ext>
                  </a:extLst>
                </a:gridCol>
              </a:tblGrid>
              <a:tr h="155965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Memnuniyet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37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</a:rPr>
                        <a:t>Bir Önceki Yıla Göre Değişim Oranı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896454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%85,2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 </a:t>
                      </a:r>
                      <a:r>
                        <a:rPr lang="tr-TR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%5 artış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508085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39141"/>
              </p:ext>
            </p:extLst>
          </p:nvPr>
        </p:nvGraphicFramePr>
        <p:xfrm>
          <a:off x="269630" y="1731551"/>
          <a:ext cx="11769971" cy="6921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63059">
                  <a:extLst>
                    <a:ext uri="{9D8B030D-6E8A-4147-A177-3AD203B41FA5}">
                      <a16:colId xmlns:a16="http://schemas.microsoft.com/office/drawing/2014/main" val="258764898"/>
                    </a:ext>
                  </a:extLst>
                </a:gridCol>
                <a:gridCol w="3362637">
                  <a:extLst>
                    <a:ext uri="{9D8B030D-6E8A-4147-A177-3AD203B41FA5}">
                      <a16:colId xmlns:a16="http://schemas.microsoft.com/office/drawing/2014/main" val="3668802302"/>
                    </a:ext>
                  </a:extLst>
                </a:gridCol>
                <a:gridCol w="4844275">
                  <a:extLst>
                    <a:ext uri="{9D8B030D-6E8A-4147-A177-3AD203B41FA5}">
                      <a16:colId xmlns:a16="http://schemas.microsoft.com/office/drawing/2014/main" val="23855463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Çalışan Memnuniyet Oranı (Varsa)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3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</a:rPr>
                        <a:t>Bir Önceki Yıla Göre Değişim Oranı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68882908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4770544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97998"/>
              </p:ext>
            </p:extLst>
          </p:nvPr>
        </p:nvGraphicFramePr>
        <p:xfrm>
          <a:off x="269630" y="2541425"/>
          <a:ext cx="11769970" cy="68484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041246">
                  <a:extLst>
                    <a:ext uri="{9D8B030D-6E8A-4147-A177-3AD203B41FA5}">
                      <a16:colId xmlns:a16="http://schemas.microsoft.com/office/drawing/2014/main" val="2060593668"/>
                    </a:ext>
                  </a:extLst>
                </a:gridCol>
                <a:gridCol w="5728724">
                  <a:extLst>
                    <a:ext uri="{9D8B030D-6E8A-4147-A177-3AD203B41FA5}">
                      <a16:colId xmlns:a16="http://schemas.microsoft.com/office/drawing/2014/main" val="24212205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</a:rPr>
                        <a:t>Dış Paydaş (Mezun/Danışma Kurulu…) Memnuniyet Anketi Uygulanma Durumu (Uygulandı/Uygulanmadı)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13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5391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Uygulandı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Uygulandı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754698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71472"/>
              </p:ext>
            </p:extLst>
          </p:nvPr>
        </p:nvGraphicFramePr>
        <p:xfrm>
          <a:off x="269630" y="3333835"/>
          <a:ext cx="11769970" cy="68484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041246">
                  <a:extLst>
                    <a:ext uri="{9D8B030D-6E8A-4147-A177-3AD203B41FA5}">
                      <a16:colId xmlns:a16="http://schemas.microsoft.com/office/drawing/2014/main" val="2060593668"/>
                    </a:ext>
                  </a:extLst>
                </a:gridCol>
                <a:gridCol w="5728724">
                  <a:extLst>
                    <a:ext uri="{9D8B030D-6E8A-4147-A177-3AD203B41FA5}">
                      <a16:colId xmlns:a16="http://schemas.microsoft.com/office/drawing/2014/main" val="24212205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+mn-lt"/>
                          <a:ea typeface="+mn-ea"/>
                        </a:rPr>
                        <a:t>Paydaş</a:t>
                      </a:r>
                      <a:r>
                        <a:rPr lang="tr-TR" sz="1400" b="1" baseline="0" dirty="0">
                          <a:effectLst/>
                          <a:latin typeface="+mn-lt"/>
                          <a:ea typeface="+mn-ea"/>
                        </a:rPr>
                        <a:t> Memnuniyeti İçin Gerçekleştirilen Toplantı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13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5391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8754698"/>
                  </a:ext>
                </a:extLst>
              </a:tr>
            </a:tbl>
          </a:graphicData>
        </a:graphic>
      </p:graphicFrame>
      <p:sp>
        <p:nvSpPr>
          <p:cNvPr id="11" name="Ok: Yukarı 1"/>
          <p:cNvSpPr/>
          <p:nvPr/>
        </p:nvSpPr>
        <p:spPr>
          <a:xfrm>
            <a:off x="9477432" y="1354176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78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</a:rPr>
              <a:t>Öğrenci Memnuniyeti ve İlgili Taraflardan Gelen Geri Bildirimler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(Eğitim ve Öğretim/Liderlik, Yönetim ve Kalite)</a:t>
            </a:r>
            <a:endParaRPr lang="tr-TR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7748"/>
              </p:ext>
            </p:extLst>
          </p:nvPr>
        </p:nvGraphicFramePr>
        <p:xfrm>
          <a:off x="269630" y="1184957"/>
          <a:ext cx="11769970" cy="2342141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Bildirim Türü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İYS</a:t>
                      </a:r>
                      <a:r>
                        <a:rPr lang="tr-TR" sz="1400" b="1" baseline="0" dirty="0">
                          <a:effectLst/>
                        </a:rPr>
                        <a:t> Talep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tr-TR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%48,72 artış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İYS Taleplerinin Gerçekleştirilme Durumu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%100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%100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 Bulunmamaktadır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Müdür/Dekan-Öğrenci Toplantı</a:t>
                      </a:r>
                      <a:r>
                        <a:rPr lang="tr-TR" sz="1400" b="1" baseline="0" dirty="0">
                          <a:effectLst/>
                        </a:rPr>
                        <a:t>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 Bulunmamaktadır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</a:rPr>
                        <a:t>Açık Kapı Uygulaması</a:t>
                      </a:r>
                      <a:r>
                        <a:rPr lang="tr-TR" sz="1400" b="1" baseline="0" dirty="0">
                          <a:effectLst/>
                        </a:rPr>
                        <a:t> (Var/Yok)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 Bulunmamaktadır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Danışman-Öğrenci</a:t>
                      </a:r>
                      <a:r>
                        <a:rPr lang="tr-TR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Toplantısı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 Bulunmamaktadır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Aktif Danışmanlık Toplantı Sayısı</a:t>
                      </a: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 Bulunmamaktadır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TOPLAM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94381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48783"/>
              </p:ext>
            </p:extLst>
          </p:nvPr>
        </p:nvGraphicFramePr>
        <p:xfrm>
          <a:off x="269630" y="3787140"/>
          <a:ext cx="11769970" cy="18360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296805">
                <a:tc>
                  <a:txBody>
                    <a:bodyPr/>
                    <a:lstStyle/>
                    <a:p>
                      <a:r>
                        <a:rPr lang="tr-TR" sz="1700" u="none" kern="1200" dirty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85525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/>
                        <a:t>Öğrencilerden</a:t>
                      </a:r>
                      <a:r>
                        <a:rPr lang="tr-TR" sz="1600" baseline="0" dirty="0"/>
                        <a:t> gelen talepler sonrası </a:t>
                      </a:r>
                      <a:r>
                        <a:rPr lang="tr-TR" sz="1600" dirty="0"/>
                        <a:t>Tekstil ve Moda Tasarımı Bölümü depolama alanlarının genişletilmesi sağlanarak gerekli donanım eklenmiştir.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/>
                        <a:t>Rektörlüğümüzün bakım onarım işleri kapsamında tüm katlardaki tuvaletler yenilenmiştir.</a:t>
                      </a:r>
                    </a:p>
                    <a:p>
                      <a:pPr algn="just"/>
                      <a:endParaRPr lang="tr-TR" sz="1700" i="1" dirty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  <p:sp>
        <p:nvSpPr>
          <p:cNvPr id="7" name="Ok: Yukarı 1"/>
          <p:cNvSpPr/>
          <p:nvPr/>
        </p:nvSpPr>
        <p:spPr>
          <a:xfrm>
            <a:off x="9190829" y="1541771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03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</a:rPr>
              <a:t>Bilimsel/Sanatsal Faaliyetler</a:t>
            </a:r>
          </a:p>
          <a:p>
            <a:pPr lvl="0"/>
            <a:r>
              <a:rPr lang="tr-TR" sz="1600" b="1" dirty="0">
                <a:solidFill>
                  <a:schemeClr val="bg1"/>
                </a:solidFill>
              </a:rPr>
              <a:t>(Ar-Ge/Toplumsal Katkı)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16563"/>
              </p:ext>
            </p:extLst>
          </p:nvPr>
        </p:nvGraphicFramePr>
        <p:xfrm>
          <a:off x="269630" y="955693"/>
          <a:ext cx="11769970" cy="3769098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391270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630904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İzleme ve Ölçme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Makale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%225 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Kitap Sayısı</a:t>
                      </a: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Kitap Bölümü Sayısı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%450 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Bildiri Sayısı</a:t>
                      </a: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%57 azalış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Patent Sayısı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 Bulunmamaktadır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Proje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%100 azalış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Başvurulan</a:t>
                      </a:r>
                      <a:r>
                        <a:rPr lang="tr-TR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Öğrenci Proje Sayısı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%7,69 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36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Toplam Proje Bütçesi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33.000</a:t>
                      </a:r>
                      <a:r>
                        <a:rPr lang="tr-TR" sz="14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54.000 TL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%63,63 artış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7063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Sanatsal Faaliyet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%9,80 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11365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Toplumsal</a:t>
                      </a:r>
                      <a:r>
                        <a:rPr lang="tr-TR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Katkı Faaliyet Sayısı (ağ sayfasında paylaşılan)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tr-T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%60 artış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87822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Birim Tarafından Düzenlenen Bilimsel Toplantı Sayısı (Panel/Sempozyum/Kongre</a:t>
                      </a:r>
                      <a:r>
                        <a:rPr lang="tr-TR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vb.</a:t>
                      </a: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%50 azalış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8544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51065"/>
              </p:ext>
            </p:extLst>
          </p:nvPr>
        </p:nvGraphicFramePr>
        <p:xfrm>
          <a:off x="269630" y="4685471"/>
          <a:ext cx="11769970" cy="14406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320397">
                <a:tc>
                  <a:txBody>
                    <a:bodyPr/>
                    <a:lstStyle/>
                    <a:p>
                      <a:r>
                        <a:rPr lang="tr-TR" sz="1700" u="none" kern="1200" dirty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090132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600" dirty="0"/>
                        <a:t>Fakültemizde seminer, öğrenci kulüp ve fakülte sergileri gerçekleştirilmiş</a:t>
                      </a:r>
                      <a:r>
                        <a:rPr lang="tr-TR" sz="1600" baseline="0" dirty="0"/>
                        <a:t> ve bunlar fakültemiz web</a:t>
                      </a:r>
                      <a:r>
                        <a:rPr lang="tr-TR" sz="1600" dirty="0"/>
                        <a:t> sayfasında yayınlanmıştır.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600" dirty="0"/>
                        <a:t>Akademik üretkenliği teşvik etmeye yönelik yürütülen çalışmalar sonucunda, kitap, makale ve diğer bilimsel faaliyetlerde önceki dönemlere kıyasla yukarı yönlü bir artış gözlemlenmiştir.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600" dirty="0"/>
                        <a:t>Öğrenci kulüplerinin etkinlik düzenleme ve sergi açma süreçleri desteklenmiş ve teşvik edilmiştir.</a:t>
                      </a:r>
                      <a:endParaRPr lang="tr-TR" sz="1600" i="1" dirty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  <p:sp>
        <p:nvSpPr>
          <p:cNvPr id="7" name="Ok: Yukarı 1"/>
          <p:cNvSpPr/>
          <p:nvPr/>
        </p:nvSpPr>
        <p:spPr>
          <a:xfrm>
            <a:off x="9204477" y="1323407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8" name="Ok: Yukarı 1"/>
          <p:cNvSpPr/>
          <p:nvPr/>
        </p:nvSpPr>
        <p:spPr>
          <a:xfrm>
            <a:off x="9204477" y="1862571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9" name="Ok: Yukarı 1"/>
          <p:cNvSpPr/>
          <p:nvPr/>
        </p:nvSpPr>
        <p:spPr>
          <a:xfrm>
            <a:off x="9204477" y="3166658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0" name="Ok: Yukarı 1"/>
          <p:cNvSpPr/>
          <p:nvPr/>
        </p:nvSpPr>
        <p:spPr>
          <a:xfrm>
            <a:off x="9217599" y="3381383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1" name="Ok: Yukarı 1"/>
          <p:cNvSpPr/>
          <p:nvPr/>
        </p:nvSpPr>
        <p:spPr>
          <a:xfrm>
            <a:off x="9217599" y="4024609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2" name="Ok: Yukarı 1"/>
          <p:cNvSpPr/>
          <p:nvPr/>
        </p:nvSpPr>
        <p:spPr>
          <a:xfrm rot="10800000">
            <a:off x="9204477" y="2772377"/>
            <a:ext cx="224790" cy="17145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3" name="Ok: Yukarı 1"/>
          <p:cNvSpPr/>
          <p:nvPr/>
        </p:nvSpPr>
        <p:spPr>
          <a:xfrm rot="10800000">
            <a:off x="9204477" y="2209082"/>
            <a:ext cx="224790" cy="17145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4" name="Ok: Yukarı 1"/>
          <p:cNvSpPr/>
          <p:nvPr/>
        </p:nvSpPr>
        <p:spPr>
          <a:xfrm rot="10800000">
            <a:off x="9217599" y="4274434"/>
            <a:ext cx="224790" cy="17145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2" name="Ok: Yukarı 1">
            <a:extLst>
              <a:ext uri="{FF2B5EF4-FFF2-40B4-BE49-F238E27FC236}">
                <a16:creationId xmlns:a16="http://schemas.microsoft.com/office/drawing/2014/main" id="{F77B7070-7089-A783-D2C1-452DEC9AD017}"/>
              </a:ext>
            </a:extLst>
          </p:cNvPr>
          <p:cNvSpPr/>
          <p:nvPr/>
        </p:nvSpPr>
        <p:spPr>
          <a:xfrm>
            <a:off x="9217599" y="3745207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69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369332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</a:rPr>
              <a:t>İzleme ve Ölçme Sonuçları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69690"/>
              </p:ext>
            </p:extLst>
          </p:nvPr>
        </p:nvGraphicFramePr>
        <p:xfrm>
          <a:off x="269630" y="788287"/>
          <a:ext cx="11769970" cy="3143307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İzleme ve Ölçme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Danışma Kurulu Toplantı Sayısı</a:t>
                      </a: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%200 artış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80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</a:rPr>
                        <a:t>Kalite Komisyonu Toplantı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%33,33 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</a:rPr>
                        <a:t>Birimde Yapılan Anket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%100 artış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454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Temsilcileri İle Görüşme Sayısı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%300 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Oryantasyon Eğitimine Katılım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%97,61 artış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Hizmet İçi Eğitimlere Katılan Personel Sayısı ve Aldıkları Kişi/Saat Eğitim Verileri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%400 artış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Mezun Öğrencilere Yönelik Gerçekleştirilen Faaliyet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%100 artış 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Bakım ve Kalibrasyona Tabi Cihazlara Yönelik Uygulama Sayıları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9321"/>
              </p:ext>
            </p:extLst>
          </p:nvPr>
        </p:nvGraphicFramePr>
        <p:xfrm>
          <a:off x="269630" y="4086581"/>
          <a:ext cx="11769970" cy="18360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296805">
                <a:tc>
                  <a:txBody>
                    <a:bodyPr/>
                    <a:lstStyle/>
                    <a:p>
                      <a:r>
                        <a:rPr lang="tr-TR" sz="1700" u="none" kern="1200" dirty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85525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/>
                        <a:t>Fakültemiz tarafından Niğde Ömer Halisdemir Üniversitesi Eğitim ve Araştırma Hastanesinde gerçekleştirilen duvar boyama etkinliği ile toplumsal katkı faaliyetleri artırılmış; üniversite–toplum etkileşimi güçlendirilmiştir.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/>
                        <a:t>Birim bünyesinde uygulanan anket sayısında artış sağlanmış; paydaş geri bildirimleri daha sistematik biçimde toplanmaya başlanmıştır.</a:t>
                      </a:r>
                      <a:endParaRPr lang="tr-TR" sz="1600" i="1" dirty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  <p:sp>
        <p:nvSpPr>
          <p:cNvPr id="7" name="Ok: Yukarı 1"/>
          <p:cNvSpPr/>
          <p:nvPr/>
        </p:nvSpPr>
        <p:spPr>
          <a:xfrm>
            <a:off x="9040704" y="1145985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8" name="Ok: Yukarı 1"/>
          <p:cNvSpPr/>
          <p:nvPr/>
        </p:nvSpPr>
        <p:spPr>
          <a:xfrm>
            <a:off x="9040704" y="1427028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9" name="Ok: Yukarı 1"/>
          <p:cNvSpPr/>
          <p:nvPr/>
        </p:nvSpPr>
        <p:spPr>
          <a:xfrm>
            <a:off x="9040704" y="1753465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0" name="Ok: Yukarı 1"/>
          <p:cNvSpPr/>
          <p:nvPr/>
        </p:nvSpPr>
        <p:spPr>
          <a:xfrm>
            <a:off x="9040704" y="2034508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1" name="Ok: Yukarı 1"/>
          <p:cNvSpPr/>
          <p:nvPr/>
        </p:nvSpPr>
        <p:spPr>
          <a:xfrm>
            <a:off x="9040704" y="2315551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2" name="Ok: Yukarı 1"/>
          <p:cNvSpPr/>
          <p:nvPr/>
        </p:nvSpPr>
        <p:spPr>
          <a:xfrm>
            <a:off x="9040704" y="2671079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3" name="Ok: Yukarı 1"/>
          <p:cNvSpPr/>
          <p:nvPr/>
        </p:nvSpPr>
        <p:spPr>
          <a:xfrm>
            <a:off x="9040704" y="3129886"/>
            <a:ext cx="224790" cy="171450"/>
          </a:xfrm>
          <a:prstGeom prst="up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09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369332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</a:rPr>
              <a:t>Üniversitemizin Kalite Yönetim Sisteminin Değerlendirilmesi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08790"/>
              </p:ext>
            </p:extLst>
          </p:nvPr>
        </p:nvGraphicFramePr>
        <p:xfrm>
          <a:off x="269631" y="996461"/>
          <a:ext cx="11769969" cy="57824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78923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  <a:gridCol w="4196861">
                  <a:extLst>
                    <a:ext uri="{9D8B030D-6E8A-4147-A177-3AD203B41FA5}">
                      <a16:colId xmlns:a16="http://schemas.microsoft.com/office/drawing/2014/main" val="4212846478"/>
                    </a:ext>
                  </a:extLst>
                </a:gridCol>
                <a:gridCol w="3294185">
                  <a:extLst>
                    <a:ext uri="{9D8B030D-6E8A-4147-A177-3AD203B41FA5}">
                      <a16:colId xmlns:a16="http://schemas.microsoft.com/office/drawing/2014/main" val="147793442"/>
                    </a:ext>
                  </a:extLst>
                </a:gridCol>
              </a:tblGrid>
              <a:tr h="1027573">
                <a:tc>
                  <a:txBody>
                    <a:bodyPr/>
                    <a:lstStyle/>
                    <a:p>
                      <a:pPr algn="ctr"/>
                      <a:r>
                        <a:rPr lang="tr-TR" sz="1800" u="none" kern="1200" dirty="0">
                          <a:effectLst/>
                        </a:rPr>
                        <a:t>Güçlü Yönler</a:t>
                      </a:r>
                      <a:endParaRPr lang="tr-TR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İyileştirmeye</a:t>
                      </a:r>
                      <a:r>
                        <a:rPr lang="tr-TR" sz="18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Açık Yönler</a:t>
                      </a:r>
                      <a:endParaRPr lang="tr-TR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Öneriler</a:t>
                      </a: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3919566">
                <a:tc>
                  <a:txBody>
                    <a:bodyPr/>
                    <a:lstStyle/>
                    <a:p>
                      <a:r>
                        <a:rPr lang="tr-TR" dirty="0"/>
                        <a:t>Güzel Sanatlar Fakültesi, kalite güvence sistemi kapsamında yürüttüğü planlı ve izlenebilir çalışmalarla kurumsal gelişimini sürdüren, katılımcı ve dinamik bir yapıya sahiptir. </a:t>
                      </a:r>
                    </a:p>
                    <a:p>
                      <a:r>
                        <a:rPr lang="tr-TR" dirty="0"/>
                        <a:t>2025 yılı itibarıyla öğrenci sayısındaki artışa paralel olarak eğitim-öğretim faaliyetlerini kesintisiz sürdürmüş; paydaş memnuniyetini artırmaya yönelik somut adımlar atmıştır. </a:t>
                      </a:r>
                    </a:p>
                    <a:p>
                      <a:r>
                        <a:rPr lang="tr-TR" dirty="0"/>
                        <a:t>Personelin aldığı eğitim sayısında ve hazırlanan eylem planlarında gözlenen belirgin artış, fakültenin kalite kültürünü içselleştirdiğini ve sürekli iyileştirmeyi öncelediğini göstermektedir.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Artan öğrenci sayısına bağlı olarak öğretim elemanı başına düşen öğrenci oranının dengelenmesine yönelik planlamalara ihtiyaç duyulmaktadır.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Fakülte binasının doğrudan olmaması ve mevcut fiziki kapasitenin eğitim-öğretim ile sanatsal üretim faaliyetleri açısından yetersiz kalması, mekânsal planlama ve altyapı geliştirme ihtiyacını ortaya koyan önemli bir iyileştirme alanıdır.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Akreditasyon süreçlerinin başlatılması ve bilimsel toplantı ile proje sayılarının artırılması, fakültenin akademik ve kurumsal görünürlüğünü güçlendirecek gelişim alanları arasında yer almaktadır.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Eğitim-öğretim ve sanatsal üretimin niteliğini korumak amacıyla insan kaynağı ve fiziki altyapı kapasitesi yeniden planlanmalıdır.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Kurumsal aidiyeti ve sürdürülebilirliği artırmak için fakülteye özgü mekânsal çözümler geliştirilmelidir.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>
            <a:fillRect/>
          </a:stretch>
        </p:blipFill>
        <p:spPr bwMode="auto">
          <a:xfrm>
            <a:off x="0" y="0"/>
            <a:ext cx="122146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28600"/>
            <a:ext cx="3683000" cy="3683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3684494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15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930</Words>
  <Application>Microsoft Office PowerPoint</Application>
  <PresentationFormat>Geniş ekran</PresentationFormat>
  <Paragraphs>220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Haluk YILMAZ</dc:creator>
  <cp:lastModifiedBy>Dekanlık</cp:lastModifiedBy>
  <cp:revision>29</cp:revision>
  <dcterms:created xsi:type="dcterms:W3CDTF">2025-01-03T06:28:25Z</dcterms:created>
  <dcterms:modified xsi:type="dcterms:W3CDTF">2026-02-06T08:32:43Z</dcterms:modified>
</cp:coreProperties>
</file>