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8"/>
  </p:notesMasterIdLst>
  <p:sldIdLst>
    <p:sldId id="256" r:id="rId2"/>
    <p:sldId id="283" r:id="rId3"/>
    <p:sldId id="284" r:id="rId4"/>
    <p:sldId id="307" r:id="rId5"/>
    <p:sldId id="269" r:id="rId6"/>
    <p:sldId id="282" r:id="rId7"/>
    <p:sldId id="289" r:id="rId8"/>
    <p:sldId id="288" r:id="rId9"/>
    <p:sldId id="287" r:id="rId10"/>
    <p:sldId id="276"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16" r:id="rId25"/>
    <p:sldId id="309" r:id="rId26"/>
    <p:sldId id="305" r:id="rId27"/>
    <p:sldId id="308" r:id="rId28"/>
    <p:sldId id="310" r:id="rId29"/>
    <p:sldId id="311" r:id="rId30"/>
    <p:sldId id="318" r:id="rId31"/>
    <p:sldId id="312" r:id="rId32"/>
    <p:sldId id="313" r:id="rId33"/>
    <p:sldId id="317" r:id="rId34"/>
    <p:sldId id="314" r:id="rId35"/>
    <p:sldId id="315" r:id="rId36"/>
    <p:sldId id="319"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8B92"/>
    <a:srgbClr val="626262"/>
    <a:srgbClr val="0AB2BA"/>
    <a:srgbClr val="0BC6CF"/>
    <a:srgbClr val="32525C"/>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6" d="100"/>
          <a:sy n="86" d="100"/>
        </p:scale>
        <p:origin x="-10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A4EF29-F817-41C3-9F6B-6C63C31694E4}" type="datetimeFigureOut">
              <a:rPr lang="tr-TR" smtClean="0"/>
              <a:pPr/>
              <a:t>20.7.2017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281CBA-8694-4867-B779-166A226310B0}"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D9F75050-0E15-4C5B-92B0-66D068882F1F}" type="datetimeFigureOut">
              <a:rPr lang="tr-TR" smtClean="0"/>
              <a:pPr/>
              <a:t>20.7.2017</a:t>
            </a:fld>
            <a:endParaRPr lang="tr-TR" dirty="0"/>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dirty="0"/>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1DEFA8C-F947-479F-BE07-76B6B3F80BF1}"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20.7.2017</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20.7.2017</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D9F75050-0E15-4C5B-92B0-66D068882F1F}" type="datetimeFigureOut">
              <a:rPr lang="tr-TR" smtClean="0"/>
              <a:pPr/>
              <a:t>20.7.2017</a:t>
            </a:fld>
            <a:endParaRPr lang="tr-TR" dirty="0"/>
          </a:p>
        </p:txBody>
      </p:sp>
      <p:sp>
        <p:nvSpPr>
          <p:cNvPr id="5" name="4 Altbilgi Yer Tutucusu"/>
          <p:cNvSpPr>
            <a:spLocks noGrp="1"/>
          </p:cNvSpPr>
          <p:nvPr>
            <p:ph type="ftr" sz="quarter" idx="11"/>
          </p:nvPr>
        </p:nvSpPr>
        <p:spPr>
          <a:xfrm>
            <a:off x="457200" y="6480969"/>
            <a:ext cx="4260056" cy="300831"/>
          </a:xfrm>
        </p:spPr>
        <p:txBody>
          <a:bodyPr/>
          <a:lstStyle/>
          <a:p>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D9F75050-0E15-4C5B-92B0-66D068882F1F}" type="datetimeFigureOut">
              <a:rPr lang="tr-TR" smtClean="0"/>
              <a:pPr/>
              <a:t>20.7.2017</a:t>
            </a:fld>
            <a:endParaRPr lang="tr-TR" dirty="0"/>
          </a:p>
        </p:txBody>
      </p:sp>
      <p:sp>
        <p:nvSpPr>
          <p:cNvPr id="5" name="4 Altbilgi Yer Tutucusu"/>
          <p:cNvSpPr>
            <a:spLocks noGrp="1"/>
          </p:cNvSpPr>
          <p:nvPr>
            <p:ph type="ftr" sz="quarter" idx="11"/>
          </p:nvPr>
        </p:nvSpPr>
        <p:spPr>
          <a:xfrm>
            <a:off x="2619376" y="6480969"/>
            <a:ext cx="4260056" cy="300831"/>
          </a:xfrm>
        </p:spPr>
        <p:txBody>
          <a:bodyPr/>
          <a:lstStyle/>
          <a:p>
            <a:endParaRPr lang="tr-TR" dirty="0"/>
          </a:p>
        </p:txBody>
      </p:sp>
      <p:sp>
        <p:nvSpPr>
          <p:cNvPr id="6" name="5 Slayt Numarası Yer Tutucusu"/>
          <p:cNvSpPr>
            <a:spLocks noGrp="1"/>
          </p:cNvSpPr>
          <p:nvPr>
            <p:ph type="sldNum" sz="quarter" idx="12"/>
          </p:nvPr>
        </p:nvSpPr>
        <p:spPr>
          <a:xfrm>
            <a:off x="8451056" y="809624"/>
            <a:ext cx="502920" cy="300831"/>
          </a:xfrm>
        </p:spPr>
        <p:txBody>
          <a:bodyPr/>
          <a:lstStyle/>
          <a:p>
            <a:fld id="{B1DEFA8C-F947-479F-BE07-76B6B3F80BF1}" type="slidenum">
              <a:rPr lang="tr-TR" smtClean="0"/>
              <a:pPr/>
              <a:t>‹#›</a:t>
            </a:fld>
            <a:endParaRPr lang="tr-TR" dirty="0"/>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D9F75050-0E15-4C5B-92B0-66D068882F1F}" type="datetimeFigureOut">
              <a:rPr lang="tr-TR" smtClean="0"/>
              <a:pPr/>
              <a:t>20.7.2017</a:t>
            </a:fld>
            <a:endParaRPr lang="tr-TR" dirty="0"/>
          </a:p>
        </p:txBody>
      </p:sp>
      <p:sp>
        <p:nvSpPr>
          <p:cNvPr id="6" name="5 Altbilgi Yer Tutucusu"/>
          <p:cNvSpPr>
            <a:spLocks noGrp="1"/>
          </p:cNvSpPr>
          <p:nvPr>
            <p:ph type="ftr" sz="quarter" idx="11"/>
          </p:nvPr>
        </p:nvSpPr>
        <p:spPr>
          <a:xfrm>
            <a:off x="457200" y="6480969"/>
            <a:ext cx="4260056" cy="301752"/>
          </a:xfrm>
        </p:spPr>
        <p:txBody>
          <a:bodyPr/>
          <a:lstStyle/>
          <a:p>
            <a:endParaRPr lang="tr-TR" dirty="0"/>
          </a:p>
        </p:txBody>
      </p:sp>
      <p:sp>
        <p:nvSpPr>
          <p:cNvPr id="7" name="6 Slayt Numarası Yer Tutucusu"/>
          <p:cNvSpPr>
            <a:spLocks noGrp="1"/>
          </p:cNvSpPr>
          <p:nvPr>
            <p:ph type="sldNum" sz="quarter" idx="12"/>
          </p:nvPr>
        </p:nvSpPr>
        <p:spPr>
          <a:xfrm>
            <a:off x="7589520" y="6480969"/>
            <a:ext cx="502920" cy="301752"/>
          </a:xfrm>
        </p:spPr>
        <p:txBody>
          <a:bodyPr/>
          <a:lstStyle/>
          <a:p>
            <a:fld id="{B1DEFA8C-F947-479F-BE07-76B6B3F80BF1}"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D9F75050-0E15-4C5B-92B0-66D068882F1F}" type="datetimeFigureOut">
              <a:rPr lang="tr-TR" smtClean="0"/>
              <a:pPr/>
              <a:t>20.7.2017</a:t>
            </a:fld>
            <a:endParaRPr lang="tr-TR" dirty="0"/>
          </a:p>
        </p:txBody>
      </p:sp>
      <p:sp>
        <p:nvSpPr>
          <p:cNvPr id="8" name="7 Altbilgi Yer Tutucusu"/>
          <p:cNvSpPr>
            <a:spLocks noGrp="1"/>
          </p:cNvSpPr>
          <p:nvPr>
            <p:ph type="ftr" sz="quarter" idx="11"/>
          </p:nvPr>
        </p:nvSpPr>
        <p:spPr>
          <a:xfrm>
            <a:off x="457200" y="6480969"/>
            <a:ext cx="4261104" cy="301752"/>
          </a:xfrm>
        </p:spPr>
        <p:txBody>
          <a:bodyPr/>
          <a:lstStyle/>
          <a:p>
            <a:endParaRPr lang="tr-TR" dirty="0"/>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B1DEFA8C-F947-479F-BE07-76B6B3F80BF1}" type="slidenum">
              <a:rPr lang="tr-TR" smtClean="0"/>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20.7.2017</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D9F75050-0E15-4C5B-92B0-66D068882F1F}" type="datetimeFigureOut">
              <a:rPr lang="tr-TR" smtClean="0"/>
              <a:pPr/>
              <a:t>20.7.2017</a:t>
            </a:fld>
            <a:endParaRPr lang="tr-TR" dirty="0"/>
          </a:p>
        </p:txBody>
      </p:sp>
      <p:sp>
        <p:nvSpPr>
          <p:cNvPr id="3" name="2 Altbilgi Yer Tutucusu"/>
          <p:cNvSpPr>
            <a:spLocks noGrp="1"/>
          </p:cNvSpPr>
          <p:nvPr>
            <p:ph type="ftr" sz="quarter" idx="11"/>
          </p:nvPr>
        </p:nvSpPr>
        <p:spPr>
          <a:xfrm>
            <a:off x="457200" y="6481890"/>
            <a:ext cx="4260056" cy="300831"/>
          </a:xfrm>
        </p:spPr>
        <p:txBody>
          <a:bodyPr/>
          <a:lstStyle/>
          <a:p>
            <a:endParaRPr lang="tr-TR" dirty="0"/>
          </a:p>
        </p:txBody>
      </p:sp>
      <p:sp>
        <p:nvSpPr>
          <p:cNvPr id="4" name="3 Slayt Numarası Yer Tutucusu"/>
          <p:cNvSpPr>
            <a:spLocks noGrp="1"/>
          </p:cNvSpPr>
          <p:nvPr>
            <p:ph type="sldNum" sz="quarter" idx="12"/>
          </p:nvPr>
        </p:nvSpPr>
        <p:spPr>
          <a:xfrm>
            <a:off x="7589520" y="6480969"/>
            <a:ext cx="502920" cy="301752"/>
          </a:xfrm>
        </p:spPr>
        <p:txBody>
          <a:bodyPr/>
          <a:lstStyle/>
          <a:p>
            <a:fld id="{B1DEFA8C-F947-479F-BE07-76B6B3F80BF1}"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D9F75050-0E15-4C5B-92B0-66D068882F1F}" type="datetimeFigureOut">
              <a:rPr lang="tr-TR" smtClean="0"/>
              <a:pPr/>
              <a:t>20.7.2017</a:t>
            </a:fld>
            <a:endParaRPr lang="tr-TR" dirty="0"/>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dirty="0"/>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B1DEFA8C-F947-479F-BE07-76B6B3F80BF1}" type="slidenum">
              <a:rPr lang="tr-TR" smtClean="0"/>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D9F75050-0E15-4C5B-92B0-66D068882F1F}" type="datetimeFigureOut">
              <a:rPr lang="tr-TR" smtClean="0"/>
              <a:pPr/>
              <a:t>20.7.2017</a:t>
            </a:fld>
            <a:endParaRPr lang="tr-TR" dirty="0"/>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dirty="0"/>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B1DEFA8C-F947-479F-BE07-76B6B3F80BF1}" type="slidenum">
              <a:rPr lang="tr-TR" smtClean="0"/>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9F75050-0E15-4C5B-92B0-66D068882F1F}" type="datetimeFigureOut">
              <a:rPr lang="tr-TR" smtClean="0"/>
              <a:pPr/>
              <a:t>20.7.2017</a:t>
            </a:fld>
            <a:endParaRPr lang="tr-TR" dirty="0"/>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dirty="0"/>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1DEFA8C-F947-479F-BE07-76B6B3F80BF1}" type="slidenum">
              <a:rPr lang="tr-TR" smtClean="0"/>
              <a:pPr/>
              <a:t>‹#›</a:t>
            </a:fld>
            <a:endParaRPr lang="tr-TR" dirty="0"/>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11560" y="2852937"/>
            <a:ext cx="7848872" cy="1872207"/>
          </a:xfrm>
          <a:noFill/>
          <a:ln>
            <a:noFill/>
          </a:ln>
        </p:spPr>
        <p:txBody>
          <a:bodyPr>
            <a:noAutofit/>
          </a:bodyPr>
          <a:lstStyle/>
          <a:p>
            <a:pPr algn="ctr"/>
            <a: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İDARİ VE MALİ İŞLER DAİRE</a:t>
            </a:r>
            <a:b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br>
            <a: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BAŞKANLIĞI’NA </a:t>
            </a:r>
            <a:b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br>
            <a: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HOŞGELDİNİZ</a:t>
            </a:r>
            <a:endPar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endParaRPr>
          </a:p>
        </p:txBody>
      </p:sp>
      <p:sp>
        <p:nvSpPr>
          <p:cNvPr id="3" name="2 Alt Başlık"/>
          <p:cNvSpPr>
            <a:spLocks noGrp="1"/>
          </p:cNvSpPr>
          <p:nvPr>
            <p:ph type="subTitle" idx="1"/>
          </p:nvPr>
        </p:nvSpPr>
        <p:spPr>
          <a:xfrm>
            <a:off x="1475656" y="5085184"/>
            <a:ext cx="6400800" cy="1080120"/>
          </a:xfrm>
        </p:spPr>
        <p:txBody>
          <a:bodyPr>
            <a:normAutofit/>
          </a:bodyPr>
          <a:lstStyle/>
          <a:p>
            <a:pPr algn="ctr"/>
            <a:r>
              <a:rPr lang="tr-TR" dirty="0" smtClean="0">
                <a:ln>
                  <a:noFill/>
                </a:ln>
                <a:solidFill>
                  <a:schemeClr val="tx1"/>
                </a:solidFill>
                <a:latin typeface="Times New Roman" pitchFamily="18" charset="0"/>
                <a:cs typeface="Times New Roman" pitchFamily="18" charset="0"/>
              </a:rPr>
              <a:t>GÜL ŞAHİN </a:t>
            </a:r>
          </a:p>
          <a:p>
            <a:pPr algn="ctr"/>
            <a:r>
              <a:rPr lang="tr-TR" dirty="0" smtClean="0">
                <a:ln>
                  <a:noFill/>
                </a:ln>
                <a:solidFill>
                  <a:schemeClr val="tx1"/>
                </a:solidFill>
                <a:latin typeface="Times New Roman" pitchFamily="18" charset="0"/>
                <a:cs typeface="Times New Roman" pitchFamily="18" charset="0"/>
              </a:rPr>
              <a:t>DAİRE BAŞKANI </a:t>
            </a:r>
            <a:endParaRPr lang="tr-TR" dirty="0">
              <a:ln>
                <a:noFill/>
              </a:ln>
              <a:solidFill>
                <a:schemeClr val="tx1"/>
              </a:solidFill>
              <a:latin typeface="Times New Roman" pitchFamily="18" charset="0"/>
              <a:cs typeface="Times New Roman" pitchFamily="18" charset="0"/>
            </a:endParaRPr>
          </a:p>
        </p:txBody>
      </p:sp>
      <p:pic>
        <p:nvPicPr>
          <p:cNvPr id="8" name="Resim 4"/>
          <p:cNvPicPr>
            <a:picLocks noChangeAspect="1"/>
          </p:cNvPicPr>
          <p:nvPr/>
        </p:nvPicPr>
        <p:blipFill>
          <a:blip r:embed="rId2" cstate="print"/>
          <a:stretch>
            <a:fillRect/>
          </a:stretch>
        </p:blipFill>
        <p:spPr>
          <a:xfrm>
            <a:off x="2699792" y="139821"/>
            <a:ext cx="3384376" cy="314211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9552" y="188640"/>
            <a:ext cx="8062912" cy="792088"/>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32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Satınalma Birimi İşlemleri </a:t>
            </a:r>
            <a:endParaRPr lang="tr-TR" sz="32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3" name="2 Alt Başlık"/>
          <p:cNvSpPr>
            <a:spLocks noGrp="1"/>
          </p:cNvSpPr>
          <p:nvPr>
            <p:ph type="subTitle" idx="1"/>
          </p:nvPr>
        </p:nvSpPr>
        <p:spPr>
          <a:xfrm>
            <a:off x="611560" y="1124744"/>
            <a:ext cx="8062912" cy="5400600"/>
          </a:xfrm>
        </p:spPr>
        <p:txBody>
          <a:bodyPr>
            <a:noAutofit/>
          </a:bodyPr>
          <a:lstStyle/>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4734 sayılı Kamu İhale Kanunu ve 5018 sayılı Kamu Mali Yönetim Mevzuatı çerçevesinde yapılacak mal ve hizmet alımlarının tahakkuk işlemleri ile ödemelerini gerçekleştirmek.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Başkanlık bütçesinden yapılan 4734 sayılı Kanuna göre yapılan ihaleler ile doğrudan temin yoluyla yapılan tüm alımların gerçekleştirme görevini yapmak.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4734 sayılı Kanununun ilgili maddelerine göre istisna kapsamındaki DMO vb. kurumlardan alımlar yapmak.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Bölünmeyen hizmetler kapsamında yer alan doğalgaz, elektrik ve su ödemelerini yapmak.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Harcama belgeleri yönetmeliğine göre tahakkuka bağlanacak belgeleri incelemek ve ödeme işlemlerini takip etmek.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Başkanlığın bütçe hazırlık çalışmalarında yer almak.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Ödeneklerin takibini yapmak (Devlet bütçesinden bir harcama yapılırken ilgili mevzuata uygun olup olmadığı ile harcamaların konusuna göre hangi tertipten ödeneceğinin tespitini yapmak, ödeneği olmayan bir işe başlamamak, ödenek üstü harcama yapmamak vb.)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Satın almayla ilgili farklı komisyonlarda yer almak.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Mal ve malzeme alımlarında piyasa teklifleri ile ilgili görüşmeler yapmak.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Makine ve teçhizat ile ilgili bakım ve onarım giderlerini karşılamak.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Tüketime yönelik mal ve malzeme alımı, gazete, dergi abonelik giderlerini karşılamak.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Araçlara ilişkin her türlü bakım, yıllık mali zorunluluk ve sigorta işlemleri ile ilgili ödemeleri yapmak.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Avans ve kredi işlemlerini yapmak.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657 sayılı Devlet Memurları Kanunu 211 inci maddesi gereğince Üniversitenin Rektörlük ve İdari birimlerinde görev yapmakta olan personelin giyecek yardımı işlemlerini yürütmek.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Muayene teslim tesellüm ve irsaliye belgelerini kontrol etmek.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İkinci öğretim ve yaz okulu gelirlerinden satın alınması gereken mal ve hizmetlere ilişkin iş ve işlemleri Üniversite genelinde yürütmek.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Üniversiteye ait binaların “bina küçük onarımlarının” yaptırılması ile ilgili satın alma işlemlerini yürütmek.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Üniversitemize ait tüm birimlerinin, makine teçhizat, kırtasiye, temizlik, büro malzemesi ve demirbaş ihtiyaçlarının Devlet Malzeme Ofisi’nden, Avans ve Kredilerin açılması yoluyla alınacak olan malzemelerin D.M.O.’dan ya da DMO’da bulunmayan malzemelerin ilgili firmalardan temin edilmesi sonucu Üniversite depolarına teslim etmek.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Yangından korunma malzemeleri ile ilgili olarak Üniversitemiz tüm birimleri için yangın söndürme cihazları alımı, doldurulması ve bakımlarının yaptırılması ihale işlemlerini yapmak. </a:t>
            </a:r>
          </a:p>
          <a:p>
            <a:pPr algn="l">
              <a:buSzPct val="120000"/>
              <a:buFont typeface="Wingdings" pitchFamily="2" charset="2"/>
              <a:buChar char="Ø"/>
            </a:pPr>
            <a:r>
              <a:rPr lang="tr-TR" sz="1200" dirty="0" smtClean="0">
                <a:ln>
                  <a:noFill/>
                </a:ln>
                <a:solidFill>
                  <a:schemeClr val="tx1"/>
                </a:solidFill>
                <a:latin typeface="Times New Roman" pitchFamily="18" charset="0"/>
                <a:cs typeface="Times New Roman" pitchFamily="18" charset="0"/>
              </a:rPr>
              <a:t>   Posta hizmetlerinin yürütebilmesi için pul alımı ve pul makinelerinin yükletilmesini sağlamak. </a:t>
            </a:r>
          </a:p>
          <a:p>
            <a:pPr algn="l">
              <a:buSzPct val="120000"/>
              <a:buFont typeface="Wingdings" pitchFamily="2" charset="2"/>
              <a:buChar char="Ø"/>
            </a:pPr>
            <a:endParaRPr lang="tr-TR" sz="1200" dirty="0">
              <a:ln>
                <a:noFill/>
              </a:ln>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1000" y="332656"/>
            <a:ext cx="8007424" cy="1300883"/>
          </a:xfrm>
        </p:spPr>
        <p:txBody>
          <a:bodyPr>
            <a:normAutofit/>
          </a:bodyPr>
          <a:lstStyle/>
          <a:p>
            <a:pPr algn="ctr"/>
            <a:r>
              <a:rPr lang="tr-TR" sz="3200" dirty="0" smtClean="0">
                <a:latin typeface="Times New Roman" pitchFamily="18" charset="0"/>
                <a:cs typeface="Times New Roman" pitchFamily="18" charset="0"/>
              </a:rPr>
              <a:t>GENEL HİZMETLER BİRİMİ</a:t>
            </a:r>
            <a:endParaRPr lang="tr-TR" sz="3200" dirty="0">
              <a:latin typeface="Times New Roman" pitchFamily="18" charset="0"/>
              <a:cs typeface="Times New Roman" pitchFamily="18" charset="0"/>
            </a:endParaRPr>
          </a:p>
        </p:txBody>
      </p:sp>
      <p:sp>
        <p:nvSpPr>
          <p:cNvPr id="3" name="2 Metin Yer Tutucusu"/>
          <p:cNvSpPr>
            <a:spLocks noGrp="1"/>
          </p:cNvSpPr>
          <p:nvPr>
            <p:ph type="body" idx="1"/>
          </p:nvPr>
        </p:nvSpPr>
        <p:spPr>
          <a:xfrm>
            <a:off x="611560" y="1556792"/>
            <a:ext cx="7704856" cy="4752528"/>
          </a:xfrm>
        </p:spPr>
        <p:txBody>
          <a:bodyPr>
            <a:normAutofit/>
          </a:bodyPr>
          <a:lstStyle/>
          <a:p>
            <a:pPr algn="just"/>
            <a:r>
              <a:rPr lang="tr-TR" sz="1600" dirty="0" smtClean="0">
                <a:latin typeface="Times New Roman" pitchFamily="18" charset="0"/>
                <a:cs typeface="Times New Roman" pitchFamily="18" charset="0"/>
              </a:rPr>
              <a:t>	</a:t>
            </a:r>
          </a:p>
          <a:p>
            <a:pPr algn="just"/>
            <a:r>
              <a:rPr lang="tr-TR" sz="1600" smtClean="0">
                <a:latin typeface="Times New Roman" pitchFamily="18" charset="0"/>
                <a:cs typeface="Times New Roman" pitchFamily="18" charset="0"/>
              </a:rPr>
              <a:t>	</a:t>
            </a:r>
            <a:r>
              <a:rPr lang="tr-TR" sz="2400" smtClean="0">
                <a:latin typeface="Times New Roman" pitchFamily="18" charset="0"/>
                <a:cs typeface="Times New Roman" pitchFamily="18" charset="0"/>
              </a:rPr>
              <a:t>Birimimiz; hizmet </a:t>
            </a:r>
            <a:r>
              <a:rPr lang="tr-TR" sz="2400" dirty="0" smtClean="0">
                <a:latin typeface="Times New Roman" pitchFamily="18" charset="0"/>
                <a:cs typeface="Times New Roman" pitchFamily="18" charset="0"/>
              </a:rPr>
              <a:t>araçlarımızın muayene, bakım-onarım, zorunlu trafik sigortası, araç ruhsatı, plaka işlemleri, Üniversitenin tüm görevli personelinin ulaşım hizmeti, Resmi Mühür Yönetmeliği gereğince ihtiyaç duyulan mühürlerin yaptırılma işlemleri, görev yapan personel ile ilgili her türlü yazışmaları,birimlerin temizlik personeli ihtiyacının karşılanması ve  telefon hizmeti v.b. ile ilgili iş ve işlemlerin gerçekleşmesini sağlamaktadır. </a:t>
            </a:r>
          </a:p>
          <a:p>
            <a:pPr algn="just"/>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51520" y="404665"/>
            <a:ext cx="8352928" cy="864095"/>
          </a:xfrm>
        </p:spPr>
        <p:txBody>
          <a:bodyPr>
            <a:noAutofit/>
          </a:bodyPr>
          <a:lstStyle/>
          <a:p>
            <a:pPr algn="ctr"/>
            <a:r>
              <a:rPr lang="tr-TR" sz="3200" dirty="0" smtClean="0">
                <a:latin typeface="Times New Roman" pitchFamily="18" charset="0"/>
                <a:cs typeface="Times New Roman" pitchFamily="18" charset="0"/>
              </a:rPr>
              <a:t>Genel Hizmetler Birimi İşlemleri </a:t>
            </a:r>
            <a:endParaRPr lang="tr-TR" sz="3200" dirty="0">
              <a:latin typeface="Times New Roman" pitchFamily="18" charset="0"/>
              <a:cs typeface="Times New Roman" pitchFamily="18" charset="0"/>
            </a:endParaRPr>
          </a:p>
        </p:txBody>
      </p:sp>
      <p:sp>
        <p:nvSpPr>
          <p:cNvPr id="3" name="2 Alt Başlık"/>
          <p:cNvSpPr>
            <a:spLocks noGrp="1"/>
          </p:cNvSpPr>
          <p:nvPr>
            <p:ph type="subTitle" idx="1"/>
          </p:nvPr>
        </p:nvSpPr>
        <p:spPr>
          <a:xfrm>
            <a:off x="540544" y="1556792"/>
            <a:ext cx="8062912" cy="5301208"/>
          </a:xfrm>
        </p:spPr>
        <p:txBody>
          <a:bodyPr>
            <a:normAutofit/>
          </a:bodyPr>
          <a:lstStyle/>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Resmi araçların ve şoförlerin şehirlerarası görevlendirmesi ve şehir içi görev organizasyonunu yapmak.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Daire Başkanlığının ekonomik ömrünü dolduran araçlarının hurdaya ayrılması ve satılmasına ilişkin işlemlerin yapılmasını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Telefon yazışmaları ve diğer yazışmaların takibinin yapılmasını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Personel taşıma servisi için birimlerden bilgi istemek, bilgileri listelemek, hat krokileri hazırlamak, güzergahlarını belirlemek ve İhale Birimine bildirilmesini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Personel servislerinin takip ve kontrollerinin yapılmasını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Temizlik elemanlarının işlerinin takip ve organizasyonunun yapılmasını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Milli Emlak tan Üniversitemize tahsisli  lojmanların tahsisleri ile ilgili yazışmaların yapılmasını, yıl sonu kira güncellemelerinin gerçekleştirilmesini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Resmi araç takip sisteminin (CPA) denetimini yapmak.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t>
            </a:r>
            <a:r>
              <a:rPr lang="tr-TR" sz="1600" dirty="0" err="1" smtClean="0">
                <a:ln>
                  <a:noFill/>
                </a:ln>
                <a:solidFill>
                  <a:schemeClr val="tx1"/>
                </a:solidFill>
                <a:latin typeface="Times New Roman" pitchFamily="18" charset="0"/>
                <a:cs typeface="Times New Roman" pitchFamily="18" charset="0"/>
              </a:rPr>
              <a:t>Turkcell</a:t>
            </a:r>
            <a:r>
              <a:rPr lang="tr-TR" sz="1600" dirty="0" smtClean="0">
                <a:ln>
                  <a:noFill/>
                </a:ln>
                <a:solidFill>
                  <a:schemeClr val="tx1"/>
                </a:solidFill>
                <a:latin typeface="Times New Roman" pitchFamily="18" charset="0"/>
                <a:cs typeface="Times New Roman" pitchFamily="18" charset="0"/>
              </a:rPr>
              <a:t>, </a:t>
            </a:r>
            <a:r>
              <a:rPr lang="tr-TR" sz="1600" dirty="0" err="1" smtClean="0">
                <a:ln>
                  <a:noFill/>
                </a:ln>
                <a:solidFill>
                  <a:schemeClr val="tx1"/>
                </a:solidFill>
                <a:latin typeface="Times New Roman" pitchFamily="18" charset="0"/>
                <a:cs typeface="Times New Roman" pitchFamily="18" charset="0"/>
              </a:rPr>
              <a:t>Vodafone</a:t>
            </a:r>
            <a:r>
              <a:rPr lang="tr-TR" sz="1600" dirty="0" smtClean="0">
                <a:ln>
                  <a:noFill/>
                </a:ln>
                <a:solidFill>
                  <a:schemeClr val="tx1"/>
                </a:solidFill>
                <a:latin typeface="Times New Roman" pitchFamily="18" charset="0"/>
                <a:cs typeface="Times New Roman" pitchFamily="18" charset="0"/>
              </a:rPr>
              <a:t>, Telekom ve </a:t>
            </a:r>
            <a:r>
              <a:rPr lang="tr-TR" sz="1600" dirty="0" err="1" smtClean="0">
                <a:ln>
                  <a:noFill/>
                </a:ln>
                <a:solidFill>
                  <a:schemeClr val="tx1"/>
                </a:solidFill>
                <a:latin typeface="Times New Roman" pitchFamily="18" charset="0"/>
                <a:cs typeface="Times New Roman" pitchFamily="18" charset="0"/>
              </a:rPr>
              <a:t>Arvento</a:t>
            </a:r>
            <a:r>
              <a:rPr lang="tr-TR" sz="1600" dirty="0" smtClean="0">
                <a:ln>
                  <a:noFill/>
                </a:ln>
                <a:solidFill>
                  <a:schemeClr val="tx1"/>
                </a:solidFill>
                <a:latin typeface="Times New Roman" pitchFamily="18" charset="0"/>
                <a:cs typeface="Times New Roman" pitchFamily="18" charset="0"/>
              </a:rPr>
              <a:t> araç takip kurum yetkilisi).</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Resmi mühür talep yazışmaları ve teslim işlemlerini yapmak.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Genel hizmetlere (telefon, lojman, personel yollukları vb.) ilişkin iş ve işlemlerin yapılmasını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Personel ilişik kesme, işe başlama, izin, rapor, giden ve gelen yazıların zamanında cevaplandırılması gibi Başkanlığa ait tüm işlere ilişkin yazışmaların yapılmasını sağlamak.</a:t>
            </a:r>
          </a:p>
          <a:p>
            <a:pPr algn="just">
              <a:buSzPct val="120000"/>
              <a:buFont typeface="Wingdings" pitchFamily="2" charset="2"/>
              <a:buChar char="Ø"/>
            </a:pPr>
            <a:endParaRPr lang="tr-TR" sz="1600" dirty="0">
              <a:ln>
                <a:noFill/>
              </a:ln>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260648"/>
            <a:ext cx="8062912" cy="792089"/>
          </a:xfrm>
        </p:spPr>
        <p:txBody>
          <a:bodyPr>
            <a:normAutofit/>
          </a:bodyPr>
          <a:lstStyle/>
          <a:p>
            <a:r>
              <a:rPr lang="tr-TR" dirty="0" smtClean="0"/>
              <a:t> </a:t>
            </a:r>
            <a:endParaRPr lang="tr-TR" dirty="0"/>
          </a:p>
        </p:txBody>
      </p:sp>
      <p:sp>
        <p:nvSpPr>
          <p:cNvPr id="3" name="2 Alt Başlık"/>
          <p:cNvSpPr>
            <a:spLocks noGrp="1"/>
          </p:cNvSpPr>
          <p:nvPr>
            <p:ph type="subTitle" idx="1"/>
          </p:nvPr>
        </p:nvSpPr>
        <p:spPr>
          <a:xfrm>
            <a:off x="540544" y="692696"/>
            <a:ext cx="8062912" cy="3310184"/>
          </a:xfrm>
        </p:spPr>
        <p:txBody>
          <a:bodyPr>
            <a:noAutofit/>
          </a:bodyPr>
          <a:lstStyle/>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Başkanlığın web sayfası güncellemelerinin yapılmasını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Günlük yerel gazetelerin birimlere dağıtımının yapılmasını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Müteahhit firma aracılığı ile Üniversiteye bağlı birimlerin genel temizlik işlerinde çalıştırılan işçilerin ihale koşullarına uygunluğunu, işleri yerine getirip getirmediklerinin denetlenmesini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 kapsamında firma tarafından getirilen temizlik maddeleri ve ekipmanların şartname hükümlerine göre teslim alma.</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Personel yemek hesabının  aylık kontrolünü yapmak.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Üniversite birimlerindeki hurdaya ayrılmış malzemelerin toplanması.</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Araçların bakım ve onarımı ile ilgili teknik raporların incelenerek üst yönetime bildirmek.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Talep edilen hizmetlerde gerek kurum dışı birimlerle gereken irtibat ve koordinasyonu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Birimlerden gelen üst yönetimin onayladığı araç talep formlarının incelenerek şoför ve araç tahsisinin yapılmasını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Şoför ve araçların aylık faaliyetlerini incelemek ve Daire Başkanına bildirmek.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Araçların bakım onarım vb. durumlarını takibini yapmak.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Üniversite servis araçlarının plan ve programını yapmak.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Bağlı olduğu proses ile üst yönetici/yöneticileri tarafından verilen diğer işleri ve işlemleri yapmak.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Yapılan iş ve işlemlerden dolayı Daire Başkanına, Genel Sekretere ve Rektöre karşı sorumludur.</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İş sağlığı ve güvenliği ile ilgili iş ve işlemlerin incelenmesi ve yapılmasını sağlamak.</a:t>
            </a:r>
          </a:p>
          <a:p>
            <a:pPr algn="just">
              <a:buSzPct val="120000"/>
              <a:buFont typeface="Wingdings" pitchFamily="2" charset="2"/>
              <a:buChar char="Ø"/>
            </a:pPr>
            <a:endParaRPr lang="tr-TR" sz="1600" dirty="0">
              <a:ln>
                <a:noFill/>
              </a:ln>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1000" y="404664"/>
            <a:ext cx="7719392" cy="1228875"/>
          </a:xfrm>
        </p:spPr>
        <p:txBody>
          <a:bodyPr>
            <a:normAutofit/>
          </a:bodyPr>
          <a:lstStyle/>
          <a:p>
            <a:pPr algn="ctr"/>
            <a:r>
              <a:rPr lang="tr-TR" sz="3200" dirty="0" smtClean="0">
                <a:latin typeface="Times New Roman" pitchFamily="18" charset="0"/>
                <a:cs typeface="Times New Roman" pitchFamily="18" charset="0"/>
              </a:rPr>
              <a:t>    SİVİL SAVUNMA BİRİMİ </a:t>
            </a:r>
            <a:endParaRPr lang="tr-TR" sz="3200" dirty="0">
              <a:latin typeface="Times New Roman" pitchFamily="18" charset="0"/>
              <a:cs typeface="Times New Roman" pitchFamily="18" charset="0"/>
            </a:endParaRPr>
          </a:p>
        </p:txBody>
      </p:sp>
      <p:sp>
        <p:nvSpPr>
          <p:cNvPr id="3" name="2 Metin Yer Tutucusu"/>
          <p:cNvSpPr>
            <a:spLocks noGrp="1"/>
          </p:cNvSpPr>
          <p:nvPr>
            <p:ph type="body" idx="1"/>
          </p:nvPr>
        </p:nvSpPr>
        <p:spPr>
          <a:xfrm>
            <a:off x="683568" y="1916832"/>
            <a:ext cx="7560840" cy="2160240"/>
          </a:xfrm>
        </p:spPr>
        <p:txBody>
          <a:bodyPr>
            <a:noAutofit/>
          </a:bodyPr>
          <a:lstStyle/>
          <a:p>
            <a:pPr algn="just"/>
            <a:r>
              <a:rPr lang="tr-TR" sz="2800" dirty="0" smtClean="0">
                <a:latin typeface="Times New Roman" pitchFamily="18" charset="0"/>
                <a:cs typeface="Times New Roman" pitchFamily="18" charset="0"/>
              </a:rPr>
              <a:t>	Birimimiz, Sivil Savunmaya yönelik Mevzuatları inceleyerek, Üniversitemizin sivil savunma planının  hazırlanması ve sivil savunma konularında yapılan iş ve işlemlerin denetimini sağlamaktır.</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404665"/>
            <a:ext cx="8062912" cy="648072"/>
          </a:xfrm>
        </p:spPr>
        <p:txBody>
          <a:bodyPr>
            <a:normAutofit/>
          </a:bodyPr>
          <a:lstStyle/>
          <a:p>
            <a:pPr algn="ctr"/>
            <a:r>
              <a:rPr lang="tr-TR" sz="3200" b="1" dirty="0" smtClean="0">
                <a:latin typeface="Times New Roman" pitchFamily="18" charset="0"/>
                <a:cs typeface="Times New Roman" pitchFamily="18" charset="0"/>
              </a:rPr>
              <a:t>Sivil Savunma Birimi İşlemleri </a:t>
            </a:r>
            <a:endParaRPr lang="tr-TR" sz="3200" b="1" dirty="0">
              <a:latin typeface="Times New Roman" pitchFamily="18" charset="0"/>
              <a:cs typeface="Times New Roman" pitchFamily="18" charset="0"/>
            </a:endParaRPr>
          </a:p>
        </p:txBody>
      </p:sp>
      <p:sp>
        <p:nvSpPr>
          <p:cNvPr id="3" name="2 Alt Başlık"/>
          <p:cNvSpPr>
            <a:spLocks noGrp="1"/>
          </p:cNvSpPr>
          <p:nvPr>
            <p:ph type="subTitle" idx="1"/>
          </p:nvPr>
        </p:nvSpPr>
        <p:spPr>
          <a:xfrm>
            <a:off x="540544" y="1052736"/>
            <a:ext cx="8062912" cy="2950144"/>
          </a:xfrm>
        </p:spPr>
        <p:txBody>
          <a:bodyPr>
            <a:noAutofit/>
          </a:bodyPr>
          <a:lstStyle/>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Sivil savunma planlarını hazırlamak ve bu planları güncellemek,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Kamu kurum ve kuruluşlarının tahliyeye ilişkin planlamasını koordine etmek,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Sivil savunma servislerinin kuruluşunu sağlamak ve eğitimlerini yaptırmak,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Afet, sivil savunma ve acil durum hizmetleri için gerekli olan araç, gereç ve malzemenin tedarik ve teminini ilgili birimlerle koordine ederek planlamak, mevcutların bakım ve korunmalarının takibini yapmak,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Afet, sivil savunma, acil durum ve seferberlik hizmetleri için gerekli ödeneği ilgili birimlerle koordine ederek belirlemek ve bütçeye konulmasını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Afet ve acil durum hallerinde müdahaleyi koordine etmek ve üst yöneticileri bilgilendirmek,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Hizmetlerle ilgili mevzuat, yayın ve direktifleri izlemek, incelemek ve bunların gereklerini yerine getirmek,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Bu Yönetmelikte belirtilen görevlerin yerine getirilmesi amacıyla; Kurumu ile Afet ve Acil Durum Yönetimi Başkanlığı, İl Afet ve Acil Durum Müdürlüğü ve diğer kamu kurum ve kuruluşları arasında işbirliği ve koordinasyonu sağlamak,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Kimyasal, biyolojik, radyolojik ve nükleer savunma ile ilgili iş ve işlemleri yürütmek,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27/11/2007 tarihli ve 2007/12937 sayılı Bakanlar Kurulu Kararıyla yürürlüğe konulan Binaların Yangından Korunması Hakkında Yönetmelik hükümlerinin kurumunda uygulanmasını takip etmek ve yangın önleme tedbirlerini denetlemek,</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Kurum içerisinde ikaz ve alarm haberlerinin alınıp verilmesi ve siren sisteminin işletilmesine ilişkin işlemleri yürütmek,</a:t>
            </a:r>
          </a:p>
          <a:p>
            <a:pPr algn="just"/>
            <a:endParaRPr lang="tr-TR" sz="1600" dirty="0">
              <a:ln>
                <a:noFill/>
              </a:ln>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1"/>
            <a:ext cx="8062912" cy="260648"/>
          </a:xfrm>
        </p:spPr>
        <p:txBody>
          <a:bodyPr>
            <a:normAutofit fontScale="90000"/>
          </a:bodyPr>
          <a:lstStyle/>
          <a:p>
            <a:r>
              <a:rPr lang="tr-TR" dirty="0" smtClean="0"/>
              <a:t> </a:t>
            </a:r>
            <a:endParaRPr lang="tr-TR" dirty="0"/>
          </a:p>
        </p:txBody>
      </p:sp>
      <p:sp>
        <p:nvSpPr>
          <p:cNvPr id="3" name="2 Alt Başlık"/>
          <p:cNvSpPr>
            <a:spLocks noGrp="1"/>
          </p:cNvSpPr>
          <p:nvPr>
            <p:ph type="subTitle" idx="1"/>
          </p:nvPr>
        </p:nvSpPr>
        <p:spPr>
          <a:xfrm>
            <a:off x="539552" y="620688"/>
            <a:ext cx="8062912" cy="5184576"/>
          </a:xfrm>
        </p:spPr>
        <p:txBody>
          <a:bodyPr>
            <a:normAutofit fontScale="55000" lnSpcReduction="20000"/>
          </a:bodyPr>
          <a:lstStyle/>
          <a:p>
            <a:pPr algn="just">
              <a:lnSpc>
                <a:spcPct val="120000"/>
              </a:lnSpc>
              <a:buSzPct val="120000"/>
              <a:buFont typeface="Wingdings" pitchFamily="2" charset="2"/>
              <a:buChar char="Ø"/>
            </a:pPr>
            <a:r>
              <a:rPr lang="tr-TR" sz="3200" dirty="0" smtClean="0">
                <a:ln>
                  <a:noFill/>
                </a:ln>
                <a:solidFill>
                  <a:schemeClr val="tx1"/>
                </a:solidFill>
                <a:latin typeface="Times New Roman" pitchFamily="18" charset="0"/>
                <a:cs typeface="Times New Roman" pitchFamily="18" charset="0"/>
              </a:rPr>
              <a:t>   Kurumun sığınaklarla ilgili hizmetlerini düzenlemek ve yürütmek,</a:t>
            </a:r>
          </a:p>
          <a:p>
            <a:pPr algn="just">
              <a:lnSpc>
                <a:spcPct val="120000"/>
              </a:lnSpc>
              <a:buSzPct val="120000"/>
              <a:buFont typeface="Wingdings" pitchFamily="2" charset="2"/>
              <a:buChar char="Ø"/>
            </a:pPr>
            <a:r>
              <a:rPr lang="tr-TR" sz="3200" dirty="0" smtClean="0">
                <a:ln>
                  <a:noFill/>
                </a:ln>
                <a:solidFill>
                  <a:schemeClr val="tx1"/>
                </a:solidFill>
                <a:latin typeface="Times New Roman" pitchFamily="18" charset="0"/>
                <a:cs typeface="Times New Roman" pitchFamily="18" charset="0"/>
              </a:rPr>
              <a:t>   Afet, sivil savunma, acil durum, kimyasal, biyolojik, radyolojik ve nükleer tehdit ve tehlikeler, koruyucu güvenlik ve ilk yardım konularında kurum personeli ile kurumun denetimine tabi özel kuruluş personeline eğitim vermek,</a:t>
            </a:r>
          </a:p>
          <a:p>
            <a:pPr algn="just">
              <a:lnSpc>
                <a:spcPct val="120000"/>
              </a:lnSpc>
              <a:buSzPct val="120000"/>
              <a:buFont typeface="Wingdings" pitchFamily="2" charset="2"/>
              <a:buChar char="Ø"/>
            </a:pPr>
            <a:r>
              <a:rPr lang="tr-TR" sz="3200" dirty="0" smtClean="0">
                <a:ln>
                  <a:noFill/>
                </a:ln>
                <a:solidFill>
                  <a:schemeClr val="tx1"/>
                </a:solidFill>
                <a:latin typeface="Times New Roman" pitchFamily="18" charset="0"/>
                <a:cs typeface="Times New Roman" pitchFamily="18" charset="0"/>
              </a:rPr>
              <a:t>   Afet, sivil savunma, acil durum ve seferberlikle ilgili düzenlenen tatbikatlarda kurumu adına sekretarya hizmetlerini yapmak, bu konularla ilgili kurumda tatbikatlar düzenlenmesini ve yürütülmesini sağlamak,</a:t>
            </a:r>
          </a:p>
          <a:p>
            <a:pPr algn="just">
              <a:lnSpc>
                <a:spcPct val="120000"/>
              </a:lnSpc>
              <a:buSzPct val="120000"/>
              <a:buFont typeface="Wingdings" pitchFamily="2" charset="2"/>
              <a:buChar char="Ø"/>
            </a:pPr>
            <a:r>
              <a:rPr lang="tr-TR" sz="3200" dirty="0" smtClean="0">
                <a:ln>
                  <a:noFill/>
                </a:ln>
                <a:solidFill>
                  <a:schemeClr val="tx1"/>
                </a:solidFill>
                <a:latin typeface="Times New Roman" pitchFamily="18" charset="0"/>
                <a:cs typeface="Times New Roman" pitchFamily="18" charset="0"/>
              </a:rPr>
              <a:t>   Kurumun denetimine tabi kamu kurum ve kuruluşlarında yürütülen afet, sivil savunma, acil durum, seferberlik ve koruyucu güvenlik hizmetlerini denetlemek,</a:t>
            </a:r>
          </a:p>
          <a:p>
            <a:pPr algn="just">
              <a:lnSpc>
                <a:spcPct val="120000"/>
              </a:lnSpc>
              <a:buSzPct val="120000"/>
              <a:buFont typeface="Wingdings" pitchFamily="2" charset="2"/>
              <a:buChar char="Ø"/>
            </a:pPr>
            <a:r>
              <a:rPr lang="tr-TR" sz="3200" dirty="0" smtClean="0">
                <a:ln>
                  <a:noFill/>
                </a:ln>
                <a:solidFill>
                  <a:schemeClr val="tx1"/>
                </a:solidFill>
                <a:latin typeface="Times New Roman" pitchFamily="18" charset="0"/>
                <a:cs typeface="Times New Roman" pitchFamily="18" charset="0"/>
              </a:rPr>
              <a:t>   Seferberlik ve savaş hali hazırlıkları ile ilgili iş ve işlemlerini yapmak ve yaptırılmasını sağlamak,</a:t>
            </a:r>
          </a:p>
          <a:p>
            <a:pPr algn="just">
              <a:lnSpc>
                <a:spcPct val="120000"/>
              </a:lnSpc>
              <a:buSzPct val="120000"/>
              <a:buFont typeface="Wingdings" pitchFamily="2" charset="2"/>
              <a:buChar char="Ø"/>
            </a:pPr>
            <a:r>
              <a:rPr lang="tr-TR" sz="3200" dirty="0" smtClean="0">
                <a:ln>
                  <a:noFill/>
                </a:ln>
                <a:solidFill>
                  <a:schemeClr val="tx1"/>
                </a:solidFill>
                <a:latin typeface="Times New Roman" pitchFamily="18" charset="0"/>
                <a:cs typeface="Times New Roman" pitchFamily="18" charset="0"/>
              </a:rPr>
              <a:t>   Kurumun Afet ve Acil Durum Yönetim Merkezinin sekretarya hizmetini yapmak, İl Afet ve Acil Durum Yönetim Merkezi ile koordinasyonu sağlamak,</a:t>
            </a:r>
          </a:p>
          <a:p>
            <a:pPr algn="just">
              <a:lnSpc>
                <a:spcPct val="120000"/>
              </a:lnSpc>
              <a:buSzPct val="120000"/>
              <a:buFont typeface="Wingdings" pitchFamily="2" charset="2"/>
              <a:buChar char="Ø"/>
            </a:pPr>
            <a:r>
              <a:rPr lang="tr-TR" sz="3200" dirty="0" smtClean="0">
                <a:ln>
                  <a:noFill/>
                </a:ln>
                <a:solidFill>
                  <a:schemeClr val="tx1"/>
                </a:solidFill>
                <a:latin typeface="Times New Roman" pitchFamily="18" charset="0"/>
                <a:cs typeface="Times New Roman" pitchFamily="18" charset="0"/>
              </a:rPr>
              <a:t>   Koruyucu güvenlik hizmetlerinin koordinasyonunu sağlamak, kamu kurum ve kuruluşlarının üst amiri adına hizmetin takip ve denetimini yapmak,</a:t>
            </a:r>
          </a:p>
          <a:p>
            <a:pPr algn="just">
              <a:lnSpc>
                <a:spcPct val="120000"/>
              </a:lnSpc>
              <a:buSzPct val="120000"/>
              <a:buFont typeface="Wingdings" pitchFamily="2" charset="2"/>
              <a:buChar char="Ø"/>
            </a:pPr>
            <a:r>
              <a:rPr lang="tr-TR" sz="3200" dirty="0" smtClean="0">
                <a:ln>
                  <a:noFill/>
                </a:ln>
                <a:solidFill>
                  <a:schemeClr val="tx1"/>
                </a:solidFill>
                <a:latin typeface="Times New Roman" pitchFamily="18" charset="0"/>
                <a:cs typeface="Times New Roman" pitchFamily="18" charset="0"/>
              </a:rPr>
              <a:t>   İlgili mevzuat uyarınca kurumun üst yöneticisi tarafından verilen görevleri yapmak.</a:t>
            </a:r>
          </a:p>
          <a:p>
            <a:pPr>
              <a:buSzPct val="120000"/>
              <a:buFont typeface="Wingdings" pitchFamily="2" charset="2"/>
              <a:buChar char="Ø"/>
            </a:pP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87624" y="332656"/>
            <a:ext cx="7128792" cy="1296144"/>
          </a:xfrm>
        </p:spPr>
        <p:txBody>
          <a:bodyPr>
            <a:normAutofit/>
          </a:bodyPr>
          <a:lstStyle/>
          <a:p>
            <a:r>
              <a:rPr lang="tr-TR" sz="3200" dirty="0" smtClean="0">
                <a:latin typeface="Times New Roman" pitchFamily="18" charset="0"/>
                <a:cs typeface="Times New Roman" pitchFamily="18" charset="0"/>
              </a:rPr>
              <a:t>GENEL EVRAK VE EBYS BİRİMİ </a:t>
            </a:r>
            <a:endParaRPr lang="tr-TR" sz="3200" dirty="0">
              <a:latin typeface="Times New Roman" pitchFamily="18" charset="0"/>
              <a:cs typeface="Times New Roman" pitchFamily="18" charset="0"/>
            </a:endParaRPr>
          </a:p>
        </p:txBody>
      </p:sp>
      <p:sp>
        <p:nvSpPr>
          <p:cNvPr id="3" name="2 Metin Yer Tutucusu"/>
          <p:cNvSpPr>
            <a:spLocks noGrp="1"/>
          </p:cNvSpPr>
          <p:nvPr>
            <p:ph type="body" idx="1"/>
          </p:nvPr>
        </p:nvSpPr>
        <p:spPr>
          <a:xfrm>
            <a:off x="611560" y="1700808"/>
            <a:ext cx="7560840" cy="2520280"/>
          </a:xfrm>
        </p:spPr>
        <p:txBody>
          <a:bodyPr>
            <a:noAutofit/>
          </a:bodyPr>
          <a:lstStyle/>
          <a:p>
            <a:pPr algn="just"/>
            <a:r>
              <a:rPr lang="tr-TR" sz="2800" dirty="0" smtClean="0"/>
              <a:t>	 </a:t>
            </a:r>
            <a:r>
              <a:rPr lang="tr-TR" sz="2800" dirty="0" smtClean="0">
                <a:latin typeface="Times New Roman" pitchFamily="18" charset="0"/>
                <a:cs typeface="Times New Roman" pitchFamily="18" charset="0"/>
              </a:rPr>
              <a:t>Birimimiz, Üniversitemizin kurum içi kurum dışı gelen-giden evraklarının takibini ve yönlendirilmesini yapmaktadır. </a:t>
            </a:r>
          </a:p>
          <a:p>
            <a:r>
              <a:rPr lang="tr-TR" sz="2800" dirty="0" smtClean="0"/>
              <a:t/>
            </a:r>
            <a:br>
              <a:rPr lang="tr-TR" sz="2800" dirty="0" smtClean="0"/>
            </a:br>
            <a:endParaRPr lang="tr-TR"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260648"/>
            <a:ext cx="8062912" cy="504057"/>
          </a:xfrm>
        </p:spPr>
        <p:txBody>
          <a:bodyPr>
            <a:noAutofit/>
          </a:bodyPr>
          <a:lstStyle/>
          <a:p>
            <a:pPr algn="ctr"/>
            <a:r>
              <a:rPr lang="tr-TR" sz="3200" dirty="0" smtClean="0">
                <a:latin typeface="Times New Roman" pitchFamily="18" charset="0"/>
                <a:cs typeface="Times New Roman" pitchFamily="18" charset="0"/>
              </a:rPr>
              <a:t>Genel Evrak Birimi İşlemleri </a:t>
            </a:r>
            <a:endParaRPr lang="tr-TR" sz="3200" dirty="0">
              <a:latin typeface="Times New Roman" pitchFamily="18" charset="0"/>
              <a:cs typeface="Times New Roman" pitchFamily="18" charset="0"/>
            </a:endParaRPr>
          </a:p>
        </p:txBody>
      </p:sp>
      <p:sp>
        <p:nvSpPr>
          <p:cNvPr id="3" name="2 Alt Başlık"/>
          <p:cNvSpPr>
            <a:spLocks noGrp="1"/>
          </p:cNvSpPr>
          <p:nvPr>
            <p:ph type="subTitle" idx="1"/>
          </p:nvPr>
        </p:nvSpPr>
        <p:spPr>
          <a:xfrm>
            <a:off x="540544" y="836712"/>
            <a:ext cx="8423944" cy="6264696"/>
          </a:xfrm>
        </p:spPr>
        <p:txBody>
          <a:bodyPr>
            <a:noAutofit/>
          </a:bodyPr>
          <a:lstStyle/>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Üniversitenin kurum içi-kurum dışı gelen-giden evraklarını takip etmek ve ilgili birimlere havale etmek.</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Gelen evrakı Elektronik Belge Yönetim Sistemine kaydedip Genel Sekretere havale etmek.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Üniversite birimlerine giden evrakların Elektronik Belge Yönetim Sistemi ile havalesini yapmak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Kurum içi-kurum dışı evrakları inceleyip kendi aralarında sıralamak (gizli, acil, önemli vb.)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Evrakları kayıt altına almak.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Birimler için önem arz eden evrakları ve eklerini sisteme zimmetli gibi yazmak, havalelerine göre birimlere ya da sorumlu kişilere teslim etmek.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Evrakların nasıl gönderileceğine karar vermek (APS, kargo, elden teslim, iadeli-taahhütlü vb.) ve sisteme yazıp göndermek.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Üniversite birimlerden elden getirilen evrakların kaydını ve havalesini yapmak.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Kargodan gelen kitap, dergi ve afişlerin evraklarını kontrol etmek ve ilgili birimlere teslim etmek.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Kurum dışına giden evrakların posta, kargo ve iadelerini hazırlamak, kontrol etmek ve postaya/kargoya teslim etmek.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Daire Başkanlığının 2005/7 sayılı Genelgesi doğrultusunda dosyaları ve arşivleme işlemlerini yapmak.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Kapalı gizli zarf ve kişiye özel zarfları ilgili kişi veya kuruma zimmet karşılığı teslim etmek.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Posta ve kargoya gidecek evrakların zarfını hazırlamak ve pulunu yapıştırmak.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Resmi kurumlara gidecek evrakların zimmet defterine kaydını yapmak.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Akademik personele ait Bilimsel Yayın Dosyalarını elden teslim almak, kayda girmek, havale bilgilerini kontrol ederek ilgili Rektör Yardımcılığı makamına elden teslim etmek.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Evrakları dosya numarası ve tarihe göre ayırarak arşivlemek. </a:t>
            </a:r>
            <a:endParaRPr lang="tr-TR" sz="1600" dirty="0">
              <a:ln>
                <a:noFill/>
              </a:ln>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620688"/>
            <a:ext cx="8062912" cy="936105"/>
          </a:xfrm>
        </p:spPr>
        <p:txBody>
          <a:bodyPr>
            <a:normAutofit/>
          </a:bodyPr>
          <a:lstStyle/>
          <a:p>
            <a:pPr algn="ctr"/>
            <a:r>
              <a:rPr lang="tr-TR" sz="3200" b="1" dirty="0" smtClean="0">
                <a:latin typeface="Times New Roman" pitchFamily="18" charset="0"/>
                <a:cs typeface="Times New Roman" pitchFamily="18" charset="0"/>
              </a:rPr>
              <a:t>EBYS Birimi İşlemleri </a:t>
            </a:r>
            <a:endParaRPr lang="tr-TR" sz="3200" b="1" dirty="0">
              <a:latin typeface="Times New Roman" pitchFamily="18" charset="0"/>
              <a:cs typeface="Times New Roman" pitchFamily="18" charset="0"/>
            </a:endParaRPr>
          </a:p>
        </p:txBody>
      </p:sp>
      <p:sp>
        <p:nvSpPr>
          <p:cNvPr id="3" name="2 Alt Başlık"/>
          <p:cNvSpPr>
            <a:spLocks noGrp="1"/>
          </p:cNvSpPr>
          <p:nvPr>
            <p:ph type="subTitle" idx="1"/>
          </p:nvPr>
        </p:nvSpPr>
        <p:spPr>
          <a:xfrm>
            <a:off x="540544" y="1988840"/>
            <a:ext cx="8062912" cy="3960440"/>
          </a:xfrm>
        </p:spPr>
        <p:txBody>
          <a:bodyPr>
            <a:noAutofit/>
          </a:bodyPr>
          <a:lstStyle/>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İşe yeni başlayan ve işten ayrılan personel için Elektronik Belge Yönetim Sisteminde gerekli düzenlemeleri yapmak.</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Gelen evrakların yıl sonunda Elektronik Belge Yönetim Sisteminden çıktısını almak.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EBYS’de çıkan sorunları gidermek (kullanıcı oluşturma, yetkilendirme, şifre işlemleri, gelen, giden ve havaleden kaynaklanan kullanıcı hatalarının düzeltilmesi gibi…)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Devlet Teşkilatı Veri Tabanı (DTVT) Yetkilisince e-devlet şifresi ile yeni kurulan birim ve bölümlerin Daire Başkanı kontrolünde resmi yazışma kodlarını e-devlet üzerinden vermek,</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Başbakanlık Kamu Hizmet envanterinden (kamu uygulama merkezi)yazışma kodları için onay almak ve birimleri bilgilendirmek.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E-devlet üzerinden oluşturulan birim ve bölümleri EBYS’de  oluşturmak.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EBYS yetkilisince kullanıcı şifrelerinin blokesini kaldırmak.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Bağlı olduğu proses ile üst yönetici/yöneticileri tarafından verilen diğer işleri ve işlemleri yapmak </a:t>
            </a:r>
            <a:endParaRPr lang="tr-TR" sz="1600" dirty="0">
              <a:ln>
                <a:noFill/>
              </a:ln>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1600" y="271464"/>
            <a:ext cx="7416824" cy="1362075"/>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MİSYONUMUZ</a:t>
            </a:r>
            <a:endParaRPr lang="tr-TR"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etin Yer Tutucusu"/>
          <p:cNvSpPr>
            <a:spLocks noGrp="1"/>
          </p:cNvSpPr>
          <p:nvPr>
            <p:ph type="body" idx="1"/>
          </p:nvPr>
        </p:nvSpPr>
        <p:spPr>
          <a:xfrm>
            <a:off x="755576" y="1916832"/>
            <a:ext cx="7776864" cy="3384376"/>
          </a:xfrm>
        </p:spPr>
        <p:txBody>
          <a:bodyPr>
            <a:normAutofit/>
          </a:bodyPr>
          <a:lstStyle/>
          <a:p>
            <a:pPr algn="just"/>
            <a:r>
              <a:rPr lang="tr-TR" sz="3000" dirty="0" smtClean="0">
                <a:solidFill>
                  <a:schemeClr val="tx1"/>
                </a:solidFill>
                <a:latin typeface="Times New Roman" pitchFamily="18" charset="0"/>
                <a:cs typeface="Times New Roman" pitchFamily="18" charset="0"/>
              </a:rPr>
              <a:t>	Üniversitemiz birimlerinin, hizmet ve faaliyetlerini yürütmede, mevcut yasal düzenlemeler çerçevesinde her türlü kaynağı etkin ve verimli kullanarak paydaşlarına en kısa sürede en kaliteli ve en uygun maliyetle mal ve hizmet desteği vermektir.</a:t>
            </a:r>
          </a:p>
          <a:p>
            <a:endParaRPr lang="tr-TR" sz="3000" dirty="0" smtClean="0">
              <a:solidFill>
                <a:schemeClr val="tx1"/>
              </a:solidFill>
              <a:latin typeface="Times New Roman" pitchFamily="18" charset="0"/>
              <a:cs typeface="Times New Roman" pitchFamily="18" charset="0"/>
            </a:endParaRPr>
          </a:p>
          <a:p>
            <a:endParaRPr lang="tr-TR" sz="3000" dirty="0" smtClean="0">
              <a:solidFill>
                <a:schemeClr val="tx1"/>
              </a:solidFill>
              <a:latin typeface="Times New Roman" pitchFamily="18" charset="0"/>
              <a:cs typeface="Times New Roman" pitchFamily="18" charset="0"/>
            </a:endParaRPr>
          </a:p>
          <a:p>
            <a:endParaRPr lang="tr-TR"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7488832" cy="1584176"/>
          </a:xfrm>
        </p:spPr>
        <p:txBody>
          <a:bodyPr>
            <a:normAutofit/>
          </a:bodyPr>
          <a:lstStyle/>
          <a:p>
            <a:pPr algn="ctr"/>
            <a:r>
              <a:rPr lang="tr-TR" sz="3200" dirty="0" smtClean="0">
                <a:latin typeface="Times New Roman" pitchFamily="18" charset="0"/>
                <a:cs typeface="Times New Roman" pitchFamily="18" charset="0"/>
              </a:rPr>
              <a:t>TAŞINIR KAYIT VE KONTROL BİRİMİ </a:t>
            </a:r>
            <a:endParaRPr lang="tr-TR" sz="3200" dirty="0">
              <a:latin typeface="Times New Roman" pitchFamily="18" charset="0"/>
              <a:cs typeface="Times New Roman" pitchFamily="18" charset="0"/>
            </a:endParaRPr>
          </a:p>
        </p:txBody>
      </p:sp>
      <p:sp>
        <p:nvSpPr>
          <p:cNvPr id="3" name="2 Metin Yer Tutucusu"/>
          <p:cNvSpPr>
            <a:spLocks noGrp="1"/>
          </p:cNvSpPr>
          <p:nvPr>
            <p:ph type="body" idx="1"/>
          </p:nvPr>
        </p:nvSpPr>
        <p:spPr>
          <a:xfrm>
            <a:off x="539552" y="1916832"/>
            <a:ext cx="7704856" cy="2592288"/>
          </a:xfrm>
        </p:spPr>
        <p:txBody>
          <a:bodyPr>
            <a:normAutofit/>
          </a:bodyPr>
          <a:lstStyle/>
          <a:p>
            <a:pPr algn="just"/>
            <a:r>
              <a:rPr lang="tr-TR" sz="2800" dirty="0" smtClean="0">
                <a:latin typeface="Times New Roman" pitchFamily="18" charset="0"/>
                <a:cs typeface="Times New Roman" pitchFamily="18" charset="0"/>
              </a:rPr>
              <a:t>	Birimimiz, Taşınır Mal Yönetmeliği doğrultusunda kaynağına ve edinme yöntemine bakılmaksızın Rektörlüğümüze ait taşınır malların kaydını, muhafazasını ve kullanımı ile yönetim hesabının verilmesi görevlerini yürütmektedir.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95536" y="188641"/>
            <a:ext cx="7920880" cy="648072"/>
          </a:xfrm>
        </p:spPr>
        <p:txBody>
          <a:bodyPr>
            <a:normAutofit/>
          </a:bodyPr>
          <a:lstStyle/>
          <a:p>
            <a:pPr algn="ctr"/>
            <a:r>
              <a:rPr lang="tr-TR" sz="3200" dirty="0" smtClean="0">
                <a:latin typeface="Times New Roman" pitchFamily="18" charset="0"/>
                <a:cs typeface="Times New Roman" pitchFamily="18" charset="0"/>
              </a:rPr>
              <a:t>Taşınır Kayıt ve Kontrol Birimi İşlemleri </a:t>
            </a:r>
            <a:endParaRPr lang="tr-TR" sz="3200" dirty="0">
              <a:latin typeface="Times New Roman" pitchFamily="18" charset="0"/>
              <a:cs typeface="Times New Roman" pitchFamily="18" charset="0"/>
            </a:endParaRPr>
          </a:p>
        </p:txBody>
      </p:sp>
      <p:sp>
        <p:nvSpPr>
          <p:cNvPr id="3" name="2 Alt Başlık"/>
          <p:cNvSpPr>
            <a:spLocks noGrp="1"/>
          </p:cNvSpPr>
          <p:nvPr>
            <p:ph type="subTitle" idx="1"/>
          </p:nvPr>
        </p:nvSpPr>
        <p:spPr>
          <a:xfrm>
            <a:off x="467544" y="980728"/>
            <a:ext cx="8136904" cy="5877272"/>
          </a:xfrm>
        </p:spPr>
        <p:txBody>
          <a:bodyPr>
            <a:noAutofit/>
          </a:bodyPr>
          <a:lstStyle/>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Rektörlük ve birimlere ihale yolu ile alınan demirbaş ve diğer malzemenin kanun, yönetmelik ve diğer mevzuat hükümlerine göre depo ve kullanıcılara giriş çıkışını yapmak.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Mal ve hizmet alımları ile ilgili kayıtları tutmak.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Alınan malzemeyi kontrol ederek depolarda saklanmasını sağlamak, yıl sonunda sayım işlemlerini yaparak ilgili yerlere göndermek.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Harcama birimince edinilen taşınırlardan muayene ve kabulü yapılanları cins ve niteliklerine göre sayarak, tartarak, ölçerek teslim almak, doğrudan tüketilmeyen ve kullanıma verilmeyen taşınırları sorumluluğundaki depolarda muhafaza etmek.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Muayene ve kabul işlemi hemen yapılamayan taşınırları kontrol ederek teslim almak, bunların kesin kabulü yapılmadan kullanıma verilmesini önlemek.</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Taşınırların giriş ve çıkışına ilişkin kayıtları tutmak, bunlara ilişkin belge ve cetvelleri düzenlemek ve taşınır yönetim hesap cetvellerini konsolide görevlisine göndermek.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Tüketime veya kullanıma verilmesi uygun görülen taşınırları ilgililere teslim etmek.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Depoda çalınma veya olağanüstü nedenlerden dolayı meydana gelen azalmaları harcama yetkilisine bildirmek.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Depo sayımını ve stok kontrolünü yapmak, harcama yetkilisince belirlenen asgarî stok seviyesinin altına düşen taşınırları harcama yetkilisine bildirmek.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Kullanımda bulunan dayanıklı taşınırları bulundukları yerde kontrol etmek, sayımlarını yapmak ve yaptırmak.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Harcama biriminin malzeme ihtiyaç planlamasının yapılmasına yardımcı olmak.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flipV="1">
            <a:off x="540544" y="-603447"/>
            <a:ext cx="8062912" cy="216023"/>
          </a:xfrm>
        </p:spPr>
        <p:txBody>
          <a:bodyPr>
            <a:normAutofit fontScale="90000"/>
          </a:bodyPr>
          <a:lstStyle/>
          <a:p>
            <a:r>
              <a:rPr lang="tr-TR" dirty="0" smtClean="0"/>
              <a:t>  </a:t>
            </a:r>
            <a:endParaRPr lang="tr-TR" dirty="0"/>
          </a:p>
        </p:txBody>
      </p:sp>
      <p:sp>
        <p:nvSpPr>
          <p:cNvPr id="3" name="2 Alt Başlık"/>
          <p:cNvSpPr>
            <a:spLocks noGrp="1"/>
          </p:cNvSpPr>
          <p:nvPr>
            <p:ph type="subTitle" idx="1"/>
          </p:nvPr>
        </p:nvSpPr>
        <p:spPr>
          <a:xfrm>
            <a:off x="467544" y="764704"/>
            <a:ext cx="8062912" cy="6093296"/>
          </a:xfrm>
        </p:spPr>
        <p:txBody>
          <a:bodyPr>
            <a:noAutofit/>
          </a:bodyPr>
          <a:lstStyle/>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Kayıtlarını tuttuğu taşınırların yönetim hesabını hazırlamak ve harcama yetkilisine sunmak.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Taşınır işlemleriyle ilgili belgeleri hazırlamak ve ilgili kişilere imzalatmak, imzalatılan fişleri çıkış dosyasına takmak.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Günlük depo kontrolü yapmak.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Depoya gelen malzemeleri teslim almak, depodan gerekli yerlere çıkışlarını sağlamak.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İdari ve Mali İşler Daire Başkanlığının, Rektörlüğün ve Bölümlerin Taşınırlarını düzenlemek ve hazırlamak.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Rektörlük olarak alınan malzemelerin girişlerini çıkışlarını yapmak, sene sonu cetvellerini hazırlamak ve Sayıştay’a bildirmek.</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Taşınırların yangına, ıslanmaya, bozulmaya, çalınmaya vb. tehlikelere karşı korunması için gerekli tedbirleri almak ve alınmasını sağlamak.</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Depo sayımı ve stok kontrolünü yapmak.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Depoların temiz ve düzenli olmasını sağlamak.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Sorumluluğunda bulunan depoları devir teslim yapmadan görevinden ayrılmamak.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Birimlerce iade edilen demirbaş malzemeyi almak, bozuk, tamiri mümkün olmayanların kayıtlardan silinmesi, hurdaya ayrılan malzemenin imha etmek ya da gösterilen yere tutanakla teslim etmek.</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Üniversite birimlerinin ayrılan malzemelerinin düşümünü yapmak.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Hibe yoluyla verilen malzemeleri kayıt altına almak.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Depo demirbaş sayımı yapmak ve demirbaş listeleri düzenlemek. </a:t>
            </a:r>
          </a:p>
          <a:p>
            <a:pPr algn="l">
              <a:buSzPct val="120000"/>
            </a:pPr>
            <a:endParaRPr lang="tr-TR"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171399"/>
            <a:ext cx="8062912" cy="1296144"/>
          </a:xfrm>
        </p:spPr>
        <p:txBody>
          <a:bodyPr/>
          <a:lstStyle/>
          <a:p>
            <a:r>
              <a:rPr lang="tr-TR" dirty="0" smtClean="0"/>
              <a:t>  </a:t>
            </a:r>
            <a:endParaRPr lang="tr-TR" dirty="0"/>
          </a:p>
        </p:txBody>
      </p:sp>
      <p:sp>
        <p:nvSpPr>
          <p:cNvPr id="3" name="2 Alt Başlık"/>
          <p:cNvSpPr>
            <a:spLocks noGrp="1"/>
          </p:cNvSpPr>
          <p:nvPr>
            <p:ph type="subTitle" idx="1"/>
          </p:nvPr>
        </p:nvSpPr>
        <p:spPr>
          <a:xfrm>
            <a:off x="540544" y="836712"/>
            <a:ext cx="8062912" cy="4032448"/>
          </a:xfrm>
        </p:spPr>
        <p:txBody>
          <a:bodyPr>
            <a:noAutofit/>
          </a:bodyPr>
          <a:lstStyle/>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Depo tüketim malzemelerinin sayımını yapmak ve yapılan sayımları depo defteriyle karşılaştırmak.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Personel yemek fişlerini birim mutemetlerinden toplamak ve kontrol edilmek üzere Bilgi İşlem Daire Başkanlığı’na bildirmek.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Personel yemek komisyon kararını almak ve yazmak.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Temizlik malzemelerinin birimlere dağıtımını yapmak.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Tüketime ve kullanıma verilmesi uygun görülen taşınırları ilgililere teslim etmek.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Memur, depoya ilişkin her türlü yetkiye ve Taşınır Otomasyon Programını kullanma yetkisine sahiptir.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Memur, sorumluluğunda bulunan depolarda kasıt, kusur, ihmal veya tedbirsizlikleri nedeniyle meydana gelen kayıp ve noksanlıklardan sorumludurlar. </a:t>
            </a:r>
          </a:p>
          <a:p>
            <a:pPr algn="l">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Bağlı olduğu proses ile üst yönetici/yöneticileri tarafından verilen diğer işleri ve işlemleri yapmak. </a:t>
            </a:r>
          </a:p>
          <a:p>
            <a:pPr algn="l">
              <a:buSzPct val="120000"/>
              <a:buFont typeface="Wingdings" pitchFamily="2" charset="2"/>
              <a:buChar char="Ø"/>
            </a:pPr>
            <a:endParaRPr lang="tr-TR"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1000" y="271464"/>
            <a:ext cx="7431360" cy="157336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4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HİZMETLERİMİZ </a:t>
            </a:r>
            <a:endParaRPr lang="tr-TR" sz="48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3" name="2 Metin Yer Tutucusu"/>
          <p:cNvSpPr>
            <a:spLocks noGrp="1"/>
          </p:cNvSpPr>
          <p:nvPr>
            <p:ph type="body" idx="1"/>
          </p:nvPr>
        </p:nvSpPr>
        <p:spPr>
          <a:xfrm>
            <a:off x="827584" y="2204864"/>
            <a:ext cx="6192688" cy="3024336"/>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SzPct val="120000"/>
              <a:buFont typeface="Wingdings" pitchFamily="2" charset="2"/>
              <a:buChar char="Ø"/>
            </a:pPr>
            <a:r>
              <a:rPr lang="tr-T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ULAŞTIRMA HİZMETLERİ </a:t>
            </a:r>
          </a:p>
          <a:p>
            <a:pPr>
              <a:buSzPct val="120000"/>
              <a:buFont typeface="Wingdings" pitchFamily="2" charset="2"/>
              <a:buChar char="Ø"/>
            </a:pPr>
            <a:r>
              <a:rPr lang="tr-T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TEMİZLİK HİZMETLERİ</a:t>
            </a:r>
          </a:p>
          <a:p>
            <a:pPr>
              <a:buSzPct val="120000"/>
              <a:buFont typeface="Wingdings" pitchFamily="2" charset="2"/>
              <a:buChar char="Ø"/>
            </a:pPr>
            <a:r>
              <a:rPr lang="tr-T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GÜVENLİK HİZMETLERİ </a:t>
            </a:r>
          </a:p>
          <a:p>
            <a:pPr>
              <a:buSzPct val="120000"/>
              <a:buFont typeface="Wingdings" pitchFamily="2" charset="2"/>
              <a:buChar char="Ø"/>
            </a:pPr>
            <a:r>
              <a:rPr lang="tr-T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DAĞITIM HİZMETLERİ </a:t>
            </a:r>
          </a:p>
          <a:p>
            <a:endParaRPr lang="tr-T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200" dirty="0" smtClean="0">
                <a:latin typeface="Times New Roman" pitchFamily="18" charset="0"/>
                <a:cs typeface="Times New Roman" pitchFamily="18" charset="0"/>
              </a:rPr>
              <a:t>ULAŞTIRMA HİZMETLERİ </a:t>
            </a:r>
            <a:endParaRPr lang="tr-TR" sz="3200" dirty="0">
              <a:latin typeface="Times New Roman" pitchFamily="18" charset="0"/>
              <a:cs typeface="Times New Roman" pitchFamily="18" charset="0"/>
            </a:endParaRPr>
          </a:p>
        </p:txBody>
      </p:sp>
      <p:sp>
        <p:nvSpPr>
          <p:cNvPr id="3" name="2 Metin Yer Tutucusu"/>
          <p:cNvSpPr>
            <a:spLocks noGrp="1"/>
          </p:cNvSpPr>
          <p:nvPr>
            <p:ph type="body" idx="1"/>
          </p:nvPr>
        </p:nvSpPr>
        <p:spPr>
          <a:xfrm>
            <a:off x="683568" y="1633536"/>
            <a:ext cx="6984776" cy="3595664"/>
          </a:xfrm>
        </p:spPr>
        <p:txBody>
          <a:bodyPr>
            <a:normAutofit fontScale="85000" lnSpcReduction="10000"/>
          </a:bodyPr>
          <a:lstStyle/>
          <a:p>
            <a:pPr algn="just">
              <a:buSzPct val="120000"/>
              <a:buFont typeface="Wingdings" pitchFamily="2" charset="2"/>
              <a:buChar char="Ø"/>
            </a:pPr>
            <a:r>
              <a:rPr lang="tr-TR" sz="1900" dirty="0" smtClean="0">
                <a:latin typeface="Times New Roman" pitchFamily="18" charset="0"/>
                <a:cs typeface="Times New Roman" pitchFamily="18" charset="0"/>
              </a:rPr>
              <a:t>   Eğitim-Öğretim kapsamında düzenlenen teknik gezilerde öğrenci ve öğretim elemanlarımızın ulaşımlarının sağlanması,</a:t>
            </a:r>
          </a:p>
          <a:p>
            <a:pPr algn="just">
              <a:buSzPct val="120000"/>
              <a:buFont typeface="Wingdings" pitchFamily="2" charset="2"/>
              <a:buChar char="Ø"/>
            </a:pPr>
            <a:r>
              <a:rPr lang="tr-TR" sz="1900" dirty="0" smtClean="0">
                <a:latin typeface="Times New Roman" pitchFamily="18" charset="0"/>
                <a:cs typeface="Times New Roman" pitchFamily="18" charset="0"/>
              </a:rPr>
              <a:t>   Kongre, Konferans, Sempozyum, Tanıtım Faaliyetleri vb. organizasyonlarda katılımcıların ve görevlilerin ulaşımlarının sağlanması,</a:t>
            </a:r>
          </a:p>
          <a:p>
            <a:pPr algn="just">
              <a:buSzPct val="120000"/>
              <a:buFont typeface="Wingdings" pitchFamily="2" charset="2"/>
              <a:buChar char="Ø"/>
            </a:pPr>
            <a:r>
              <a:rPr lang="tr-TR" sz="1900" dirty="0" smtClean="0">
                <a:latin typeface="Times New Roman" pitchFamily="18" charset="0"/>
                <a:cs typeface="Times New Roman" pitchFamily="18" charset="0"/>
              </a:rPr>
              <a:t>   Öğrenci topluluklarının düzenlediği/katıldıkları sosyal etkinliklerde ulaşımlarının sağlanması, </a:t>
            </a:r>
          </a:p>
          <a:p>
            <a:pPr algn="just">
              <a:buSzPct val="120000"/>
              <a:buFont typeface="Wingdings" pitchFamily="2" charset="2"/>
              <a:buChar char="Ø"/>
            </a:pPr>
            <a:r>
              <a:rPr lang="tr-TR" sz="1900" dirty="0" smtClean="0">
                <a:latin typeface="Times New Roman" pitchFamily="18" charset="0"/>
                <a:cs typeface="Times New Roman" pitchFamily="18" charset="0"/>
              </a:rPr>
              <a:t>   Üniversitemize gelen yerli ve yabancı konuklarımızın ulaşımının sağlanması,</a:t>
            </a:r>
          </a:p>
          <a:p>
            <a:pPr algn="just">
              <a:buSzPct val="120000"/>
              <a:buFont typeface="Wingdings" pitchFamily="2" charset="2"/>
              <a:buChar char="Ø"/>
            </a:pPr>
            <a:r>
              <a:rPr lang="tr-TR" sz="1900" dirty="0" smtClean="0">
                <a:latin typeface="Times New Roman" pitchFamily="18" charset="0"/>
                <a:cs typeface="Times New Roman" pitchFamily="18" charset="0"/>
              </a:rPr>
              <a:t>   Üniversitemiz çalışanlarının resmi görevleri ile ilgili ulaşımlarının sağlanması,</a:t>
            </a:r>
          </a:p>
          <a:p>
            <a:pPr algn="just">
              <a:buSzPct val="120000"/>
              <a:buFont typeface="Wingdings" pitchFamily="2" charset="2"/>
              <a:buChar char="Ø"/>
            </a:pPr>
            <a:r>
              <a:rPr lang="tr-TR" sz="1900" dirty="0" smtClean="0">
                <a:latin typeface="Times New Roman" pitchFamily="18" charset="0"/>
                <a:cs typeface="Times New Roman" pitchFamily="18" charset="0"/>
              </a:rPr>
              <a:t>   Üniversitemiz ve bağlı birimlerinde görev yapan idari personelin servis ulaşım hizmetinin sağlanması,</a:t>
            </a:r>
          </a:p>
          <a:p>
            <a:pPr algn="just">
              <a:buSzPct val="120000"/>
              <a:buFont typeface="Wingdings" pitchFamily="2" charset="2"/>
              <a:buChar char="Ø"/>
            </a:pPr>
            <a:r>
              <a:rPr lang="tr-TR" sz="1900" dirty="0" smtClean="0">
                <a:latin typeface="Times New Roman" pitchFamily="18" charset="0"/>
                <a:cs typeface="Times New Roman" pitchFamily="18" charset="0"/>
              </a:rPr>
              <a:t>   İdari Personelin servis hizmeti hizmet alımı yolu ile kiralanan 10 adet servis aracı ile sağlanması</a:t>
            </a:r>
          </a:p>
          <a:p>
            <a:pPr algn="just"/>
            <a:endParaRPr lang="tr-TR" dirty="0" smtClean="0"/>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rot="5400000">
            <a:off x="4175956" y="-1431540"/>
            <a:ext cx="792088" cy="8640960"/>
          </a:xfrm>
          <a:noFill/>
        </p:spPr>
        <p:txBody>
          <a:bodyPr>
            <a:noAutofit/>
          </a:bodyPr>
          <a:lstStyle/>
          <a:p>
            <a:pPr algn="ctr"/>
            <a:r>
              <a:rPr lang="tr-TR" sz="4000" dirty="0" smtClean="0">
                <a:latin typeface="Times New Roman" pitchFamily="18" charset="0"/>
                <a:cs typeface="Times New Roman" pitchFamily="18" charset="0"/>
              </a:rPr>
              <a:t>HİZMET ARAÇLARI</a:t>
            </a:r>
            <a:endParaRPr lang="tr-TR" sz="4000" dirty="0">
              <a:latin typeface="Times New Roman" pitchFamily="18" charset="0"/>
              <a:cs typeface="Times New Roman" pitchFamily="18" charset="0"/>
            </a:endParaRPr>
          </a:p>
        </p:txBody>
      </p:sp>
      <p:sp>
        <p:nvSpPr>
          <p:cNvPr id="4" name="3 Metin Yer Tutucusu"/>
          <p:cNvSpPr>
            <a:spLocks noGrp="1"/>
          </p:cNvSpPr>
          <p:nvPr>
            <p:ph type="body" sz="half" idx="2"/>
          </p:nvPr>
        </p:nvSpPr>
        <p:spPr/>
        <p:txBody>
          <a:bodyPr/>
          <a:lstStyle/>
          <a:p>
            <a:r>
              <a:rPr lang="tr-TR" dirty="0" smtClean="0"/>
              <a:t>  </a:t>
            </a:r>
            <a:endParaRPr lang="tr-TR" dirty="0"/>
          </a:p>
        </p:txBody>
      </p:sp>
      <p:pic>
        <p:nvPicPr>
          <p:cNvPr id="12" name="11 Resim" descr="IMG_4258.JPG"/>
          <p:cNvPicPr>
            <a:picLocks noChangeAspect="1"/>
          </p:cNvPicPr>
          <p:nvPr/>
        </p:nvPicPr>
        <p:blipFill>
          <a:blip r:embed="rId2" cstate="print"/>
          <a:stretch>
            <a:fillRect/>
          </a:stretch>
        </p:blipFill>
        <p:spPr>
          <a:xfrm>
            <a:off x="179512" y="188640"/>
            <a:ext cx="4248472" cy="2448272"/>
          </a:xfrm>
          <a:prstGeom prst="rect">
            <a:avLst/>
          </a:prstGeom>
          <a:ln>
            <a:noFill/>
          </a:ln>
          <a:effectLst>
            <a:softEdge rad="112500"/>
          </a:effectLst>
        </p:spPr>
      </p:pic>
      <p:pic>
        <p:nvPicPr>
          <p:cNvPr id="15" name="14 Resim" descr="IMG_4254.JPG"/>
          <p:cNvPicPr>
            <a:picLocks noChangeAspect="1"/>
          </p:cNvPicPr>
          <p:nvPr/>
        </p:nvPicPr>
        <p:blipFill>
          <a:blip r:embed="rId3" cstate="print"/>
          <a:stretch>
            <a:fillRect/>
          </a:stretch>
        </p:blipFill>
        <p:spPr>
          <a:xfrm>
            <a:off x="4644008" y="188640"/>
            <a:ext cx="4320479" cy="2520280"/>
          </a:xfrm>
          <a:prstGeom prst="rect">
            <a:avLst/>
          </a:prstGeom>
          <a:ln>
            <a:noFill/>
          </a:ln>
          <a:effectLst>
            <a:softEdge rad="112500"/>
          </a:effectLst>
        </p:spPr>
      </p:pic>
      <p:pic>
        <p:nvPicPr>
          <p:cNvPr id="8" name="7 Resim" descr="IMG_4253.JPG"/>
          <p:cNvPicPr>
            <a:picLocks noChangeAspect="1"/>
          </p:cNvPicPr>
          <p:nvPr/>
        </p:nvPicPr>
        <p:blipFill>
          <a:blip r:embed="rId4" cstate="print"/>
          <a:stretch>
            <a:fillRect/>
          </a:stretch>
        </p:blipFill>
        <p:spPr>
          <a:xfrm>
            <a:off x="179512" y="3284985"/>
            <a:ext cx="8784976" cy="357301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3999" cy="692696"/>
          </a:xfrm>
        </p:spPr>
        <p:txBody>
          <a:bodyPr>
            <a:normAutofit/>
          </a:bodyPr>
          <a:lstStyle/>
          <a:p>
            <a:pPr algn="ctr"/>
            <a:r>
              <a:rPr lang="tr-TR" sz="3200" dirty="0" smtClean="0">
                <a:effectLst/>
                <a:latin typeface="Times New Roman" pitchFamily="18" charset="0"/>
                <a:cs typeface="Times New Roman" pitchFamily="18" charset="0"/>
              </a:rPr>
              <a:t>  </a:t>
            </a:r>
            <a:endParaRPr lang="tr-TR" sz="3200" dirty="0">
              <a:effectLst/>
              <a:latin typeface="Times New Roman" pitchFamily="18" charset="0"/>
              <a:cs typeface="Times New Roman" pitchFamily="18" charset="0"/>
            </a:endParaRPr>
          </a:p>
        </p:txBody>
      </p:sp>
      <p:graphicFrame>
        <p:nvGraphicFramePr>
          <p:cNvPr id="4" name="3 İçerik Yer Tutucusu"/>
          <p:cNvGraphicFramePr>
            <a:graphicFrameLocks noGrp="1"/>
          </p:cNvGraphicFramePr>
          <p:nvPr>
            <p:ph idx="1"/>
          </p:nvPr>
        </p:nvGraphicFramePr>
        <p:xfrm>
          <a:off x="-1" y="3"/>
          <a:ext cx="9144002" cy="10553873"/>
        </p:xfrm>
        <a:graphic>
          <a:graphicData uri="http://schemas.openxmlformats.org/drawingml/2006/table">
            <a:tbl>
              <a:tblPr firstRow="1" bandRow="1">
                <a:tableStyleId>{93296810-A885-4BE3-A3E7-6D5BEEA58F35}</a:tableStyleId>
              </a:tblPr>
              <a:tblGrid>
                <a:gridCol w="420315"/>
                <a:gridCol w="2419622"/>
                <a:gridCol w="2419622"/>
                <a:gridCol w="1194691"/>
                <a:gridCol w="1344876"/>
                <a:gridCol w="1344876"/>
              </a:tblGrid>
              <a:tr h="236047">
                <a:tc gridSpan="6">
                  <a:txBody>
                    <a:bodyPr/>
                    <a:lstStyle/>
                    <a:p>
                      <a:pPr algn="ctr"/>
                      <a:r>
                        <a:rPr lang="tr-TR" sz="2400" dirty="0" smtClean="0">
                          <a:solidFill>
                            <a:schemeClr val="tx1"/>
                          </a:solidFill>
                          <a:latin typeface="Times New Roman" pitchFamily="18" charset="0"/>
                          <a:cs typeface="Times New Roman" pitchFamily="18" charset="0"/>
                        </a:rPr>
                        <a:t>ARAÇ LİSTESİ </a:t>
                      </a:r>
                      <a:endParaRPr lang="tr-TR" sz="2400" dirty="0">
                        <a:solidFill>
                          <a:schemeClr val="tx1"/>
                        </a:solidFill>
                        <a:latin typeface="Times New Roman" pitchFamily="18" charset="0"/>
                        <a:cs typeface="Times New Roman" pitchFamily="18" charset="0"/>
                      </a:endParaRPr>
                    </a:p>
                  </a:txBody>
                  <a:tcPr>
                    <a:solidFill>
                      <a:schemeClr val="bg2"/>
                    </a:solidFill>
                  </a:tcPr>
                </a:tc>
                <a:tc hMerge="1">
                  <a:txBody>
                    <a:bodyPr/>
                    <a:lstStyle/>
                    <a:p>
                      <a:endParaRPr lang="tr-TR" sz="900" dirty="0">
                        <a:solidFill>
                          <a:schemeClr val="bg2"/>
                        </a:solidFill>
                        <a:latin typeface="Times New Roman" pitchFamily="18" charset="0"/>
                        <a:cs typeface="Times New Roman" pitchFamily="18" charset="0"/>
                      </a:endParaRPr>
                    </a:p>
                  </a:txBody>
                  <a:tcPr/>
                </a:tc>
                <a:tc hMerge="1">
                  <a:txBody>
                    <a:bodyPr/>
                    <a:lstStyle/>
                    <a:p>
                      <a:endParaRPr lang="tr-TR"/>
                    </a:p>
                  </a:txBody>
                  <a:tcPr/>
                </a:tc>
                <a:tc hMerge="1">
                  <a:txBody>
                    <a:bodyPr/>
                    <a:lstStyle/>
                    <a:p>
                      <a:endParaRPr lang="tr-TR" sz="900" dirty="0">
                        <a:solidFill>
                          <a:schemeClr val="bg2"/>
                        </a:solidFill>
                        <a:latin typeface="Times New Roman" pitchFamily="18" charset="0"/>
                        <a:cs typeface="Times New Roman" pitchFamily="18" charset="0"/>
                      </a:endParaRPr>
                    </a:p>
                  </a:txBody>
                  <a:tcPr/>
                </a:tc>
                <a:tc hMerge="1">
                  <a:txBody>
                    <a:bodyPr/>
                    <a:lstStyle/>
                    <a:p>
                      <a:endParaRPr lang="tr-TR" sz="900" dirty="0">
                        <a:solidFill>
                          <a:schemeClr val="bg2"/>
                        </a:solidFill>
                        <a:latin typeface="Times New Roman" pitchFamily="18" charset="0"/>
                        <a:cs typeface="Times New Roman" pitchFamily="18" charset="0"/>
                      </a:endParaRPr>
                    </a:p>
                  </a:txBody>
                  <a:tcPr/>
                </a:tc>
                <a:tc hMerge="1">
                  <a:txBody>
                    <a:bodyPr/>
                    <a:lstStyle/>
                    <a:p>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b="1" dirty="0" smtClean="0">
                          <a:solidFill>
                            <a:schemeClr val="bg2"/>
                          </a:solidFill>
                          <a:latin typeface="Times New Roman" pitchFamily="18" charset="0"/>
                          <a:cs typeface="Times New Roman" pitchFamily="18" charset="0"/>
                        </a:rPr>
                        <a:t>S.N</a:t>
                      </a:r>
                      <a:endParaRPr lang="tr-TR" sz="900" b="1" dirty="0">
                        <a:solidFill>
                          <a:schemeClr val="bg2"/>
                        </a:solidFill>
                        <a:latin typeface="Times New Roman" pitchFamily="18" charset="0"/>
                        <a:cs typeface="Times New Roman" pitchFamily="18" charset="0"/>
                      </a:endParaRPr>
                    </a:p>
                  </a:txBody>
                  <a:tcPr>
                    <a:solidFill>
                      <a:schemeClr val="bg2">
                        <a:lumMod val="60000"/>
                        <a:lumOff val="40000"/>
                      </a:schemeClr>
                    </a:solidFill>
                  </a:tcPr>
                </a:tc>
                <a:tc>
                  <a:txBody>
                    <a:bodyPr/>
                    <a:lstStyle/>
                    <a:p>
                      <a:r>
                        <a:rPr lang="tr-TR" sz="900" b="1" dirty="0" smtClean="0">
                          <a:solidFill>
                            <a:schemeClr val="bg2"/>
                          </a:solidFill>
                          <a:latin typeface="Times New Roman" pitchFamily="18" charset="0"/>
                          <a:cs typeface="Times New Roman" pitchFamily="18" charset="0"/>
                        </a:rPr>
                        <a:t>MARKASI</a:t>
                      </a:r>
                      <a:endParaRPr lang="tr-TR" sz="900" b="1" dirty="0">
                        <a:solidFill>
                          <a:schemeClr val="bg2"/>
                        </a:solidFill>
                        <a:latin typeface="Times New Roman" pitchFamily="18" charset="0"/>
                        <a:cs typeface="Times New Roman" pitchFamily="18" charset="0"/>
                      </a:endParaRPr>
                    </a:p>
                  </a:txBody>
                  <a:tcPr>
                    <a:solidFill>
                      <a:schemeClr val="bg2">
                        <a:lumMod val="60000"/>
                        <a:lumOff val="40000"/>
                      </a:schemeClr>
                    </a:solidFill>
                  </a:tcPr>
                </a:tc>
                <a:tc>
                  <a:txBody>
                    <a:bodyPr/>
                    <a:lstStyle/>
                    <a:p>
                      <a:endParaRPr lang="tr-TR" sz="900" b="1" dirty="0">
                        <a:solidFill>
                          <a:schemeClr val="bg2"/>
                        </a:solidFill>
                        <a:latin typeface="Times New Roman" pitchFamily="18" charset="0"/>
                        <a:cs typeface="Times New Roman" pitchFamily="18" charset="0"/>
                      </a:endParaRPr>
                    </a:p>
                  </a:txBody>
                  <a:tcPr>
                    <a:solidFill>
                      <a:schemeClr val="bg2">
                        <a:lumMod val="60000"/>
                        <a:lumOff val="40000"/>
                      </a:schemeClr>
                    </a:solidFill>
                  </a:tcPr>
                </a:tc>
                <a:tc>
                  <a:txBody>
                    <a:bodyPr/>
                    <a:lstStyle/>
                    <a:p>
                      <a:pPr algn="ctr"/>
                      <a:r>
                        <a:rPr lang="tr-TR" sz="900" b="1" dirty="0" smtClean="0">
                          <a:solidFill>
                            <a:schemeClr val="bg2"/>
                          </a:solidFill>
                          <a:latin typeface="Times New Roman" pitchFamily="18" charset="0"/>
                          <a:cs typeface="Times New Roman" pitchFamily="18" charset="0"/>
                        </a:rPr>
                        <a:t>PLAKASI</a:t>
                      </a:r>
                      <a:endParaRPr lang="tr-TR" sz="900" b="1" dirty="0">
                        <a:solidFill>
                          <a:schemeClr val="bg2"/>
                        </a:solidFill>
                        <a:latin typeface="Times New Roman" pitchFamily="18" charset="0"/>
                        <a:cs typeface="Times New Roman" pitchFamily="18" charset="0"/>
                      </a:endParaRPr>
                    </a:p>
                  </a:txBody>
                  <a:tcPr>
                    <a:solidFill>
                      <a:schemeClr val="bg2">
                        <a:lumMod val="60000"/>
                        <a:lumOff val="40000"/>
                      </a:schemeClr>
                    </a:solidFill>
                  </a:tcPr>
                </a:tc>
                <a:tc>
                  <a:txBody>
                    <a:bodyPr/>
                    <a:lstStyle/>
                    <a:p>
                      <a:pPr algn="ctr"/>
                      <a:r>
                        <a:rPr lang="tr-TR" sz="900" b="1" dirty="0" smtClean="0">
                          <a:solidFill>
                            <a:schemeClr val="bg2"/>
                          </a:solidFill>
                          <a:latin typeface="Times New Roman" pitchFamily="18" charset="0"/>
                          <a:cs typeface="Times New Roman" pitchFamily="18" charset="0"/>
                        </a:rPr>
                        <a:t>MODELİ</a:t>
                      </a:r>
                      <a:endParaRPr lang="tr-TR" sz="900" b="1" dirty="0">
                        <a:solidFill>
                          <a:schemeClr val="bg2"/>
                        </a:solidFill>
                        <a:latin typeface="Times New Roman" pitchFamily="18" charset="0"/>
                        <a:cs typeface="Times New Roman" pitchFamily="18" charset="0"/>
                      </a:endParaRPr>
                    </a:p>
                  </a:txBody>
                  <a:tcPr>
                    <a:solidFill>
                      <a:schemeClr val="bg2">
                        <a:lumMod val="60000"/>
                        <a:lumOff val="40000"/>
                      </a:schemeClr>
                    </a:solidFill>
                  </a:tcPr>
                </a:tc>
                <a:tc>
                  <a:txBody>
                    <a:bodyPr/>
                    <a:lstStyle/>
                    <a:p>
                      <a:pPr algn="ctr"/>
                      <a:r>
                        <a:rPr lang="tr-TR" sz="900" b="1" dirty="0" smtClean="0">
                          <a:solidFill>
                            <a:schemeClr val="bg2"/>
                          </a:solidFill>
                          <a:latin typeface="Times New Roman" pitchFamily="18" charset="0"/>
                          <a:cs typeface="Times New Roman" pitchFamily="18" charset="0"/>
                        </a:rPr>
                        <a:t>ÖZELLİĞİ</a:t>
                      </a:r>
                      <a:endParaRPr lang="tr-TR" sz="900" b="1" dirty="0">
                        <a:solidFill>
                          <a:schemeClr val="bg2"/>
                        </a:solidFill>
                        <a:latin typeface="Times New Roman" pitchFamily="18" charset="0"/>
                        <a:cs typeface="Times New Roman" pitchFamily="18" charset="0"/>
                      </a:endParaRPr>
                    </a:p>
                  </a:txBody>
                  <a:tcPr>
                    <a:solidFill>
                      <a:schemeClr val="bg2">
                        <a:lumMod val="60000"/>
                        <a:lumOff val="40000"/>
                      </a:schemeClr>
                    </a:solidFill>
                  </a:tcPr>
                </a:tc>
              </a:tr>
              <a:tr h="236047">
                <a:tc>
                  <a:txBody>
                    <a:bodyPr/>
                    <a:lstStyle/>
                    <a:p>
                      <a:r>
                        <a:rPr lang="tr-TR" sz="900" dirty="0" smtClean="0">
                          <a:solidFill>
                            <a:schemeClr val="bg2"/>
                          </a:solidFill>
                        </a:rPr>
                        <a:t>1.</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rPr>
                        <a:t>MERCEDES</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HZ 297</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2013</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KAMYON</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rPr>
                        <a:t>2.</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MİTSUBİSHİ        (Çift Kabin Kamyonet)</a:t>
                      </a:r>
                      <a:endParaRPr lang="tr-TR" sz="900" dirty="0" smtClean="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HR 990</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2012</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PİCK- UP</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rPr>
                        <a:t>3.</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rPr>
                        <a:t>PEJOGEOT</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DH 064</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2002</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PANELVAN</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rPr>
                        <a:t>4.</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rPr>
                        <a:t>MİTSUBİSHİ</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DT 910 </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1993</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KAMYONET</a:t>
                      </a:r>
                      <a:endParaRPr lang="tr-TR" sz="900" dirty="0">
                        <a:solidFill>
                          <a:schemeClr val="bg2"/>
                        </a:solidFill>
                        <a:latin typeface="Times New Roman" pitchFamily="18" charset="0"/>
                        <a:cs typeface="Times New Roman" pitchFamily="18" charset="0"/>
                      </a:endParaRPr>
                    </a:p>
                  </a:txBody>
                  <a:tcPr/>
                </a:tc>
              </a:tr>
              <a:tr h="236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5.</a:t>
                      </a:r>
                      <a:endParaRPr lang="tr-TR" sz="900" dirty="0" smtClean="0">
                        <a:solidFill>
                          <a:schemeClr val="bg2"/>
                        </a:solidFill>
                        <a:latin typeface="Times New Roman" pitchFamily="18" charset="0"/>
                        <a:cs typeface="Times New Roman" pitchFamily="18" charset="0"/>
                      </a:endParaRPr>
                    </a:p>
                    <a:p>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FORD</a:t>
                      </a:r>
                      <a:endParaRPr lang="tr-TR" sz="900" dirty="0" smtClean="0">
                        <a:solidFill>
                          <a:schemeClr val="bg2"/>
                        </a:solidFill>
                        <a:latin typeface="Times New Roman" pitchFamily="18" charset="0"/>
                        <a:cs typeface="Times New Roman" pitchFamily="18" charset="0"/>
                      </a:endParaRPr>
                    </a:p>
                    <a:p>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a:t>
                      </a:r>
                      <a:r>
                        <a:rPr lang="tr-TR" sz="900" baseline="0" dirty="0" smtClean="0">
                          <a:solidFill>
                            <a:schemeClr val="bg2"/>
                          </a:solidFill>
                          <a:latin typeface="Times New Roman" pitchFamily="18" charset="0"/>
                          <a:cs typeface="Times New Roman" pitchFamily="18" charset="0"/>
                        </a:rPr>
                        <a:t> AV 064</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2001</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İTFAİYE/ARAZÖZ</a:t>
                      </a:r>
                      <a:endParaRPr lang="tr-TR" sz="900" dirty="0">
                        <a:solidFill>
                          <a:schemeClr val="bg2"/>
                        </a:solidFill>
                        <a:latin typeface="Times New Roman" pitchFamily="18" charset="0"/>
                        <a:cs typeface="Times New Roman" pitchFamily="18" charset="0"/>
                      </a:endParaRPr>
                    </a:p>
                  </a:txBody>
                  <a:tcPr/>
                </a:tc>
              </a:tr>
              <a:tr h="236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6.</a:t>
                      </a:r>
                      <a:endParaRPr lang="tr-TR" sz="900" dirty="0" smtClean="0">
                        <a:solidFill>
                          <a:schemeClr val="bg2"/>
                        </a:solidFill>
                        <a:latin typeface="Times New Roman" pitchFamily="18" charset="0"/>
                        <a:cs typeface="Times New Roman" pitchFamily="18" charset="0"/>
                      </a:endParaRPr>
                    </a:p>
                    <a:p>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rPr>
                        <a:t>OTOKAR (SULTAN)</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HZ 005</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2013</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OTOBÜS</a:t>
                      </a:r>
                      <a:endParaRPr lang="tr-TR" sz="900" dirty="0">
                        <a:solidFill>
                          <a:schemeClr val="bg2"/>
                        </a:solidFill>
                        <a:latin typeface="Times New Roman" pitchFamily="18" charset="0"/>
                        <a:cs typeface="Times New Roman" pitchFamily="18" charset="0"/>
                      </a:endParaRPr>
                    </a:p>
                  </a:txBody>
                  <a:tcPr/>
                </a:tc>
              </a:tr>
              <a:tr h="236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7.</a:t>
                      </a:r>
                      <a:endParaRPr lang="tr-TR" sz="900" dirty="0" smtClean="0">
                        <a:solidFill>
                          <a:schemeClr val="bg2"/>
                        </a:solidFill>
                        <a:latin typeface="Times New Roman" pitchFamily="18" charset="0"/>
                        <a:cs typeface="Times New Roman" pitchFamily="18" charset="0"/>
                      </a:endParaRPr>
                    </a:p>
                    <a:p>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OTOKAR (SULTAN)</a:t>
                      </a:r>
                      <a:endParaRPr lang="tr-TR" sz="900" dirty="0" smtClean="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HT 062</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2012</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OTOBÜS</a:t>
                      </a:r>
                    </a:p>
                  </a:txBody>
                  <a:tcPr/>
                </a:tc>
              </a:tr>
              <a:tr h="236047">
                <a:tc>
                  <a:txBody>
                    <a:bodyPr/>
                    <a:lstStyle/>
                    <a:p>
                      <a:r>
                        <a:rPr lang="tr-TR" sz="900" dirty="0" smtClean="0">
                          <a:solidFill>
                            <a:schemeClr val="bg2"/>
                          </a:solidFill>
                          <a:latin typeface="Times New Roman" pitchFamily="18" charset="0"/>
                          <a:cs typeface="Times New Roman" pitchFamily="18" charset="0"/>
                        </a:rPr>
                        <a:t>8.</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OTOKAR (SULTAN)</a:t>
                      </a:r>
                      <a:endParaRPr lang="tr-TR" sz="900" dirty="0" smtClean="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HL 655</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2011</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OTOBÜS</a:t>
                      </a:r>
                    </a:p>
                  </a:txBody>
                  <a:tcPr/>
                </a:tc>
              </a:tr>
              <a:tr h="236047">
                <a:tc>
                  <a:txBody>
                    <a:bodyPr/>
                    <a:lstStyle/>
                    <a:p>
                      <a:r>
                        <a:rPr lang="tr-TR" sz="900" dirty="0" smtClean="0">
                          <a:solidFill>
                            <a:schemeClr val="bg2"/>
                          </a:solidFill>
                          <a:latin typeface="Times New Roman" pitchFamily="18" charset="0"/>
                          <a:cs typeface="Times New Roman" pitchFamily="18" charset="0"/>
                        </a:rPr>
                        <a:t>9.</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MİTSUBİSHİ         (Prestij)       (Ulukışla)</a:t>
                      </a:r>
                      <a:endParaRPr lang="tr-TR" sz="900" dirty="0" smtClean="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HF 417</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2011</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OTOBÜS</a:t>
                      </a:r>
                    </a:p>
                  </a:txBody>
                  <a:tcPr/>
                </a:tc>
              </a:tr>
              <a:tr h="236047">
                <a:tc>
                  <a:txBody>
                    <a:bodyPr/>
                    <a:lstStyle/>
                    <a:p>
                      <a:r>
                        <a:rPr lang="tr-TR" sz="900" dirty="0" smtClean="0">
                          <a:solidFill>
                            <a:schemeClr val="bg2"/>
                          </a:solidFill>
                        </a:rPr>
                        <a:t>10.</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rPr>
                        <a:t>METROPOL</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HA 173</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2009</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OTOBÜS</a:t>
                      </a:r>
                    </a:p>
                  </a:txBody>
                  <a:tcPr/>
                </a:tc>
              </a:tr>
              <a:tr h="236047">
                <a:tc>
                  <a:txBody>
                    <a:bodyPr/>
                    <a:lstStyle/>
                    <a:p>
                      <a:r>
                        <a:rPr lang="tr-TR" sz="900" dirty="0" smtClean="0">
                          <a:solidFill>
                            <a:schemeClr val="bg2"/>
                          </a:solidFill>
                        </a:rPr>
                        <a:t>11.</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rPr>
                        <a:t>WOLSVAGEN    </a:t>
                      </a:r>
                      <a:r>
                        <a:rPr lang="tr-TR" sz="900" dirty="0" err="1" smtClean="0">
                          <a:solidFill>
                            <a:schemeClr val="bg2"/>
                          </a:solidFill>
                        </a:rPr>
                        <a:t>Wolt</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EN 283</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2007</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MİNİBÜS</a:t>
                      </a:r>
                      <a:endParaRPr lang="tr-TR" sz="900" dirty="0" smtClean="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rPr>
                        <a:t>12.</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WOLSVAGEN</a:t>
                      </a:r>
                      <a:r>
                        <a:rPr lang="tr-TR" sz="900" baseline="0" dirty="0" smtClean="0">
                          <a:solidFill>
                            <a:schemeClr val="bg2"/>
                          </a:solidFill>
                        </a:rPr>
                        <a:t>      (</a:t>
                      </a:r>
                      <a:r>
                        <a:rPr lang="tr-TR" sz="900" baseline="0" dirty="0" err="1" smtClean="0">
                          <a:solidFill>
                            <a:schemeClr val="bg2"/>
                          </a:solidFill>
                        </a:rPr>
                        <a:t>Transpoerter</a:t>
                      </a:r>
                      <a:r>
                        <a:rPr lang="tr-TR" sz="900" baseline="0" dirty="0" smtClean="0">
                          <a:solidFill>
                            <a:schemeClr val="bg2"/>
                          </a:solidFill>
                        </a:rPr>
                        <a:t>)(Makam)</a:t>
                      </a:r>
                      <a:endParaRPr lang="tr-TR" sz="900" dirty="0" smtClean="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HF 160</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2010</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MİNİBÜS</a:t>
                      </a:r>
                    </a:p>
                  </a:txBody>
                  <a:tcPr/>
                </a:tc>
              </a:tr>
              <a:tr h="306135">
                <a:tc>
                  <a:txBody>
                    <a:bodyPr/>
                    <a:lstStyle/>
                    <a:p>
                      <a:r>
                        <a:rPr lang="tr-TR" sz="900" dirty="0" smtClean="0">
                          <a:solidFill>
                            <a:schemeClr val="bg2"/>
                          </a:solidFill>
                          <a:latin typeface="Times New Roman" pitchFamily="18" charset="0"/>
                          <a:cs typeface="Times New Roman" pitchFamily="18" charset="0"/>
                        </a:rPr>
                        <a:t>13.</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rPr>
                        <a:t>WOLSVAGEN</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EN 282 </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2007</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MİNİBÜS</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latin typeface="Times New Roman" pitchFamily="18" charset="0"/>
                          <a:cs typeface="Times New Roman" pitchFamily="18" charset="0"/>
                        </a:rPr>
                        <a:t>14.</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MİTSUBİSHİ    L-300</a:t>
                      </a:r>
                      <a:endParaRPr lang="tr-TR" sz="900" dirty="0" smtClean="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DP 485</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1997</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MİNİBÜS</a:t>
                      </a:r>
                    </a:p>
                  </a:txBody>
                  <a:tcPr/>
                </a:tc>
              </a:tr>
              <a:tr h="236047">
                <a:tc>
                  <a:txBody>
                    <a:bodyPr/>
                    <a:lstStyle/>
                    <a:p>
                      <a:r>
                        <a:rPr lang="tr-TR" sz="900" dirty="0" smtClean="0">
                          <a:solidFill>
                            <a:schemeClr val="bg2"/>
                          </a:solidFill>
                          <a:latin typeface="Times New Roman" pitchFamily="18" charset="0"/>
                          <a:cs typeface="Times New Roman" pitchFamily="18" charset="0"/>
                        </a:rPr>
                        <a:t>15.</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MİTSUBİSHİ    L-300</a:t>
                      </a:r>
                      <a:endParaRPr lang="tr-TR" sz="900" dirty="0" smtClean="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EA 644 </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1997</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MİNİBÜS</a:t>
                      </a:r>
                    </a:p>
                  </a:txBody>
                  <a:tcPr/>
                </a:tc>
              </a:tr>
              <a:tr h="236047">
                <a:tc>
                  <a:txBody>
                    <a:bodyPr/>
                    <a:lstStyle/>
                    <a:p>
                      <a:r>
                        <a:rPr lang="tr-TR" sz="900" dirty="0" smtClean="0">
                          <a:solidFill>
                            <a:schemeClr val="bg2"/>
                          </a:solidFill>
                          <a:latin typeface="Times New Roman" pitchFamily="18" charset="0"/>
                          <a:cs typeface="Times New Roman" pitchFamily="18" charset="0"/>
                        </a:rPr>
                        <a:t>16.</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TOYOTA COROLLA  (SD 1.4)</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BL 655</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2017</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361476">
                <a:tc>
                  <a:txBody>
                    <a:bodyPr/>
                    <a:lstStyle/>
                    <a:p>
                      <a:r>
                        <a:rPr lang="tr-TR" sz="900" dirty="0" smtClean="0">
                          <a:solidFill>
                            <a:schemeClr val="bg2"/>
                          </a:solidFill>
                          <a:latin typeface="Times New Roman" pitchFamily="18" charset="0"/>
                          <a:cs typeface="Times New Roman" pitchFamily="18" charset="0"/>
                        </a:rPr>
                        <a:t>17.</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TOYOTA COROLLA  (SD 1.4)</a:t>
                      </a: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BL 656</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2017</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288032">
                <a:tc>
                  <a:txBody>
                    <a:bodyPr/>
                    <a:lstStyle/>
                    <a:p>
                      <a:r>
                        <a:rPr lang="tr-TR" sz="900" dirty="0" smtClean="0">
                          <a:solidFill>
                            <a:schemeClr val="bg2"/>
                          </a:solidFill>
                          <a:latin typeface="Times New Roman" pitchFamily="18" charset="0"/>
                          <a:cs typeface="Times New Roman" pitchFamily="18" charset="0"/>
                        </a:rPr>
                        <a:t>18.</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TOYOTA COROLLA  (SD 1.4)</a:t>
                      </a: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BG 909</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2016</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p>
                      <a:pPr marL="0" marR="0" indent="0" algn="ctr"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bg2"/>
                        </a:solidFill>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latin typeface="Times New Roman" pitchFamily="18" charset="0"/>
                          <a:cs typeface="Times New Roman" pitchFamily="18" charset="0"/>
                        </a:rPr>
                        <a:t>19.</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TOYOTA</a:t>
                      </a:r>
                      <a:r>
                        <a:rPr lang="tr-TR" sz="900" baseline="0" dirty="0" smtClean="0">
                          <a:solidFill>
                            <a:schemeClr val="bg2"/>
                          </a:solidFill>
                          <a:latin typeface="Times New Roman" pitchFamily="18" charset="0"/>
                          <a:cs typeface="Times New Roman" pitchFamily="18" charset="0"/>
                        </a:rPr>
                        <a:t> CORALLA                           (SD 1.4)</a:t>
                      </a:r>
                      <a:endParaRPr lang="tr-TR" sz="900" dirty="0" smtClean="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BC 932</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2015</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OTOMOBİL</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latin typeface="Times New Roman" pitchFamily="18" charset="0"/>
                          <a:cs typeface="Times New Roman" pitchFamily="18" charset="0"/>
                        </a:rPr>
                        <a:t>20.</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rPr>
                        <a:t>WOLSVAGEN (JETTA)</a:t>
                      </a:r>
                      <a:endParaRPr lang="tr-TR" sz="900" dirty="0" smtClean="0">
                        <a:solidFill>
                          <a:schemeClr val="bg2"/>
                        </a:solidFill>
                        <a:latin typeface="Times New Roman" pitchFamily="18" charset="0"/>
                        <a:cs typeface="Times New Roman" pitchFamily="18" charset="0"/>
                      </a:endParaRPr>
                    </a:p>
                  </a:txBody>
                  <a:tcPr/>
                </a:tc>
                <a:tc>
                  <a:txBody>
                    <a:bodyPr/>
                    <a:lstStyle/>
                    <a:p>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HR 864</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2012</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236047">
                <a:tc>
                  <a:txBody>
                    <a:bodyPr/>
                    <a:lstStyle/>
                    <a:p>
                      <a:r>
                        <a:rPr lang="tr-TR" sz="900" dirty="0" smtClean="0">
                          <a:solidFill>
                            <a:schemeClr val="bg2"/>
                          </a:solidFill>
                          <a:latin typeface="Times New Roman" pitchFamily="18" charset="0"/>
                          <a:cs typeface="Times New Roman" pitchFamily="18" charset="0"/>
                        </a:rPr>
                        <a:t>21.</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AUDİ A6                                                 (Makam)</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AA 001</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2011</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236047">
                <a:tc>
                  <a:txBody>
                    <a:bodyPr/>
                    <a:lstStyle/>
                    <a:p>
                      <a:r>
                        <a:rPr lang="tr-TR" sz="900" dirty="0" smtClean="0">
                          <a:solidFill>
                            <a:schemeClr val="bg2"/>
                          </a:solidFill>
                          <a:latin typeface="Times New Roman" pitchFamily="18" charset="0"/>
                          <a:cs typeface="Times New Roman" pitchFamily="18" charset="0"/>
                        </a:rPr>
                        <a:t>22.</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HYUNDAİ</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EZ 211</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2009</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latin typeface="Times New Roman" pitchFamily="18" charset="0"/>
                          <a:cs typeface="Times New Roman" pitchFamily="18" charset="0"/>
                        </a:rPr>
                        <a:t>23.</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BRODWAY</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EA 624</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1997</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236047">
                <a:tc>
                  <a:txBody>
                    <a:bodyPr/>
                    <a:lstStyle/>
                    <a:p>
                      <a:r>
                        <a:rPr lang="tr-TR" sz="900" dirty="0" smtClean="0">
                          <a:solidFill>
                            <a:schemeClr val="bg2"/>
                          </a:solidFill>
                          <a:latin typeface="Times New Roman" pitchFamily="18" charset="0"/>
                          <a:cs typeface="Times New Roman" pitchFamily="18" charset="0"/>
                        </a:rPr>
                        <a:t>24.</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SPRİNĞ</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AL 133 </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1995</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236047">
                <a:tc>
                  <a:txBody>
                    <a:bodyPr/>
                    <a:lstStyle/>
                    <a:p>
                      <a:r>
                        <a:rPr lang="tr-TR" sz="900" dirty="0" smtClean="0">
                          <a:solidFill>
                            <a:schemeClr val="bg2"/>
                          </a:solidFill>
                          <a:latin typeface="Times New Roman" pitchFamily="18" charset="0"/>
                          <a:cs typeface="Times New Roman" pitchFamily="18" charset="0"/>
                        </a:rPr>
                        <a:t>25.</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SPRİNĞ</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AV 129</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1995</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236047">
                <a:tc>
                  <a:txBody>
                    <a:bodyPr/>
                    <a:lstStyle/>
                    <a:p>
                      <a:r>
                        <a:rPr lang="tr-TR" sz="900" dirty="0" smtClean="0">
                          <a:solidFill>
                            <a:schemeClr val="bg2"/>
                          </a:solidFill>
                          <a:latin typeface="Times New Roman" pitchFamily="18" charset="0"/>
                          <a:cs typeface="Times New Roman" pitchFamily="18" charset="0"/>
                        </a:rPr>
                        <a:t>26.</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SPRİNĞ</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AL 842</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1995</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236047">
                <a:tc>
                  <a:txBody>
                    <a:bodyPr/>
                    <a:lstStyle/>
                    <a:p>
                      <a:r>
                        <a:rPr lang="tr-TR" sz="900" dirty="0" smtClean="0">
                          <a:solidFill>
                            <a:schemeClr val="bg2"/>
                          </a:solidFill>
                          <a:latin typeface="Times New Roman" pitchFamily="18" charset="0"/>
                          <a:cs typeface="Times New Roman" pitchFamily="18" charset="0"/>
                        </a:rPr>
                        <a:t>27.</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DOĞAN</a:t>
                      </a:r>
                      <a:r>
                        <a:rPr lang="tr-TR" sz="900" baseline="0" dirty="0" smtClean="0">
                          <a:solidFill>
                            <a:schemeClr val="bg2"/>
                          </a:solidFill>
                          <a:latin typeface="Times New Roman" pitchFamily="18" charset="0"/>
                          <a:cs typeface="Times New Roman" pitchFamily="18" charset="0"/>
                        </a:rPr>
                        <a:t> (SLX)</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AN 002</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1993</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215096">
                <a:tc>
                  <a:txBody>
                    <a:bodyPr/>
                    <a:lstStyle/>
                    <a:p>
                      <a:r>
                        <a:rPr lang="tr-TR" sz="900" dirty="0" smtClean="0">
                          <a:solidFill>
                            <a:schemeClr val="bg2"/>
                          </a:solidFill>
                          <a:latin typeface="Times New Roman" pitchFamily="18" charset="0"/>
                          <a:cs typeface="Times New Roman" pitchFamily="18" charset="0"/>
                        </a:rPr>
                        <a:t>28.</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ŞAHİN</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DP 032</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1993</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OTOMOBİL</a:t>
                      </a:r>
                    </a:p>
                  </a:txBody>
                  <a:tcPr/>
                </a:tc>
              </a:tr>
              <a:tr h="236047">
                <a:tc>
                  <a:txBody>
                    <a:bodyPr/>
                    <a:lstStyle/>
                    <a:p>
                      <a:r>
                        <a:rPr lang="tr-TR" sz="900" dirty="0" smtClean="0">
                          <a:solidFill>
                            <a:schemeClr val="bg2"/>
                          </a:solidFill>
                          <a:latin typeface="Times New Roman" pitchFamily="18" charset="0"/>
                          <a:cs typeface="Times New Roman" pitchFamily="18" charset="0"/>
                        </a:rPr>
                        <a:t>29.</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CASE IH</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HZ 331</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2013</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TRAKTÖR</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latin typeface="Times New Roman" pitchFamily="18" charset="0"/>
                          <a:cs typeface="Times New Roman" pitchFamily="18" charset="0"/>
                        </a:rPr>
                        <a:t>30.</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NEW</a:t>
                      </a:r>
                      <a:r>
                        <a:rPr lang="tr-TR" sz="900" baseline="0" dirty="0" smtClean="0">
                          <a:solidFill>
                            <a:schemeClr val="bg2"/>
                          </a:solidFill>
                          <a:latin typeface="Times New Roman" pitchFamily="18" charset="0"/>
                          <a:cs typeface="Times New Roman" pitchFamily="18" charset="0"/>
                        </a:rPr>
                        <a:t> HOLLAND</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HZ 326</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2013</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TRAKTÖR</a:t>
                      </a:r>
                    </a:p>
                  </a:txBody>
                  <a:tcPr/>
                </a:tc>
              </a:tr>
              <a:tr h="236047">
                <a:tc>
                  <a:txBody>
                    <a:bodyPr/>
                    <a:lstStyle/>
                    <a:p>
                      <a:r>
                        <a:rPr lang="tr-TR" sz="900" dirty="0" smtClean="0">
                          <a:solidFill>
                            <a:schemeClr val="bg2"/>
                          </a:solidFill>
                          <a:latin typeface="Times New Roman" pitchFamily="18" charset="0"/>
                          <a:cs typeface="Times New Roman" pitchFamily="18" charset="0"/>
                        </a:rPr>
                        <a:t>31.</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NEW</a:t>
                      </a:r>
                      <a:r>
                        <a:rPr lang="tr-TR" sz="900" baseline="0" dirty="0" smtClean="0">
                          <a:solidFill>
                            <a:schemeClr val="bg2"/>
                          </a:solidFill>
                          <a:latin typeface="Times New Roman" pitchFamily="18" charset="0"/>
                          <a:cs typeface="Times New Roman" pitchFamily="18" charset="0"/>
                        </a:rPr>
                        <a:t> HOLLAND</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DL 964</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2010</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TRAKTÖR</a:t>
                      </a:r>
                    </a:p>
                  </a:txBody>
                  <a:tcPr/>
                </a:tc>
              </a:tr>
              <a:tr h="236047">
                <a:tc>
                  <a:txBody>
                    <a:bodyPr/>
                    <a:lstStyle/>
                    <a:p>
                      <a:r>
                        <a:rPr lang="tr-TR" sz="900" dirty="0" smtClean="0">
                          <a:solidFill>
                            <a:schemeClr val="bg2"/>
                          </a:solidFill>
                          <a:latin typeface="Times New Roman" pitchFamily="18" charset="0"/>
                          <a:cs typeface="Times New Roman" pitchFamily="18" charset="0"/>
                        </a:rPr>
                        <a:t>32.</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FİAT</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AE 610</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1998</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TRAKTÖR</a:t>
                      </a:r>
                    </a:p>
                  </a:txBody>
                  <a:tcPr/>
                </a:tc>
              </a:tr>
              <a:tr h="236047">
                <a:tc>
                  <a:txBody>
                    <a:bodyPr/>
                    <a:lstStyle/>
                    <a:p>
                      <a:r>
                        <a:rPr lang="tr-TR" sz="900" dirty="0" smtClean="0">
                          <a:solidFill>
                            <a:schemeClr val="bg2"/>
                          </a:solidFill>
                          <a:latin typeface="Times New Roman" pitchFamily="18" charset="0"/>
                          <a:cs typeface="Times New Roman" pitchFamily="18" charset="0"/>
                        </a:rPr>
                        <a:t>33.</a:t>
                      </a:r>
                      <a:endParaRPr lang="tr-TR" sz="900" dirty="0">
                        <a:solidFill>
                          <a:schemeClr val="bg2"/>
                        </a:solidFill>
                        <a:latin typeface="Times New Roman" pitchFamily="18" charset="0"/>
                        <a:cs typeface="Times New Roman" pitchFamily="18" charset="0"/>
                      </a:endParaRPr>
                    </a:p>
                  </a:txBody>
                  <a:tcPr/>
                </a:tc>
                <a:tc>
                  <a:txBody>
                    <a:bodyPr/>
                    <a:lstStyle/>
                    <a:p>
                      <a:r>
                        <a:rPr lang="tr-TR" sz="900" dirty="0" smtClean="0">
                          <a:solidFill>
                            <a:schemeClr val="bg2"/>
                          </a:solidFill>
                          <a:latin typeface="Times New Roman" pitchFamily="18" charset="0"/>
                          <a:cs typeface="Times New Roman" pitchFamily="18" charset="0"/>
                        </a:rPr>
                        <a:t>TÜMOSAN</a:t>
                      </a:r>
                      <a:endParaRPr lang="tr-TR" sz="900" dirty="0">
                        <a:solidFill>
                          <a:schemeClr val="bg2"/>
                        </a:solidFill>
                        <a:latin typeface="Times New Roman" pitchFamily="18" charset="0"/>
                        <a:cs typeface="Times New Roman" pitchFamily="18" charset="0"/>
                      </a:endParaRPr>
                    </a:p>
                  </a:txBody>
                  <a:tcPr/>
                </a:tc>
                <a:tc>
                  <a:txBody>
                    <a:bodyPr/>
                    <a:lstStyle/>
                    <a:p>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51HH838</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2017</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TRAKTÖR</a:t>
                      </a:r>
                      <a:endParaRPr lang="tr-TR" sz="900" dirty="0" smtClean="0">
                        <a:solidFill>
                          <a:schemeClr val="bg2"/>
                        </a:solidFill>
                        <a:latin typeface="Times New Roman" pitchFamily="18" charset="0"/>
                        <a:cs typeface="Times New Roman" pitchFamily="18" charset="0"/>
                      </a:endParaRPr>
                    </a:p>
                  </a:txBody>
                  <a:tcPr/>
                </a:tc>
              </a:tr>
              <a:tr h="338452">
                <a:tc>
                  <a:txBody>
                    <a:bodyPr/>
                    <a:lstStyle/>
                    <a:p>
                      <a:r>
                        <a:rPr lang="tr-TR" sz="900" dirty="0" smtClean="0">
                          <a:solidFill>
                            <a:schemeClr val="bg2"/>
                          </a:solidFill>
                          <a:latin typeface="Times New Roman" pitchFamily="18" charset="0"/>
                          <a:cs typeface="Times New Roman" pitchFamily="18" charset="0"/>
                        </a:rPr>
                        <a:t>34.</a:t>
                      </a:r>
                      <a:endParaRPr lang="tr-TR" sz="900" dirty="0">
                        <a:solidFill>
                          <a:schemeClr val="bg2"/>
                        </a:solidFill>
                        <a:latin typeface="Times New Roman" pitchFamily="18" charset="0"/>
                        <a:cs typeface="Times New Roman" pitchFamily="18" charset="0"/>
                      </a:endParaRPr>
                    </a:p>
                  </a:txBody>
                  <a:tcPr/>
                </a:tc>
                <a:tc>
                  <a:txBody>
                    <a:bodyPr/>
                    <a:lstStyle/>
                    <a:p>
                      <a:endParaRPr lang="tr-TR"/>
                    </a:p>
                  </a:txBody>
                  <a:tcPr/>
                </a:tc>
                <a:tc>
                  <a:txBody>
                    <a:bodyPr/>
                    <a:lstStyle/>
                    <a:p>
                      <a:r>
                        <a:rPr lang="tr-TR" sz="900" dirty="0" smtClean="0">
                          <a:solidFill>
                            <a:schemeClr val="bg2"/>
                          </a:solidFill>
                        </a:rPr>
                        <a:t>MOTOSİKLET</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DH 961</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2007</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MOTORLU BİSİKLET</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latin typeface="Times New Roman" pitchFamily="18" charset="0"/>
                          <a:cs typeface="Times New Roman" pitchFamily="18" charset="0"/>
                        </a:rPr>
                        <a:t>35.</a:t>
                      </a:r>
                      <a:endParaRPr lang="tr-TR" sz="900" dirty="0">
                        <a:solidFill>
                          <a:schemeClr val="bg2"/>
                        </a:solidFill>
                        <a:latin typeface="Times New Roman" pitchFamily="18" charset="0"/>
                        <a:cs typeface="Times New Roman" pitchFamily="18" charset="0"/>
                      </a:endParaRPr>
                    </a:p>
                  </a:txBody>
                  <a:tcPr/>
                </a:tc>
                <a:tc>
                  <a:txBody>
                    <a:bodyPr/>
                    <a:lstStyle/>
                    <a:p>
                      <a:endParaRPr lang="tr-T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MOTOSİKLET</a:t>
                      </a: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EP 274</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2007</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MOTORLU BİSİKLET</a:t>
                      </a:r>
                      <a:endParaRPr lang="tr-TR" sz="900" dirty="0">
                        <a:solidFill>
                          <a:schemeClr val="bg2"/>
                        </a:solidFill>
                        <a:latin typeface="Times New Roman" pitchFamily="18" charset="0"/>
                        <a:cs typeface="Times New Roman" pitchFamily="18" charset="0"/>
                      </a:endParaRPr>
                    </a:p>
                  </a:txBody>
                  <a:tcPr/>
                </a:tc>
              </a:tr>
              <a:tr h="236047">
                <a:tc>
                  <a:txBody>
                    <a:bodyPr/>
                    <a:lstStyle/>
                    <a:p>
                      <a:r>
                        <a:rPr lang="tr-TR" sz="900" dirty="0" smtClean="0">
                          <a:solidFill>
                            <a:schemeClr val="bg2"/>
                          </a:solidFill>
                          <a:latin typeface="Times New Roman" pitchFamily="18" charset="0"/>
                          <a:cs typeface="Times New Roman" pitchFamily="18" charset="0"/>
                        </a:rPr>
                        <a:t>36.</a:t>
                      </a:r>
                      <a:endParaRPr lang="tr-TR" sz="900" dirty="0">
                        <a:solidFill>
                          <a:schemeClr val="bg2"/>
                        </a:solidFill>
                        <a:latin typeface="Times New Roman" pitchFamily="18" charset="0"/>
                        <a:cs typeface="Times New Roman" pitchFamily="18" charset="0"/>
                      </a:endParaRPr>
                    </a:p>
                  </a:txBody>
                  <a:tcPr/>
                </a:tc>
                <a:tc>
                  <a:txBody>
                    <a:bodyPr/>
                    <a:lstStyle/>
                    <a:p>
                      <a:endParaRPr lang="tr-T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rPr>
                        <a:t>MOTOSİKLET</a:t>
                      </a:r>
                      <a:endParaRPr lang="tr-TR" sz="900" dirty="0" smtClean="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51 DF</a:t>
                      </a:r>
                      <a:r>
                        <a:rPr lang="tr-TR" sz="900" baseline="0" dirty="0" smtClean="0">
                          <a:solidFill>
                            <a:schemeClr val="bg2"/>
                          </a:solidFill>
                          <a:latin typeface="Times New Roman" pitchFamily="18" charset="0"/>
                          <a:cs typeface="Times New Roman" pitchFamily="18" charset="0"/>
                        </a:rPr>
                        <a:t> 324</a:t>
                      </a:r>
                      <a:endParaRPr lang="tr-TR" sz="900" dirty="0">
                        <a:solidFill>
                          <a:schemeClr val="bg2"/>
                        </a:solidFill>
                        <a:latin typeface="Times New Roman" pitchFamily="18" charset="0"/>
                        <a:cs typeface="Times New Roman" pitchFamily="18" charset="0"/>
                      </a:endParaRPr>
                    </a:p>
                  </a:txBody>
                  <a:tcPr/>
                </a:tc>
                <a:tc>
                  <a:txBody>
                    <a:bodyPr/>
                    <a:lstStyle/>
                    <a:p>
                      <a:pPr algn="ctr"/>
                      <a:r>
                        <a:rPr lang="tr-TR" sz="900" dirty="0" smtClean="0">
                          <a:solidFill>
                            <a:schemeClr val="bg2"/>
                          </a:solidFill>
                          <a:latin typeface="Times New Roman" pitchFamily="18" charset="0"/>
                          <a:cs typeface="Times New Roman" pitchFamily="18" charset="0"/>
                        </a:rPr>
                        <a:t>2007</a:t>
                      </a:r>
                      <a:endParaRPr lang="tr-TR" sz="900" dirty="0">
                        <a:solidFill>
                          <a:schemeClr val="bg2"/>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900" dirty="0" smtClean="0">
                          <a:solidFill>
                            <a:schemeClr val="bg2"/>
                          </a:solidFill>
                          <a:latin typeface="Times New Roman" pitchFamily="18" charset="0"/>
                          <a:cs typeface="Times New Roman" pitchFamily="18" charset="0"/>
                        </a:rPr>
                        <a:t>MOTORLU BİSİKLET</a:t>
                      </a:r>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271464"/>
            <a:ext cx="7272808" cy="1362075"/>
          </a:xfrm>
        </p:spPr>
        <p:txBody>
          <a:bodyPr>
            <a:normAutofit/>
          </a:bodyPr>
          <a:lstStyle/>
          <a:p>
            <a:pPr algn="ctr"/>
            <a:r>
              <a:rPr lang="tr-TR" sz="3200" dirty="0" smtClean="0">
                <a:latin typeface="Times New Roman" pitchFamily="18" charset="0"/>
                <a:cs typeface="Times New Roman" pitchFamily="18" charset="0"/>
              </a:rPr>
              <a:t>TEMİZLİK HİZMETLERİ </a:t>
            </a:r>
            <a:endParaRPr lang="tr-TR" sz="3200" dirty="0">
              <a:latin typeface="Times New Roman" pitchFamily="18" charset="0"/>
              <a:cs typeface="Times New Roman" pitchFamily="18" charset="0"/>
            </a:endParaRPr>
          </a:p>
        </p:txBody>
      </p:sp>
      <p:sp>
        <p:nvSpPr>
          <p:cNvPr id="3" name="2 Metin Yer Tutucusu"/>
          <p:cNvSpPr>
            <a:spLocks noGrp="1"/>
          </p:cNvSpPr>
          <p:nvPr>
            <p:ph type="body" idx="1"/>
          </p:nvPr>
        </p:nvSpPr>
        <p:spPr>
          <a:xfrm>
            <a:off x="827584" y="1633536"/>
            <a:ext cx="7272808" cy="3307632"/>
          </a:xfrm>
        </p:spPr>
        <p:txBody>
          <a:bodyPr>
            <a:normAutofit/>
          </a:bodyPr>
          <a:lstStyle/>
          <a:p>
            <a:pPr algn="just">
              <a:buSzPct val="120000"/>
              <a:buFont typeface="Wingdings" pitchFamily="2" charset="2"/>
              <a:buChar char="Ø"/>
            </a:pPr>
            <a:r>
              <a:rPr lang="tr-TR" sz="1600" dirty="0" smtClean="0">
                <a:latin typeface="Times New Roman" pitchFamily="18" charset="0"/>
                <a:cs typeface="Times New Roman" pitchFamily="18" charset="0"/>
              </a:rPr>
              <a:t>   Rektörlüğümüz ve bağlı birimlerinin temizlik hizmetleri 4734 sayılı kanun kapsamında hizmet satın alınarak yürütülmektedir.</a:t>
            </a:r>
          </a:p>
          <a:p>
            <a:pPr algn="just">
              <a:buSzPct val="120000"/>
            </a:pPr>
            <a:r>
              <a:rPr lang="tr-TR" sz="1600" dirty="0" smtClean="0">
                <a:latin typeface="Times New Roman" pitchFamily="18" charset="0"/>
                <a:cs typeface="Times New Roman" pitchFamily="18" charset="0"/>
              </a:rPr>
              <a:t>	Bu kapsamda;</a:t>
            </a:r>
          </a:p>
          <a:p>
            <a:pPr algn="just">
              <a:buSzPct val="120000"/>
              <a:buFont typeface="Wingdings" pitchFamily="2" charset="2"/>
              <a:buChar char="Ø"/>
            </a:pPr>
            <a:r>
              <a:rPr lang="tr-TR" sz="1600" dirty="0" smtClean="0">
                <a:latin typeface="Times New Roman" pitchFamily="18" charset="0"/>
                <a:cs typeface="Times New Roman" pitchFamily="18" charset="0"/>
              </a:rPr>
              <a:t>   Merkez Yerleşke ve bağlı yerleşkelerde bulunan tüm açık ve kapalı alanların büro, laboratuar, atölye, derslik, lavabolar, binaların dış cepheleri ve bahçelerin temizliği, 2016 yılı itibariyle 138 özel temizlik şirketi personeli ile etkin bir şekilde sağlanmaktadır. Eğitim birimlerimizin temizlik elemanı ihtiyaçları, kapalı ve açık alanlar ile öğrenci sayıları baz alınarak belirlenmektedir.</a:t>
            </a:r>
          </a:p>
          <a:p>
            <a:pPr algn="just">
              <a:buSzPct val="120000"/>
              <a:buFont typeface="Wingdings" pitchFamily="2" charset="2"/>
              <a:buChar char="Ø"/>
            </a:pPr>
            <a:r>
              <a:rPr lang="tr-TR" sz="1600" dirty="0" smtClean="0">
                <a:latin typeface="Times New Roman" pitchFamily="18" charset="0"/>
                <a:cs typeface="Times New Roman" pitchFamily="18" charset="0"/>
              </a:rPr>
              <a:t>   Birimlerimiz itibariyle temizlik işçilerine ait sayılar:</a:t>
            </a:r>
          </a:p>
          <a:p>
            <a:pPr algn="just"/>
            <a:endParaRPr lang="tr-TR" sz="1600" dirty="0" smtClean="0">
              <a:latin typeface="Times New Roman" pitchFamily="18" charset="0"/>
              <a:cs typeface="Times New Roman" pitchFamily="18" charset="0"/>
            </a:endParaRPr>
          </a:p>
          <a:p>
            <a:endParaRPr lang="tr-TR" sz="16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0" y="3976"/>
          <a:ext cx="9144001" cy="7623230"/>
        </p:xfrm>
        <a:graphic>
          <a:graphicData uri="http://schemas.openxmlformats.org/drawingml/2006/table">
            <a:tbl>
              <a:tblPr firstRow="1" bandRow="1">
                <a:tableStyleId>{08FB837D-C827-4EFA-A057-4D05807E0F7C}</a:tableStyleId>
              </a:tblPr>
              <a:tblGrid>
                <a:gridCol w="444950"/>
                <a:gridCol w="6503315"/>
                <a:gridCol w="1008112"/>
                <a:gridCol w="1187624"/>
              </a:tblGrid>
              <a:tr h="688720">
                <a:tc>
                  <a:txBody>
                    <a:bodyPr/>
                    <a:lstStyle/>
                    <a:p>
                      <a:pPr algn="ctr">
                        <a:spcBef>
                          <a:spcPts val="45"/>
                        </a:spcBef>
                        <a:spcAft>
                          <a:spcPts val="0"/>
                        </a:spcAft>
                      </a:pPr>
                      <a:endParaRPr lang="en-US" sz="1000" dirty="0">
                        <a:solidFill>
                          <a:schemeClr val="tx1"/>
                        </a:solidFill>
                        <a:latin typeface="Times New Roman" pitchFamily="18" charset="0"/>
                        <a:cs typeface="Times New Roman" pitchFamily="18" charset="0"/>
                      </a:endParaRPr>
                    </a:p>
                    <a:p>
                      <a:pPr marR="26670" algn="ctr">
                        <a:spcBef>
                          <a:spcPts val="560"/>
                        </a:spcBef>
                        <a:spcAft>
                          <a:spcPts val="0"/>
                        </a:spcAft>
                      </a:pPr>
                      <a:r>
                        <a:rPr lang="en-US" sz="1000" dirty="0">
                          <a:solidFill>
                            <a:schemeClr val="tx1"/>
                          </a:solidFill>
                          <a:latin typeface="Times New Roman" pitchFamily="18" charset="0"/>
                          <a:cs typeface="Times New Roman" pitchFamily="18" charset="0"/>
                        </a:rPr>
                        <a:t>S.N.</a:t>
                      </a:r>
                      <a:endParaRPr lang="tr-TR" sz="1000" dirty="0">
                        <a:solidFill>
                          <a:schemeClr val="tx1"/>
                        </a:solidFill>
                        <a:latin typeface="Times New Roman" pitchFamily="18" charset="0"/>
                        <a:ea typeface="Times New Roman"/>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1410335" marR="1399540" algn="ctr">
                        <a:spcBef>
                          <a:spcPts val="560"/>
                        </a:spcBef>
                        <a:spcAft>
                          <a:spcPts val="0"/>
                        </a:spcAft>
                      </a:pPr>
                      <a:r>
                        <a:rPr lang="en-US" sz="2000" dirty="0" smtClean="0">
                          <a:solidFill>
                            <a:schemeClr val="tx1"/>
                          </a:solidFill>
                          <a:latin typeface="Times New Roman" pitchFamily="18" charset="0"/>
                          <a:cs typeface="Times New Roman" pitchFamily="18" charset="0"/>
                        </a:rPr>
                        <a:t>BİRİMLER</a:t>
                      </a:r>
                      <a:endParaRPr lang="tr-TR" sz="1000" dirty="0">
                        <a:solidFill>
                          <a:schemeClr val="tx1"/>
                        </a:solidFill>
                        <a:latin typeface="Times New Roman" pitchFamily="18" charset="0"/>
                        <a:ea typeface="Times New Roman"/>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205105" indent="-143510" algn="ctr">
                        <a:lnSpc>
                          <a:spcPct val="115000"/>
                        </a:lnSpc>
                        <a:spcBef>
                          <a:spcPts val="825"/>
                        </a:spcBef>
                        <a:spcAft>
                          <a:spcPts val="0"/>
                        </a:spcAft>
                      </a:pPr>
                      <a:r>
                        <a:rPr lang="en-US" sz="1000" dirty="0">
                          <a:solidFill>
                            <a:schemeClr val="tx1"/>
                          </a:solidFill>
                          <a:latin typeface="Times New Roman" pitchFamily="18" charset="0"/>
                          <a:cs typeface="Times New Roman" pitchFamily="18" charset="0"/>
                        </a:rPr>
                        <a:t>KAPALI/AÇIK ALAN M2</a:t>
                      </a:r>
                      <a:endParaRPr lang="tr-TR" sz="1000" dirty="0">
                        <a:solidFill>
                          <a:schemeClr val="tx1"/>
                        </a:solidFill>
                        <a:latin typeface="Times New Roman" pitchFamily="18" charset="0"/>
                        <a:ea typeface="Times New Roman"/>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19100" indent="-302260" algn="l">
                        <a:lnSpc>
                          <a:spcPct val="115000"/>
                        </a:lnSpc>
                        <a:spcBef>
                          <a:spcPts val="560"/>
                        </a:spcBef>
                        <a:spcAft>
                          <a:spcPts val="0"/>
                        </a:spcAft>
                      </a:pPr>
                      <a:r>
                        <a:rPr lang="en-US" sz="1000" dirty="0" smtClean="0">
                          <a:solidFill>
                            <a:schemeClr val="tx1"/>
                          </a:solidFill>
                          <a:latin typeface="Times New Roman" pitchFamily="18" charset="0"/>
                          <a:cs typeface="Times New Roman" pitchFamily="18" charset="0"/>
                        </a:rPr>
                        <a:t>TEMİZLİK İŞÇİ</a:t>
                      </a:r>
                      <a:r>
                        <a:rPr lang="tr-TR" sz="1000" baseline="0" dirty="0" smtClean="0">
                          <a:solidFill>
                            <a:schemeClr val="tx1"/>
                          </a:solidFill>
                          <a:latin typeface="Times New Roman" pitchFamily="18" charset="0"/>
                          <a:cs typeface="Times New Roman" pitchFamily="18" charset="0"/>
                        </a:rPr>
                        <a:t> </a:t>
                      </a:r>
                      <a:r>
                        <a:rPr lang="en-US" sz="1000" dirty="0" smtClean="0">
                          <a:solidFill>
                            <a:schemeClr val="tx1"/>
                          </a:solidFill>
                          <a:latin typeface="Times New Roman" pitchFamily="18" charset="0"/>
                          <a:cs typeface="Times New Roman" pitchFamily="18" charset="0"/>
                        </a:rPr>
                        <a:t>SAYISI</a:t>
                      </a:r>
                      <a:r>
                        <a:rPr lang="tr-TR" sz="1000" dirty="0" smtClean="0">
                          <a:solidFill>
                            <a:schemeClr val="tx1"/>
                          </a:solidFill>
                          <a:latin typeface="Times New Roman" pitchFamily="18" charset="0"/>
                          <a:cs typeface="Times New Roman" pitchFamily="18" charset="0"/>
                        </a:rPr>
                        <a:t> </a:t>
                      </a:r>
                      <a:endParaRPr lang="tr-TR" sz="1000" dirty="0">
                        <a:solidFill>
                          <a:schemeClr val="tx1"/>
                        </a:solidFill>
                        <a:latin typeface="Times New Roman" pitchFamily="18" charset="0"/>
                        <a:ea typeface="Times New Roman"/>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03650">
                <a:tc>
                  <a:txBody>
                    <a:bodyPr/>
                    <a:lstStyle/>
                    <a:p>
                      <a:pPr marR="102235" algn="ctr">
                        <a:spcBef>
                          <a:spcPts val="560"/>
                        </a:spcBef>
                        <a:spcAft>
                          <a:spcPts val="0"/>
                        </a:spcAft>
                      </a:pPr>
                      <a:r>
                        <a:rPr lang="en-US" sz="1100" b="1" dirty="0">
                          <a:latin typeface="Times New Roman" pitchFamily="18" charset="0"/>
                          <a:cs typeface="Times New Roman" pitchFamily="18" charset="0"/>
                        </a:rPr>
                        <a:t>1</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a:t>REKTÖRLÜK VE MERKEZİ ÜNİTELER</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11.700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8</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102235" algn="ctr">
                        <a:spcBef>
                          <a:spcPts val="560"/>
                        </a:spcBef>
                        <a:spcAft>
                          <a:spcPts val="0"/>
                        </a:spcAft>
                      </a:pPr>
                      <a:r>
                        <a:rPr lang="en-US" sz="1100" b="1">
                          <a:latin typeface="Times New Roman" pitchFamily="18" charset="0"/>
                          <a:cs typeface="Times New Roman" pitchFamily="18" charset="0"/>
                        </a:rPr>
                        <a:t>2</a:t>
                      </a:r>
                      <a:endParaRPr lang="tr-TR" sz="1100" b="1">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a:t>EĞİTİM FAKÜLTESİ</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dirty="0"/>
                        <a:t>14.375</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8</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102235" algn="ctr">
                        <a:spcBef>
                          <a:spcPts val="560"/>
                        </a:spcBef>
                        <a:spcAft>
                          <a:spcPts val="0"/>
                        </a:spcAft>
                      </a:pPr>
                      <a:r>
                        <a:rPr lang="en-US" sz="1100" b="1">
                          <a:latin typeface="Times New Roman" pitchFamily="18" charset="0"/>
                          <a:cs typeface="Times New Roman" pitchFamily="18" charset="0"/>
                        </a:rPr>
                        <a:t>3</a:t>
                      </a:r>
                      <a:endParaRPr lang="tr-TR" sz="1100" b="1">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dirty="0"/>
                        <a:t>FE-EDEBİYAT  FAKÜLTESİ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dirty="0"/>
                        <a:t>25.525</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7</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102235" algn="ctr">
                        <a:spcBef>
                          <a:spcPts val="560"/>
                        </a:spcBef>
                        <a:spcAft>
                          <a:spcPts val="0"/>
                        </a:spcAft>
                      </a:pPr>
                      <a:r>
                        <a:rPr lang="en-US" sz="1100" b="1">
                          <a:latin typeface="Times New Roman" pitchFamily="18" charset="0"/>
                          <a:cs typeface="Times New Roman" pitchFamily="18" charset="0"/>
                        </a:rPr>
                        <a:t>4</a:t>
                      </a:r>
                      <a:endParaRPr lang="tr-TR" sz="1100" b="1">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dirty="0"/>
                        <a:t>İKTİSADİ VE İDARİ BİLİMLER FAKÜLTESİ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17.830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8</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102235" algn="ctr">
                        <a:spcBef>
                          <a:spcPts val="560"/>
                        </a:spcBef>
                        <a:spcAft>
                          <a:spcPts val="0"/>
                        </a:spcAft>
                      </a:pPr>
                      <a:r>
                        <a:rPr lang="en-US" sz="1100" b="1" dirty="0">
                          <a:latin typeface="Times New Roman" pitchFamily="18" charset="0"/>
                          <a:cs typeface="Times New Roman" pitchFamily="18" charset="0"/>
                        </a:rPr>
                        <a:t>5</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dirty="0"/>
                        <a:t>MÜHENDİSLİK  FAKÜLTESİ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26.146</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9</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8991">
                <a:tc>
                  <a:txBody>
                    <a:bodyPr/>
                    <a:lstStyle/>
                    <a:p>
                      <a:pPr marR="102235" algn="ctr">
                        <a:spcBef>
                          <a:spcPts val="560"/>
                        </a:spcBef>
                        <a:spcAft>
                          <a:spcPts val="0"/>
                        </a:spcAft>
                      </a:pPr>
                      <a:r>
                        <a:rPr lang="en-US" sz="1100" b="1" dirty="0">
                          <a:latin typeface="Times New Roman" pitchFamily="18" charset="0"/>
                          <a:cs typeface="Times New Roman" pitchFamily="18" charset="0"/>
                        </a:rPr>
                        <a:t>6</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lnSpc>
                          <a:spcPct val="113000"/>
                        </a:lnSpc>
                        <a:spcBef>
                          <a:spcPts val="560"/>
                        </a:spcBef>
                        <a:spcAft>
                          <a:spcPts val="0"/>
                        </a:spcAft>
                      </a:pPr>
                      <a:r>
                        <a:rPr lang="en-US" sz="1000" dirty="0"/>
                        <a:t>MİMARLIK FAKÜLTESİ + İLETİŞİM FAKÜLTESİ + İSLAMİ İLİMLER FAKÜLTESİ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dirty="0"/>
                        <a:t>9.990</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3</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102235" algn="ctr">
                        <a:spcBef>
                          <a:spcPts val="560"/>
                        </a:spcBef>
                        <a:spcAft>
                          <a:spcPts val="0"/>
                        </a:spcAft>
                      </a:pPr>
                      <a:r>
                        <a:rPr lang="en-US" sz="1100" b="1" dirty="0">
                          <a:latin typeface="Times New Roman" pitchFamily="18" charset="0"/>
                          <a:cs typeface="Times New Roman" pitchFamily="18" charset="0"/>
                        </a:rPr>
                        <a:t>7</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50"/>
                        </a:spcBef>
                        <a:spcAft>
                          <a:spcPts val="0"/>
                        </a:spcAft>
                      </a:pPr>
                      <a:r>
                        <a:rPr lang="en-US" sz="1000" dirty="0"/>
                        <a:t>TARIM BİLİMLERİ TEKNOLOJİLERİ FAKÜLTESİ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23.500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a:t>8</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102235" algn="ctr">
                        <a:spcBef>
                          <a:spcPts val="560"/>
                        </a:spcBef>
                        <a:spcAft>
                          <a:spcPts val="0"/>
                        </a:spcAft>
                      </a:pPr>
                      <a:r>
                        <a:rPr lang="tr-TR" sz="1100" b="1" dirty="0" smtClean="0">
                          <a:latin typeface="Times New Roman" pitchFamily="18" charset="0"/>
                          <a:cs typeface="Times New Roman" pitchFamily="18" charset="0"/>
                        </a:rPr>
                        <a:t>8</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dirty="0"/>
                        <a:t>BESYO + KAPALI SPOR SALONU</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R="15240" algn="r">
                        <a:spcBef>
                          <a:spcPts val="535"/>
                        </a:spcBef>
                        <a:spcAft>
                          <a:spcPts val="0"/>
                        </a:spcAft>
                      </a:pPr>
                      <a:r>
                        <a:rPr lang="en-US" sz="1000"/>
                        <a:t>12.174</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5</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8991">
                <a:tc>
                  <a:txBody>
                    <a:bodyPr/>
                    <a:lstStyle/>
                    <a:p>
                      <a:pPr marR="73025" algn="ctr">
                        <a:spcBef>
                          <a:spcPts val="560"/>
                        </a:spcBef>
                        <a:spcAft>
                          <a:spcPts val="0"/>
                        </a:spcAft>
                      </a:pPr>
                      <a:r>
                        <a:rPr lang="tr-TR" sz="1100" b="1" dirty="0" smtClean="0">
                          <a:latin typeface="Times New Roman" pitchFamily="18" charset="0"/>
                          <a:cs typeface="Times New Roman" pitchFamily="18" charset="0"/>
                        </a:rPr>
                        <a:t>9</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lnSpc>
                          <a:spcPct val="113000"/>
                        </a:lnSpc>
                        <a:spcBef>
                          <a:spcPts val="560"/>
                        </a:spcBef>
                        <a:spcAft>
                          <a:spcPts val="0"/>
                        </a:spcAft>
                      </a:pPr>
                      <a:r>
                        <a:rPr lang="en-US" sz="1000" dirty="0"/>
                        <a:t>NİĞDE ZÜBEYDE HANIM SAĞLIK YÜKSEKOKULU + NİĞDE ZÜBEYDE HANIM SAĞLIK HİZMETLERİ MYO</a:t>
                      </a:r>
                      <a:endParaRPr lang="tr-TR" sz="1000" dirty="0">
                        <a:latin typeface="Times New Roman" pitchFamily="18" charset="0"/>
                        <a:ea typeface="Times New Roman"/>
                        <a:cs typeface="Times New Roman" pitchFamily="18"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15240" algn="r">
                        <a:spcBef>
                          <a:spcPts val="535"/>
                        </a:spcBef>
                        <a:spcAft>
                          <a:spcPts val="0"/>
                        </a:spcAft>
                      </a:pPr>
                      <a:r>
                        <a:rPr lang="en-US" sz="1000"/>
                        <a:t>6.289</a:t>
                      </a:r>
                      <a:endParaRPr lang="tr-TR" sz="1000">
                        <a:latin typeface="Times New Roman" pitchFamily="18" charset="0"/>
                        <a:ea typeface="Times New Roman"/>
                        <a:cs typeface="Times New Roman" pitchFamily="18" charset="0"/>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3</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117">
                <a:tc>
                  <a:txBody>
                    <a:bodyPr/>
                    <a:lstStyle/>
                    <a:p>
                      <a:pPr marR="73025" algn="ctr">
                        <a:spcBef>
                          <a:spcPts val="560"/>
                        </a:spcBef>
                        <a:spcAft>
                          <a:spcPts val="0"/>
                        </a:spcAft>
                      </a:pPr>
                      <a:r>
                        <a:rPr lang="tr-TR" sz="1100" b="1" dirty="0" smtClean="0">
                          <a:latin typeface="Times New Roman" pitchFamily="18" charset="0"/>
                          <a:cs typeface="Times New Roman" pitchFamily="18" charset="0"/>
                        </a:rPr>
                        <a:t>10</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lnSpc>
                          <a:spcPct val="113000"/>
                        </a:lnSpc>
                        <a:spcBef>
                          <a:spcPts val="560"/>
                        </a:spcBef>
                        <a:spcAft>
                          <a:spcPts val="0"/>
                        </a:spcAft>
                        <a:tabLst>
                          <a:tab pos="694690" algn="l"/>
                          <a:tab pos="1250950" algn="l"/>
                          <a:tab pos="2281555" algn="l"/>
                          <a:tab pos="2488565" algn="l"/>
                          <a:tab pos="2849880" algn="l"/>
                        </a:tabLst>
                      </a:pPr>
                      <a:r>
                        <a:rPr lang="en-US" sz="1000" dirty="0"/>
                        <a:t>YABANCI	</a:t>
                      </a:r>
                      <a:r>
                        <a:rPr lang="en-US" sz="1000" spc="-10" dirty="0"/>
                        <a:t>DİLLER	</a:t>
                      </a:r>
                      <a:r>
                        <a:rPr lang="en-US" sz="1000" dirty="0"/>
                        <a:t>YÜKSEKOKULU	+	FEN	</a:t>
                      </a:r>
                      <a:r>
                        <a:rPr lang="en-US" sz="1000" spc="-10" dirty="0"/>
                        <a:t>BİLİMLERİ </a:t>
                      </a:r>
                      <a:r>
                        <a:rPr lang="en-US" sz="1000" dirty="0"/>
                        <a:t>ENSTİTÜSÜ</a:t>
                      </a:r>
                      <a:r>
                        <a:rPr lang="en-US" sz="1000" spc="-105" dirty="0"/>
                        <a:t> </a:t>
                      </a:r>
                      <a:r>
                        <a:rPr lang="en-US" sz="1000" dirty="0"/>
                        <a:t>+</a:t>
                      </a:r>
                      <a:r>
                        <a:rPr lang="en-US" sz="1000" spc="-105" dirty="0"/>
                        <a:t> </a:t>
                      </a:r>
                      <a:r>
                        <a:rPr lang="en-US" sz="1000" dirty="0"/>
                        <a:t>SOSYAL</a:t>
                      </a:r>
                      <a:r>
                        <a:rPr lang="en-US" sz="1000" spc="-115" dirty="0"/>
                        <a:t> </a:t>
                      </a:r>
                      <a:r>
                        <a:rPr lang="en-US" sz="1000" dirty="0"/>
                        <a:t>BİLİMLER</a:t>
                      </a:r>
                      <a:r>
                        <a:rPr lang="en-US" sz="1000" spc="-105" dirty="0"/>
                        <a:t> </a:t>
                      </a:r>
                      <a:r>
                        <a:rPr lang="en-US" sz="1000" dirty="0"/>
                        <a:t>ENSTİTÜSÜ</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5.235</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a:t>3</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11</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a:t>BOR MESLEK YÜKSEKOKULU</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9.000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4</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8991">
                <a:tc>
                  <a:txBody>
                    <a:bodyPr/>
                    <a:lstStyle/>
                    <a:p>
                      <a:pPr marR="73025" algn="ctr">
                        <a:spcBef>
                          <a:spcPts val="560"/>
                        </a:spcBef>
                        <a:spcAft>
                          <a:spcPts val="0"/>
                        </a:spcAft>
                      </a:pPr>
                      <a:r>
                        <a:rPr lang="tr-TR" sz="1100" b="1" dirty="0" smtClean="0">
                          <a:latin typeface="Times New Roman" pitchFamily="18" charset="0"/>
                          <a:cs typeface="Times New Roman" pitchFamily="18" charset="0"/>
                        </a:rPr>
                        <a:t>12</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5715" algn="l">
                        <a:lnSpc>
                          <a:spcPct val="113000"/>
                        </a:lnSpc>
                        <a:spcBef>
                          <a:spcPts val="560"/>
                        </a:spcBef>
                        <a:spcAft>
                          <a:spcPts val="0"/>
                        </a:spcAft>
                      </a:pPr>
                      <a:r>
                        <a:rPr lang="en-US" sz="1000"/>
                        <a:t>NİĞDE</a:t>
                      </a:r>
                      <a:r>
                        <a:rPr lang="en-US" sz="1000" spc="-80"/>
                        <a:t> </a:t>
                      </a:r>
                      <a:r>
                        <a:rPr lang="en-US" sz="1000"/>
                        <a:t>SOSYAL</a:t>
                      </a:r>
                      <a:r>
                        <a:rPr lang="en-US" sz="1000" spc="-90"/>
                        <a:t> </a:t>
                      </a:r>
                      <a:r>
                        <a:rPr lang="en-US" sz="1000"/>
                        <a:t>BİLİMLER</a:t>
                      </a:r>
                      <a:r>
                        <a:rPr lang="en-US" sz="1000" spc="-80"/>
                        <a:t> </a:t>
                      </a:r>
                      <a:r>
                        <a:rPr lang="en-US" sz="1000"/>
                        <a:t>MESLEK</a:t>
                      </a:r>
                      <a:r>
                        <a:rPr lang="en-US" sz="1000" spc="-80"/>
                        <a:t> </a:t>
                      </a:r>
                      <a:r>
                        <a:rPr lang="en-US" sz="1000"/>
                        <a:t>YÜKSEKOKULU</a:t>
                      </a:r>
                      <a:r>
                        <a:rPr lang="en-US" sz="1000" spc="-70"/>
                        <a:t> </a:t>
                      </a:r>
                      <a:r>
                        <a:rPr lang="en-US" sz="1000"/>
                        <a:t>+</a:t>
                      </a:r>
                      <a:r>
                        <a:rPr lang="en-US" sz="1000" spc="-80"/>
                        <a:t> </a:t>
                      </a:r>
                      <a:r>
                        <a:rPr lang="en-US" sz="1000"/>
                        <a:t>KAPALI SPOR</a:t>
                      </a:r>
                      <a:r>
                        <a:rPr lang="en-US" sz="1000" spc="-45"/>
                        <a:t> </a:t>
                      </a:r>
                      <a:r>
                        <a:rPr lang="en-US" sz="1000"/>
                        <a:t>SALONU</a:t>
                      </a:r>
                      <a:r>
                        <a:rPr lang="en-US" sz="1000" spc="-45"/>
                        <a:t> </a:t>
                      </a:r>
                      <a:r>
                        <a:rPr lang="en-US" sz="1000"/>
                        <a:t>+</a:t>
                      </a:r>
                      <a:r>
                        <a:rPr lang="en-US" sz="1000" spc="-45"/>
                        <a:t> </a:t>
                      </a:r>
                      <a:r>
                        <a:rPr lang="en-US" sz="1000"/>
                        <a:t>KONUK</a:t>
                      </a:r>
                      <a:r>
                        <a:rPr lang="en-US" sz="1000" spc="-45"/>
                        <a:t> </a:t>
                      </a:r>
                      <a:r>
                        <a:rPr lang="en-US" sz="1000"/>
                        <a:t>EVİ</a:t>
                      </a:r>
                      <a:r>
                        <a:rPr lang="en-US" sz="1000" spc="-55"/>
                        <a:t> </a:t>
                      </a:r>
                      <a:r>
                        <a:rPr lang="en-US" sz="1000"/>
                        <a:t>+</a:t>
                      </a:r>
                      <a:r>
                        <a:rPr lang="en-US" sz="1000" spc="-45"/>
                        <a:t> </a:t>
                      </a:r>
                      <a:r>
                        <a:rPr lang="en-US" sz="1000"/>
                        <a:t>BUTİK</a:t>
                      </a:r>
                      <a:r>
                        <a:rPr lang="en-US" sz="1000" spc="-45"/>
                        <a:t> </a:t>
                      </a:r>
                      <a:r>
                        <a:rPr lang="en-US" sz="1000"/>
                        <a:t>OTEL</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6.865</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8</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8991">
                <a:tc>
                  <a:txBody>
                    <a:bodyPr/>
                    <a:lstStyle/>
                    <a:p>
                      <a:pPr marR="73025" algn="ctr">
                        <a:spcBef>
                          <a:spcPts val="560"/>
                        </a:spcBef>
                        <a:spcAft>
                          <a:spcPts val="0"/>
                        </a:spcAft>
                      </a:pPr>
                      <a:r>
                        <a:rPr lang="tr-TR" sz="1100" b="1" dirty="0" smtClean="0">
                          <a:latin typeface="Times New Roman" pitchFamily="18" charset="0"/>
                          <a:cs typeface="Times New Roman" pitchFamily="18" charset="0"/>
                        </a:rPr>
                        <a:t>13</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lnSpc>
                          <a:spcPct val="113000"/>
                        </a:lnSpc>
                        <a:spcBef>
                          <a:spcPts val="560"/>
                        </a:spcBef>
                        <a:spcAft>
                          <a:spcPts val="0"/>
                        </a:spcAft>
                        <a:tabLst>
                          <a:tab pos="2355850" algn="l"/>
                        </a:tabLst>
                      </a:pPr>
                      <a:r>
                        <a:rPr lang="en-US" sz="1000"/>
                        <a:t>NİĞDE    TEKNİK  </a:t>
                      </a:r>
                      <a:r>
                        <a:rPr lang="en-US" sz="1000" spc="160"/>
                        <a:t> </a:t>
                      </a:r>
                      <a:r>
                        <a:rPr lang="en-US" sz="1000"/>
                        <a:t>BİLİMLER  </a:t>
                      </a:r>
                      <a:r>
                        <a:rPr lang="en-US" sz="1000" spc="195"/>
                        <a:t> </a:t>
                      </a:r>
                      <a:r>
                        <a:rPr lang="en-US" sz="1000"/>
                        <a:t>MESLEK	YÜKSEKOKULU  </a:t>
                      </a:r>
                      <a:r>
                        <a:rPr lang="en-US" sz="1000" spc="150"/>
                        <a:t> </a:t>
                      </a:r>
                      <a:r>
                        <a:rPr lang="en-US" sz="1000"/>
                        <a:t>+ DERBENT</a:t>
                      </a:r>
                      <a:r>
                        <a:rPr lang="en-US" sz="1000" spc="-125"/>
                        <a:t> </a:t>
                      </a:r>
                      <a:r>
                        <a:rPr lang="en-US" sz="1000"/>
                        <a:t>KONFERANS</a:t>
                      </a:r>
                      <a:r>
                        <a:rPr lang="en-US" sz="1000" spc="-125"/>
                        <a:t> </a:t>
                      </a:r>
                      <a:r>
                        <a:rPr lang="en-US" sz="1000"/>
                        <a:t>SALONU</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5.690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a:t>4</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14</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a:t>ULUKIŞLA  MESLEK YÜKSEKOKULU</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8.350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2</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15</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a:t>BOR HALİL ZÖHRE ATAMAN MESLEK YÜKSEKOKULU</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6.000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2</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16</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a:t>AYHAN ŞAHENK ÖĞRENCİ YURDU</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6.500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a:t>6</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17</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dirty="0"/>
                        <a:t>SÜREKLİ EĞİTİM MERKEZİ (NÜSEM)</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4.500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1</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551">
                <a:tc>
                  <a:txBody>
                    <a:bodyPr/>
                    <a:lstStyle/>
                    <a:p>
                      <a:pPr algn="l">
                        <a:spcBef>
                          <a:spcPts val="50"/>
                        </a:spcBef>
                        <a:spcAft>
                          <a:spcPts val="0"/>
                        </a:spcAft>
                      </a:pPr>
                      <a:r>
                        <a:rPr lang="tr-TR" sz="1100" b="1" dirty="0" smtClean="0">
                          <a:latin typeface="Times New Roman" pitchFamily="18" charset="0"/>
                          <a:ea typeface="Times New Roman"/>
                          <a:cs typeface="Times New Roman" pitchFamily="18" charset="0"/>
                        </a:rPr>
                        <a:t>   18</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1430" algn="just">
                        <a:lnSpc>
                          <a:spcPct val="113000"/>
                        </a:lnSpc>
                        <a:spcBef>
                          <a:spcPts val="185"/>
                        </a:spcBef>
                        <a:spcAft>
                          <a:spcPts val="0"/>
                        </a:spcAft>
                      </a:pPr>
                      <a:r>
                        <a:rPr lang="en-US" sz="1000" dirty="0"/>
                        <a:t>ULUSLARARASI İLİŞKİLER OFİSİ + ANIT ÇARŞI + ATATÜRK İLKELERİ VE İNKILAP TARİHİ BÖLÜM BAŞKANLIĞI + TÜRK DİLİ BÖLÜM BAŞKANLIĞI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25"/>
                        </a:spcBef>
                        <a:spcAft>
                          <a:spcPts val="0"/>
                        </a:spcAft>
                      </a:pPr>
                      <a:endParaRPr lang="en-US" sz="1000"/>
                    </a:p>
                    <a:p>
                      <a:pPr marR="15240" algn="r">
                        <a:spcBef>
                          <a:spcPts val="5"/>
                        </a:spcBef>
                        <a:spcAft>
                          <a:spcPts val="0"/>
                        </a:spcAft>
                      </a:pPr>
                      <a:r>
                        <a:rPr lang="en-US" sz="1000"/>
                        <a:t>7.500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Bef>
                          <a:spcPts val="50"/>
                        </a:spcBef>
                        <a:spcAft>
                          <a:spcPts val="0"/>
                        </a:spcAft>
                      </a:pPr>
                      <a:endParaRPr lang="en-US" sz="1000" dirty="0"/>
                    </a:p>
                    <a:p>
                      <a:pPr marL="15240" algn="ctr">
                        <a:spcBef>
                          <a:spcPts val="560"/>
                        </a:spcBef>
                        <a:spcAft>
                          <a:spcPts val="0"/>
                        </a:spcAft>
                      </a:pPr>
                      <a:r>
                        <a:rPr lang="en-US" sz="1000" dirty="0"/>
                        <a:t>1</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19</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45"/>
                        </a:spcBef>
                        <a:spcAft>
                          <a:spcPts val="0"/>
                        </a:spcAft>
                      </a:pPr>
                      <a:r>
                        <a:rPr lang="en-US" sz="1000" dirty="0"/>
                        <a:t>KÜTÜPHANE VE DOKÜMANTASYON DAİRE BAŞKANLIĞI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5.662</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4</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20</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a:t>ÇİM SAHA</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8.000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3</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21</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45"/>
                        </a:spcBef>
                        <a:spcAft>
                          <a:spcPts val="0"/>
                        </a:spcAft>
                      </a:pPr>
                      <a:r>
                        <a:rPr lang="en-US" sz="1000"/>
                        <a:t>ŞEHİT ÖMER HALİSDEMİR KONGRE VE KÜLTÜR MERKEZİ</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17.993</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1</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22</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a:t>KÜLTÜR VE SANAT EVİ</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700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2</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23</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dirty="0"/>
                        <a:t>MERKEZİ  LABORATUVAR</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3.310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2</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24</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dirty="0"/>
                        <a:t>ARITMA TESİSİ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US"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1</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25</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35"/>
                        </a:spcBef>
                        <a:spcAft>
                          <a:spcPts val="0"/>
                        </a:spcAft>
                      </a:pPr>
                      <a:r>
                        <a:rPr lang="en-US" sz="1000" dirty="0"/>
                        <a:t>ARAÇ GARAJI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a:t>1.870</a:t>
                      </a:r>
                      <a:endParaRPr lang="tr-TR"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en-US" sz="1000" dirty="0"/>
                        <a:t>1</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a:txBody>
                    <a:bodyPr/>
                    <a:lstStyle/>
                    <a:p>
                      <a:pPr marR="73025" algn="ctr">
                        <a:spcBef>
                          <a:spcPts val="560"/>
                        </a:spcBef>
                        <a:spcAft>
                          <a:spcPts val="0"/>
                        </a:spcAft>
                      </a:pPr>
                      <a:r>
                        <a:rPr lang="tr-TR" sz="1100" b="1" dirty="0" smtClean="0">
                          <a:latin typeface="Times New Roman" pitchFamily="18" charset="0"/>
                          <a:cs typeface="Times New Roman" pitchFamily="18" charset="0"/>
                        </a:rPr>
                        <a:t>26</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2065" algn="l">
                        <a:spcBef>
                          <a:spcPts val="545"/>
                        </a:spcBef>
                        <a:spcAft>
                          <a:spcPts val="0"/>
                        </a:spcAft>
                      </a:pPr>
                      <a:r>
                        <a:rPr lang="en-US" sz="1000" dirty="0"/>
                        <a:t>AÇIK ALAN</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5240" algn="r">
                        <a:spcBef>
                          <a:spcPts val="535"/>
                        </a:spcBef>
                        <a:spcAft>
                          <a:spcPts val="0"/>
                        </a:spcAft>
                      </a:pPr>
                      <a:r>
                        <a:rPr lang="en-US" sz="1000" dirty="0"/>
                        <a:t>125.000</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tr-TR" sz="1000" dirty="0" smtClean="0"/>
                        <a:t>19</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593">
                <a:tc>
                  <a:txBody>
                    <a:bodyPr/>
                    <a:lstStyle/>
                    <a:p>
                      <a:pPr marR="73025" algn="ctr">
                        <a:spcBef>
                          <a:spcPts val="560"/>
                        </a:spcBef>
                        <a:spcAft>
                          <a:spcPts val="0"/>
                        </a:spcAft>
                      </a:pPr>
                      <a:r>
                        <a:rPr lang="tr-TR" sz="1100" b="1" dirty="0" smtClean="0">
                          <a:latin typeface="Times New Roman" pitchFamily="18" charset="0"/>
                          <a:cs typeface="Times New Roman" pitchFamily="18" charset="0"/>
                        </a:rPr>
                        <a:t>27</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1430" algn="just">
                        <a:lnSpc>
                          <a:spcPct val="113000"/>
                        </a:lnSpc>
                        <a:spcBef>
                          <a:spcPts val="680"/>
                        </a:spcBef>
                        <a:spcAft>
                          <a:spcPts val="0"/>
                        </a:spcAft>
                      </a:pPr>
                      <a:r>
                        <a:rPr lang="en-US" sz="1000" dirty="0"/>
                        <a:t>ORTAK ALANLARIN VE YENİ BİNALARIN TEMİZLİĞİ, TAŞIMA İŞLERİ, BİRİMLERİMİZDE GÖREV YAPAN TEMİZLİK İŞÇİLERİNDEN RAPOR, İZİN VS. KULLANANLARIN YERİNE YAPILAN  GÖREVLENDİRMELER</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endParaRPr lang="en-US" sz="100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tr-TR" sz="1000" dirty="0" smtClean="0"/>
                        <a:t>15</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593">
                <a:tc>
                  <a:txBody>
                    <a:bodyPr/>
                    <a:lstStyle/>
                    <a:p>
                      <a:pPr marR="73025" algn="ctr">
                        <a:spcBef>
                          <a:spcPts val="560"/>
                        </a:spcBef>
                        <a:spcAft>
                          <a:spcPts val="0"/>
                        </a:spcAft>
                      </a:pPr>
                      <a:r>
                        <a:rPr lang="tr-TR" sz="1100" b="1" dirty="0" smtClean="0">
                          <a:latin typeface="Times New Roman" pitchFamily="18" charset="0"/>
                          <a:ea typeface="Times New Roman"/>
                          <a:cs typeface="Times New Roman" pitchFamily="18" charset="0"/>
                        </a:rPr>
                        <a:t>28.</a:t>
                      </a: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1430" algn="just">
                        <a:lnSpc>
                          <a:spcPct val="113000"/>
                        </a:lnSpc>
                        <a:spcBef>
                          <a:spcPts val="680"/>
                        </a:spcBef>
                        <a:spcAft>
                          <a:spcPts val="0"/>
                        </a:spcAft>
                      </a:pPr>
                      <a:r>
                        <a:rPr lang="tr-TR" sz="1000" dirty="0" smtClean="0">
                          <a:latin typeface="Times New Roman" pitchFamily="18" charset="0"/>
                          <a:ea typeface="Times New Roman"/>
                          <a:cs typeface="Times New Roman" pitchFamily="18" charset="0"/>
                        </a:rPr>
                        <a:t>İLETİŞİM FAKÜLTESİ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tr-TR" sz="1000" dirty="0" smtClean="0">
                          <a:latin typeface="Times New Roman" pitchFamily="18" charset="0"/>
                          <a:ea typeface="Times New Roman"/>
                          <a:cs typeface="Times New Roman" pitchFamily="18" charset="0"/>
                        </a:rPr>
                        <a:t>                    11.450</a:t>
                      </a:r>
                      <a:endParaRPr lang="en-US"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tr-TR" sz="1000" dirty="0" smtClean="0">
                          <a:latin typeface="Times New Roman" pitchFamily="18" charset="0"/>
                          <a:ea typeface="Times New Roman"/>
                          <a:cs typeface="Times New Roman" pitchFamily="18" charset="0"/>
                        </a:rPr>
                        <a:t>2</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593">
                <a:tc>
                  <a:txBody>
                    <a:bodyPr/>
                    <a:lstStyle/>
                    <a:p>
                      <a:pPr marR="73025" algn="ctr">
                        <a:spcBef>
                          <a:spcPts val="560"/>
                        </a:spcBef>
                        <a:spcAft>
                          <a:spcPts val="0"/>
                        </a:spcAft>
                      </a:pPr>
                      <a:endParaRPr lang="tr-TR" sz="11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510" marR="11430" algn="just">
                        <a:lnSpc>
                          <a:spcPct val="113000"/>
                        </a:lnSpc>
                        <a:spcBef>
                          <a:spcPts val="680"/>
                        </a:spcBef>
                        <a:spcAft>
                          <a:spcPts val="0"/>
                        </a:spcAft>
                      </a:pPr>
                      <a:r>
                        <a:rPr lang="tr-TR" sz="1000" dirty="0" smtClean="0">
                          <a:latin typeface="Times New Roman" pitchFamily="18" charset="0"/>
                          <a:ea typeface="Times New Roman"/>
                          <a:cs typeface="Times New Roman" pitchFamily="18" charset="0"/>
                        </a:rPr>
                        <a:t>TIP FAKÜLTESİ</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tr-TR" sz="1000" dirty="0" smtClean="0">
                          <a:latin typeface="Times New Roman" pitchFamily="18" charset="0"/>
                          <a:ea typeface="Times New Roman"/>
                          <a:cs typeface="Times New Roman" pitchFamily="18" charset="0"/>
                        </a:rPr>
                        <a:t>                       7500</a:t>
                      </a:r>
                      <a:endParaRPr lang="en-US"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tr-TR" sz="1000" dirty="0" smtClean="0">
                          <a:latin typeface="Times New Roman" pitchFamily="18" charset="0"/>
                          <a:ea typeface="Times New Roman"/>
                          <a:cs typeface="Times New Roman" pitchFamily="18" charset="0"/>
                        </a:rPr>
                        <a:t>2</a:t>
                      </a:r>
                      <a:endParaRPr lang="tr-TR" sz="1000"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650">
                <a:tc gridSpan="2">
                  <a:txBody>
                    <a:bodyPr/>
                    <a:lstStyle/>
                    <a:p>
                      <a:pPr marL="16510" marR="12065" algn="r">
                        <a:spcBef>
                          <a:spcPts val="535"/>
                        </a:spcBef>
                        <a:spcAft>
                          <a:spcPts val="0"/>
                        </a:spcAft>
                      </a:pPr>
                      <a:r>
                        <a:rPr lang="tr-TR" sz="1200" b="1" dirty="0" smtClean="0"/>
                        <a:t>TOPLAM</a:t>
                      </a:r>
                      <a:endParaRPr lang="tr-TR" sz="120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16510" marR="12065" algn="l">
                        <a:spcBef>
                          <a:spcPts val="535"/>
                        </a:spcBef>
                        <a:spcAft>
                          <a:spcPts val="0"/>
                        </a:spcAft>
                      </a:pPr>
                      <a:endParaRPr lang="tr-TR" sz="1000" dirty="0">
                        <a:latin typeface="Times New Roman" pitchFamily="18" charset="0"/>
                        <a:ea typeface="Times New Roman"/>
                        <a:cs typeface="Times New Roman" pitchFamily="18" charset="0"/>
                      </a:endParaRPr>
                    </a:p>
                  </a:txBody>
                  <a:tcPr marL="0" marR="0" marT="0" marB="0"/>
                </a:tc>
                <a:tc>
                  <a:txBody>
                    <a:bodyPr/>
                    <a:lstStyle/>
                    <a:p>
                      <a:pPr marR="15240" algn="r">
                        <a:spcBef>
                          <a:spcPts val="535"/>
                        </a:spcBef>
                        <a:spcAft>
                          <a:spcPts val="0"/>
                        </a:spcAft>
                      </a:pPr>
                      <a:r>
                        <a:rPr lang="en-US" sz="1050" dirty="0" smtClean="0"/>
                        <a:t>3</a:t>
                      </a:r>
                      <a:r>
                        <a:rPr lang="tr-TR" sz="1050" dirty="0" smtClean="0"/>
                        <a:t>88.654</a:t>
                      </a:r>
                      <a:endParaRPr lang="tr-TR" sz="105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240" algn="ctr">
                        <a:spcBef>
                          <a:spcPts val="560"/>
                        </a:spcBef>
                        <a:spcAft>
                          <a:spcPts val="0"/>
                        </a:spcAft>
                      </a:pPr>
                      <a:r>
                        <a:rPr lang="tr-TR" sz="1050" dirty="0" smtClean="0"/>
                        <a:t>142</a:t>
                      </a:r>
                      <a:endParaRPr lang="tr-TR" sz="1050" b="1" dirty="0">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764704"/>
            <a:ext cx="7344816" cy="1224136"/>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VİZYONUMUZ</a:t>
            </a:r>
            <a:endParaRPr lang="tr-TR"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etin Yer Tutucusu"/>
          <p:cNvSpPr>
            <a:spLocks noGrp="1"/>
          </p:cNvSpPr>
          <p:nvPr>
            <p:ph type="body" idx="1"/>
          </p:nvPr>
        </p:nvSpPr>
        <p:spPr>
          <a:xfrm>
            <a:off x="755576" y="2564904"/>
            <a:ext cx="7704856" cy="2808312"/>
          </a:xfrm>
        </p:spPr>
        <p:txBody>
          <a:bodyPr>
            <a:normAutofit/>
          </a:bodyPr>
          <a:lstStyle/>
          <a:p>
            <a:pPr algn="just"/>
            <a:r>
              <a:rPr lang="tr-TR" sz="3000" dirty="0" smtClean="0">
                <a:solidFill>
                  <a:schemeClr val="tx1"/>
                </a:solidFill>
                <a:latin typeface="Times New Roman" pitchFamily="18" charset="0"/>
                <a:cs typeface="Times New Roman" pitchFamily="18" charset="0"/>
              </a:rPr>
              <a:t>	İşinde uzman, çağdaş, bilimsel düşünen, teknolojide değişim ve gelişimi etkin ve verimli bir şekilde uygulayan öncü bir İdari ve Mali İşler Daire Başkanlığı olmak.</a:t>
            </a:r>
          </a:p>
          <a:p>
            <a:pPr algn="just"/>
            <a:endParaRPr lang="tr-TR" sz="3000" dirty="0" smtClean="0">
              <a:solidFill>
                <a:schemeClr val="tx1"/>
              </a:solidFill>
              <a:latin typeface="Times New Roman" pitchFamily="18" charset="0"/>
              <a:cs typeface="Times New Roman" pitchFamily="18" charset="0"/>
            </a:endParaRPr>
          </a:p>
          <a:p>
            <a:pPr algn="just"/>
            <a:endParaRPr lang="tr-TR" sz="3000" dirty="0" smtClean="0">
              <a:solidFill>
                <a:schemeClr val="tx1"/>
              </a:solidFill>
              <a:latin typeface="Times New Roman" pitchFamily="18" charset="0"/>
              <a:cs typeface="Times New Roman" pitchFamily="18" charset="0"/>
            </a:endParaRPr>
          </a:p>
          <a:p>
            <a:pPr algn="just"/>
            <a:endParaRPr lang="tr-TR"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DSC_0070.JPG"/>
          <p:cNvPicPr>
            <a:picLocks noChangeAspect="1"/>
          </p:cNvPicPr>
          <p:nvPr/>
        </p:nvPicPr>
        <p:blipFill>
          <a:blip r:embed="rId2" cstate="print"/>
          <a:stretch>
            <a:fillRect/>
          </a:stretch>
        </p:blipFill>
        <p:spPr>
          <a:xfrm>
            <a:off x="107504" y="116632"/>
            <a:ext cx="4320480" cy="2875226"/>
          </a:xfrm>
          <a:prstGeom prst="rect">
            <a:avLst/>
          </a:prstGeom>
          <a:ln>
            <a:noFill/>
          </a:ln>
          <a:effectLst>
            <a:softEdge rad="112500"/>
          </a:effectLst>
        </p:spPr>
      </p:pic>
      <p:pic>
        <p:nvPicPr>
          <p:cNvPr id="4" name="3 Resim" descr="DSC_0071.JPG"/>
          <p:cNvPicPr>
            <a:picLocks noChangeAspect="1"/>
          </p:cNvPicPr>
          <p:nvPr/>
        </p:nvPicPr>
        <p:blipFill>
          <a:blip r:embed="rId3" cstate="print"/>
          <a:stretch>
            <a:fillRect/>
          </a:stretch>
        </p:blipFill>
        <p:spPr>
          <a:xfrm>
            <a:off x="179512" y="3501008"/>
            <a:ext cx="8784976" cy="3356992"/>
          </a:xfrm>
          <a:prstGeom prst="rect">
            <a:avLst/>
          </a:prstGeom>
          <a:ln>
            <a:noFill/>
          </a:ln>
          <a:effectLst>
            <a:softEdge rad="112500"/>
          </a:effectLst>
        </p:spPr>
      </p:pic>
      <p:sp>
        <p:nvSpPr>
          <p:cNvPr id="8" name="7 Metin kutusu"/>
          <p:cNvSpPr txBox="1"/>
          <p:nvPr/>
        </p:nvSpPr>
        <p:spPr>
          <a:xfrm>
            <a:off x="0" y="2924944"/>
            <a:ext cx="8784976" cy="707886"/>
          </a:xfrm>
          <a:prstGeom prst="rect">
            <a:avLst/>
          </a:prstGeom>
          <a:noFill/>
        </p:spPr>
        <p:txBody>
          <a:bodyPr wrap="square" rtlCol="0">
            <a:spAutoFit/>
          </a:bodyPr>
          <a:lstStyle/>
          <a:p>
            <a:pPr algn="ctr"/>
            <a:r>
              <a:rPr lang="tr-TR" sz="4000" dirty="0" smtClean="0">
                <a:solidFill>
                  <a:schemeClr val="accent1"/>
                </a:solidFill>
                <a:latin typeface="Times New Roman" pitchFamily="18" charset="0"/>
                <a:cs typeface="Times New Roman" pitchFamily="18" charset="0"/>
              </a:rPr>
              <a:t>TEMİZLİK HİZMETİ </a:t>
            </a:r>
            <a:endParaRPr lang="tr-TR" sz="4000" dirty="0">
              <a:solidFill>
                <a:schemeClr val="accent1"/>
              </a:solidFill>
              <a:latin typeface="Times New Roman" pitchFamily="18" charset="0"/>
              <a:cs typeface="Times New Roman" pitchFamily="18" charset="0"/>
            </a:endParaRPr>
          </a:p>
        </p:txBody>
      </p:sp>
      <p:pic>
        <p:nvPicPr>
          <p:cNvPr id="10" name="9 Resim" descr="DSC_0005.JPG"/>
          <p:cNvPicPr>
            <a:picLocks noChangeAspect="1"/>
          </p:cNvPicPr>
          <p:nvPr/>
        </p:nvPicPr>
        <p:blipFill>
          <a:blip r:embed="rId4" cstate="print"/>
          <a:stretch>
            <a:fillRect/>
          </a:stretch>
        </p:blipFill>
        <p:spPr>
          <a:xfrm>
            <a:off x="4644008" y="116632"/>
            <a:ext cx="4248472" cy="2880320"/>
          </a:xfrm>
          <a:prstGeom prst="rect">
            <a:avLst/>
          </a:prstGeom>
          <a:ln>
            <a:noFill/>
          </a:ln>
          <a:effectLst>
            <a:softEdge rad="112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271464"/>
            <a:ext cx="7272808" cy="1362075"/>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32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GÜVENLİK HİZMETLERİ</a:t>
            </a:r>
            <a:endParaRPr lang="tr-TR" sz="32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etin Yer Tutucusu"/>
          <p:cNvSpPr>
            <a:spLocks noGrp="1"/>
          </p:cNvSpPr>
          <p:nvPr>
            <p:ph type="body" idx="1"/>
          </p:nvPr>
        </p:nvSpPr>
        <p:spPr>
          <a:xfrm>
            <a:off x="827584" y="1633536"/>
            <a:ext cx="7200800" cy="4099720"/>
          </a:xfrm>
        </p:spPr>
        <p:txBody>
          <a:bodyPr>
            <a:normAutofit/>
          </a:bodyPr>
          <a:lstStyle/>
          <a:p>
            <a:pPr algn="just">
              <a:buSzPct val="120000"/>
              <a:buFont typeface="Wingdings" pitchFamily="2" charset="2"/>
              <a:buChar char="Ø"/>
            </a:pPr>
            <a:r>
              <a:rPr lang="tr-TR" dirty="0" smtClean="0">
                <a:latin typeface="Times New Roman" pitchFamily="18" charset="0"/>
                <a:cs typeface="Times New Roman" pitchFamily="18" charset="0"/>
              </a:rPr>
              <a:t>    Rektörlüğümüz ve bağlı birimlerinin güvenlik hizmeti; kadrolu Koruma ve Güvenlik Görevlilerimiz ve bunlara ilaveten 4734 sayılı kanun kapsamında hizmet satın alınarak görevlendirilen Özel Güvenlik Görevlileri ile yürütülmektedir.</a:t>
            </a:r>
          </a:p>
          <a:p>
            <a:pPr algn="just">
              <a:buSzPct val="120000"/>
              <a:buFont typeface="Wingdings" pitchFamily="2" charset="2"/>
              <a:buChar char="Ø"/>
            </a:pPr>
            <a:r>
              <a:rPr lang="tr-TR" dirty="0" smtClean="0">
                <a:latin typeface="Times New Roman" pitchFamily="18" charset="0"/>
                <a:cs typeface="Times New Roman" pitchFamily="18" charset="0"/>
              </a:rPr>
              <a:t>    Kadrolu Koruma ve Güvenlik Görevlisi personeli sayımız 33, hizmet satın alınarak görev yapan Özel Güvenlik Görevlisi sayımız  55 olup, toplam 88 güvenlik personeli ile güvenlik hizmetleri yürütülmektedir. </a:t>
            </a:r>
          </a:p>
          <a:p>
            <a:pPr algn="just">
              <a:buSzPct val="120000"/>
              <a:buFont typeface="Wingdings" pitchFamily="2" charset="2"/>
              <a:buChar char="Ø"/>
            </a:pPr>
            <a:r>
              <a:rPr lang="tr-TR" dirty="0" smtClean="0">
                <a:latin typeface="Times New Roman" pitchFamily="18" charset="0"/>
                <a:cs typeface="Times New Roman" pitchFamily="18" charset="0"/>
              </a:rPr>
              <a:t>    Güvenlik Görevlilerinin birimlerimiz itibariyle dağılımı:</a:t>
            </a:r>
          </a:p>
          <a:p>
            <a:pPr algn="just"/>
            <a:endParaRPr lang="tr-TR" dirty="0" smtClean="0">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36511" y="0"/>
          <a:ext cx="9192857" cy="7973473"/>
        </p:xfrm>
        <a:graphic>
          <a:graphicData uri="http://schemas.openxmlformats.org/drawingml/2006/table">
            <a:tbl>
              <a:tblPr firstRow="1" bandRow="1">
                <a:tableStyleId>{08FB837D-C827-4EFA-A057-4D05807E0F7C}</a:tableStyleId>
              </a:tblPr>
              <a:tblGrid>
                <a:gridCol w="721003"/>
                <a:gridCol w="5696312"/>
                <a:gridCol w="1503564"/>
                <a:gridCol w="1271978"/>
              </a:tblGrid>
              <a:tr h="1182846">
                <a:tc>
                  <a:txBody>
                    <a:bodyPr/>
                    <a:lstStyle/>
                    <a:p>
                      <a:pPr marL="10795" algn="l">
                        <a:spcBef>
                          <a:spcPts val="560"/>
                        </a:spcBef>
                        <a:spcAft>
                          <a:spcPts val="0"/>
                        </a:spcAft>
                      </a:pPr>
                      <a:endParaRPr lang="en-US" sz="1400" dirty="0">
                        <a:latin typeface="Times New Roman" pitchFamily="18" charset="0"/>
                        <a:cs typeface="Times New Roman" pitchFamily="18" charset="0"/>
                      </a:endParaRPr>
                    </a:p>
                    <a:p>
                      <a:pPr marL="39370" algn="l">
                        <a:spcBef>
                          <a:spcPts val="560"/>
                        </a:spcBef>
                        <a:spcAft>
                          <a:spcPts val="0"/>
                        </a:spcAft>
                      </a:pPr>
                      <a:r>
                        <a:rPr lang="en-US" sz="1400" dirty="0">
                          <a:latin typeface="Times New Roman" pitchFamily="18" charset="0"/>
                          <a:cs typeface="Times New Roman" pitchFamily="18" charset="0"/>
                        </a:rPr>
                        <a:t>S.N.</a:t>
                      </a:r>
                      <a:endParaRPr lang="tr-TR" sz="1400"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0795" algn="l">
                        <a:spcBef>
                          <a:spcPts val="560"/>
                        </a:spcBef>
                        <a:spcAft>
                          <a:spcPts val="0"/>
                        </a:spcAft>
                      </a:pPr>
                      <a:endParaRPr lang="en-US" sz="1400" dirty="0">
                        <a:latin typeface="Times New Roman" pitchFamily="18" charset="0"/>
                        <a:cs typeface="Times New Roman" pitchFamily="18" charset="0"/>
                      </a:endParaRPr>
                    </a:p>
                    <a:p>
                      <a:pPr marL="1591310" marR="1580515" algn="ctr">
                        <a:spcBef>
                          <a:spcPts val="560"/>
                        </a:spcBef>
                        <a:spcAft>
                          <a:spcPts val="0"/>
                        </a:spcAft>
                      </a:pPr>
                      <a:r>
                        <a:rPr lang="en-US" sz="2400" dirty="0">
                          <a:latin typeface="Times New Roman" pitchFamily="18" charset="0"/>
                          <a:cs typeface="Times New Roman" pitchFamily="18" charset="0"/>
                        </a:rPr>
                        <a:t>BİRİMLER</a:t>
                      </a:r>
                      <a:endParaRPr lang="tr-TR" sz="2400"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165" marR="165100" algn="ctr">
                        <a:lnSpc>
                          <a:spcPts val="1080"/>
                        </a:lnSpc>
                        <a:spcBef>
                          <a:spcPts val="560"/>
                        </a:spcBef>
                        <a:spcAft>
                          <a:spcPts val="0"/>
                        </a:spcAft>
                      </a:pPr>
                      <a:r>
                        <a:rPr lang="en-US" sz="1400" dirty="0">
                          <a:latin typeface="Times New Roman" pitchFamily="18" charset="0"/>
                          <a:cs typeface="Times New Roman" pitchFamily="18" charset="0"/>
                        </a:rPr>
                        <a:t>KADROLU</a:t>
                      </a:r>
                      <a:endParaRPr lang="tr-TR" sz="1400" dirty="0">
                        <a:latin typeface="Times New Roman" pitchFamily="18" charset="0"/>
                        <a:cs typeface="Times New Roman" pitchFamily="18" charset="0"/>
                      </a:endParaRPr>
                    </a:p>
                    <a:p>
                      <a:pPr marL="198120" marR="165100" algn="ctr">
                        <a:lnSpc>
                          <a:spcPct val="111000"/>
                        </a:lnSpc>
                        <a:spcBef>
                          <a:spcPts val="15"/>
                        </a:spcBef>
                        <a:spcAft>
                          <a:spcPts val="0"/>
                        </a:spcAft>
                      </a:pPr>
                      <a:r>
                        <a:rPr lang="en-US" sz="1400" dirty="0">
                          <a:latin typeface="Times New Roman" pitchFamily="18" charset="0"/>
                          <a:cs typeface="Times New Roman" pitchFamily="18" charset="0"/>
                        </a:rPr>
                        <a:t>KORUMA VE GÜVENLİK GÖREVLİSİ SAYISI</a:t>
                      </a:r>
                      <a:endParaRPr lang="tr-TR" sz="1400" dirty="0">
                        <a:solidFill>
                          <a:schemeClr val="tx1"/>
                        </a:solidFill>
                        <a:latin typeface="Times New Roman" pitchFamily="18" charset="0"/>
                        <a:ea typeface="Times New Roman"/>
                        <a:cs typeface="Times New Roman" pitchFamily="18" charset="0"/>
                      </a:endParaRPr>
                    </a:p>
                  </a:txBody>
                  <a:tcPr marL="0" marR="0" marT="54000" marB="0">
                    <a:solidFill>
                      <a:schemeClr val="bg2">
                        <a:lumMod val="75000"/>
                      </a:schemeClr>
                    </a:solidFill>
                  </a:tcPr>
                </a:tc>
                <a:tc>
                  <a:txBody>
                    <a:bodyPr/>
                    <a:lstStyle/>
                    <a:p>
                      <a:pPr marL="280035" marR="263525" algn="ctr">
                        <a:lnSpc>
                          <a:spcPts val="1055"/>
                        </a:lnSpc>
                        <a:spcBef>
                          <a:spcPts val="560"/>
                        </a:spcBef>
                        <a:spcAft>
                          <a:spcPts val="0"/>
                        </a:spcAft>
                      </a:pPr>
                      <a:r>
                        <a:rPr lang="en-US" sz="1400" dirty="0">
                          <a:latin typeface="Times New Roman" pitchFamily="18" charset="0"/>
                          <a:cs typeface="Times New Roman" pitchFamily="18" charset="0"/>
                        </a:rPr>
                        <a:t>ÖZEL</a:t>
                      </a:r>
                      <a:endParaRPr lang="tr-TR" sz="1400" dirty="0">
                        <a:latin typeface="Times New Roman" pitchFamily="18" charset="0"/>
                        <a:cs typeface="Times New Roman" pitchFamily="18" charset="0"/>
                      </a:endParaRPr>
                    </a:p>
                    <a:p>
                      <a:pPr marL="104775" marR="98425" indent="1905" algn="ctr">
                        <a:lnSpc>
                          <a:spcPct val="112000"/>
                        </a:lnSpc>
                        <a:spcBef>
                          <a:spcPts val="15"/>
                        </a:spcBef>
                        <a:spcAft>
                          <a:spcPts val="0"/>
                        </a:spcAft>
                      </a:pPr>
                      <a:r>
                        <a:rPr lang="en-US" sz="1400" dirty="0">
                          <a:latin typeface="Times New Roman" pitchFamily="18" charset="0"/>
                          <a:cs typeface="Times New Roman" pitchFamily="18" charset="0"/>
                        </a:rPr>
                        <a:t>GÜVENLİK GÖREVLİSİ SAYISI</a:t>
                      </a:r>
                      <a:endParaRPr lang="tr-TR" sz="1400" dirty="0">
                        <a:solidFill>
                          <a:schemeClr val="tx1"/>
                        </a:solidFill>
                        <a:latin typeface="Times New Roman" pitchFamily="18" charset="0"/>
                        <a:ea typeface="Times New Roman"/>
                        <a:cs typeface="Times New Roman" pitchFamily="18" charset="0"/>
                      </a:endParaRPr>
                    </a:p>
                  </a:txBody>
                  <a:tcPr marL="0" marR="0" marT="54000" marB="0">
                    <a:solidFill>
                      <a:schemeClr val="bg2">
                        <a:lumMod val="75000"/>
                      </a:schemeClr>
                    </a:solidFill>
                  </a:tcPr>
                </a:tc>
              </a:tr>
              <a:tr h="289149">
                <a:tc>
                  <a:txBody>
                    <a:bodyPr/>
                    <a:lstStyle/>
                    <a:p>
                      <a:pPr marL="5080" algn="ctr">
                        <a:spcBef>
                          <a:spcPts val="560"/>
                        </a:spcBef>
                        <a:spcAft>
                          <a:spcPts val="0"/>
                        </a:spcAft>
                      </a:pPr>
                      <a:r>
                        <a:rPr lang="en-US" sz="1400" dirty="0">
                          <a:solidFill>
                            <a:schemeClr val="tx1"/>
                          </a:solidFill>
                          <a:latin typeface="Times New Roman" pitchFamily="18" charset="0"/>
                          <a:cs typeface="Times New Roman" pitchFamily="18" charset="0"/>
                        </a:rPr>
                        <a:t>1</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MERKEZ YERLEŞKE ANA KAPI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c>
                  <a:txBody>
                    <a:bodyPr/>
                    <a:lstStyle/>
                    <a:p>
                      <a:pPr marL="278765" marR="263525" algn="ctr">
                        <a:spcBef>
                          <a:spcPts val="445"/>
                        </a:spcBef>
                        <a:spcAft>
                          <a:spcPts val="0"/>
                        </a:spcAft>
                      </a:pPr>
                      <a:r>
                        <a:rPr lang="en-US" sz="1600" dirty="0" smtClean="0">
                          <a:latin typeface="Times New Roman" pitchFamily="18" charset="0"/>
                          <a:cs typeface="Times New Roman" pitchFamily="18" charset="0"/>
                        </a:rPr>
                        <a:t>1</a:t>
                      </a:r>
                      <a:r>
                        <a:rPr lang="tr-TR" sz="1600" dirty="0" smtClean="0">
                          <a:latin typeface="Times New Roman" pitchFamily="18" charset="0"/>
                          <a:cs typeface="Times New Roman" pitchFamily="18" charset="0"/>
                        </a:rPr>
                        <a:t>6</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5080" algn="ctr">
                        <a:spcBef>
                          <a:spcPts val="560"/>
                        </a:spcBef>
                        <a:spcAft>
                          <a:spcPts val="0"/>
                        </a:spcAft>
                      </a:pPr>
                      <a:r>
                        <a:rPr lang="en-US" sz="1400">
                          <a:solidFill>
                            <a:schemeClr val="tx1"/>
                          </a:solidFill>
                          <a:latin typeface="Times New Roman" pitchFamily="18" charset="0"/>
                          <a:cs typeface="Times New Roman" pitchFamily="18" charset="0"/>
                        </a:rPr>
                        <a:t>2</a:t>
                      </a:r>
                      <a:endParaRPr lang="tr-TR" sz="1400" b="1">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REKTÖRLÜK BİNASI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en-US" sz="1600">
                          <a:latin typeface="Times New Roman" pitchFamily="18" charset="0"/>
                          <a:cs typeface="Times New Roman" pitchFamily="18" charset="0"/>
                        </a:rPr>
                        <a:t>3</a:t>
                      </a:r>
                      <a:endParaRPr lang="tr-TR" sz="1600" b="0">
                        <a:latin typeface="Times New Roman" pitchFamily="18" charset="0"/>
                        <a:ea typeface="Times New Roman"/>
                        <a:cs typeface="Times New Roman" pitchFamily="18" charset="0"/>
                      </a:endParaRPr>
                    </a:p>
                  </a:txBody>
                  <a:tcPr marL="0" marR="0" marT="0" marB="0"/>
                </a:tc>
              </a:tr>
              <a:tr h="289149">
                <a:tc>
                  <a:txBody>
                    <a:bodyPr/>
                    <a:lstStyle/>
                    <a:p>
                      <a:pPr marL="5080" algn="ctr">
                        <a:spcBef>
                          <a:spcPts val="560"/>
                        </a:spcBef>
                        <a:spcAft>
                          <a:spcPts val="0"/>
                        </a:spcAft>
                      </a:pPr>
                      <a:r>
                        <a:rPr lang="en-US" sz="1400">
                          <a:solidFill>
                            <a:schemeClr val="tx1"/>
                          </a:solidFill>
                          <a:latin typeface="Times New Roman" pitchFamily="18" charset="0"/>
                          <a:cs typeface="Times New Roman" pitchFamily="18" charset="0"/>
                        </a:rPr>
                        <a:t>3</a:t>
                      </a:r>
                      <a:endParaRPr lang="tr-TR" sz="1400" b="1">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EĞİTİM FAKÜLTESİ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90"/>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90"/>
                        </a:spcBef>
                        <a:spcAft>
                          <a:spcPts val="0"/>
                        </a:spcAft>
                      </a:pPr>
                      <a:r>
                        <a:rPr lang="en-US" sz="1600" dirty="0">
                          <a:latin typeface="Times New Roman" pitchFamily="18" charset="0"/>
                          <a:cs typeface="Times New Roman" pitchFamily="18" charset="0"/>
                        </a:rPr>
                        <a:t>2</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5080" algn="ctr">
                        <a:spcBef>
                          <a:spcPts val="560"/>
                        </a:spcBef>
                        <a:spcAft>
                          <a:spcPts val="0"/>
                        </a:spcAft>
                      </a:pPr>
                      <a:r>
                        <a:rPr lang="en-US" sz="1400" dirty="0">
                          <a:solidFill>
                            <a:schemeClr val="tx1"/>
                          </a:solidFill>
                          <a:latin typeface="Times New Roman" pitchFamily="18" charset="0"/>
                          <a:cs typeface="Times New Roman" pitchFamily="18" charset="0"/>
                        </a:rPr>
                        <a:t>4</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FEN EDEBİYAT FAKÜLTESİ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dirty="0">
                          <a:latin typeface="Times New Roman" pitchFamily="18" charset="0"/>
                          <a:cs typeface="Times New Roman" pitchFamily="18" charset="0"/>
                        </a:rPr>
                        <a:t>2</a:t>
                      </a: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en-US" sz="1600" dirty="0">
                          <a:latin typeface="Times New Roman" pitchFamily="18" charset="0"/>
                          <a:cs typeface="Times New Roman" pitchFamily="18" charset="0"/>
                        </a:rPr>
                        <a:t>2</a:t>
                      </a:r>
                      <a:endParaRPr lang="tr-TR" sz="1600" b="0" dirty="0">
                        <a:latin typeface="Times New Roman" pitchFamily="18" charset="0"/>
                        <a:ea typeface="Times New Roman"/>
                        <a:cs typeface="Times New Roman" pitchFamily="18" charset="0"/>
                      </a:endParaRPr>
                    </a:p>
                  </a:txBody>
                  <a:tcPr marL="0" marR="0" marT="0" marB="0"/>
                </a:tc>
              </a:tr>
              <a:tr h="289767">
                <a:tc>
                  <a:txBody>
                    <a:bodyPr/>
                    <a:lstStyle/>
                    <a:p>
                      <a:pPr marL="5080" algn="ctr">
                        <a:spcBef>
                          <a:spcPts val="560"/>
                        </a:spcBef>
                        <a:spcAft>
                          <a:spcPts val="0"/>
                        </a:spcAft>
                      </a:pPr>
                      <a:r>
                        <a:rPr lang="en-US" sz="1400" dirty="0">
                          <a:solidFill>
                            <a:schemeClr val="tx1"/>
                          </a:solidFill>
                          <a:latin typeface="Times New Roman" pitchFamily="18" charset="0"/>
                          <a:cs typeface="Times New Roman" pitchFamily="18" charset="0"/>
                        </a:rPr>
                        <a:t>5</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İKTİSADİ VE İDARİ BİLİMLER  FAKÜLTESİ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dirty="0">
                          <a:latin typeface="Times New Roman" pitchFamily="18" charset="0"/>
                          <a:cs typeface="Times New Roman" pitchFamily="18" charset="0"/>
                        </a:rPr>
                        <a:t>4</a:t>
                      </a:r>
                      <a:endParaRPr lang="tr-TR" sz="1600" b="0" dirty="0">
                        <a:latin typeface="Times New Roman" pitchFamily="18" charset="0"/>
                        <a:ea typeface="Times New Roman"/>
                        <a:cs typeface="Times New Roman" pitchFamily="18" charset="0"/>
                      </a:endParaRPr>
                    </a:p>
                  </a:txBody>
                  <a:tcPr marL="0" marR="0" marT="0" marB="0"/>
                </a:tc>
                <a:tc>
                  <a:txBody>
                    <a:bodyPr/>
                    <a:lstStyle/>
                    <a:p>
                      <a:pPr marL="14605" algn="ctr">
                        <a:spcBef>
                          <a:spcPts val="445"/>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5080" algn="ctr">
                        <a:spcBef>
                          <a:spcPts val="560"/>
                        </a:spcBef>
                        <a:spcAft>
                          <a:spcPts val="0"/>
                        </a:spcAft>
                      </a:pPr>
                      <a:r>
                        <a:rPr lang="en-US" sz="1400" dirty="0">
                          <a:solidFill>
                            <a:schemeClr val="tx1"/>
                          </a:solidFill>
                          <a:latin typeface="Times New Roman" pitchFamily="18" charset="0"/>
                          <a:cs typeface="Times New Roman" pitchFamily="18" charset="0"/>
                        </a:rPr>
                        <a:t>6</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MÜHENDİSLİK FAKÜLTESİ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dirty="0">
                          <a:latin typeface="Times New Roman" pitchFamily="18" charset="0"/>
                          <a:cs typeface="Times New Roman" pitchFamily="18" charset="0"/>
                        </a:rPr>
                        <a:t>3</a:t>
                      </a: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en-US" sz="1600" dirty="0">
                          <a:latin typeface="Times New Roman" pitchFamily="18" charset="0"/>
                          <a:cs typeface="Times New Roman" pitchFamily="18" charset="0"/>
                        </a:rPr>
                        <a:t>1</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5080" algn="ctr">
                        <a:spcBef>
                          <a:spcPts val="560"/>
                        </a:spcBef>
                        <a:spcAft>
                          <a:spcPts val="0"/>
                        </a:spcAft>
                      </a:pPr>
                      <a:r>
                        <a:rPr lang="en-US" sz="1400" dirty="0">
                          <a:solidFill>
                            <a:schemeClr val="tx1"/>
                          </a:solidFill>
                          <a:latin typeface="Times New Roman" pitchFamily="18" charset="0"/>
                          <a:cs typeface="Times New Roman" pitchFamily="18" charset="0"/>
                        </a:rPr>
                        <a:t>7</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MİMARLIK FAKÜLTESİ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en-US" sz="1600" dirty="0">
                          <a:latin typeface="Times New Roman" pitchFamily="18" charset="0"/>
                          <a:cs typeface="Times New Roman" pitchFamily="18" charset="0"/>
                        </a:rPr>
                        <a:t>2</a:t>
                      </a:r>
                      <a:endParaRPr lang="tr-TR" sz="1600" b="0" dirty="0">
                        <a:latin typeface="Times New Roman" pitchFamily="18" charset="0"/>
                        <a:ea typeface="Times New Roman"/>
                        <a:cs typeface="Times New Roman" pitchFamily="18" charset="0"/>
                      </a:endParaRPr>
                    </a:p>
                  </a:txBody>
                  <a:tcPr marL="0" marR="0" marT="0" marB="0"/>
                </a:tc>
              </a:tr>
              <a:tr h="365509">
                <a:tc>
                  <a:txBody>
                    <a:bodyPr/>
                    <a:lstStyle/>
                    <a:p>
                      <a:pPr marL="5080" algn="ctr">
                        <a:spcBef>
                          <a:spcPts val="560"/>
                        </a:spcBef>
                        <a:spcAft>
                          <a:spcPts val="0"/>
                        </a:spcAft>
                      </a:pPr>
                      <a:r>
                        <a:rPr lang="en-US" sz="1400" dirty="0">
                          <a:solidFill>
                            <a:schemeClr val="tx1"/>
                          </a:solidFill>
                          <a:latin typeface="Times New Roman" pitchFamily="18" charset="0"/>
                          <a:cs typeface="Times New Roman" pitchFamily="18" charset="0"/>
                        </a:rPr>
                        <a:t>8</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tr-TR" sz="1200" dirty="0" smtClean="0">
                          <a:latin typeface="Times New Roman" pitchFamily="18" charset="0"/>
                          <a:ea typeface="Times New Roman"/>
                          <a:cs typeface="Times New Roman" pitchFamily="18" charset="0"/>
                        </a:rPr>
                        <a:t>İLETİŞİM FAKÜLTESİ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tr-TR" sz="1600" b="0" dirty="0" smtClean="0">
                          <a:latin typeface="Times New Roman" pitchFamily="18" charset="0"/>
                          <a:ea typeface="Times New Roman"/>
                          <a:cs typeface="Times New Roman" pitchFamily="18" charset="0"/>
                        </a:rPr>
                        <a:t>1</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5080" algn="ctr">
                        <a:spcBef>
                          <a:spcPts val="560"/>
                        </a:spcBef>
                        <a:spcAft>
                          <a:spcPts val="0"/>
                        </a:spcAft>
                      </a:pPr>
                      <a:r>
                        <a:rPr lang="en-US" sz="1400" dirty="0">
                          <a:solidFill>
                            <a:schemeClr val="tx1"/>
                          </a:solidFill>
                          <a:latin typeface="Times New Roman" pitchFamily="18" charset="0"/>
                          <a:cs typeface="Times New Roman" pitchFamily="18" charset="0"/>
                        </a:rPr>
                        <a:t>9</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tr-TR" sz="1200" dirty="0" smtClean="0">
                          <a:latin typeface="Times New Roman" pitchFamily="18" charset="0"/>
                          <a:ea typeface="Times New Roman"/>
                          <a:cs typeface="Times New Roman" pitchFamily="18" charset="0"/>
                        </a:rPr>
                        <a:t>TIP FAKÜLTESİ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tr-TR" sz="1600" b="0" dirty="0" smtClean="0">
                          <a:latin typeface="Times New Roman" pitchFamily="18" charset="0"/>
                          <a:ea typeface="Times New Roman"/>
                          <a:cs typeface="Times New Roman" pitchFamily="18" charset="0"/>
                        </a:rPr>
                        <a:t>1</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10</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TARIM BİLİMLERİ VE TEKNOLOJİLERİ  FAKÜLTESİ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90"/>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90"/>
                        </a:spcBef>
                        <a:spcAft>
                          <a:spcPts val="0"/>
                        </a:spcAft>
                      </a:pPr>
                      <a:r>
                        <a:rPr lang="en-US" sz="1600" dirty="0">
                          <a:latin typeface="Times New Roman" pitchFamily="18" charset="0"/>
                          <a:cs typeface="Times New Roman" pitchFamily="18" charset="0"/>
                        </a:rPr>
                        <a:t>2</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11</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YABANCI DİLLER YÜKSEKOKULU</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dirty="0">
                          <a:latin typeface="Times New Roman" pitchFamily="18" charset="0"/>
                          <a:cs typeface="Times New Roman" pitchFamily="18" charset="0"/>
                        </a:rPr>
                        <a:t>2</a:t>
                      </a:r>
                      <a:endParaRPr lang="tr-TR" sz="1600" b="0" dirty="0">
                        <a:latin typeface="Times New Roman" pitchFamily="18" charset="0"/>
                        <a:ea typeface="Times New Roman"/>
                        <a:cs typeface="Times New Roman" pitchFamily="18" charset="0"/>
                      </a:endParaRPr>
                    </a:p>
                  </a:txBody>
                  <a:tcPr marL="0" marR="0" marT="0" marB="0"/>
                </a:tc>
                <a:tc>
                  <a:txBody>
                    <a:bodyPr/>
                    <a:lstStyle/>
                    <a:p>
                      <a:pPr marL="14605" algn="ctr">
                        <a:spcBef>
                          <a:spcPts val="445"/>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12</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ŞAHENK ÖĞRENCİ YURDU</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90"/>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90"/>
                        </a:spcBef>
                        <a:spcAft>
                          <a:spcPts val="0"/>
                        </a:spcAft>
                      </a:pPr>
                      <a:r>
                        <a:rPr lang="en-US" sz="1600" dirty="0">
                          <a:latin typeface="Times New Roman" pitchFamily="18" charset="0"/>
                          <a:cs typeface="Times New Roman" pitchFamily="18" charset="0"/>
                        </a:rPr>
                        <a:t>4</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13</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MERKEZİ LABORATUVAR</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90"/>
                        </a:spcBef>
                        <a:spcAft>
                          <a:spcPts val="0"/>
                        </a:spcAft>
                      </a:pPr>
                      <a:r>
                        <a:rPr lang="en-US" sz="1600">
                          <a:latin typeface="Times New Roman" pitchFamily="18" charset="0"/>
                          <a:cs typeface="Times New Roman" pitchFamily="18" charset="0"/>
                        </a:rPr>
                        <a:t>-</a:t>
                      </a:r>
                      <a:endParaRPr lang="tr-TR" sz="1600" b="0">
                        <a:latin typeface="Times New Roman" pitchFamily="18" charset="0"/>
                        <a:ea typeface="Times New Roman"/>
                        <a:cs typeface="Times New Roman" pitchFamily="18" charset="0"/>
                      </a:endParaRPr>
                    </a:p>
                  </a:txBody>
                  <a:tcPr marL="0" marR="0" marT="0" marB="0"/>
                </a:tc>
                <a:tc>
                  <a:txBody>
                    <a:bodyPr/>
                    <a:lstStyle/>
                    <a:p>
                      <a:pPr marL="13970" algn="ctr">
                        <a:spcBef>
                          <a:spcPts val="490"/>
                        </a:spcBef>
                        <a:spcAft>
                          <a:spcPts val="0"/>
                        </a:spcAft>
                      </a:pPr>
                      <a:r>
                        <a:rPr lang="en-US" sz="1600" dirty="0">
                          <a:latin typeface="Times New Roman" pitchFamily="18" charset="0"/>
                          <a:cs typeface="Times New Roman" pitchFamily="18" charset="0"/>
                        </a:rPr>
                        <a:t>2</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14</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KÜTÜPHANE VE DOKÜMANTASYON DAİRE  BAŞKANLIĞI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a:latin typeface="Times New Roman" pitchFamily="18" charset="0"/>
                          <a:cs typeface="Times New Roman" pitchFamily="18" charset="0"/>
                        </a:rPr>
                        <a:t>-</a:t>
                      </a:r>
                      <a:endParaRPr lang="tr-TR" sz="1600" b="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en-US" sz="1600" dirty="0">
                          <a:latin typeface="Times New Roman" pitchFamily="18" charset="0"/>
                          <a:cs typeface="Times New Roman" pitchFamily="18" charset="0"/>
                        </a:rPr>
                        <a:t>3</a:t>
                      </a:r>
                      <a:endParaRPr lang="tr-TR" sz="1600" b="0" dirty="0">
                        <a:latin typeface="Times New Roman" pitchFamily="18" charset="0"/>
                        <a:ea typeface="Times New Roman"/>
                        <a:cs typeface="Times New Roman" pitchFamily="18" charset="0"/>
                      </a:endParaRPr>
                    </a:p>
                  </a:txBody>
                  <a:tcPr marL="0" marR="0" marT="0" marB="0"/>
                </a:tc>
              </a:tr>
              <a:tr h="289767">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15</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LOJMAN</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a:latin typeface="Times New Roman" pitchFamily="18" charset="0"/>
                          <a:cs typeface="Times New Roman" pitchFamily="18" charset="0"/>
                        </a:rPr>
                        <a:t>1</a:t>
                      </a:r>
                      <a:endParaRPr lang="tr-TR" sz="1600" b="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en-US" sz="1600" dirty="0">
                          <a:latin typeface="Times New Roman" pitchFamily="18" charset="0"/>
                          <a:cs typeface="Times New Roman" pitchFamily="18" charset="0"/>
                        </a:rPr>
                        <a:t>3</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16</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AŞAĞI KAYABAŞI YERLEŞKESİ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a:latin typeface="Times New Roman" pitchFamily="18" charset="0"/>
                          <a:cs typeface="Times New Roman" pitchFamily="18" charset="0"/>
                        </a:rPr>
                        <a:t>1</a:t>
                      </a:r>
                      <a:endParaRPr lang="tr-TR" sz="1600" b="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en-US" sz="1600" dirty="0">
                          <a:latin typeface="Times New Roman" pitchFamily="18" charset="0"/>
                          <a:cs typeface="Times New Roman" pitchFamily="18" charset="0"/>
                        </a:rPr>
                        <a:t>5</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17</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NİĞDE SOSYAL BİLİMLER MESLEK  YÜKSEKOKULU</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90"/>
                        </a:spcBef>
                        <a:spcAft>
                          <a:spcPts val="0"/>
                        </a:spcAft>
                      </a:pPr>
                      <a:r>
                        <a:rPr lang="en-US" sz="1600">
                          <a:latin typeface="Times New Roman" pitchFamily="18" charset="0"/>
                          <a:cs typeface="Times New Roman" pitchFamily="18" charset="0"/>
                        </a:rPr>
                        <a:t>2</a:t>
                      </a:r>
                      <a:endParaRPr lang="tr-TR" sz="1600" b="0">
                        <a:latin typeface="Times New Roman" pitchFamily="18" charset="0"/>
                        <a:ea typeface="Times New Roman"/>
                        <a:cs typeface="Times New Roman" pitchFamily="18" charset="0"/>
                      </a:endParaRPr>
                    </a:p>
                  </a:txBody>
                  <a:tcPr marL="0" marR="0" marT="0" marB="0"/>
                </a:tc>
                <a:tc>
                  <a:txBody>
                    <a:bodyPr/>
                    <a:lstStyle/>
                    <a:p>
                      <a:pPr marL="14605" algn="ctr">
                        <a:spcBef>
                          <a:spcPts val="490"/>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18</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BESYO YERLEŞKESİ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a:latin typeface="Times New Roman" pitchFamily="18" charset="0"/>
                          <a:cs typeface="Times New Roman" pitchFamily="18" charset="0"/>
                        </a:rPr>
                        <a:t>5</a:t>
                      </a:r>
                      <a:endParaRPr lang="tr-TR" sz="1600" b="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en-US" sz="1600" dirty="0">
                          <a:latin typeface="Times New Roman" pitchFamily="18" charset="0"/>
                          <a:cs typeface="Times New Roman" pitchFamily="18" charset="0"/>
                        </a:rPr>
                        <a:t>1</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74295" marR="69850" algn="ctr">
                        <a:spcBef>
                          <a:spcPts val="560"/>
                        </a:spcBef>
                        <a:spcAft>
                          <a:spcPts val="0"/>
                        </a:spcAft>
                      </a:pPr>
                      <a:r>
                        <a:rPr lang="en-US" sz="1400" dirty="0">
                          <a:solidFill>
                            <a:schemeClr val="tx1"/>
                          </a:solidFill>
                          <a:latin typeface="Times New Roman" pitchFamily="18" charset="0"/>
                          <a:cs typeface="Times New Roman" pitchFamily="18" charset="0"/>
                        </a:rPr>
                        <a:t>19</a:t>
                      </a:r>
                      <a:endParaRPr lang="tr-TR" sz="1400" b="1" dirty="0">
                        <a:solidFill>
                          <a:schemeClr val="tx1"/>
                        </a:solidFill>
                        <a:latin typeface="Times New Roman" pitchFamily="18" charset="0"/>
                        <a:ea typeface="Times New Roman"/>
                        <a:cs typeface="Times New Roman" pitchFamily="18" charset="0"/>
                      </a:endParaRPr>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BOR YERLEŞKESİ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dirty="0">
                          <a:latin typeface="Times New Roman" pitchFamily="18" charset="0"/>
                          <a:cs typeface="Times New Roman" pitchFamily="18" charset="0"/>
                        </a:rPr>
                        <a:t>4</a:t>
                      </a: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45"/>
                        </a:spcBef>
                        <a:spcAft>
                          <a:spcPts val="0"/>
                        </a:spcAft>
                      </a:pPr>
                      <a:r>
                        <a:rPr lang="en-US" sz="1600" dirty="0">
                          <a:latin typeface="Times New Roman" pitchFamily="18" charset="0"/>
                          <a:cs typeface="Times New Roman" pitchFamily="18" charset="0"/>
                        </a:rPr>
                        <a:t>5</a:t>
                      </a:r>
                      <a:endParaRPr lang="tr-TR" sz="1600" b="0" dirty="0">
                        <a:latin typeface="Times New Roman" pitchFamily="18" charset="0"/>
                        <a:ea typeface="Times New Roman"/>
                        <a:cs typeface="Times New Roman" pitchFamily="18" charset="0"/>
                      </a:endParaRPr>
                    </a:p>
                  </a:txBody>
                  <a:tcPr marL="0" marR="0" marT="0" marB="0"/>
                </a:tc>
              </a:tr>
              <a:tr h="289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solidFill>
                            <a:schemeClr val="tx1"/>
                          </a:solidFill>
                          <a:latin typeface="Times New Roman" pitchFamily="18" charset="0"/>
                          <a:cs typeface="Times New Roman" pitchFamily="18" charset="0"/>
                        </a:rPr>
                        <a:t>      20</a:t>
                      </a:r>
                      <a:endParaRPr lang="tr-TR" sz="1400" b="1" dirty="0" smtClean="0">
                        <a:solidFill>
                          <a:schemeClr val="tx1"/>
                        </a:solidFill>
                        <a:latin typeface="Times New Roman" pitchFamily="18" charset="0"/>
                        <a:ea typeface="Times New Roman"/>
                        <a:cs typeface="Times New Roman" pitchFamily="18" charset="0"/>
                      </a:endParaRPr>
                    </a:p>
                    <a:p>
                      <a:endParaRPr lang="tr-TR" dirty="0"/>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DERBENT DERLEŞKESİ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90"/>
                        </a:spcBef>
                        <a:spcAft>
                          <a:spcPts val="0"/>
                        </a:spcAft>
                      </a:pPr>
                      <a:r>
                        <a:rPr lang="en-US" sz="1600" dirty="0">
                          <a:latin typeface="Times New Roman" pitchFamily="18" charset="0"/>
                          <a:cs typeface="Times New Roman" pitchFamily="18" charset="0"/>
                        </a:rPr>
                        <a:t>6</a:t>
                      </a:r>
                      <a:endParaRPr lang="tr-TR" sz="1600" b="0" dirty="0">
                        <a:latin typeface="Times New Roman" pitchFamily="18" charset="0"/>
                        <a:ea typeface="Times New Roman"/>
                        <a:cs typeface="Times New Roman" pitchFamily="18" charset="0"/>
                      </a:endParaRPr>
                    </a:p>
                  </a:txBody>
                  <a:tcPr marL="0" marR="0" marT="0" marB="0"/>
                </a:tc>
                <a:tc>
                  <a:txBody>
                    <a:bodyPr/>
                    <a:lstStyle/>
                    <a:p>
                      <a:pPr marL="13970" algn="ctr">
                        <a:spcBef>
                          <a:spcPts val="490"/>
                        </a:spcBef>
                        <a:spcAft>
                          <a:spcPts val="0"/>
                        </a:spcAft>
                      </a:pPr>
                      <a:r>
                        <a:rPr lang="en-US" sz="1600" dirty="0">
                          <a:latin typeface="Times New Roman" pitchFamily="18" charset="0"/>
                          <a:cs typeface="Times New Roman" pitchFamily="18" charset="0"/>
                        </a:rPr>
                        <a:t>2</a:t>
                      </a:r>
                      <a:endParaRPr lang="tr-TR" sz="1600" b="0" dirty="0">
                        <a:latin typeface="Times New Roman" pitchFamily="18" charset="0"/>
                        <a:ea typeface="Times New Roman"/>
                        <a:cs typeface="Times New Roman" pitchFamily="18" charset="0"/>
                      </a:endParaRPr>
                    </a:p>
                  </a:txBody>
                  <a:tcPr marL="0" marR="0" marT="0" marB="0"/>
                </a:tc>
              </a:tr>
              <a:tr h="2502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0" dirty="0" smtClean="0">
                          <a:solidFill>
                            <a:schemeClr val="tx1"/>
                          </a:solidFill>
                          <a:latin typeface="Times New Roman" pitchFamily="18" charset="0"/>
                          <a:ea typeface="+mn-ea"/>
                          <a:cs typeface="Times New Roman" pitchFamily="18" charset="0"/>
                        </a:rPr>
                        <a:t>      21</a:t>
                      </a:r>
                      <a:endParaRPr lang="tr-TR" sz="1400" b="1" dirty="0" smtClean="0">
                        <a:solidFill>
                          <a:schemeClr val="tx1"/>
                        </a:solidFill>
                        <a:latin typeface="Times New Roman" pitchFamily="18" charset="0"/>
                        <a:ea typeface="Times New Roman"/>
                        <a:cs typeface="Times New Roman" pitchFamily="18" charset="0"/>
                      </a:endParaRPr>
                    </a:p>
                    <a:p>
                      <a:endParaRPr lang="tr-TR" dirty="0"/>
                    </a:p>
                  </a:txBody>
                  <a:tcPr marL="0" marR="0" marT="0" marB="0">
                    <a:solidFill>
                      <a:schemeClr val="bg2">
                        <a:lumMod val="75000"/>
                      </a:schemeClr>
                    </a:solidFill>
                  </a:tcPr>
                </a:tc>
                <a:tc>
                  <a:txBody>
                    <a:bodyPr/>
                    <a:lstStyle/>
                    <a:p>
                      <a:pPr marL="17780" algn="l">
                        <a:spcBef>
                          <a:spcPts val="560"/>
                        </a:spcBef>
                        <a:spcAft>
                          <a:spcPts val="0"/>
                        </a:spcAft>
                      </a:pPr>
                      <a:r>
                        <a:rPr lang="en-US" sz="1200" dirty="0">
                          <a:latin typeface="Times New Roman" pitchFamily="18" charset="0"/>
                          <a:cs typeface="Times New Roman" pitchFamily="18" charset="0"/>
                        </a:rPr>
                        <a:t>ULUKIŞLA YERLEŞKESİ</a:t>
                      </a:r>
                      <a:endParaRPr lang="tr-TR" sz="1200" dirty="0">
                        <a:latin typeface="Times New Roman" pitchFamily="18" charset="0"/>
                        <a:ea typeface="Times New Roman"/>
                        <a:cs typeface="Times New Roman" pitchFamily="18" charset="0"/>
                      </a:endParaRPr>
                    </a:p>
                  </a:txBody>
                  <a:tcPr marL="0" marR="0" marT="0" marB="0"/>
                </a:tc>
                <a:tc>
                  <a:txBody>
                    <a:bodyPr/>
                    <a:lstStyle/>
                    <a:p>
                      <a:pPr marL="10795" algn="ctr">
                        <a:spcBef>
                          <a:spcPts val="445"/>
                        </a:spcBef>
                        <a:spcAft>
                          <a:spcPts val="0"/>
                        </a:spcAft>
                      </a:pPr>
                      <a:r>
                        <a:rPr lang="en-US" sz="1600" dirty="0">
                          <a:latin typeface="Times New Roman" pitchFamily="18" charset="0"/>
                          <a:cs typeface="Times New Roman" pitchFamily="18" charset="0"/>
                        </a:rPr>
                        <a:t>4</a:t>
                      </a:r>
                      <a:endParaRPr lang="tr-TR" sz="1600" b="0" dirty="0">
                        <a:latin typeface="Times New Roman" pitchFamily="18" charset="0"/>
                        <a:ea typeface="Times New Roman"/>
                        <a:cs typeface="Times New Roman" pitchFamily="18" charset="0"/>
                      </a:endParaRPr>
                    </a:p>
                  </a:txBody>
                  <a:tcPr marL="0" marR="0" marT="0" marB="0"/>
                </a:tc>
                <a:tc>
                  <a:txBody>
                    <a:bodyPr/>
                    <a:lstStyle/>
                    <a:p>
                      <a:pPr marL="14605" algn="ctr">
                        <a:spcBef>
                          <a:spcPts val="445"/>
                        </a:spcBef>
                        <a:spcAft>
                          <a:spcPts val="0"/>
                        </a:spcAft>
                      </a:pPr>
                      <a:r>
                        <a:rPr lang="en-US" sz="1600" dirty="0">
                          <a:latin typeface="Times New Roman" pitchFamily="18" charset="0"/>
                          <a:cs typeface="Times New Roman" pitchFamily="18" charset="0"/>
                        </a:rPr>
                        <a:t>-</a:t>
                      </a:r>
                      <a:endParaRPr lang="tr-TR" sz="1600" b="0" dirty="0">
                        <a:latin typeface="Times New Roman" pitchFamily="18" charset="0"/>
                        <a:ea typeface="Times New Roman"/>
                        <a:cs typeface="Times New Roman" pitchFamily="18" charset="0"/>
                      </a:endParaRPr>
                    </a:p>
                  </a:txBody>
                  <a:tcPr marL="0" marR="0" marT="0" marB="0"/>
                </a:tc>
              </a:tr>
              <a:tr h="243282">
                <a:tc gridSpan="2">
                  <a:txBody>
                    <a:bodyPr/>
                    <a:lstStyle/>
                    <a:p>
                      <a:pPr marL="1489075" marR="1785620" algn="r">
                        <a:spcBef>
                          <a:spcPts val="130"/>
                        </a:spcBef>
                        <a:spcAft>
                          <a:spcPts val="0"/>
                        </a:spcAft>
                      </a:pPr>
                      <a:r>
                        <a:rPr lang="en-US" sz="1200" dirty="0">
                          <a:solidFill>
                            <a:schemeClr val="bg1"/>
                          </a:solidFill>
                          <a:latin typeface="Times New Roman" pitchFamily="18" charset="0"/>
                          <a:cs typeface="Times New Roman" pitchFamily="18" charset="0"/>
                        </a:rPr>
                        <a:t>TOPLAM</a:t>
                      </a:r>
                      <a:endParaRPr lang="tr-TR" sz="1200" b="1" dirty="0">
                        <a:solidFill>
                          <a:schemeClr val="bg1"/>
                        </a:solidFill>
                        <a:latin typeface="Times New Roman" pitchFamily="18" charset="0"/>
                        <a:ea typeface="Times New Roman"/>
                        <a:cs typeface="Times New Roman" pitchFamily="18" charset="0"/>
                      </a:endParaRPr>
                    </a:p>
                  </a:txBody>
                  <a:tcPr marL="0" marR="0" marT="0" marB="0">
                    <a:solidFill>
                      <a:schemeClr val="tx1">
                        <a:lumMod val="85000"/>
                      </a:schemeClr>
                    </a:solidFill>
                  </a:tcPr>
                </a:tc>
                <a:tc hMerge="1">
                  <a:txBody>
                    <a:bodyPr/>
                    <a:lstStyle/>
                    <a:p>
                      <a:pPr marL="1489075" marR="1785620" algn="ctr">
                        <a:spcBef>
                          <a:spcPts val="130"/>
                        </a:spcBef>
                        <a:spcAft>
                          <a:spcPts val="0"/>
                        </a:spcAft>
                      </a:pPr>
                      <a:endParaRPr lang="tr-TR" sz="1400" dirty="0">
                        <a:latin typeface="Times New Roman"/>
                        <a:ea typeface="Times New Roman"/>
                      </a:endParaRPr>
                    </a:p>
                  </a:txBody>
                  <a:tcPr marL="0" marR="0" marT="0" marB="0">
                    <a:lnB w="9525" cap="flat" cmpd="sng" algn="ctr">
                      <a:noFill/>
                      <a:prstDash val="solid"/>
                    </a:lnB>
                  </a:tcPr>
                </a:tc>
                <a:tc>
                  <a:txBody>
                    <a:bodyPr/>
                    <a:lstStyle/>
                    <a:p>
                      <a:pPr marL="495300" marR="479425" algn="ctr">
                        <a:spcBef>
                          <a:spcPts val="70"/>
                        </a:spcBef>
                        <a:spcAft>
                          <a:spcPts val="0"/>
                        </a:spcAft>
                      </a:pPr>
                      <a:r>
                        <a:rPr lang="en-US" sz="1600" dirty="0">
                          <a:solidFill>
                            <a:schemeClr val="bg1"/>
                          </a:solidFill>
                          <a:latin typeface="Times New Roman" pitchFamily="18" charset="0"/>
                          <a:cs typeface="Times New Roman" pitchFamily="18" charset="0"/>
                        </a:rPr>
                        <a:t>34</a:t>
                      </a:r>
                      <a:endParaRPr lang="tr-TR" sz="1600" b="1" dirty="0">
                        <a:solidFill>
                          <a:schemeClr val="bg1"/>
                        </a:solidFill>
                        <a:latin typeface="Times New Roman" pitchFamily="18" charset="0"/>
                        <a:ea typeface="Times New Roman"/>
                        <a:cs typeface="Times New Roman" pitchFamily="18" charset="0"/>
                      </a:endParaRPr>
                    </a:p>
                  </a:txBody>
                  <a:tcPr marL="0" marR="0" marT="0" marB="0">
                    <a:solidFill>
                      <a:schemeClr val="tx1">
                        <a:lumMod val="85000"/>
                      </a:schemeClr>
                    </a:solidFill>
                  </a:tcPr>
                </a:tc>
                <a:tc>
                  <a:txBody>
                    <a:bodyPr/>
                    <a:lstStyle/>
                    <a:p>
                      <a:pPr marL="278765" marR="263525" algn="ctr">
                        <a:spcBef>
                          <a:spcPts val="70"/>
                        </a:spcBef>
                        <a:spcAft>
                          <a:spcPts val="0"/>
                        </a:spcAft>
                      </a:pPr>
                      <a:r>
                        <a:rPr lang="en-US" sz="1600" dirty="0">
                          <a:solidFill>
                            <a:schemeClr val="bg1"/>
                          </a:solidFill>
                          <a:latin typeface="Times New Roman" pitchFamily="18" charset="0"/>
                          <a:cs typeface="Times New Roman" pitchFamily="18" charset="0"/>
                        </a:rPr>
                        <a:t>55</a:t>
                      </a:r>
                      <a:endParaRPr lang="tr-TR" sz="1600" b="1" dirty="0">
                        <a:solidFill>
                          <a:schemeClr val="bg1"/>
                        </a:solidFill>
                        <a:latin typeface="Times New Roman" pitchFamily="18" charset="0"/>
                        <a:ea typeface="Times New Roman"/>
                        <a:cs typeface="Times New Roman" pitchFamily="18" charset="0"/>
                      </a:endParaRPr>
                    </a:p>
                  </a:txBody>
                  <a:tcPr marL="0" marR="0" marT="0" marB="0">
                    <a:solidFill>
                      <a:schemeClr val="tx1">
                        <a:lumMod val="85000"/>
                      </a:schemeClr>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287016" y="2708920"/>
            <a:ext cx="8856984" cy="584775"/>
          </a:xfrm>
          <a:prstGeom prst="rect">
            <a:avLst/>
          </a:prstGeom>
          <a:noFill/>
        </p:spPr>
        <p:txBody>
          <a:bodyPr wrap="square" rtlCol="0">
            <a:spAutoFit/>
          </a:bodyPr>
          <a:lstStyle/>
          <a:p>
            <a:pPr algn="ctr"/>
            <a:r>
              <a:rPr lang="tr-TR" sz="3200" dirty="0" smtClean="0">
                <a:solidFill>
                  <a:schemeClr val="accent1"/>
                </a:solidFill>
                <a:latin typeface="Times New Roman" pitchFamily="18" charset="0"/>
                <a:cs typeface="Times New Roman" pitchFamily="18" charset="0"/>
              </a:rPr>
              <a:t>GÜVENLİK HİZMETİ </a:t>
            </a:r>
            <a:endParaRPr lang="tr-TR" sz="3200" dirty="0">
              <a:solidFill>
                <a:schemeClr val="accent1"/>
              </a:solidFill>
              <a:latin typeface="Times New Roman" pitchFamily="18" charset="0"/>
              <a:cs typeface="Times New Roman" pitchFamily="18" charset="0"/>
            </a:endParaRPr>
          </a:p>
        </p:txBody>
      </p:sp>
      <p:pic>
        <p:nvPicPr>
          <p:cNvPr id="2" name="1 Resim" descr="DSC_0090.JPG"/>
          <p:cNvPicPr>
            <a:picLocks noChangeAspect="1"/>
          </p:cNvPicPr>
          <p:nvPr/>
        </p:nvPicPr>
        <p:blipFill>
          <a:blip r:embed="rId2" cstate="print"/>
          <a:stretch>
            <a:fillRect/>
          </a:stretch>
        </p:blipFill>
        <p:spPr>
          <a:xfrm>
            <a:off x="179512" y="3284984"/>
            <a:ext cx="8784976" cy="3573016"/>
          </a:xfrm>
          <a:prstGeom prst="rect">
            <a:avLst/>
          </a:prstGeom>
          <a:ln>
            <a:noFill/>
          </a:ln>
          <a:effectLst>
            <a:softEdge rad="112500"/>
          </a:effectLst>
        </p:spPr>
      </p:pic>
      <p:pic>
        <p:nvPicPr>
          <p:cNvPr id="4" name="3 Resim" descr="DSC_0078.JPG"/>
          <p:cNvPicPr>
            <a:picLocks noChangeAspect="1"/>
          </p:cNvPicPr>
          <p:nvPr/>
        </p:nvPicPr>
        <p:blipFill>
          <a:blip r:embed="rId3" cstate="print"/>
          <a:stretch>
            <a:fillRect/>
          </a:stretch>
        </p:blipFill>
        <p:spPr>
          <a:xfrm>
            <a:off x="107504" y="116632"/>
            <a:ext cx="4536504" cy="2664296"/>
          </a:xfrm>
          <a:prstGeom prst="rect">
            <a:avLst/>
          </a:prstGeom>
          <a:ln>
            <a:noFill/>
          </a:ln>
          <a:effectLst>
            <a:softEdge rad="112500"/>
          </a:effectLst>
        </p:spPr>
      </p:pic>
      <p:pic>
        <p:nvPicPr>
          <p:cNvPr id="5" name="4 Resim" descr="DSC_0096.JPG"/>
          <p:cNvPicPr>
            <a:picLocks noChangeAspect="1"/>
          </p:cNvPicPr>
          <p:nvPr/>
        </p:nvPicPr>
        <p:blipFill>
          <a:blip r:embed="rId4" cstate="print"/>
          <a:stretch>
            <a:fillRect/>
          </a:stretch>
        </p:blipFill>
        <p:spPr>
          <a:xfrm>
            <a:off x="4644008" y="116633"/>
            <a:ext cx="4392000" cy="2664296"/>
          </a:xfrm>
          <a:prstGeom prst="rect">
            <a:avLst/>
          </a:prstGeom>
          <a:ln>
            <a:noFill/>
          </a:ln>
          <a:effectLst>
            <a:softEdge rad="1125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271464"/>
            <a:ext cx="6792416" cy="1362075"/>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DAĞITIM HİZMETLERİ	</a:t>
            </a:r>
            <a:endParaRPr lang="tr-TR"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Metin Yer Tutucusu"/>
          <p:cNvSpPr>
            <a:spLocks noGrp="1"/>
          </p:cNvSpPr>
          <p:nvPr>
            <p:ph type="body" idx="1"/>
          </p:nvPr>
        </p:nvSpPr>
        <p:spPr>
          <a:xfrm>
            <a:off x="755576" y="1633536"/>
            <a:ext cx="7128792" cy="3883696"/>
          </a:xfrm>
        </p:spPr>
        <p:txBody>
          <a:bodyPr>
            <a:normAutofit fontScale="77500" lnSpcReduction="20000"/>
          </a:bodyPr>
          <a:lstStyle/>
          <a:p>
            <a:pPr algn="just">
              <a:buSzPct val="120000"/>
              <a:buFont typeface="Wingdings" pitchFamily="2" charset="2"/>
              <a:buChar char="Ø"/>
            </a:pPr>
            <a:r>
              <a:rPr lang="tr-TR" dirty="0" smtClean="0">
                <a:latin typeface="Times New Roman" pitchFamily="18" charset="0"/>
                <a:cs typeface="Times New Roman" pitchFamily="18" charset="0"/>
              </a:rPr>
              <a:t>    Rektörlüğümüz ve bağlı ünitelerine ait evrakların dağıtımı genel evrak birimimiz tarafından yapılmaktadır.</a:t>
            </a:r>
          </a:p>
          <a:p>
            <a:pPr algn="just">
              <a:buSzPct val="120000"/>
              <a:buFont typeface="Wingdings" pitchFamily="2" charset="2"/>
              <a:buChar char="Ø"/>
            </a:pPr>
            <a:r>
              <a:rPr lang="tr-TR" dirty="0" smtClean="0">
                <a:latin typeface="Times New Roman" pitchFamily="18" charset="0"/>
                <a:cs typeface="Times New Roman" pitchFamily="18" charset="0"/>
              </a:rPr>
              <a:t>    Bu süreçte; kurum içi belge kapsamlı evrakların birimlere dağıtımı Elektronik Belge Yönetimi Sistemi (EBYS) üzerinden, aynı zamanda 25 Ağustos 2011 tarihli ve 28036 sayılı Resmi gazetede yayımlanan Elektronik Posta Sistemine İlişkin Usul ve Esaslar Hakkında Yönetmelik gereğince 28.08.2015 tarihinde Üniversitemiz adına </a:t>
            </a:r>
            <a:r>
              <a:rPr lang="tr-TR" b="1" dirty="0" smtClean="0">
                <a:latin typeface="Times New Roman" pitchFamily="18" charset="0"/>
                <a:cs typeface="Times New Roman" pitchFamily="18" charset="0"/>
              </a:rPr>
              <a:t>omerhalisdemiruni@hs01.kep.tr</a:t>
            </a:r>
            <a:r>
              <a:rPr lang="tr-TR" dirty="0" smtClean="0">
                <a:latin typeface="Times New Roman" pitchFamily="18" charset="0"/>
                <a:cs typeface="Times New Roman" pitchFamily="18" charset="0"/>
              </a:rPr>
              <a:t> ve </a:t>
            </a:r>
            <a:r>
              <a:rPr lang="tr-TR" b="1" dirty="0" smtClean="0">
                <a:latin typeface="Times New Roman" pitchFamily="18" charset="0"/>
                <a:cs typeface="Times New Roman" pitchFamily="18" charset="0"/>
              </a:rPr>
              <a:t>omerhalisdemiruni.erasmus@hs01.kep.tr </a:t>
            </a:r>
            <a:r>
              <a:rPr lang="tr-TR" dirty="0" smtClean="0">
                <a:latin typeface="Times New Roman" pitchFamily="18" charset="0"/>
                <a:cs typeface="Times New Roman" pitchFamily="18" charset="0"/>
              </a:rPr>
              <a:t>kep adresleri alınmış olup 500 MB kotamız bulunmaktadır. Kamu kurum ve kuruluşları arasında Kayıtlı Elektronik Posta (KEP) üzerinden de evrakların gönderilmesi ve alınması yapılmaktadır.  </a:t>
            </a:r>
          </a:p>
          <a:p>
            <a:pPr algn="just">
              <a:buSzPct val="120000"/>
              <a:buFont typeface="Wingdings" pitchFamily="2" charset="2"/>
              <a:buChar char="Ø"/>
            </a:pPr>
            <a:r>
              <a:rPr lang="tr-TR" dirty="0" smtClean="0">
                <a:latin typeface="Times New Roman" pitchFamily="18" charset="0"/>
                <a:cs typeface="Times New Roman" pitchFamily="18" charset="0"/>
              </a:rPr>
              <a:t>   Üniversitemiz dışına giden evraklar ise muhteviyatı ve öncelik durumuna göre (acele, gizli, çok gizli vs.) kargo, normal posta, iadeli taahhütlü posta ve elden zimmetle teslim edilmekte veya gönderilmektedir.</a:t>
            </a:r>
          </a:p>
          <a:p>
            <a:pPr algn="just">
              <a:buSzPct val="120000"/>
              <a:buFont typeface="Wingdings" pitchFamily="2" charset="2"/>
              <a:buChar char="Ø"/>
            </a:pPr>
            <a:r>
              <a:rPr lang="tr-TR" dirty="0" smtClean="0">
                <a:latin typeface="Times New Roman" pitchFamily="18" charset="0"/>
                <a:cs typeface="Times New Roman" pitchFamily="18" charset="0"/>
              </a:rPr>
              <a:t>   Üniversitemizin anlaşmalı olduğu kargo şirketi hafta içi her gün saat 15.30' da genel evrak birimimiz den gönderilecek evrakları teslim alarak alıcılara ulaştırmaktadır. Yine hafta içi her gün aynı saatte genel evrak birimimiz görevli personeli görevlendirilen resmi araç ile posta ve diğer kamu kurumlarına evrak dağıtımını etkin bir şekilde gerçekleştirmektedir.</a:t>
            </a:r>
          </a:p>
          <a:p>
            <a:pPr algn="just">
              <a:buSzPct val="120000"/>
              <a:buFont typeface="Wingdings" pitchFamily="2" charset="2"/>
              <a:buChar char="Ø"/>
            </a:pPr>
            <a:endParaRPr lang="tr-TR" dirty="0" smtClean="0">
              <a:latin typeface="Times New Roman" pitchFamily="18" charset="0"/>
              <a:cs typeface="Times New Roman" pitchFamily="18" charset="0"/>
            </a:endParaRPr>
          </a:p>
          <a:p>
            <a:pPr>
              <a:buSzPct val="120000"/>
              <a:buFont typeface="Wingdings" pitchFamily="2" charset="2"/>
              <a:buChar char="Ø"/>
            </a:pP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0" y="0"/>
            <a:ext cx="9144000" cy="6309320"/>
          </a:xfrm>
        </p:spPr>
        <p:txBody>
          <a:bodyPr>
            <a:normAutofit/>
          </a:bodyPr>
          <a:lstStyle/>
          <a:p>
            <a:pPr algn="ctr"/>
            <a:r>
              <a:rPr lang="tr-TR" sz="7200" dirty="0" smtClean="0">
                <a:latin typeface="Times New Roman" pitchFamily="18" charset="0"/>
                <a:cs typeface="Times New Roman" pitchFamily="18" charset="0"/>
              </a:rPr>
              <a:t>TEŞEKKÜRLER</a:t>
            </a:r>
            <a:br>
              <a:rPr lang="tr-TR" sz="7200" dirty="0" smtClean="0">
                <a:latin typeface="Times New Roman" pitchFamily="18" charset="0"/>
                <a:cs typeface="Times New Roman" pitchFamily="18" charset="0"/>
              </a:rPr>
            </a:br>
            <a:r>
              <a:rPr lang="tr-TR" sz="7200" dirty="0" smtClean="0">
                <a:latin typeface="Times New Roman" pitchFamily="18" charset="0"/>
                <a:cs typeface="Times New Roman" pitchFamily="18" charset="0"/>
              </a:rPr>
              <a:t/>
            </a:r>
            <a:br>
              <a:rPr lang="tr-TR" sz="7200" dirty="0" smtClean="0">
                <a:latin typeface="Times New Roman" pitchFamily="18" charset="0"/>
                <a:cs typeface="Times New Roman" pitchFamily="18" charset="0"/>
              </a:rPr>
            </a:br>
            <a:r>
              <a:rPr lang="tr-TR" sz="4000" dirty="0" smtClean="0">
                <a:latin typeface="Times New Roman" pitchFamily="18" charset="0"/>
                <a:cs typeface="Times New Roman" pitchFamily="18" charset="0"/>
              </a:rPr>
              <a:t>İdari ve Mali İşler Daire</a:t>
            </a:r>
            <a:br>
              <a:rPr lang="tr-TR" sz="4000" dirty="0" smtClean="0">
                <a:latin typeface="Times New Roman" pitchFamily="18" charset="0"/>
                <a:cs typeface="Times New Roman" pitchFamily="18" charset="0"/>
              </a:rPr>
            </a:br>
            <a:r>
              <a:rPr lang="tr-TR" sz="4000" dirty="0" smtClean="0">
                <a:latin typeface="Times New Roman" pitchFamily="18" charset="0"/>
                <a:cs typeface="Times New Roman" pitchFamily="18" charset="0"/>
              </a:rPr>
              <a:t> Başkanlığı </a:t>
            </a:r>
            <a:r>
              <a:rPr lang="tr-TR" sz="7200" dirty="0" smtClean="0">
                <a:latin typeface="Times New Roman" pitchFamily="18" charset="0"/>
                <a:cs typeface="Times New Roman" pitchFamily="18" charset="0"/>
              </a:rPr>
              <a:t/>
            </a:r>
            <a:br>
              <a:rPr lang="tr-TR" sz="7200" dirty="0" smtClean="0">
                <a:latin typeface="Times New Roman" pitchFamily="18" charset="0"/>
                <a:cs typeface="Times New Roman" pitchFamily="18" charset="0"/>
              </a:rPr>
            </a:br>
            <a:endParaRPr lang="tr-TR" sz="7200" dirty="0">
              <a:latin typeface="Times New Roman" pitchFamily="18" charset="0"/>
              <a:cs typeface="Times New Roman" pitchFamily="18" charset="0"/>
            </a:endParaRPr>
          </a:p>
        </p:txBody>
      </p:sp>
      <p:sp>
        <p:nvSpPr>
          <p:cNvPr id="3" name="2 Alt Başlık"/>
          <p:cNvSpPr>
            <a:spLocks noGrp="1"/>
          </p:cNvSpPr>
          <p:nvPr>
            <p:ph type="subTitle" idx="1"/>
          </p:nvPr>
        </p:nvSpPr>
        <p:spPr>
          <a:xfrm>
            <a:off x="540544" y="5301208"/>
            <a:ext cx="8062912" cy="144016"/>
          </a:xfrm>
        </p:spPr>
        <p:txBody>
          <a:bodyPr>
            <a:normAutofit fontScale="25000" lnSpcReduction="20000"/>
          </a:bodyPr>
          <a:lstStyle/>
          <a:p>
            <a:r>
              <a:rPr lang="tr-TR" dirty="0" smtClean="0"/>
              <a:t>   </a:t>
            </a: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a:t>
            </a:r>
            <a:endParaRPr lang="tr-TR" dirty="0"/>
          </a:p>
        </p:txBody>
      </p:sp>
      <p:sp>
        <p:nvSpPr>
          <p:cNvPr id="3" name="2 Metin Yer Tutucusu"/>
          <p:cNvSpPr>
            <a:spLocks noGrp="1"/>
          </p:cNvSpPr>
          <p:nvPr>
            <p:ph type="body" idx="1"/>
          </p:nvPr>
        </p:nvSpPr>
        <p:spPr/>
        <p:txBody>
          <a:bodyPr/>
          <a:lstStyle/>
          <a:p>
            <a:r>
              <a:rPr lang="tr-TR" dirty="0" smtClean="0"/>
              <a:t> </a:t>
            </a:r>
            <a:endParaRPr lang="tr-TR" dirty="0"/>
          </a:p>
        </p:txBody>
      </p:sp>
      <p:sp>
        <p:nvSpPr>
          <p:cNvPr id="4" name="Düz Bağlayıcı 3"/>
          <p:cNvSpPr/>
          <p:nvPr/>
        </p:nvSpPr>
        <p:spPr>
          <a:xfrm>
            <a:off x="4067944" y="1052736"/>
            <a:ext cx="288032" cy="72008"/>
          </a:xfrm>
          <a:custGeom>
            <a:avLst/>
            <a:gdLst/>
            <a:ahLst/>
            <a:cxnLst/>
            <a:rect l="0" t="0" r="0" b="0"/>
            <a:pathLst>
              <a:path>
                <a:moveTo>
                  <a:pt x="0" y="68434"/>
                </a:moveTo>
                <a:lnTo>
                  <a:pt x="2426928" y="457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Düz Bağlayıcı 4"/>
          <p:cNvSpPr/>
          <p:nvPr/>
        </p:nvSpPr>
        <p:spPr>
          <a:xfrm>
            <a:off x="8387436" y="3383804"/>
            <a:ext cx="91440" cy="120778"/>
          </a:xfrm>
          <a:custGeom>
            <a:avLst/>
            <a:gdLst/>
            <a:ahLst/>
            <a:cxnLst/>
            <a:rect l="0" t="0" r="0" b="0"/>
            <a:pathLst>
              <a:path>
                <a:moveTo>
                  <a:pt x="45720" y="0"/>
                </a:moveTo>
                <a:lnTo>
                  <a:pt x="45720" y="12077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Düz Bağlayıcı 5"/>
          <p:cNvSpPr/>
          <p:nvPr/>
        </p:nvSpPr>
        <p:spPr>
          <a:xfrm>
            <a:off x="8329659" y="2663464"/>
            <a:ext cx="91440" cy="108072"/>
          </a:xfrm>
          <a:custGeom>
            <a:avLst/>
            <a:gdLst/>
            <a:ahLst/>
            <a:cxnLst/>
            <a:rect l="0" t="0" r="0" b="0"/>
            <a:pathLst>
              <a:path>
                <a:moveTo>
                  <a:pt x="45720" y="0"/>
                </a:moveTo>
                <a:lnTo>
                  <a:pt x="45720" y="57453"/>
                </a:lnTo>
                <a:lnTo>
                  <a:pt x="103497" y="57453"/>
                </a:lnTo>
                <a:lnTo>
                  <a:pt x="103497" y="10807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Düz Bağlayıcı 6"/>
          <p:cNvSpPr/>
          <p:nvPr/>
        </p:nvSpPr>
        <p:spPr>
          <a:xfrm>
            <a:off x="4359045" y="1114067"/>
            <a:ext cx="4016333" cy="809857"/>
          </a:xfrm>
          <a:custGeom>
            <a:avLst/>
            <a:gdLst/>
            <a:ahLst/>
            <a:cxnLst/>
            <a:rect l="0" t="0" r="0" b="0"/>
            <a:pathLst>
              <a:path>
                <a:moveTo>
                  <a:pt x="0" y="0"/>
                </a:moveTo>
                <a:lnTo>
                  <a:pt x="0" y="759239"/>
                </a:lnTo>
                <a:lnTo>
                  <a:pt x="4016333" y="759239"/>
                </a:lnTo>
                <a:lnTo>
                  <a:pt x="4016333" y="80985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Düz Bağlayıcı 7"/>
          <p:cNvSpPr/>
          <p:nvPr/>
        </p:nvSpPr>
        <p:spPr>
          <a:xfrm>
            <a:off x="7175375" y="3162837"/>
            <a:ext cx="91440" cy="120854"/>
          </a:xfrm>
          <a:custGeom>
            <a:avLst/>
            <a:gdLst/>
            <a:ahLst/>
            <a:cxnLst/>
            <a:rect l="0" t="0" r="0" b="0"/>
            <a:pathLst>
              <a:path>
                <a:moveTo>
                  <a:pt x="45720" y="0"/>
                </a:moveTo>
                <a:lnTo>
                  <a:pt x="45720" y="12085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Düz Bağlayıcı 8"/>
          <p:cNvSpPr/>
          <p:nvPr/>
        </p:nvSpPr>
        <p:spPr>
          <a:xfrm>
            <a:off x="7175375" y="2528570"/>
            <a:ext cx="91440" cy="100664"/>
          </a:xfrm>
          <a:custGeom>
            <a:avLst/>
            <a:gdLst/>
            <a:ahLst/>
            <a:cxnLst/>
            <a:rect l="0" t="0" r="0" b="0"/>
            <a:pathLst>
              <a:path>
                <a:moveTo>
                  <a:pt x="45720" y="0"/>
                </a:moveTo>
                <a:lnTo>
                  <a:pt x="45720" y="10066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Düz Bağlayıcı 9"/>
          <p:cNvSpPr/>
          <p:nvPr/>
        </p:nvSpPr>
        <p:spPr>
          <a:xfrm>
            <a:off x="4359045" y="1114067"/>
            <a:ext cx="2862049" cy="816238"/>
          </a:xfrm>
          <a:custGeom>
            <a:avLst/>
            <a:gdLst/>
            <a:ahLst/>
            <a:cxnLst/>
            <a:rect l="0" t="0" r="0" b="0"/>
            <a:pathLst>
              <a:path>
                <a:moveTo>
                  <a:pt x="0" y="0"/>
                </a:moveTo>
                <a:lnTo>
                  <a:pt x="0" y="765620"/>
                </a:lnTo>
                <a:lnTo>
                  <a:pt x="2862049" y="765620"/>
                </a:lnTo>
                <a:lnTo>
                  <a:pt x="2862049" y="81623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Düz Bağlayıcı 10"/>
          <p:cNvSpPr/>
          <p:nvPr/>
        </p:nvSpPr>
        <p:spPr>
          <a:xfrm>
            <a:off x="5905867" y="3288405"/>
            <a:ext cx="91440" cy="331287"/>
          </a:xfrm>
          <a:custGeom>
            <a:avLst/>
            <a:gdLst/>
            <a:ahLst/>
            <a:cxnLst/>
            <a:rect l="0" t="0" r="0" b="0"/>
            <a:pathLst>
              <a:path>
                <a:moveTo>
                  <a:pt x="45720" y="0"/>
                </a:moveTo>
                <a:lnTo>
                  <a:pt x="45720" y="280668"/>
                </a:lnTo>
                <a:lnTo>
                  <a:pt x="78100" y="280668"/>
                </a:lnTo>
                <a:lnTo>
                  <a:pt x="78100" y="33128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Düz Bağlayıcı 11"/>
          <p:cNvSpPr/>
          <p:nvPr/>
        </p:nvSpPr>
        <p:spPr>
          <a:xfrm>
            <a:off x="5905807" y="2445752"/>
            <a:ext cx="91440" cy="132495"/>
          </a:xfrm>
          <a:custGeom>
            <a:avLst/>
            <a:gdLst/>
            <a:ahLst/>
            <a:cxnLst/>
            <a:rect l="0" t="0" r="0" b="0"/>
            <a:pathLst>
              <a:path>
                <a:moveTo>
                  <a:pt x="45720" y="0"/>
                </a:moveTo>
                <a:lnTo>
                  <a:pt x="45720" y="81876"/>
                </a:lnTo>
                <a:lnTo>
                  <a:pt x="45780" y="81876"/>
                </a:lnTo>
                <a:lnTo>
                  <a:pt x="45780" y="13249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Düz Bağlayıcı 12"/>
          <p:cNvSpPr/>
          <p:nvPr/>
        </p:nvSpPr>
        <p:spPr>
          <a:xfrm>
            <a:off x="4359045" y="1114067"/>
            <a:ext cx="1592481" cy="803501"/>
          </a:xfrm>
          <a:custGeom>
            <a:avLst/>
            <a:gdLst/>
            <a:ahLst/>
            <a:cxnLst/>
            <a:rect l="0" t="0" r="0" b="0"/>
            <a:pathLst>
              <a:path>
                <a:moveTo>
                  <a:pt x="0" y="0"/>
                </a:moveTo>
                <a:lnTo>
                  <a:pt x="0" y="752882"/>
                </a:lnTo>
                <a:lnTo>
                  <a:pt x="1592481" y="752882"/>
                </a:lnTo>
                <a:lnTo>
                  <a:pt x="1592481" y="80350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Düz Bağlayıcı 13"/>
          <p:cNvSpPr/>
          <p:nvPr/>
        </p:nvSpPr>
        <p:spPr>
          <a:xfrm>
            <a:off x="4464763" y="3811740"/>
            <a:ext cx="91440" cy="137519"/>
          </a:xfrm>
          <a:custGeom>
            <a:avLst/>
            <a:gdLst/>
            <a:ahLst/>
            <a:cxnLst/>
            <a:rect l="0" t="0" r="0" b="0"/>
            <a:pathLst>
              <a:path>
                <a:moveTo>
                  <a:pt x="45720" y="0"/>
                </a:moveTo>
                <a:lnTo>
                  <a:pt x="45720" y="86900"/>
                </a:lnTo>
                <a:lnTo>
                  <a:pt x="54134" y="86900"/>
                </a:lnTo>
                <a:lnTo>
                  <a:pt x="54134" y="13751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Düz Bağlayıcı 14"/>
          <p:cNvSpPr/>
          <p:nvPr/>
        </p:nvSpPr>
        <p:spPr>
          <a:xfrm>
            <a:off x="4464763" y="3350346"/>
            <a:ext cx="91440" cy="114425"/>
          </a:xfrm>
          <a:custGeom>
            <a:avLst/>
            <a:gdLst/>
            <a:ahLst/>
            <a:cxnLst/>
            <a:rect l="0" t="0" r="0" b="0"/>
            <a:pathLst>
              <a:path>
                <a:moveTo>
                  <a:pt x="45725" y="0"/>
                </a:moveTo>
                <a:lnTo>
                  <a:pt x="45725" y="63806"/>
                </a:lnTo>
                <a:lnTo>
                  <a:pt x="45720" y="63806"/>
                </a:lnTo>
                <a:lnTo>
                  <a:pt x="45720" y="11442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Düz Bağlayıcı 15"/>
          <p:cNvSpPr/>
          <p:nvPr/>
        </p:nvSpPr>
        <p:spPr>
          <a:xfrm>
            <a:off x="4464720" y="2379672"/>
            <a:ext cx="91440" cy="145204"/>
          </a:xfrm>
          <a:custGeom>
            <a:avLst/>
            <a:gdLst/>
            <a:ahLst/>
            <a:cxnLst/>
            <a:rect l="0" t="0" r="0" b="0"/>
            <a:pathLst>
              <a:path>
                <a:moveTo>
                  <a:pt x="45720" y="0"/>
                </a:moveTo>
                <a:lnTo>
                  <a:pt x="45720" y="94586"/>
                </a:lnTo>
                <a:lnTo>
                  <a:pt x="45769" y="94586"/>
                </a:lnTo>
                <a:lnTo>
                  <a:pt x="45769" y="14520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Düz Bağlayıcı 16"/>
          <p:cNvSpPr/>
          <p:nvPr/>
        </p:nvSpPr>
        <p:spPr>
          <a:xfrm>
            <a:off x="4359045" y="1114067"/>
            <a:ext cx="151394" cy="809857"/>
          </a:xfrm>
          <a:custGeom>
            <a:avLst/>
            <a:gdLst/>
            <a:ahLst/>
            <a:cxnLst/>
            <a:rect l="0" t="0" r="0" b="0"/>
            <a:pathLst>
              <a:path>
                <a:moveTo>
                  <a:pt x="0" y="0"/>
                </a:moveTo>
                <a:lnTo>
                  <a:pt x="0" y="759239"/>
                </a:lnTo>
                <a:lnTo>
                  <a:pt x="151394" y="759239"/>
                </a:lnTo>
                <a:lnTo>
                  <a:pt x="151394" y="80985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Düz Bağlayıcı 17"/>
          <p:cNvSpPr/>
          <p:nvPr/>
        </p:nvSpPr>
        <p:spPr>
          <a:xfrm>
            <a:off x="3170058" y="3778153"/>
            <a:ext cx="91440" cy="163458"/>
          </a:xfrm>
          <a:custGeom>
            <a:avLst/>
            <a:gdLst/>
            <a:ahLst/>
            <a:cxnLst/>
            <a:rect l="0" t="0" r="0" b="0"/>
            <a:pathLst>
              <a:path>
                <a:moveTo>
                  <a:pt x="45720" y="0"/>
                </a:moveTo>
                <a:lnTo>
                  <a:pt x="45720" y="112840"/>
                </a:lnTo>
                <a:lnTo>
                  <a:pt x="122309" y="112840"/>
                </a:lnTo>
                <a:lnTo>
                  <a:pt x="122309" y="16345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Düz Bağlayıcı 18"/>
          <p:cNvSpPr/>
          <p:nvPr/>
        </p:nvSpPr>
        <p:spPr>
          <a:xfrm>
            <a:off x="3131924" y="3345263"/>
            <a:ext cx="91440" cy="101712"/>
          </a:xfrm>
          <a:custGeom>
            <a:avLst/>
            <a:gdLst/>
            <a:ahLst/>
            <a:cxnLst/>
            <a:rect l="0" t="0" r="0" b="0"/>
            <a:pathLst>
              <a:path>
                <a:moveTo>
                  <a:pt x="45720" y="0"/>
                </a:moveTo>
                <a:lnTo>
                  <a:pt x="45720" y="51093"/>
                </a:lnTo>
                <a:lnTo>
                  <a:pt x="83853" y="51093"/>
                </a:lnTo>
                <a:lnTo>
                  <a:pt x="83853" y="10171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Düz Bağlayıcı 19"/>
          <p:cNvSpPr/>
          <p:nvPr/>
        </p:nvSpPr>
        <p:spPr>
          <a:xfrm>
            <a:off x="3131870" y="2270894"/>
            <a:ext cx="91440" cy="138848"/>
          </a:xfrm>
          <a:custGeom>
            <a:avLst/>
            <a:gdLst/>
            <a:ahLst/>
            <a:cxnLst/>
            <a:rect l="0" t="0" r="0" b="0"/>
            <a:pathLst>
              <a:path>
                <a:moveTo>
                  <a:pt x="45720" y="0"/>
                </a:moveTo>
                <a:lnTo>
                  <a:pt x="45720" y="88229"/>
                </a:lnTo>
                <a:lnTo>
                  <a:pt x="45774" y="88229"/>
                </a:lnTo>
                <a:lnTo>
                  <a:pt x="45774" y="13884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1" name="Düz Bağlayıcı 20"/>
          <p:cNvSpPr/>
          <p:nvPr/>
        </p:nvSpPr>
        <p:spPr>
          <a:xfrm>
            <a:off x="3177590" y="1114067"/>
            <a:ext cx="1682442" cy="809857"/>
          </a:xfrm>
          <a:custGeom>
            <a:avLst/>
            <a:gdLst/>
            <a:ahLst/>
            <a:cxnLst/>
            <a:rect l="0" t="0" r="0" b="0"/>
            <a:pathLst>
              <a:path>
                <a:moveTo>
                  <a:pt x="1181455" y="0"/>
                </a:moveTo>
                <a:lnTo>
                  <a:pt x="1181455" y="759239"/>
                </a:lnTo>
                <a:lnTo>
                  <a:pt x="0" y="759239"/>
                </a:lnTo>
                <a:lnTo>
                  <a:pt x="0" y="80985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Düz Bağlayıcı 21"/>
          <p:cNvSpPr/>
          <p:nvPr/>
        </p:nvSpPr>
        <p:spPr>
          <a:xfrm>
            <a:off x="1896958" y="3929296"/>
            <a:ext cx="91440" cy="122658"/>
          </a:xfrm>
          <a:custGeom>
            <a:avLst/>
            <a:gdLst/>
            <a:ahLst/>
            <a:cxnLst/>
            <a:rect l="0" t="0" r="0" b="0"/>
            <a:pathLst>
              <a:path>
                <a:moveTo>
                  <a:pt x="45720" y="0"/>
                </a:moveTo>
                <a:lnTo>
                  <a:pt x="45720" y="72040"/>
                </a:lnTo>
                <a:lnTo>
                  <a:pt x="102655" y="72040"/>
                </a:lnTo>
                <a:lnTo>
                  <a:pt x="102655" y="12265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Düz Bağlayıcı 22"/>
          <p:cNvSpPr/>
          <p:nvPr/>
        </p:nvSpPr>
        <p:spPr>
          <a:xfrm>
            <a:off x="1267404" y="3154972"/>
            <a:ext cx="675273" cy="96601"/>
          </a:xfrm>
          <a:custGeom>
            <a:avLst/>
            <a:gdLst/>
            <a:ahLst/>
            <a:cxnLst/>
            <a:rect l="0" t="0" r="0" b="0"/>
            <a:pathLst>
              <a:path>
                <a:moveTo>
                  <a:pt x="0" y="0"/>
                </a:moveTo>
                <a:lnTo>
                  <a:pt x="0" y="45982"/>
                </a:lnTo>
                <a:lnTo>
                  <a:pt x="675273" y="45982"/>
                </a:lnTo>
                <a:lnTo>
                  <a:pt x="675273" y="96601"/>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Düz Bağlayıcı 23"/>
          <p:cNvSpPr/>
          <p:nvPr/>
        </p:nvSpPr>
        <p:spPr>
          <a:xfrm>
            <a:off x="610504" y="4037044"/>
            <a:ext cx="91440" cy="95289"/>
          </a:xfrm>
          <a:custGeom>
            <a:avLst/>
            <a:gdLst/>
            <a:ahLst/>
            <a:cxnLst/>
            <a:rect l="0" t="0" r="0" b="0"/>
            <a:pathLst>
              <a:path>
                <a:moveTo>
                  <a:pt x="45720" y="0"/>
                </a:moveTo>
                <a:lnTo>
                  <a:pt x="45720" y="44671"/>
                </a:lnTo>
                <a:lnTo>
                  <a:pt x="58407" y="44671"/>
                </a:lnTo>
                <a:lnTo>
                  <a:pt x="58407" y="95289"/>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Düz Bağlayıcı 24"/>
          <p:cNvSpPr/>
          <p:nvPr/>
        </p:nvSpPr>
        <p:spPr>
          <a:xfrm>
            <a:off x="656224" y="3154972"/>
            <a:ext cx="611180" cy="109314"/>
          </a:xfrm>
          <a:custGeom>
            <a:avLst/>
            <a:gdLst/>
            <a:ahLst/>
            <a:cxnLst/>
            <a:rect l="0" t="0" r="0" b="0"/>
            <a:pathLst>
              <a:path>
                <a:moveTo>
                  <a:pt x="611180" y="0"/>
                </a:moveTo>
                <a:lnTo>
                  <a:pt x="611180" y="58695"/>
                </a:lnTo>
                <a:lnTo>
                  <a:pt x="0" y="58695"/>
                </a:lnTo>
                <a:lnTo>
                  <a:pt x="0" y="1093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Düz Bağlayıcı 25"/>
          <p:cNvSpPr/>
          <p:nvPr/>
        </p:nvSpPr>
        <p:spPr>
          <a:xfrm>
            <a:off x="1221684" y="2496250"/>
            <a:ext cx="91440" cy="105726"/>
          </a:xfrm>
          <a:custGeom>
            <a:avLst/>
            <a:gdLst/>
            <a:ahLst/>
            <a:cxnLst/>
            <a:rect l="0" t="0" r="0" b="0"/>
            <a:pathLst>
              <a:path>
                <a:moveTo>
                  <a:pt x="52577" y="0"/>
                </a:moveTo>
                <a:lnTo>
                  <a:pt x="52577" y="55108"/>
                </a:lnTo>
                <a:lnTo>
                  <a:pt x="45720" y="55108"/>
                </a:lnTo>
                <a:lnTo>
                  <a:pt x="45720" y="10572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Düz Bağlayıcı 26"/>
          <p:cNvSpPr/>
          <p:nvPr/>
        </p:nvSpPr>
        <p:spPr>
          <a:xfrm>
            <a:off x="1274262" y="1114067"/>
            <a:ext cx="3084783" cy="809857"/>
          </a:xfrm>
          <a:custGeom>
            <a:avLst/>
            <a:gdLst/>
            <a:ahLst/>
            <a:cxnLst/>
            <a:rect l="0" t="0" r="0" b="0"/>
            <a:pathLst>
              <a:path>
                <a:moveTo>
                  <a:pt x="3084783" y="0"/>
                </a:moveTo>
                <a:lnTo>
                  <a:pt x="3084783" y="759239"/>
                </a:lnTo>
                <a:lnTo>
                  <a:pt x="0" y="759239"/>
                </a:lnTo>
                <a:lnTo>
                  <a:pt x="0" y="80985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27 Yuvarlatılmış Dikdörtgen"/>
          <p:cNvSpPr/>
          <p:nvPr/>
        </p:nvSpPr>
        <p:spPr>
          <a:xfrm>
            <a:off x="3550830" y="250251"/>
            <a:ext cx="1616431" cy="863816"/>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29" name="28 Grup"/>
          <p:cNvGrpSpPr/>
          <p:nvPr/>
        </p:nvGrpSpPr>
        <p:grpSpPr>
          <a:xfrm>
            <a:off x="3611542" y="307927"/>
            <a:ext cx="1616431" cy="863816"/>
            <a:chOff x="3816426" y="116632"/>
            <a:chExt cx="1616431" cy="863816"/>
          </a:xfrm>
        </p:grpSpPr>
        <p:sp>
          <p:nvSpPr>
            <p:cNvPr id="126" name="125 Yuvarlatılmış Dikdörtgen"/>
            <p:cNvSpPr/>
            <p:nvPr/>
          </p:nvSpPr>
          <p:spPr>
            <a:xfrm>
              <a:off x="3816426" y="116632"/>
              <a:ext cx="1616431" cy="863816"/>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7" name="Yuvarlatılmış Dikdörtgen 29"/>
            <p:cNvSpPr/>
            <p:nvPr/>
          </p:nvSpPr>
          <p:spPr>
            <a:xfrm>
              <a:off x="3841726" y="141932"/>
              <a:ext cx="1565831" cy="8132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kern="1200" dirty="0">
                  <a:latin typeface="Times New Roman" pitchFamily="18" charset="0"/>
                  <a:cs typeface="Times New Roman" pitchFamily="18" charset="0"/>
                </a:rPr>
                <a:t>GÜL ŞAHİN</a:t>
              </a:r>
            </a:p>
            <a:p>
              <a:pPr lvl="0" algn="ctr" defTabSz="444500">
                <a:lnSpc>
                  <a:spcPct val="90000"/>
                </a:lnSpc>
                <a:spcBef>
                  <a:spcPct val="0"/>
                </a:spcBef>
                <a:spcAft>
                  <a:spcPct val="35000"/>
                </a:spcAft>
              </a:pPr>
              <a:r>
                <a:rPr lang="tr-TR" sz="1000" b="1" kern="1200" dirty="0">
                  <a:latin typeface="Times New Roman" pitchFamily="18" charset="0"/>
                  <a:cs typeface="Times New Roman" pitchFamily="18" charset="0"/>
                </a:rPr>
                <a:t>(DAİRE BAŞKANI)</a:t>
              </a:r>
            </a:p>
          </p:txBody>
        </p:sp>
      </p:grpSp>
      <p:sp>
        <p:nvSpPr>
          <p:cNvPr id="30" name="29 Yuvarlatılmış Dikdörtgen"/>
          <p:cNvSpPr/>
          <p:nvPr/>
        </p:nvSpPr>
        <p:spPr>
          <a:xfrm>
            <a:off x="645825" y="1923925"/>
            <a:ext cx="1256873" cy="572324"/>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1" name="30 Grup"/>
          <p:cNvGrpSpPr/>
          <p:nvPr/>
        </p:nvGrpSpPr>
        <p:grpSpPr>
          <a:xfrm>
            <a:off x="706537" y="1981601"/>
            <a:ext cx="1256873" cy="572324"/>
            <a:chOff x="911421" y="1790306"/>
            <a:chExt cx="1256873" cy="572324"/>
          </a:xfrm>
        </p:grpSpPr>
        <p:sp>
          <p:nvSpPr>
            <p:cNvPr id="124" name="123 Yuvarlatılmış Dikdörtgen"/>
            <p:cNvSpPr/>
            <p:nvPr/>
          </p:nvSpPr>
          <p:spPr>
            <a:xfrm>
              <a:off x="911421" y="1790306"/>
              <a:ext cx="1256873" cy="572324"/>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5" name="Yuvarlatılmış Dikdörtgen 32"/>
            <p:cNvSpPr/>
            <p:nvPr/>
          </p:nvSpPr>
          <p:spPr>
            <a:xfrm>
              <a:off x="928184" y="1807069"/>
              <a:ext cx="1223347" cy="5387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kern="1200" dirty="0">
                  <a:latin typeface="Times New Roman" pitchFamily="18" charset="0"/>
                  <a:cs typeface="Times New Roman" pitchFamily="18" charset="0"/>
                </a:rPr>
                <a:t>GENEL HİZMETLER BİRİMİ</a:t>
              </a:r>
            </a:p>
          </p:txBody>
        </p:sp>
      </p:grpSp>
      <p:sp>
        <p:nvSpPr>
          <p:cNvPr id="32" name="31 Yuvarlatılmış Dikdörtgen"/>
          <p:cNvSpPr/>
          <p:nvPr/>
        </p:nvSpPr>
        <p:spPr>
          <a:xfrm>
            <a:off x="562211" y="2601976"/>
            <a:ext cx="1410386" cy="552995"/>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3" name="32 Grup"/>
          <p:cNvGrpSpPr/>
          <p:nvPr/>
        </p:nvGrpSpPr>
        <p:grpSpPr>
          <a:xfrm>
            <a:off x="622923" y="2659653"/>
            <a:ext cx="1410386" cy="552995"/>
            <a:chOff x="827807" y="2468358"/>
            <a:chExt cx="1410386" cy="552995"/>
          </a:xfrm>
        </p:grpSpPr>
        <p:sp>
          <p:nvSpPr>
            <p:cNvPr id="122" name="121 Yuvarlatılmış Dikdörtgen"/>
            <p:cNvSpPr/>
            <p:nvPr/>
          </p:nvSpPr>
          <p:spPr>
            <a:xfrm>
              <a:off x="827807" y="2468358"/>
              <a:ext cx="1410386" cy="552995"/>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3" name="Yuvarlatılmış Dikdörtgen 35"/>
            <p:cNvSpPr/>
            <p:nvPr/>
          </p:nvSpPr>
          <p:spPr>
            <a:xfrm>
              <a:off x="844004" y="2484555"/>
              <a:ext cx="1377992" cy="5206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      Zeynel YALÇIN</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         (Şube Müd.)</a:t>
              </a:r>
            </a:p>
          </p:txBody>
        </p:sp>
      </p:grpSp>
      <p:sp>
        <p:nvSpPr>
          <p:cNvPr id="34" name="33 Yuvarlatılmış Dikdörtgen"/>
          <p:cNvSpPr/>
          <p:nvPr/>
        </p:nvSpPr>
        <p:spPr>
          <a:xfrm>
            <a:off x="164913" y="3264286"/>
            <a:ext cx="982620" cy="772758"/>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5" name="34 Grup"/>
          <p:cNvGrpSpPr/>
          <p:nvPr/>
        </p:nvGrpSpPr>
        <p:grpSpPr>
          <a:xfrm>
            <a:off x="225625" y="3321962"/>
            <a:ext cx="982620" cy="772758"/>
            <a:chOff x="430509" y="3130667"/>
            <a:chExt cx="982620" cy="772758"/>
          </a:xfrm>
        </p:grpSpPr>
        <p:sp>
          <p:nvSpPr>
            <p:cNvPr id="120" name="119 Yuvarlatılmış Dikdörtgen"/>
            <p:cNvSpPr/>
            <p:nvPr/>
          </p:nvSpPr>
          <p:spPr>
            <a:xfrm>
              <a:off x="430509" y="3130667"/>
              <a:ext cx="982620" cy="772758"/>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1" name="Yuvarlatılmış Dikdörtgen 38"/>
            <p:cNvSpPr/>
            <p:nvPr/>
          </p:nvSpPr>
          <p:spPr>
            <a:xfrm>
              <a:off x="453142" y="3153300"/>
              <a:ext cx="937354" cy="7274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tr-TR" sz="1000" kern="1200" dirty="0">
                <a:latin typeface="Times New Roman" pitchFamily="18" charset="0"/>
                <a:cs typeface="Times New Roman" pitchFamily="18" charset="0"/>
              </a:endParaRP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Taci ÖZCAN</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(ŞEF)</a:t>
              </a:r>
            </a:p>
            <a:p>
              <a:pPr lvl="0" algn="l" defTabSz="444500">
                <a:lnSpc>
                  <a:spcPct val="90000"/>
                </a:lnSpc>
                <a:spcBef>
                  <a:spcPct val="0"/>
                </a:spcBef>
                <a:spcAft>
                  <a:spcPct val="35000"/>
                </a:spcAft>
              </a:pPr>
              <a:endParaRPr lang="tr-TR" sz="1000" kern="1200" dirty="0">
                <a:latin typeface="Times New Roman" pitchFamily="18" charset="0"/>
                <a:cs typeface="Times New Roman" pitchFamily="18" charset="0"/>
              </a:endParaRPr>
            </a:p>
          </p:txBody>
        </p:sp>
      </p:grpSp>
      <p:sp>
        <p:nvSpPr>
          <p:cNvPr id="36" name="35 Yuvarlatılmış Dikdörtgen"/>
          <p:cNvSpPr/>
          <p:nvPr/>
        </p:nvSpPr>
        <p:spPr>
          <a:xfrm>
            <a:off x="192679" y="4132334"/>
            <a:ext cx="952464" cy="1874935"/>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7" name="36 Grup"/>
          <p:cNvGrpSpPr/>
          <p:nvPr/>
        </p:nvGrpSpPr>
        <p:grpSpPr>
          <a:xfrm>
            <a:off x="253391" y="4190010"/>
            <a:ext cx="952464" cy="1874935"/>
            <a:chOff x="458275" y="3998715"/>
            <a:chExt cx="952464" cy="1874935"/>
          </a:xfrm>
        </p:grpSpPr>
        <p:sp>
          <p:nvSpPr>
            <p:cNvPr id="118" name="117 Yuvarlatılmış Dikdörtgen"/>
            <p:cNvSpPr/>
            <p:nvPr/>
          </p:nvSpPr>
          <p:spPr>
            <a:xfrm>
              <a:off x="458275" y="3998715"/>
              <a:ext cx="952464" cy="1874935"/>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9" name="Yuvarlatılmış Dikdörtgen 41"/>
            <p:cNvSpPr/>
            <p:nvPr/>
          </p:nvSpPr>
          <p:spPr>
            <a:xfrm>
              <a:off x="486172" y="4026612"/>
              <a:ext cx="896670" cy="18191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Yeşim SOYER</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Halit ATLI </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(Tekniker)</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Muhammed TEKSİN</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(Hizmetli)</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Ahmet EKİNCİ</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(Hizmetli)</a:t>
              </a:r>
            </a:p>
            <a:p>
              <a:pPr lvl="0" algn="l" defTabSz="444500">
                <a:lnSpc>
                  <a:spcPct val="90000"/>
                </a:lnSpc>
                <a:spcBef>
                  <a:spcPct val="0"/>
                </a:spcBef>
                <a:spcAft>
                  <a:spcPct val="35000"/>
                </a:spcAft>
              </a:pPr>
              <a:endParaRPr lang="tr-TR" sz="1000" kern="1200" dirty="0">
                <a:latin typeface="Times New Roman" pitchFamily="18" charset="0"/>
                <a:cs typeface="Times New Roman" pitchFamily="18" charset="0"/>
              </a:endParaRPr>
            </a:p>
          </p:txBody>
        </p:sp>
      </p:grpSp>
      <p:sp>
        <p:nvSpPr>
          <p:cNvPr id="38" name="37 Yuvarlatılmış Dikdörtgen"/>
          <p:cNvSpPr/>
          <p:nvPr/>
        </p:nvSpPr>
        <p:spPr>
          <a:xfrm>
            <a:off x="1412256" y="3251573"/>
            <a:ext cx="1060844" cy="677723"/>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9" name="38 Grup"/>
          <p:cNvGrpSpPr/>
          <p:nvPr/>
        </p:nvGrpSpPr>
        <p:grpSpPr>
          <a:xfrm>
            <a:off x="1472968" y="3309249"/>
            <a:ext cx="1060844" cy="677723"/>
            <a:chOff x="1677852" y="3117954"/>
            <a:chExt cx="1060844" cy="677723"/>
          </a:xfrm>
        </p:grpSpPr>
        <p:sp>
          <p:nvSpPr>
            <p:cNvPr id="116" name="115 Yuvarlatılmış Dikdörtgen"/>
            <p:cNvSpPr/>
            <p:nvPr/>
          </p:nvSpPr>
          <p:spPr>
            <a:xfrm>
              <a:off x="1677852" y="3117954"/>
              <a:ext cx="1060844" cy="677723"/>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7" name="Yuvarlatılmış Dikdörtgen 44"/>
            <p:cNvSpPr/>
            <p:nvPr/>
          </p:nvSpPr>
          <p:spPr>
            <a:xfrm>
              <a:off x="1697702" y="3137804"/>
              <a:ext cx="1021144" cy="6380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Erkan EROL</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 (ULAŞ. HİZM. ŞEFİ)</a:t>
              </a:r>
            </a:p>
          </p:txBody>
        </p:sp>
      </p:grpSp>
      <p:sp>
        <p:nvSpPr>
          <p:cNvPr id="40" name="39 Yuvarlatılmış Dikdörtgen"/>
          <p:cNvSpPr/>
          <p:nvPr/>
        </p:nvSpPr>
        <p:spPr>
          <a:xfrm>
            <a:off x="1327230" y="4051955"/>
            <a:ext cx="1344768" cy="2498118"/>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41" name="40 Grup"/>
          <p:cNvGrpSpPr/>
          <p:nvPr/>
        </p:nvGrpSpPr>
        <p:grpSpPr>
          <a:xfrm>
            <a:off x="1387941" y="4109631"/>
            <a:ext cx="1344768" cy="2498118"/>
            <a:chOff x="1592825" y="3918336"/>
            <a:chExt cx="1344768" cy="2498118"/>
          </a:xfrm>
        </p:grpSpPr>
        <p:sp>
          <p:nvSpPr>
            <p:cNvPr id="114" name="113 Yuvarlatılmış Dikdörtgen"/>
            <p:cNvSpPr/>
            <p:nvPr/>
          </p:nvSpPr>
          <p:spPr>
            <a:xfrm>
              <a:off x="1592825" y="3918336"/>
              <a:ext cx="1344768" cy="2498118"/>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5" name="Yuvarlatılmış Dikdörtgen 47"/>
            <p:cNvSpPr/>
            <p:nvPr/>
          </p:nvSpPr>
          <p:spPr>
            <a:xfrm>
              <a:off x="1632212" y="3957723"/>
              <a:ext cx="1265994" cy="24193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Ahmet NALÇAK</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Aşkın YÜCEL</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Ayhan GÜNAY</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Cemal TEMEL</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İsmail </a:t>
              </a:r>
              <a:r>
                <a:rPr lang="tr-TR" sz="1000" kern="1200" dirty="0" smtClean="0">
                  <a:latin typeface="Times New Roman" pitchFamily="18" charset="0"/>
                  <a:cs typeface="Times New Roman" pitchFamily="18" charset="0"/>
                </a:rPr>
                <a:t>ESKİMEZ</a:t>
              </a:r>
              <a:endParaRPr lang="tr-TR" sz="1000" kern="1200" dirty="0">
                <a:latin typeface="Times New Roman" pitchFamily="18" charset="0"/>
                <a:cs typeface="Times New Roman" pitchFamily="18" charset="0"/>
              </a:endParaRP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İsmail KALFA</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Mehmet ÜSTÜN </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Mehmet TAT</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Mustafa KUTLU</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Noğman KARAKOÇ</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Ö.Lütfi SOYDEMİR</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Serdal AYHANÖZ</a:t>
              </a:r>
            </a:p>
            <a:p>
              <a:pPr lvl="0" algn="l" defTabSz="444500">
                <a:lnSpc>
                  <a:spcPct val="90000"/>
                </a:lnSpc>
                <a:spcBef>
                  <a:spcPct val="0"/>
                </a:spcBef>
                <a:spcAft>
                  <a:spcPct val="35000"/>
                </a:spcAft>
              </a:pPr>
              <a:r>
                <a:rPr lang="tr-TR" sz="1000" kern="1200" dirty="0">
                  <a:latin typeface="Times New Roman" pitchFamily="18" charset="0"/>
                  <a:cs typeface="Times New Roman" pitchFamily="18" charset="0"/>
                </a:rPr>
                <a:t>Süleyman ERDOĞAN</a:t>
              </a:r>
            </a:p>
          </p:txBody>
        </p:sp>
      </p:grpSp>
      <p:sp>
        <p:nvSpPr>
          <p:cNvPr id="42" name="41 Yuvarlatılmış Dikdörtgen"/>
          <p:cNvSpPr/>
          <p:nvPr/>
        </p:nvSpPr>
        <p:spPr>
          <a:xfrm>
            <a:off x="2622803" y="1923925"/>
            <a:ext cx="1109572" cy="346968"/>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43" name="42 Grup"/>
          <p:cNvGrpSpPr/>
          <p:nvPr/>
        </p:nvGrpSpPr>
        <p:grpSpPr>
          <a:xfrm>
            <a:off x="2683515" y="1981601"/>
            <a:ext cx="1109572" cy="346968"/>
            <a:chOff x="2888399" y="1790306"/>
            <a:chExt cx="1109572" cy="346968"/>
          </a:xfrm>
        </p:grpSpPr>
        <p:sp>
          <p:nvSpPr>
            <p:cNvPr id="112" name="111 Yuvarlatılmış Dikdörtgen"/>
            <p:cNvSpPr/>
            <p:nvPr/>
          </p:nvSpPr>
          <p:spPr>
            <a:xfrm>
              <a:off x="2888399" y="1790306"/>
              <a:ext cx="1109572" cy="346968"/>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3" name="Yuvarlatılmış Dikdörtgen 50"/>
            <p:cNvSpPr/>
            <p:nvPr/>
          </p:nvSpPr>
          <p:spPr>
            <a:xfrm>
              <a:off x="2898561" y="1800468"/>
              <a:ext cx="1089248" cy="3266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kern="1200" dirty="0">
                  <a:latin typeface="Times New Roman" pitchFamily="18" charset="0"/>
                  <a:cs typeface="Times New Roman" pitchFamily="18" charset="0"/>
                </a:rPr>
                <a:t>İHALE BİRİMİ</a:t>
              </a:r>
            </a:p>
          </p:txBody>
        </p:sp>
      </p:grpSp>
      <p:sp>
        <p:nvSpPr>
          <p:cNvPr id="44" name="43 Yuvarlatılmış Dikdörtgen"/>
          <p:cNvSpPr/>
          <p:nvPr/>
        </p:nvSpPr>
        <p:spPr>
          <a:xfrm>
            <a:off x="2644209" y="2409742"/>
            <a:ext cx="1066871" cy="935521"/>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45" name="44 Grup"/>
          <p:cNvGrpSpPr/>
          <p:nvPr/>
        </p:nvGrpSpPr>
        <p:grpSpPr>
          <a:xfrm>
            <a:off x="2704921" y="2467418"/>
            <a:ext cx="1066871" cy="935521"/>
            <a:chOff x="2909805" y="2276123"/>
            <a:chExt cx="1066871" cy="935521"/>
          </a:xfrm>
        </p:grpSpPr>
        <p:sp>
          <p:nvSpPr>
            <p:cNvPr id="110" name="109 Yuvarlatılmış Dikdörtgen"/>
            <p:cNvSpPr/>
            <p:nvPr/>
          </p:nvSpPr>
          <p:spPr>
            <a:xfrm>
              <a:off x="2909805" y="2276123"/>
              <a:ext cx="1066871" cy="935521"/>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1" name="Yuvarlatılmış Dikdörtgen 53"/>
            <p:cNvSpPr/>
            <p:nvPr/>
          </p:nvSpPr>
          <p:spPr>
            <a:xfrm>
              <a:off x="2937205" y="2303523"/>
              <a:ext cx="1012071" cy="8807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Meryem TÜRKER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(Şube Müd.)</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(4734-2886)</a:t>
              </a:r>
            </a:p>
          </p:txBody>
        </p:sp>
      </p:grpSp>
      <p:sp>
        <p:nvSpPr>
          <p:cNvPr id="46" name="45 Yuvarlatılmış Dikdörtgen"/>
          <p:cNvSpPr/>
          <p:nvPr/>
        </p:nvSpPr>
        <p:spPr>
          <a:xfrm>
            <a:off x="2905020" y="3446975"/>
            <a:ext cx="621516" cy="331178"/>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47" name="46 Grup"/>
          <p:cNvGrpSpPr/>
          <p:nvPr/>
        </p:nvGrpSpPr>
        <p:grpSpPr>
          <a:xfrm>
            <a:off x="2965732" y="3504652"/>
            <a:ext cx="621516" cy="331178"/>
            <a:chOff x="3170616" y="3313357"/>
            <a:chExt cx="621516" cy="331178"/>
          </a:xfrm>
        </p:grpSpPr>
        <p:sp>
          <p:nvSpPr>
            <p:cNvPr id="108" name="107 Yuvarlatılmış Dikdörtgen"/>
            <p:cNvSpPr/>
            <p:nvPr/>
          </p:nvSpPr>
          <p:spPr>
            <a:xfrm>
              <a:off x="3170616" y="3313357"/>
              <a:ext cx="621516" cy="331178"/>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9" name="Yuvarlatılmış Dikdörtgen 56"/>
            <p:cNvSpPr/>
            <p:nvPr/>
          </p:nvSpPr>
          <p:spPr>
            <a:xfrm>
              <a:off x="3180316" y="3323057"/>
              <a:ext cx="602116" cy="311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ŞEF</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(Boş)</a:t>
              </a:r>
            </a:p>
          </p:txBody>
        </p:sp>
      </p:grpSp>
      <p:sp>
        <p:nvSpPr>
          <p:cNvPr id="48" name="47 Yuvarlatılmış Dikdörtgen"/>
          <p:cNvSpPr/>
          <p:nvPr/>
        </p:nvSpPr>
        <p:spPr>
          <a:xfrm>
            <a:off x="2817382" y="3941612"/>
            <a:ext cx="949972" cy="2578233"/>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49" name="48 Grup"/>
          <p:cNvGrpSpPr/>
          <p:nvPr/>
        </p:nvGrpSpPr>
        <p:grpSpPr>
          <a:xfrm>
            <a:off x="2878094" y="3999288"/>
            <a:ext cx="949972" cy="2578233"/>
            <a:chOff x="3082978" y="3807993"/>
            <a:chExt cx="949972" cy="2578233"/>
          </a:xfrm>
        </p:grpSpPr>
        <p:sp>
          <p:nvSpPr>
            <p:cNvPr id="106" name="105 Yuvarlatılmış Dikdörtgen"/>
            <p:cNvSpPr/>
            <p:nvPr/>
          </p:nvSpPr>
          <p:spPr>
            <a:xfrm>
              <a:off x="3082978" y="3807993"/>
              <a:ext cx="949972" cy="2578233"/>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7" name="Yuvarlatılmış Dikdörtgen 59"/>
            <p:cNvSpPr/>
            <p:nvPr/>
          </p:nvSpPr>
          <p:spPr>
            <a:xfrm>
              <a:off x="3110802" y="3835817"/>
              <a:ext cx="894324" cy="25225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tr-TR" sz="1000" kern="1200" dirty="0">
                <a:latin typeface="Times New Roman" pitchFamily="18" charset="0"/>
                <a:cs typeface="Times New Roman" pitchFamily="18" charset="0"/>
              </a:endParaRP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Z</a:t>
              </a:r>
              <a:r>
                <a:rPr lang="tr-TR" sz="1000" b="0" kern="1200" dirty="0">
                  <a:latin typeface="Times New Roman" pitchFamily="18" charset="0"/>
                  <a:cs typeface="Times New Roman" pitchFamily="18" charset="0"/>
                </a:rPr>
                <a:t>üleyha</a:t>
              </a:r>
              <a:r>
                <a:rPr lang="tr-TR" sz="1000" kern="1200" dirty="0">
                  <a:latin typeface="Times New Roman" pitchFamily="18" charset="0"/>
                  <a:cs typeface="Times New Roman" pitchFamily="18" charset="0"/>
                </a:rPr>
                <a:t> VARIŞ</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Emrah KARCIĞA</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Salih ATEŞ</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Oktay BOĞA</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Zeynep  ERGÜN</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(Bil.İşl.)</a:t>
              </a:r>
            </a:p>
            <a:p>
              <a:pPr lvl="0" algn="ctr" defTabSz="444500">
                <a:lnSpc>
                  <a:spcPct val="90000"/>
                </a:lnSpc>
                <a:spcBef>
                  <a:spcPct val="0"/>
                </a:spcBef>
                <a:spcAft>
                  <a:spcPct val="35000"/>
                </a:spcAft>
              </a:pPr>
              <a:endParaRPr lang="tr-TR" sz="1000" kern="1200" dirty="0">
                <a:latin typeface="Times New Roman" pitchFamily="18" charset="0"/>
                <a:cs typeface="Times New Roman" pitchFamily="18" charset="0"/>
              </a:endParaRPr>
            </a:p>
            <a:p>
              <a:pPr lvl="0" algn="ctr" defTabSz="444500">
                <a:lnSpc>
                  <a:spcPct val="90000"/>
                </a:lnSpc>
                <a:spcBef>
                  <a:spcPct val="0"/>
                </a:spcBef>
                <a:spcAft>
                  <a:spcPct val="35000"/>
                </a:spcAft>
              </a:pPr>
              <a:endParaRPr lang="tr-TR" sz="1000" kern="1200" dirty="0">
                <a:latin typeface="Times New Roman" pitchFamily="18" charset="0"/>
                <a:cs typeface="Times New Roman" pitchFamily="18" charset="0"/>
              </a:endParaRPr>
            </a:p>
          </p:txBody>
        </p:sp>
      </p:grpSp>
      <p:sp>
        <p:nvSpPr>
          <p:cNvPr id="50" name="49 Yuvarlatılmış Dikdörtgen"/>
          <p:cNvSpPr/>
          <p:nvPr/>
        </p:nvSpPr>
        <p:spPr>
          <a:xfrm>
            <a:off x="3930079" y="1923925"/>
            <a:ext cx="1160722" cy="455746"/>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51" name="50 Grup"/>
          <p:cNvGrpSpPr/>
          <p:nvPr/>
        </p:nvGrpSpPr>
        <p:grpSpPr>
          <a:xfrm>
            <a:off x="3990790" y="1981601"/>
            <a:ext cx="1160722" cy="455746"/>
            <a:chOff x="4195674" y="1790306"/>
            <a:chExt cx="1160722" cy="455746"/>
          </a:xfrm>
        </p:grpSpPr>
        <p:sp>
          <p:nvSpPr>
            <p:cNvPr id="104" name="103 Yuvarlatılmış Dikdörtgen"/>
            <p:cNvSpPr/>
            <p:nvPr/>
          </p:nvSpPr>
          <p:spPr>
            <a:xfrm>
              <a:off x="4195674" y="1790306"/>
              <a:ext cx="1160722" cy="455746"/>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5" name="Yuvarlatılmış Dikdörtgen 62"/>
            <p:cNvSpPr/>
            <p:nvPr/>
          </p:nvSpPr>
          <p:spPr>
            <a:xfrm>
              <a:off x="4209022" y="1803654"/>
              <a:ext cx="1134026" cy="429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kern="1200" dirty="0">
                  <a:latin typeface="Times New Roman" pitchFamily="18" charset="0"/>
                  <a:cs typeface="Times New Roman" pitchFamily="18" charset="0"/>
                </a:rPr>
                <a:t>SATINALMA</a:t>
              </a:r>
              <a:r>
                <a:rPr lang="tr-TR" sz="1000" b="1" kern="1200" baseline="0" dirty="0">
                  <a:latin typeface="Times New Roman" pitchFamily="18" charset="0"/>
                  <a:cs typeface="Times New Roman" pitchFamily="18" charset="0"/>
                </a:rPr>
                <a:t> BİRİMİ</a:t>
              </a:r>
              <a:endParaRPr lang="tr-TR" sz="1000" b="1" kern="1200" dirty="0">
                <a:latin typeface="Times New Roman" pitchFamily="18" charset="0"/>
                <a:cs typeface="Times New Roman" pitchFamily="18" charset="0"/>
              </a:endParaRPr>
            </a:p>
          </p:txBody>
        </p:sp>
      </p:grpSp>
      <p:sp>
        <p:nvSpPr>
          <p:cNvPr id="52" name="51 Yuvarlatılmış Dikdörtgen"/>
          <p:cNvSpPr/>
          <p:nvPr/>
        </p:nvSpPr>
        <p:spPr>
          <a:xfrm>
            <a:off x="4021367" y="2524877"/>
            <a:ext cx="978243" cy="825469"/>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53" name="52 Grup"/>
          <p:cNvGrpSpPr/>
          <p:nvPr/>
        </p:nvGrpSpPr>
        <p:grpSpPr>
          <a:xfrm>
            <a:off x="4082079" y="2582553"/>
            <a:ext cx="978243" cy="825469"/>
            <a:chOff x="4286963" y="2391258"/>
            <a:chExt cx="978243" cy="825469"/>
          </a:xfrm>
        </p:grpSpPr>
        <p:sp>
          <p:nvSpPr>
            <p:cNvPr id="102" name="101 Yuvarlatılmış Dikdörtgen"/>
            <p:cNvSpPr/>
            <p:nvPr/>
          </p:nvSpPr>
          <p:spPr>
            <a:xfrm>
              <a:off x="4286963" y="2391258"/>
              <a:ext cx="978243" cy="825469"/>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3" name="Yuvarlatılmış Dikdörtgen 65"/>
            <p:cNvSpPr/>
            <p:nvPr/>
          </p:nvSpPr>
          <p:spPr>
            <a:xfrm>
              <a:off x="4311140" y="2415435"/>
              <a:ext cx="929889" cy="7771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İsmail BAŞTÜRK</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(Şube Müd.)</a:t>
              </a:r>
            </a:p>
          </p:txBody>
        </p:sp>
      </p:grpSp>
      <p:sp>
        <p:nvSpPr>
          <p:cNvPr id="54" name="53 Yuvarlatılmış Dikdörtgen"/>
          <p:cNvSpPr/>
          <p:nvPr/>
        </p:nvSpPr>
        <p:spPr>
          <a:xfrm>
            <a:off x="4098801" y="3464771"/>
            <a:ext cx="823364" cy="346968"/>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55" name="54 Grup"/>
          <p:cNvGrpSpPr/>
          <p:nvPr/>
        </p:nvGrpSpPr>
        <p:grpSpPr>
          <a:xfrm>
            <a:off x="4159513" y="3522448"/>
            <a:ext cx="823364" cy="346968"/>
            <a:chOff x="4364397" y="3331153"/>
            <a:chExt cx="823364" cy="346968"/>
          </a:xfrm>
        </p:grpSpPr>
        <p:sp>
          <p:nvSpPr>
            <p:cNvPr id="100" name="99 Yuvarlatılmış Dikdörtgen"/>
            <p:cNvSpPr/>
            <p:nvPr/>
          </p:nvSpPr>
          <p:spPr>
            <a:xfrm>
              <a:off x="4364397" y="3331153"/>
              <a:ext cx="823364" cy="346968"/>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1" name="Yuvarlatılmış Dikdörtgen 68"/>
            <p:cNvSpPr/>
            <p:nvPr/>
          </p:nvSpPr>
          <p:spPr>
            <a:xfrm>
              <a:off x="4374559" y="3341315"/>
              <a:ext cx="803040" cy="3266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ŞEF</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(Boş)</a:t>
              </a:r>
            </a:p>
          </p:txBody>
        </p:sp>
      </p:grpSp>
      <p:sp>
        <p:nvSpPr>
          <p:cNvPr id="56" name="55 Yuvarlatılmış Dikdörtgen"/>
          <p:cNvSpPr/>
          <p:nvPr/>
        </p:nvSpPr>
        <p:spPr>
          <a:xfrm>
            <a:off x="4070989" y="3949259"/>
            <a:ext cx="895818" cy="1251932"/>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57" name="56 Grup"/>
          <p:cNvGrpSpPr/>
          <p:nvPr/>
        </p:nvGrpSpPr>
        <p:grpSpPr>
          <a:xfrm>
            <a:off x="4131701" y="4006936"/>
            <a:ext cx="895818" cy="1251932"/>
            <a:chOff x="4336585" y="3815641"/>
            <a:chExt cx="895818" cy="1251932"/>
          </a:xfrm>
        </p:grpSpPr>
        <p:sp>
          <p:nvSpPr>
            <p:cNvPr id="98" name="97 Yuvarlatılmış Dikdörtgen"/>
            <p:cNvSpPr/>
            <p:nvPr/>
          </p:nvSpPr>
          <p:spPr>
            <a:xfrm>
              <a:off x="4336585" y="3815641"/>
              <a:ext cx="895818" cy="1251932"/>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9" name="Yuvarlatılmış Dikdörtgen 71"/>
            <p:cNvSpPr/>
            <p:nvPr/>
          </p:nvSpPr>
          <p:spPr>
            <a:xfrm>
              <a:off x="4362823" y="3841879"/>
              <a:ext cx="843342" cy="11994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Mehmet BEŞER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(Bil. İşl.)</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Mehmet SAVAŞ</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(Sözleşmeli Personel)</a:t>
              </a:r>
            </a:p>
          </p:txBody>
        </p:sp>
      </p:grpSp>
      <p:sp>
        <p:nvSpPr>
          <p:cNvPr id="58" name="57 Yuvarlatılmış Dikdörtgen"/>
          <p:cNvSpPr/>
          <p:nvPr/>
        </p:nvSpPr>
        <p:spPr>
          <a:xfrm>
            <a:off x="5275766" y="1917569"/>
            <a:ext cx="1351522" cy="528183"/>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59" name="58 Grup"/>
          <p:cNvGrpSpPr/>
          <p:nvPr/>
        </p:nvGrpSpPr>
        <p:grpSpPr>
          <a:xfrm>
            <a:off x="5336478" y="1975245"/>
            <a:ext cx="1351522" cy="528183"/>
            <a:chOff x="5541362" y="1783950"/>
            <a:chExt cx="1351522" cy="528183"/>
          </a:xfrm>
        </p:grpSpPr>
        <p:sp>
          <p:nvSpPr>
            <p:cNvPr id="96" name="95 Yuvarlatılmış Dikdörtgen"/>
            <p:cNvSpPr/>
            <p:nvPr/>
          </p:nvSpPr>
          <p:spPr>
            <a:xfrm>
              <a:off x="5541362" y="1783950"/>
              <a:ext cx="1351522" cy="528183"/>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7" name="Yuvarlatılmış Dikdörtgen 74"/>
            <p:cNvSpPr/>
            <p:nvPr/>
          </p:nvSpPr>
          <p:spPr>
            <a:xfrm>
              <a:off x="5556832" y="1799420"/>
              <a:ext cx="1320582" cy="4972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kern="1200" dirty="0">
                  <a:latin typeface="Times New Roman" pitchFamily="18" charset="0"/>
                  <a:cs typeface="Times New Roman" pitchFamily="18" charset="0"/>
                </a:rPr>
                <a:t>GENEL</a:t>
              </a:r>
              <a:r>
                <a:rPr lang="tr-TR" sz="1000" b="1" kern="1200" baseline="0" dirty="0">
                  <a:latin typeface="Times New Roman" pitchFamily="18" charset="0"/>
                  <a:cs typeface="Times New Roman" pitchFamily="18" charset="0"/>
                </a:rPr>
                <a:t> EVRAK VE EBYS BİRİMİ</a:t>
              </a:r>
              <a:endParaRPr lang="tr-TR" sz="1000" b="1" kern="1200" dirty="0">
                <a:latin typeface="Times New Roman" pitchFamily="18" charset="0"/>
                <a:cs typeface="Times New Roman" pitchFamily="18" charset="0"/>
              </a:endParaRPr>
            </a:p>
          </p:txBody>
        </p:sp>
      </p:grpSp>
      <p:sp>
        <p:nvSpPr>
          <p:cNvPr id="60" name="59 Yuvarlatılmış Dikdörtgen"/>
          <p:cNvSpPr/>
          <p:nvPr/>
        </p:nvSpPr>
        <p:spPr>
          <a:xfrm>
            <a:off x="5586822" y="2578247"/>
            <a:ext cx="729530" cy="710158"/>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61" name="60 Grup"/>
          <p:cNvGrpSpPr/>
          <p:nvPr/>
        </p:nvGrpSpPr>
        <p:grpSpPr>
          <a:xfrm>
            <a:off x="5647534" y="2635924"/>
            <a:ext cx="729530" cy="710158"/>
            <a:chOff x="5852418" y="2444629"/>
            <a:chExt cx="729530" cy="710158"/>
          </a:xfrm>
        </p:grpSpPr>
        <p:sp>
          <p:nvSpPr>
            <p:cNvPr id="94" name="93 Yuvarlatılmış Dikdörtgen"/>
            <p:cNvSpPr/>
            <p:nvPr/>
          </p:nvSpPr>
          <p:spPr>
            <a:xfrm>
              <a:off x="5852418" y="2444629"/>
              <a:ext cx="729530" cy="710158"/>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5" name="Yuvarlatılmış Dikdörtgen 77"/>
            <p:cNvSpPr/>
            <p:nvPr/>
          </p:nvSpPr>
          <p:spPr>
            <a:xfrm>
              <a:off x="5873218" y="2465429"/>
              <a:ext cx="687930" cy="6685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ŞEF</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(Boş)</a:t>
              </a:r>
            </a:p>
          </p:txBody>
        </p:sp>
      </p:grpSp>
      <p:sp>
        <p:nvSpPr>
          <p:cNvPr id="62" name="61 Yuvarlatılmış Dikdörtgen"/>
          <p:cNvSpPr/>
          <p:nvPr/>
        </p:nvSpPr>
        <p:spPr>
          <a:xfrm>
            <a:off x="5271083" y="3619693"/>
            <a:ext cx="1425767" cy="2828987"/>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63" name="62 Grup"/>
          <p:cNvGrpSpPr/>
          <p:nvPr/>
        </p:nvGrpSpPr>
        <p:grpSpPr>
          <a:xfrm>
            <a:off x="5331795" y="3677369"/>
            <a:ext cx="1425767" cy="2828987"/>
            <a:chOff x="5536679" y="3486074"/>
            <a:chExt cx="1425767" cy="2828987"/>
          </a:xfrm>
        </p:grpSpPr>
        <p:sp>
          <p:nvSpPr>
            <p:cNvPr id="92" name="91 Yuvarlatılmış Dikdörtgen"/>
            <p:cNvSpPr/>
            <p:nvPr/>
          </p:nvSpPr>
          <p:spPr>
            <a:xfrm>
              <a:off x="5536679" y="3486074"/>
              <a:ext cx="1425767" cy="2828987"/>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3" name="Yuvarlatılmış Dikdörtgen 80"/>
            <p:cNvSpPr/>
            <p:nvPr/>
          </p:nvSpPr>
          <p:spPr>
            <a:xfrm>
              <a:off x="5578438" y="3527833"/>
              <a:ext cx="1342249" cy="27454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Tülin KÜÇÜKKAHRAMAN</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Fatma DİNÇER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(Sekreter)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Yasin YILMAZ</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Ufuk ÖZALTUN</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(Bil. İşl.)</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Mevlüt ÖZKAYNAK</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Dürdane TÜRKMENOĞLU</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(Hizmetli)</a:t>
              </a:r>
            </a:p>
            <a:p>
              <a:pPr lvl="0" algn="ctr" defTabSz="444500">
                <a:lnSpc>
                  <a:spcPct val="90000"/>
                </a:lnSpc>
                <a:spcBef>
                  <a:spcPct val="0"/>
                </a:spcBef>
                <a:spcAft>
                  <a:spcPct val="35000"/>
                </a:spcAft>
              </a:pPr>
              <a:endParaRPr lang="tr-TR" sz="1000" kern="1200" dirty="0">
                <a:latin typeface="Times New Roman" pitchFamily="18" charset="0"/>
                <a:cs typeface="Times New Roman" pitchFamily="18" charset="0"/>
              </a:endParaRPr>
            </a:p>
          </p:txBody>
        </p:sp>
      </p:grpSp>
      <p:sp>
        <p:nvSpPr>
          <p:cNvPr id="64" name="63 Yuvarlatılmış Dikdörtgen"/>
          <p:cNvSpPr/>
          <p:nvPr/>
        </p:nvSpPr>
        <p:spPr>
          <a:xfrm>
            <a:off x="6739582" y="1930306"/>
            <a:ext cx="963026" cy="598264"/>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65" name="64 Grup"/>
          <p:cNvGrpSpPr/>
          <p:nvPr/>
        </p:nvGrpSpPr>
        <p:grpSpPr>
          <a:xfrm>
            <a:off x="6800294" y="1987982"/>
            <a:ext cx="963026" cy="598264"/>
            <a:chOff x="7005178" y="1796687"/>
            <a:chExt cx="963026" cy="598264"/>
          </a:xfrm>
        </p:grpSpPr>
        <p:sp>
          <p:nvSpPr>
            <p:cNvPr id="90" name="89 Yuvarlatılmış Dikdörtgen"/>
            <p:cNvSpPr/>
            <p:nvPr/>
          </p:nvSpPr>
          <p:spPr>
            <a:xfrm>
              <a:off x="7005178" y="1796687"/>
              <a:ext cx="963026" cy="598264"/>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1" name="Yuvarlatılmış Dikdörtgen 83"/>
            <p:cNvSpPr/>
            <p:nvPr/>
          </p:nvSpPr>
          <p:spPr>
            <a:xfrm>
              <a:off x="7022701" y="1814210"/>
              <a:ext cx="927980" cy="5632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kern="1200" dirty="0">
                  <a:latin typeface="Times New Roman" pitchFamily="18" charset="0"/>
                  <a:cs typeface="Times New Roman" pitchFamily="18" charset="0"/>
                </a:rPr>
                <a:t>SİVİL</a:t>
              </a:r>
              <a:r>
                <a:rPr lang="tr-TR" sz="1000" b="1" kern="1200" baseline="0" dirty="0">
                  <a:latin typeface="Times New Roman" pitchFamily="18" charset="0"/>
                  <a:cs typeface="Times New Roman" pitchFamily="18" charset="0"/>
                </a:rPr>
                <a:t> SAVUNMA BİRİMİ</a:t>
              </a:r>
              <a:endParaRPr lang="tr-TR" sz="1000" b="1" kern="1200" dirty="0">
                <a:latin typeface="Times New Roman" pitchFamily="18" charset="0"/>
                <a:cs typeface="Times New Roman" pitchFamily="18" charset="0"/>
              </a:endParaRPr>
            </a:p>
          </p:txBody>
        </p:sp>
      </p:grpSp>
      <p:sp>
        <p:nvSpPr>
          <p:cNvPr id="66" name="65 Yuvarlatılmış Dikdörtgen"/>
          <p:cNvSpPr/>
          <p:nvPr/>
        </p:nvSpPr>
        <p:spPr>
          <a:xfrm>
            <a:off x="6778718" y="2629234"/>
            <a:ext cx="884753" cy="533603"/>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67" name="66 Grup"/>
          <p:cNvGrpSpPr/>
          <p:nvPr/>
        </p:nvGrpSpPr>
        <p:grpSpPr>
          <a:xfrm>
            <a:off x="6839430" y="2686911"/>
            <a:ext cx="884753" cy="533603"/>
            <a:chOff x="7044314" y="2495616"/>
            <a:chExt cx="884753" cy="533603"/>
          </a:xfrm>
        </p:grpSpPr>
        <p:sp>
          <p:nvSpPr>
            <p:cNvPr id="88" name="87 Yuvarlatılmış Dikdörtgen"/>
            <p:cNvSpPr/>
            <p:nvPr/>
          </p:nvSpPr>
          <p:spPr>
            <a:xfrm>
              <a:off x="7044314" y="2495616"/>
              <a:ext cx="884753" cy="533603"/>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9" name="Yuvarlatılmış Dikdörtgen 86"/>
            <p:cNvSpPr/>
            <p:nvPr/>
          </p:nvSpPr>
          <p:spPr>
            <a:xfrm>
              <a:off x="7059943" y="2511245"/>
              <a:ext cx="853495" cy="5023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Y.Kenan AYDIN</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(Uzman)</a:t>
              </a:r>
            </a:p>
          </p:txBody>
        </p:sp>
      </p:grpSp>
      <p:sp>
        <p:nvSpPr>
          <p:cNvPr id="68" name="67 Yuvarlatılmış Dikdörtgen"/>
          <p:cNvSpPr/>
          <p:nvPr/>
        </p:nvSpPr>
        <p:spPr>
          <a:xfrm>
            <a:off x="6818193" y="3283692"/>
            <a:ext cx="805803" cy="608988"/>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69" name="68 Grup"/>
          <p:cNvGrpSpPr/>
          <p:nvPr/>
        </p:nvGrpSpPr>
        <p:grpSpPr>
          <a:xfrm>
            <a:off x="6878905" y="3341368"/>
            <a:ext cx="805803" cy="608988"/>
            <a:chOff x="7083789" y="3150073"/>
            <a:chExt cx="805803" cy="608988"/>
          </a:xfrm>
        </p:grpSpPr>
        <p:sp>
          <p:nvSpPr>
            <p:cNvPr id="86" name="85 Yuvarlatılmış Dikdörtgen"/>
            <p:cNvSpPr/>
            <p:nvPr/>
          </p:nvSpPr>
          <p:spPr>
            <a:xfrm>
              <a:off x="7083789" y="3150073"/>
              <a:ext cx="805803" cy="608988"/>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7" name="Yuvarlatılmış Dikdörtgen 89"/>
            <p:cNvSpPr/>
            <p:nvPr/>
          </p:nvSpPr>
          <p:spPr>
            <a:xfrm>
              <a:off x="7101626" y="3167910"/>
              <a:ext cx="770129" cy="5733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Fatma DÖNE</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p:txBody>
        </p:sp>
      </p:grpSp>
      <p:sp>
        <p:nvSpPr>
          <p:cNvPr id="70" name="69 Yuvarlatılmış Dikdörtgen"/>
          <p:cNvSpPr/>
          <p:nvPr/>
        </p:nvSpPr>
        <p:spPr>
          <a:xfrm>
            <a:off x="7832381" y="1923925"/>
            <a:ext cx="1085995" cy="739539"/>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71" name="70 Grup"/>
          <p:cNvGrpSpPr/>
          <p:nvPr/>
        </p:nvGrpSpPr>
        <p:grpSpPr>
          <a:xfrm>
            <a:off x="7893093" y="1981601"/>
            <a:ext cx="1085995" cy="739539"/>
            <a:chOff x="8097977" y="1790306"/>
            <a:chExt cx="1085995" cy="739539"/>
          </a:xfrm>
        </p:grpSpPr>
        <p:sp>
          <p:nvSpPr>
            <p:cNvPr id="84" name="83 Yuvarlatılmış Dikdörtgen"/>
            <p:cNvSpPr/>
            <p:nvPr/>
          </p:nvSpPr>
          <p:spPr>
            <a:xfrm>
              <a:off x="8097977" y="1790306"/>
              <a:ext cx="1085995" cy="739539"/>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5" name="Yuvarlatılmış Dikdörtgen 92"/>
            <p:cNvSpPr/>
            <p:nvPr/>
          </p:nvSpPr>
          <p:spPr>
            <a:xfrm>
              <a:off x="8119637" y="1811966"/>
              <a:ext cx="1042675" cy="696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b="1" kern="1200" dirty="0">
                  <a:latin typeface="Times New Roman" pitchFamily="18" charset="0"/>
                  <a:cs typeface="Times New Roman" pitchFamily="18" charset="0"/>
                </a:rPr>
                <a:t>TAŞINIR</a:t>
              </a:r>
              <a:r>
                <a:rPr lang="tr-TR" sz="1000" b="1" kern="1200" baseline="0" dirty="0">
                  <a:latin typeface="Times New Roman" pitchFamily="18" charset="0"/>
                  <a:cs typeface="Times New Roman" pitchFamily="18" charset="0"/>
                </a:rPr>
                <a:t> KAYIT VE KONTROL BİRİMİ</a:t>
              </a:r>
              <a:endParaRPr lang="tr-TR" sz="1000" b="1" kern="1200" dirty="0">
                <a:latin typeface="Times New Roman" pitchFamily="18" charset="0"/>
                <a:cs typeface="Times New Roman" pitchFamily="18" charset="0"/>
              </a:endParaRPr>
            </a:p>
          </p:txBody>
        </p:sp>
      </p:grpSp>
      <p:sp>
        <p:nvSpPr>
          <p:cNvPr id="72" name="71 Yuvarlatılmış Dikdörtgen"/>
          <p:cNvSpPr/>
          <p:nvPr/>
        </p:nvSpPr>
        <p:spPr>
          <a:xfrm>
            <a:off x="8065984" y="2771537"/>
            <a:ext cx="734344" cy="612267"/>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73" name="72 Grup"/>
          <p:cNvGrpSpPr/>
          <p:nvPr/>
        </p:nvGrpSpPr>
        <p:grpSpPr>
          <a:xfrm>
            <a:off x="8126696" y="2829213"/>
            <a:ext cx="734344" cy="612267"/>
            <a:chOff x="8331580" y="2637918"/>
            <a:chExt cx="734344" cy="612267"/>
          </a:xfrm>
        </p:grpSpPr>
        <p:sp>
          <p:nvSpPr>
            <p:cNvPr id="82" name="81 Yuvarlatılmış Dikdörtgen"/>
            <p:cNvSpPr/>
            <p:nvPr/>
          </p:nvSpPr>
          <p:spPr>
            <a:xfrm>
              <a:off x="8331580" y="2637918"/>
              <a:ext cx="734344" cy="612267"/>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3" name="Yuvarlatılmış Dikdörtgen 95"/>
            <p:cNvSpPr/>
            <p:nvPr/>
          </p:nvSpPr>
          <p:spPr>
            <a:xfrm>
              <a:off x="8349513" y="2655851"/>
              <a:ext cx="698478" cy="5764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ŞEF</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(Boş)</a:t>
              </a:r>
            </a:p>
          </p:txBody>
        </p:sp>
      </p:grpSp>
      <p:sp>
        <p:nvSpPr>
          <p:cNvPr id="74" name="73 Yuvarlatılmış Dikdörtgen"/>
          <p:cNvSpPr/>
          <p:nvPr/>
        </p:nvSpPr>
        <p:spPr>
          <a:xfrm>
            <a:off x="8006018" y="3504582"/>
            <a:ext cx="854275" cy="1102031"/>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75" name="74 Grup"/>
          <p:cNvGrpSpPr/>
          <p:nvPr/>
        </p:nvGrpSpPr>
        <p:grpSpPr>
          <a:xfrm>
            <a:off x="8066730" y="3562259"/>
            <a:ext cx="854275" cy="1102031"/>
            <a:chOff x="8271614" y="3370964"/>
            <a:chExt cx="854275" cy="1102031"/>
          </a:xfrm>
        </p:grpSpPr>
        <p:sp>
          <p:nvSpPr>
            <p:cNvPr id="80" name="79 Yuvarlatılmış Dikdörtgen"/>
            <p:cNvSpPr/>
            <p:nvPr/>
          </p:nvSpPr>
          <p:spPr>
            <a:xfrm>
              <a:off x="8271614" y="3370964"/>
              <a:ext cx="854275" cy="1102031"/>
            </a:xfrm>
            <a:prstGeom prst="roundRect">
              <a:avLst>
                <a:gd name="adj" fmla="val 10000"/>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1" name="Yuvarlatılmış Dikdörtgen 98"/>
            <p:cNvSpPr/>
            <p:nvPr/>
          </p:nvSpPr>
          <p:spPr>
            <a:xfrm>
              <a:off x="8296635" y="3395985"/>
              <a:ext cx="804233" cy="10519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Aytek DOĞAN</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Erkan ALTIN</a:t>
              </a:r>
            </a:p>
            <a:p>
              <a:pPr lvl="0" algn="ctr" defTabSz="444500">
                <a:lnSpc>
                  <a:spcPct val="90000"/>
                </a:lnSpc>
                <a:spcBef>
                  <a:spcPct val="0"/>
                </a:spcBef>
                <a:spcAft>
                  <a:spcPct val="35000"/>
                </a:spcAft>
              </a:pPr>
              <a:r>
                <a:rPr lang="tr-TR" sz="1000" kern="1200" dirty="0">
                  <a:latin typeface="Times New Roman" pitchFamily="18" charset="0"/>
                  <a:cs typeface="Times New Roman" pitchFamily="18" charset="0"/>
                </a:rPr>
                <a:t>(Memur)</a:t>
              </a:r>
            </a:p>
            <a:p>
              <a:pPr lvl="0" algn="ctr" defTabSz="444500">
                <a:lnSpc>
                  <a:spcPct val="90000"/>
                </a:lnSpc>
                <a:spcBef>
                  <a:spcPct val="0"/>
                </a:spcBef>
                <a:spcAft>
                  <a:spcPct val="35000"/>
                </a:spcAft>
              </a:pPr>
              <a:endParaRPr lang="tr-TR" sz="1000" kern="1200" dirty="0">
                <a:latin typeface="Times New Roman" pitchFamily="18" charset="0"/>
                <a:cs typeface="Times New Roman" pitchFamily="18" charset="0"/>
              </a:endParaRPr>
            </a:p>
          </p:txBody>
        </p:sp>
      </p:grpSp>
      <p:sp>
        <p:nvSpPr>
          <p:cNvPr id="76" name="75 Yuvarlatılmış Dikdörtgen"/>
          <p:cNvSpPr/>
          <p:nvPr/>
        </p:nvSpPr>
        <p:spPr>
          <a:xfrm>
            <a:off x="5364088" y="1052736"/>
            <a:ext cx="1114867" cy="663830"/>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77" name="76 Grup"/>
          <p:cNvGrpSpPr/>
          <p:nvPr/>
        </p:nvGrpSpPr>
        <p:grpSpPr>
          <a:xfrm>
            <a:off x="5436096" y="1124744"/>
            <a:ext cx="1114867" cy="735838"/>
            <a:chOff x="5640980" y="789433"/>
            <a:chExt cx="1114867" cy="735838"/>
          </a:xfrm>
        </p:grpSpPr>
        <p:sp>
          <p:nvSpPr>
            <p:cNvPr id="78" name="77 Dikdörtgen"/>
            <p:cNvSpPr/>
            <p:nvPr/>
          </p:nvSpPr>
          <p:spPr>
            <a:xfrm>
              <a:off x="5640980" y="789433"/>
              <a:ext cx="1114867" cy="663830"/>
            </a:xfrm>
            <a:prstGeom prst="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9" name="78 Dikdörtgen"/>
            <p:cNvSpPr/>
            <p:nvPr/>
          </p:nvSpPr>
          <p:spPr>
            <a:xfrm>
              <a:off x="5640980" y="789433"/>
              <a:ext cx="1114867" cy="7358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tr-TR" sz="1000" kern="1200" dirty="0" smtClean="0">
                  <a:latin typeface="Times New Roman" pitchFamily="18" charset="0"/>
                  <a:cs typeface="Times New Roman" pitchFamily="18" charset="0"/>
                </a:rPr>
                <a:t>Fatma DÖNE</a:t>
              </a:r>
            </a:p>
            <a:p>
              <a:pPr lvl="0" algn="ctr" defTabSz="444500">
                <a:lnSpc>
                  <a:spcPct val="90000"/>
                </a:lnSpc>
                <a:spcBef>
                  <a:spcPct val="0"/>
                </a:spcBef>
                <a:spcAft>
                  <a:spcPct val="35000"/>
                </a:spcAft>
              </a:pPr>
              <a:r>
                <a:rPr lang="tr-TR" sz="1000" dirty="0" smtClean="0">
                  <a:latin typeface="Times New Roman" pitchFamily="18" charset="0"/>
                  <a:cs typeface="Times New Roman" pitchFamily="18" charset="0"/>
                </a:rPr>
                <a:t>Sekreter </a:t>
              </a:r>
              <a:endParaRPr lang="tr-TR" sz="1000" kern="12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404664"/>
            <a:ext cx="8062912" cy="1512169"/>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BİRİMLERİMİZ</a:t>
            </a:r>
            <a:endParaRPr lang="tr-TR"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3" name="2 Alt Başlık"/>
          <p:cNvSpPr>
            <a:spLocks noGrp="1"/>
          </p:cNvSpPr>
          <p:nvPr>
            <p:ph type="subTitle" idx="1"/>
          </p:nvPr>
        </p:nvSpPr>
        <p:spPr>
          <a:xfrm>
            <a:off x="611560" y="2276872"/>
            <a:ext cx="8062912" cy="3384376"/>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a:buFont typeface="Wingdings" pitchFamily="2" charset="2"/>
              <a:buChar char="Ø"/>
            </a:pP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İhale BİRİMİ</a:t>
            </a:r>
          </a:p>
          <a:p>
            <a:pPr algn="l">
              <a:buFont typeface="Wingdings" pitchFamily="2" charset="2"/>
              <a:buChar char="Ø"/>
            </a:pP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Satİnalma BİRİMİ</a:t>
            </a:r>
          </a:p>
          <a:p>
            <a:pPr algn="l">
              <a:buFont typeface="Wingdings" pitchFamily="2" charset="2"/>
              <a:buChar char="Ø"/>
            </a:pP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Genel Hizmetler BİRİMİ </a:t>
            </a:r>
          </a:p>
          <a:p>
            <a:pPr algn="l">
              <a:buFont typeface="Wingdings" pitchFamily="2" charset="2"/>
              <a:buChar char="Ø"/>
            </a:pP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tr-TR"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Sİvİl</a:t>
            </a: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Savunma BİRİMİ </a:t>
            </a:r>
          </a:p>
          <a:p>
            <a:pPr algn="l">
              <a:buFont typeface="Wingdings" pitchFamily="2" charset="2"/>
              <a:buChar char="Ø"/>
            </a:pP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Genel Evrak ve EBYS BİRİMİ </a:t>
            </a:r>
          </a:p>
          <a:p>
            <a:pPr algn="l">
              <a:buFont typeface="Wingdings" pitchFamily="2" charset="2"/>
              <a:buChar char="Ø"/>
            </a:pP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tr-TR"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TaşInIr</a:t>
            </a: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tr-TR"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KayIt</a:t>
            </a:r>
            <a:r>
              <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ve Kontrol BİRİMİ</a:t>
            </a:r>
            <a:endParaRPr lang="tr-T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71464"/>
            <a:ext cx="7080448" cy="1362075"/>
          </a:xfrm>
        </p:spPr>
        <p:txBody>
          <a:bodyPr/>
          <a:lstStyle/>
          <a:p>
            <a:pPr algn="ctr"/>
            <a:r>
              <a:rPr lang="tr-TR" dirty="0" smtClean="0">
                <a:latin typeface="Times New Roman" pitchFamily="18" charset="0"/>
                <a:cs typeface="Times New Roman" pitchFamily="18" charset="0"/>
              </a:rPr>
              <a:t>    İHALE BİRİMİ</a:t>
            </a:r>
            <a:endParaRPr lang="tr-TR" dirty="0"/>
          </a:p>
        </p:txBody>
      </p:sp>
      <p:sp>
        <p:nvSpPr>
          <p:cNvPr id="3" name="2 Metin Yer Tutucusu"/>
          <p:cNvSpPr>
            <a:spLocks noGrp="1"/>
          </p:cNvSpPr>
          <p:nvPr>
            <p:ph type="body" idx="1"/>
          </p:nvPr>
        </p:nvSpPr>
        <p:spPr>
          <a:xfrm>
            <a:off x="755576" y="1988840"/>
            <a:ext cx="7488832" cy="4248472"/>
          </a:xfrm>
        </p:spPr>
        <p:txBody>
          <a:bodyPr>
            <a:normAutofit/>
          </a:bodyPr>
          <a:lstStyle/>
          <a:p>
            <a:pPr algn="just"/>
            <a:r>
              <a:rPr lang="tr-TR" sz="2400" dirty="0" smtClean="0">
                <a:solidFill>
                  <a:schemeClr val="tx1"/>
                </a:solidFill>
                <a:latin typeface="Times New Roman" pitchFamily="18" charset="0"/>
                <a:cs typeface="Times New Roman" pitchFamily="18" charset="0"/>
              </a:rPr>
              <a:t>	Üniversitemizin ihtiyaçları doğrultusunda 4734 -4735 sayılı Kanunlar ve İlgili Mevzuat gereğince her türlü mal ve hizmet (yemek ihalesi hariç) alımında ihale yapmak ve sonrasında ihale ile ilgili iş ve işlemlerin gerçekleşmesini sağlamaktır. 	</a:t>
            </a:r>
          </a:p>
          <a:p>
            <a:pPr algn="just"/>
            <a:r>
              <a:rPr lang="tr-TR" sz="2400" dirty="0" smtClean="0">
                <a:solidFill>
                  <a:schemeClr val="tx1"/>
                </a:solidFill>
                <a:latin typeface="Times New Roman" pitchFamily="18" charset="0"/>
                <a:cs typeface="Times New Roman" pitchFamily="18" charset="0"/>
              </a:rPr>
              <a:t>	Üniversitemizin gelir getiren yerlerin (kafeterya, çay ocağı, fotokopi odaları vb.)  kiraya verilmesinde 2886 Sayılı Devlet İhale Kanun ve ilgili mevzuat kapsamında ihalelerini yapmak ve sonrasında ihalelerle ilgili  iş  ve işlemleri takip ederek gerçekleştirmektir. </a:t>
            </a:r>
          </a:p>
          <a:p>
            <a:pPr algn="just"/>
            <a:endParaRPr lang="tr-TR"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260649"/>
            <a:ext cx="8062912" cy="648072"/>
          </a:xfrm>
        </p:spPr>
        <p:txBody>
          <a:bodyPr>
            <a:normAutofit/>
          </a:bodyPr>
          <a:lstStyle/>
          <a:p>
            <a:pPr algn="ctr"/>
            <a:r>
              <a:rPr lang="tr-TR" sz="3200" b="1" dirty="0" smtClean="0">
                <a:latin typeface="Times New Roman" pitchFamily="18" charset="0"/>
                <a:cs typeface="Times New Roman" pitchFamily="18" charset="0"/>
              </a:rPr>
              <a:t>İhale Birimi İşlemleri</a:t>
            </a:r>
            <a:endParaRPr lang="tr-TR" sz="3200" b="1" dirty="0"/>
          </a:p>
        </p:txBody>
      </p:sp>
      <p:sp>
        <p:nvSpPr>
          <p:cNvPr id="3" name="2 Alt Başlık"/>
          <p:cNvSpPr>
            <a:spLocks noGrp="1"/>
          </p:cNvSpPr>
          <p:nvPr>
            <p:ph type="subTitle" idx="1"/>
          </p:nvPr>
        </p:nvSpPr>
        <p:spPr>
          <a:xfrm>
            <a:off x="540544" y="1196752"/>
            <a:ext cx="8062912" cy="5472608"/>
          </a:xfrm>
        </p:spPr>
        <p:txBody>
          <a:bodyPr>
            <a:noAutofit/>
          </a:bodyPr>
          <a:lstStyle/>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Üniversitenin mal ve hizmet alımına ilişkin ihale işlemlerini ve ihaleye ilişkin süreçlerin takibini yapmak.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 konusuna ilişkin yaklaşık maliyet cetveli çıkarmak, ön izin ve onay belgesini hazırlamak.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Kamu ihale bülteninden EKAP sistemine girerek ihale kayıt numarası almak.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Hazırlanan ihale dokümanlarına (İdari Şartname, Teknik Şartname, Sözleşme Tasarısı vb.) KİK (Kamu  İhale Kurumu)’ten onay almak.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Valilik ilan yazışmalarını, görevlendirme yazılarını, güvenlik tedbirleri yazılarını yazarak, ihale dosyalarını oluşturmak.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 formlarını hazırlamak.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Taleplere göre ihale doküman satışı yapmak.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İlan yayınlandıktan sonraki itirazlara ilişkin iş ve işlemleri yapmak.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İhaleleri sonuçlandırma işlemlerini (ihale komisyon kararı, kesinleşen ihale kararı, teminat yazıları, sözleşmeye davet yazısı, sözleşmenin hazırlanması ve takibi, kesin teminat      yazısı ve EKAP sistemine ihaleyle ilgili bilgilerin girişi gibi) yapmak.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 sonuçlandıktan sonra da devam eden işlere ilişkin gereken yazışmaları yapmak.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Muayene kabul komisyonu oluşturarak, malların ilgili birimlere alınmasını sağlamak.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Yüklenici firmalarla ilgili haciz işlemlerine ilişkin gereken yazışmaları yapmak.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 ile ilgili hizmet alımlarına ilişkin ödeme emri ve hak ediş belgelerini hazırlamak.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Teminat Mektubu ve Kesin Teminat İadesine ilişkin yazışmaları yapmak. </a:t>
            </a:r>
          </a:p>
          <a:p>
            <a:pPr algn="just">
              <a:buSzPct val="120000"/>
            </a:pPr>
            <a:r>
              <a:rPr lang="tr-TR" sz="1600" dirty="0" smtClean="0">
                <a:ln>
                  <a:noFill/>
                </a:ln>
                <a:solidFill>
                  <a:schemeClr val="tx1"/>
                </a:solidFill>
                <a:latin typeface="Times New Roman" pitchFamily="18" charset="0"/>
                <a:cs typeface="Times New Roman" pitchFamily="18" charset="0"/>
              </a:rPr>
              <a:t> </a:t>
            </a:r>
          </a:p>
          <a:p>
            <a:pPr>
              <a:buSzPct val="120000"/>
              <a:buFont typeface="Wingdings" pitchFamily="2" charset="2"/>
              <a:buChar char="Ø"/>
            </a:pPr>
            <a:endParaRPr lang="tr-TR" sz="1600" dirty="0">
              <a:ln>
                <a:noFill/>
              </a:ln>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776289"/>
            <a:ext cx="8062912" cy="924520"/>
          </a:xfrm>
        </p:spPr>
        <p:txBody>
          <a:bodyPr>
            <a:normAutofit/>
          </a:bodyPr>
          <a:lstStyle/>
          <a:p>
            <a:pPr algn="ctr"/>
            <a:r>
              <a:rPr lang="tr-TR" sz="3200" b="1" dirty="0" smtClean="0">
                <a:latin typeface="Times New Roman" pitchFamily="18" charset="0"/>
                <a:cs typeface="Times New Roman" pitchFamily="18" charset="0"/>
              </a:rPr>
              <a:t> </a:t>
            </a:r>
            <a:endParaRPr lang="tr-TR" sz="3200" b="1" dirty="0">
              <a:latin typeface="Times New Roman" pitchFamily="18" charset="0"/>
              <a:cs typeface="Times New Roman" pitchFamily="18" charset="0"/>
            </a:endParaRPr>
          </a:p>
        </p:txBody>
      </p:sp>
      <p:sp>
        <p:nvSpPr>
          <p:cNvPr id="3" name="2 Alt Başlık"/>
          <p:cNvSpPr>
            <a:spLocks noGrp="1"/>
          </p:cNvSpPr>
          <p:nvPr>
            <p:ph type="subTitle" idx="1"/>
          </p:nvPr>
        </p:nvSpPr>
        <p:spPr>
          <a:xfrm>
            <a:off x="540544" y="1196752"/>
            <a:ext cx="8062912" cy="4680520"/>
          </a:xfrm>
        </p:spPr>
        <p:txBody>
          <a:bodyPr>
            <a:normAutofit/>
          </a:bodyPr>
          <a:lstStyle/>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Akaryakıt fişlerini listelemek ve kontrolünü yapmak.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Başkanlığın iş ve işlemleri ile ilgili SGK ve vergi borcu sorgulamaları yapmak.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a:t>
            </a:r>
            <a:r>
              <a:rPr lang="tr-TR" sz="1600" dirty="0" err="1" smtClean="0">
                <a:ln>
                  <a:noFill/>
                </a:ln>
                <a:solidFill>
                  <a:schemeClr val="tx1"/>
                </a:solidFill>
                <a:latin typeface="Times New Roman" pitchFamily="18" charset="0"/>
                <a:cs typeface="Times New Roman" pitchFamily="18" charset="0"/>
              </a:rPr>
              <a:t>KİK’teki</a:t>
            </a:r>
            <a:r>
              <a:rPr lang="tr-TR" sz="1600" dirty="0" smtClean="0">
                <a:ln>
                  <a:noFill/>
                </a:ln>
                <a:solidFill>
                  <a:schemeClr val="tx1"/>
                </a:solidFill>
                <a:latin typeface="Times New Roman" pitchFamily="18" charset="0"/>
                <a:cs typeface="Times New Roman" pitchFamily="18" charset="0"/>
              </a:rPr>
              <a:t> güncel duyuruları takip etmek.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İhaleye ilişkin yaklaşık maliyet tablosu hazırlamak ve onaya sunmak.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İhaleye ilişkin şartname ve sözleşme hazırlamak.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 komisyonu oluşturmak ve onay almak.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İhalede gerekli olan belgeleri hazırlamak.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 sonrasında kesin teminat, sözleşme vergisi, karar pulu hesaplanarak ilgili kişilere tebliğ etmek.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Kiraya verilen yerlerin elektrik ve su sayaçlarını okuyarak takibini yapmak. Kiralamaya ilişkin yer teslim alma ve teslim etme tutanaklarını hazırlamak. </a:t>
            </a:r>
          </a:p>
          <a:p>
            <a:pPr algn="just">
              <a:buSzPct val="120000"/>
              <a:buFont typeface="Wingdings" pitchFamily="2" charset="2"/>
              <a:buChar char="Ø"/>
            </a:pPr>
            <a:r>
              <a:rPr lang="tr-TR" sz="1600" dirty="0" smtClean="0">
                <a:ln>
                  <a:noFill/>
                </a:ln>
                <a:solidFill>
                  <a:schemeClr val="tx1"/>
                </a:solidFill>
                <a:latin typeface="Times New Roman" pitchFamily="18" charset="0"/>
                <a:cs typeface="Times New Roman" pitchFamily="18" charset="0"/>
              </a:rPr>
              <a:t>   İhalelere ilişkin ilgili kurum veya üniversite birimlerine gerekli yazıları yazmak. </a:t>
            </a:r>
          </a:p>
          <a:p>
            <a:pPr>
              <a:buSzPct val="120000"/>
              <a:buFont typeface="Wingdings" pitchFamily="2" charset="2"/>
              <a:buChar char="Ø"/>
            </a:pPr>
            <a:endParaRPr lang="tr-TR" sz="1600" dirty="0">
              <a:ln>
                <a:noFill/>
              </a:ln>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3568" y="404664"/>
            <a:ext cx="7416824" cy="1146051"/>
          </a:xfrm>
        </p:spPr>
        <p:txBody>
          <a:bodyPr>
            <a:normAutofit/>
          </a:bodyPr>
          <a:lstStyle/>
          <a:p>
            <a:pPr algn="ctr"/>
            <a:r>
              <a:rPr lang="tr-TR" sz="3200" dirty="0" smtClean="0">
                <a:latin typeface="Times New Roman" pitchFamily="18" charset="0"/>
                <a:cs typeface="Times New Roman" pitchFamily="18" charset="0"/>
              </a:rPr>
              <a:t>SATINALMA BİRİMİ</a:t>
            </a:r>
            <a:endParaRPr lang="tr-TR" sz="3200" dirty="0"/>
          </a:p>
        </p:txBody>
      </p:sp>
      <p:sp>
        <p:nvSpPr>
          <p:cNvPr id="3" name="2 Metin Yer Tutucusu"/>
          <p:cNvSpPr>
            <a:spLocks noGrp="1"/>
          </p:cNvSpPr>
          <p:nvPr>
            <p:ph type="body" idx="1"/>
          </p:nvPr>
        </p:nvSpPr>
        <p:spPr>
          <a:xfrm>
            <a:off x="611560" y="2204864"/>
            <a:ext cx="7560840" cy="2232248"/>
          </a:xfrm>
        </p:spPr>
        <p:txBody>
          <a:bodyPr>
            <a:normAutofit fontScale="92500"/>
          </a:bodyPr>
          <a:lstStyle/>
          <a:p>
            <a:pPr algn="just"/>
            <a:r>
              <a:rPr lang="tr-TR" sz="2800" dirty="0" smtClean="0">
                <a:solidFill>
                  <a:schemeClr val="tx1"/>
                </a:solidFill>
                <a:latin typeface="Times New Roman" pitchFamily="18" charset="0"/>
                <a:cs typeface="Times New Roman" pitchFamily="18" charset="0"/>
              </a:rPr>
              <a:t> 	Üniversitemizin ihtiyaçları doğrultusunda 4734 sayılı Kamu İhale Kanunu ve 5018 sayılı Kamu Mali Yönetim Kanunu gereğince  gerçekleştirilecek mal ve hizmet alımlarının iş ve işlemleri ile tahakkuk işlemlerini gerçekleştirmektedir.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Özel 4">
      <a:dk1>
        <a:srgbClr val="3F3F3F"/>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1968</TotalTime>
  <Words>2376</Words>
  <Application>Microsoft Office PowerPoint</Application>
  <PresentationFormat>Ekran Gösterisi (4:3)</PresentationFormat>
  <Paragraphs>715</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Canlı</vt:lpstr>
      <vt:lpstr>İDARİ VE MALİ İŞLER DAİRE  BAŞKANLIĞI’NA    HOŞGELDİNİZ</vt:lpstr>
      <vt:lpstr>MİSYONUMUZ</vt:lpstr>
      <vt:lpstr>   VİZYONUMUZ</vt:lpstr>
      <vt:lpstr> </vt:lpstr>
      <vt:lpstr>BİRİMLERİMİZ</vt:lpstr>
      <vt:lpstr>    İHALE BİRİMİ</vt:lpstr>
      <vt:lpstr>İhale Birimi İşlemleri</vt:lpstr>
      <vt:lpstr> </vt:lpstr>
      <vt:lpstr>SATINALMA BİRİMİ</vt:lpstr>
      <vt:lpstr>Satınalma Birimi İşlemleri </vt:lpstr>
      <vt:lpstr>GENEL HİZMETLER BİRİMİ</vt:lpstr>
      <vt:lpstr>Genel Hizmetler Birimi İşlemleri </vt:lpstr>
      <vt:lpstr> </vt:lpstr>
      <vt:lpstr>    SİVİL SAVUNMA BİRİMİ </vt:lpstr>
      <vt:lpstr>Sivil Savunma Birimi İşlemleri </vt:lpstr>
      <vt:lpstr> </vt:lpstr>
      <vt:lpstr>GENEL EVRAK VE EBYS BİRİMİ </vt:lpstr>
      <vt:lpstr>Genel Evrak Birimi İşlemleri </vt:lpstr>
      <vt:lpstr>EBYS Birimi İşlemleri </vt:lpstr>
      <vt:lpstr>TAŞINIR KAYIT VE KONTROL BİRİMİ </vt:lpstr>
      <vt:lpstr>Taşınır Kayıt ve Kontrol Birimi İşlemleri </vt:lpstr>
      <vt:lpstr>  </vt:lpstr>
      <vt:lpstr>  </vt:lpstr>
      <vt:lpstr>HİZMETLERİMİZ </vt:lpstr>
      <vt:lpstr>ULAŞTIRMA HİZMETLERİ </vt:lpstr>
      <vt:lpstr>HİZMET ARAÇLARI</vt:lpstr>
      <vt:lpstr>  </vt:lpstr>
      <vt:lpstr>TEMİZLİK HİZMETLERİ </vt:lpstr>
      <vt:lpstr>Slayt 29</vt:lpstr>
      <vt:lpstr>Slayt 30</vt:lpstr>
      <vt:lpstr>GÜVENLİK HİZMETLERİ</vt:lpstr>
      <vt:lpstr>Slayt 32</vt:lpstr>
      <vt:lpstr>Slayt 33</vt:lpstr>
      <vt:lpstr>DAĞITIM HİZMETLERİ </vt:lpstr>
      <vt:lpstr>TEŞEKKÜRLER  İdari ve Mali İşler Daire  Başkanlığı  </vt:lpstr>
      <vt:lpstr>Slayt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ÖMER HALİSDEMİR ÜNİVERSİTESİ İDARİ VE MALİ İŞLER DAİRE  BAŞKANLIĞI’NA    HOŞGELDİNİZ...</dc:title>
  <dc:creator>özkaynak</dc:creator>
  <cp:lastModifiedBy>Ufuk ÖZALTIN</cp:lastModifiedBy>
  <cp:revision>168</cp:revision>
  <dcterms:created xsi:type="dcterms:W3CDTF">2016-12-16T14:02:15Z</dcterms:created>
  <dcterms:modified xsi:type="dcterms:W3CDTF">2017-07-20T13:48:29Z</dcterms:modified>
</cp:coreProperties>
</file>