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handoutMasterIdLst>
    <p:handoutMasterId r:id="rId62"/>
  </p:handoutMasterIdLst>
  <p:sldIdLst>
    <p:sldId id="256" r:id="rId2"/>
    <p:sldId id="311" r:id="rId3"/>
    <p:sldId id="312" r:id="rId4"/>
    <p:sldId id="283" r:id="rId5"/>
    <p:sldId id="284" r:id="rId6"/>
    <p:sldId id="292" r:id="rId7"/>
    <p:sldId id="327" r:id="rId8"/>
    <p:sldId id="334" r:id="rId9"/>
    <p:sldId id="335" r:id="rId10"/>
    <p:sldId id="290" r:id="rId11"/>
    <p:sldId id="286" r:id="rId12"/>
    <p:sldId id="362" r:id="rId13"/>
    <p:sldId id="310" r:id="rId14"/>
    <p:sldId id="296" r:id="rId15"/>
    <p:sldId id="305" r:id="rId16"/>
    <p:sldId id="307" r:id="rId17"/>
    <p:sldId id="308" r:id="rId18"/>
    <p:sldId id="315" r:id="rId19"/>
    <p:sldId id="314" r:id="rId20"/>
    <p:sldId id="323" r:id="rId21"/>
    <p:sldId id="318" r:id="rId22"/>
    <p:sldId id="317" r:id="rId23"/>
    <p:sldId id="326" r:id="rId24"/>
    <p:sldId id="331" r:id="rId25"/>
    <p:sldId id="321" r:id="rId26"/>
    <p:sldId id="320" r:id="rId27"/>
    <p:sldId id="333" r:id="rId28"/>
    <p:sldId id="336" r:id="rId29"/>
    <p:sldId id="337" r:id="rId30"/>
    <p:sldId id="338" r:id="rId31"/>
    <p:sldId id="339" r:id="rId32"/>
    <p:sldId id="340" r:id="rId33"/>
    <p:sldId id="341" r:id="rId34"/>
    <p:sldId id="342" r:id="rId35"/>
    <p:sldId id="343" r:id="rId36"/>
    <p:sldId id="344" r:id="rId37"/>
    <p:sldId id="351" r:id="rId38"/>
    <p:sldId id="345" r:id="rId39"/>
    <p:sldId id="352" r:id="rId40"/>
    <p:sldId id="361" r:id="rId41"/>
    <p:sldId id="346" r:id="rId42"/>
    <p:sldId id="347" r:id="rId43"/>
    <p:sldId id="348" r:id="rId44"/>
    <p:sldId id="363" r:id="rId45"/>
    <p:sldId id="364" r:id="rId46"/>
    <p:sldId id="365" r:id="rId47"/>
    <p:sldId id="366" r:id="rId48"/>
    <p:sldId id="368" r:id="rId49"/>
    <p:sldId id="367" r:id="rId50"/>
    <p:sldId id="353" r:id="rId51"/>
    <p:sldId id="354" r:id="rId52"/>
    <p:sldId id="355" r:id="rId53"/>
    <p:sldId id="358" r:id="rId54"/>
    <p:sldId id="357" r:id="rId55"/>
    <p:sldId id="371" r:id="rId56"/>
    <p:sldId id="372" r:id="rId57"/>
    <p:sldId id="374" r:id="rId58"/>
    <p:sldId id="325" r:id="rId59"/>
    <p:sldId id="272" r:id="rId60"/>
  </p:sldIdLst>
  <p:sldSz cx="12192000" cy="6858000"/>
  <p:notesSz cx="6761163" cy="99425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8080"/>
    <a:srgbClr val="009999"/>
    <a:srgbClr val="00CC99"/>
    <a:srgbClr val="99FFCC"/>
    <a:srgbClr val="66FFCC"/>
    <a:srgbClr val="00CC66"/>
    <a:srgbClr val="051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2636" autoAdjust="0"/>
  </p:normalViewPr>
  <p:slideViewPr>
    <p:cSldViewPr snapToGrid="0">
      <p:cViewPr varScale="1">
        <p:scale>
          <a:sx n="115" d="100"/>
          <a:sy n="115" d="100"/>
        </p:scale>
        <p:origin x="43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14BD91DB-EA05-434F-9D6F-6C4E38124CDB}" type="datetimeFigureOut">
              <a:rPr lang="tr-TR" smtClean="0"/>
              <a:pPr/>
              <a:t>7.05.2026</a:t>
            </a:fld>
            <a:endParaRPr lang="tr-TR"/>
          </a:p>
        </p:txBody>
      </p:sp>
      <p:sp>
        <p:nvSpPr>
          <p:cNvPr id="4" name="Altbilgi Yer Tutucusu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E1FA4AE2-008A-4442-BB79-1A0C569CF863}" type="slidenum">
              <a:rPr lang="tr-TR" smtClean="0"/>
              <a:pPr/>
              <a:t>‹#›</a:t>
            </a:fld>
            <a:endParaRPr lang="tr-TR"/>
          </a:p>
        </p:txBody>
      </p:sp>
    </p:spTree>
    <p:extLst>
      <p:ext uri="{BB962C8B-B14F-4D97-AF65-F5344CB8AC3E}">
        <p14:creationId xmlns:p14="http://schemas.microsoft.com/office/powerpoint/2010/main" val="129781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B2576A09-6BA6-408E-970F-0D99516E34B7}" type="datetimeFigureOut">
              <a:rPr lang="tr-TR" smtClean="0"/>
              <a:pPr/>
              <a:t>7.05.2026</a:t>
            </a:fld>
            <a:endParaRPr lang="tr-TR"/>
          </a:p>
        </p:txBody>
      </p:sp>
      <p:sp>
        <p:nvSpPr>
          <p:cNvPr id="4" name="Slayt Görüntüsü Yer Tutucusu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C263B07C-92B8-45E8-AAA7-ACCF23863B9B}" type="slidenum">
              <a:rPr lang="tr-TR" smtClean="0"/>
              <a:pPr/>
              <a:t>‹#›</a:t>
            </a:fld>
            <a:endParaRPr lang="tr-TR"/>
          </a:p>
        </p:txBody>
      </p:sp>
    </p:spTree>
    <p:extLst>
      <p:ext uri="{BB962C8B-B14F-4D97-AF65-F5344CB8AC3E}">
        <p14:creationId xmlns:p14="http://schemas.microsoft.com/office/powerpoint/2010/main" val="94456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263B07C-92B8-45E8-AAA7-ACCF23863B9B}" type="slidenum">
              <a:rPr lang="tr-TR" smtClean="0"/>
              <a:pPr/>
              <a:t>20</a:t>
            </a:fld>
            <a:endParaRPr lang="tr-TR"/>
          </a:p>
        </p:txBody>
      </p:sp>
    </p:spTree>
    <p:extLst>
      <p:ext uri="{BB962C8B-B14F-4D97-AF65-F5344CB8AC3E}">
        <p14:creationId xmlns:p14="http://schemas.microsoft.com/office/powerpoint/2010/main" val="347768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B45AA3E1-D2BA-4DF1-A5ED-B317A6832FF1}" type="datetimeFigureOut">
              <a:rPr lang="tr-TR" smtClean="0"/>
              <a:pPr/>
              <a:t>7.05.2026</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316302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45AA3E1-D2BA-4DF1-A5ED-B317A6832FF1}" type="datetimeFigureOut">
              <a:rPr lang="tr-TR" smtClean="0"/>
              <a:pPr/>
              <a:t>7.05.2026</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673111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45AA3E1-D2BA-4DF1-A5ED-B317A6832FF1}" type="datetimeFigureOut">
              <a:rPr lang="tr-TR" smtClean="0"/>
              <a:pPr/>
              <a:t>7.05.2026</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18E47A-4947-4CF9-9E44-B48D177423B0}" type="slidenum">
              <a:rPr lang="tr-TR" smtClean="0"/>
              <a:pPr/>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43396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7.05.2026</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912567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7.05.2026</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18E47A-4947-4CF9-9E44-B48D177423B0}" type="slidenum">
              <a:rPr lang="tr-TR" smtClean="0"/>
              <a:pPr/>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63329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7.05.2026</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074167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45AA3E1-D2BA-4DF1-A5ED-B317A6832FF1}" type="datetimeFigureOut">
              <a:rPr lang="tr-TR" smtClean="0"/>
              <a:pPr/>
              <a:t>7.05.2026</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3151183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45AA3E1-D2BA-4DF1-A5ED-B317A6832FF1}" type="datetimeFigureOut">
              <a:rPr lang="tr-TR" smtClean="0"/>
              <a:pPr/>
              <a:t>7.05.2026</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274194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45AA3E1-D2BA-4DF1-A5ED-B317A6832FF1}" type="datetimeFigureOut">
              <a:rPr lang="tr-TR" smtClean="0"/>
              <a:pPr/>
              <a:t>7.05.2026</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14650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45AA3E1-D2BA-4DF1-A5ED-B317A6832FF1}" type="datetimeFigureOut">
              <a:rPr lang="tr-TR" smtClean="0"/>
              <a:pPr/>
              <a:t>7.05.2026</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28591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45AA3E1-D2BA-4DF1-A5ED-B317A6832FF1}" type="datetimeFigureOut">
              <a:rPr lang="tr-TR" smtClean="0"/>
              <a:pPr/>
              <a:t>7.05.2026</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279103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45AA3E1-D2BA-4DF1-A5ED-B317A6832FF1}" type="datetimeFigureOut">
              <a:rPr lang="tr-TR" smtClean="0"/>
              <a:pPr/>
              <a:t>7.05.2026</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2725503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45AA3E1-D2BA-4DF1-A5ED-B317A6832FF1}" type="datetimeFigureOut">
              <a:rPr lang="tr-TR" smtClean="0"/>
              <a:pPr/>
              <a:t>7.05.2026</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45357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AA3E1-D2BA-4DF1-A5ED-B317A6832FF1}" type="datetimeFigureOut">
              <a:rPr lang="tr-TR" smtClean="0"/>
              <a:pPr/>
              <a:t>7.05.2026</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125946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7.05.2026</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389658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45AA3E1-D2BA-4DF1-A5ED-B317A6832FF1}" type="datetimeFigureOut">
              <a:rPr lang="tr-TR" smtClean="0"/>
              <a:pPr/>
              <a:t>7.05.2026</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518E47A-4947-4CF9-9E44-B48D177423B0}" type="slidenum">
              <a:rPr lang="tr-TR" smtClean="0"/>
              <a:pPr/>
              <a:t>‹#›</a:t>
            </a:fld>
            <a:endParaRPr lang="tr-TR"/>
          </a:p>
        </p:txBody>
      </p:sp>
    </p:spTree>
    <p:extLst>
      <p:ext uri="{BB962C8B-B14F-4D97-AF65-F5344CB8AC3E}">
        <p14:creationId xmlns:p14="http://schemas.microsoft.com/office/powerpoint/2010/main" val="70134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45AA3E1-D2BA-4DF1-A5ED-B317A6832FF1}" type="datetimeFigureOut">
              <a:rPr lang="tr-TR" smtClean="0"/>
              <a:pPr/>
              <a:t>7.05.2026</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518E47A-4947-4CF9-9E44-B48D177423B0}" type="slidenum">
              <a:rPr lang="tr-TR" smtClean="0"/>
              <a:pPr/>
              <a:t>‹#›</a:t>
            </a:fld>
            <a:endParaRPr lang="tr-TR"/>
          </a:p>
        </p:txBody>
      </p:sp>
    </p:spTree>
    <p:extLst>
      <p:ext uri="{BB962C8B-B14F-4D97-AF65-F5344CB8AC3E}">
        <p14:creationId xmlns:p14="http://schemas.microsoft.com/office/powerpoint/2010/main" val="1276447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2408740" y="4256886"/>
            <a:ext cx="8915399" cy="1444995"/>
          </a:xfrm>
        </p:spPr>
        <p:txBody>
          <a:bodyPr>
            <a:noAutofit/>
          </a:bodyPr>
          <a:lstStyle/>
          <a:p>
            <a:pPr algn="ctr"/>
            <a:r>
              <a:rPr lang="tr-TR" sz="3600" b="1" dirty="0" smtClean="0">
                <a:solidFill>
                  <a:schemeClr val="tx1"/>
                </a:solidFill>
                <a:effectLst>
                  <a:outerShdw blurRad="38100" dist="38100" dir="2700000" algn="tl">
                    <a:srgbClr val="000000">
                      <a:alpha val="43137"/>
                    </a:srgbClr>
                  </a:outerShdw>
                </a:effectLst>
              </a:rPr>
              <a:t>Doç. Dr. Nalan GÖRDELES</a:t>
            </a:r>
          </a:p>
          <a:p>
            <a:pPr algn="ctr"/>
            <a:r>
              <a:rPr lang="tr-TR" sz="3600" b="1" dirty="0" smtClean="0">
                <a:solidFill>
                  <a:schemeClr val="tx1"/>
                </a:solidFill>
                <a:effectLst>
                  <a:outerShdw blurRad="38100" dist="38100" dir="2700000" algn="tl">
                    <a:srgbClr val="000000">
                      <a:alpha val="43137"/>
                    </a:srgbClr>
                  </a:outerShdw>
                </a:effectLst>
              </a:rPr>
              <a:t>Müdür</a:t>
            </a:r>
            <a:endParaRPr lang="en-US" sz="3600" b="1" dirty="0">
              <a:solidFill>
                <a:schemeClr val="tx1"/>
              </a:solidFill>
              <a:effectLst>
                <a:outerShdw blurRad="38100" dist="38100" dir="2700000" algn="tl">
                  <a:srgbClr val="000000">
                    <a:alpha val="43137"/>
                  </a:srgbClr>
                </a:outerShdw>
              </a:effectLst>
            </a:endParaRPr>
          </a:p>
          <a:p>
            <a:pPr algn="ctr"/>
            <a:endParaRPr lang="tr-TR" sz="3600" b="1" dirty="0">
              <a:solidFill>
                <a:schemeClr val="tx1"/>
              </a:solidFill>
              <a:effectLst>
                <a:outerShdw blurRad="38100" dist="38100" dir="2700000" algn="tl">
                  <a:srgbClr val="000000">
                    <a:alpha val="43137"/>
                  </a:srgbClr>
                </a:outerShdw>
              </a:effectLst>
            </a:endParaRPr>
          </a:p>
        </p:txBody>
      </p:sp>
      <p:sp>
        <p:nvSpPr>
          <p:cNvPr id="4" name="Metin kutusu 3"/>
          <p:cNvSpPr txBox="1"/>
          <p:nvPr/>
        </p:nvSpPr>
        <p:spPr>
          <a:xfrm>
            <a:off x="0" y="4379220"/>
            <a:ext cx="1548385" cy="769441"/>
          </a:xfrm>
          <a:prstGeom prst="rect">
            <a:avLst/>
          </a:prstGeom>
          <a:noFill/>
        </p:spPr>
        <p:txBody>
          <a:bodyPr wrap="square" rtlCol="0">
            <a:spAutoFit/>
          </a:bodyPr>
          <a:lstStyle/>
          <a:p>
            <a:r>
              <a:rPr lang="tr-TR" sz="1100" b="1" dirty="0" smtClean="0">
                <a:solidFill>
                  <a:schemeClr val="bg1"/>
                </a:solidFill>
              </a:rPr>
              <a:t>Kadın, Aile ve Sosyal Politikalar Uygulama ve Araştırma Merkezi</a:t>
            </a:r>
            <a:endParaRPr lang="tr-TR" sz="1100" b="1" dirty="0">
              <a:solidFill>
                <a:schemeClr val="bg1"/>
              </a:solidFill>
            </a:endParaRPr>
          </a:p>
        </p:txBody>
      </p:sp>
      <p:sp>
        <p:nvSpPr>
          <p:cNvPr id="5" name="Unvan 4"/>
          <p:cNvSpPr>
            <a:spLocks noGrp="1"/>
          </p:cNvSpPr>
          <p:nvPr>
            <p:ph type="ctrTitle"/>
          </p:nvPr>
        </p:nvSpPr>
        <p:spPr>
          <a:xfrm>
            <a:off x="2218544" y="866274"/>
            <a:ext cx="9861161" cy="3390612"/>
          </a:xfrm>
        </p:spPr>
        <p:txBody>
          <a:bodyPr>
            <a:noAutofit/>
          </a:bodyPr>
          <a:lstStyle/>
          <a:p>
            <a:pPr algn="ctr"/>
            <a:r>
              <a:rPr lang="tr-TR" sz="4000" b="1" dirty="0" smtClean="0">
                <a:solidFill>
                  <a:srgbClr val="FF0000"/>
                </a:solidFill>
              </a:rPr>
              <a:t>NİĞDE ÖMER HALİSDEMİR ÜNİVERSİTESİ </a:t>
            </a:r>
            <a:br>
              <a:rPr lang="tr-TR" sz="4000" b="1" dirty="0" smtClean="0">
                <a:solidFill>
                  <a:srgbClr val="FF0000"/>
                </a:solidFill>
              </a:rPr>
            </a:br>
            <a:r>
              <a:rPr lang="tr-TR" sz="4000" b="1" dirty="0" smtClean="0">
                <a:solidFill>
                  <a:srgbClr val="FF0000"/>
                </a:solidFill>
              </a:rPr>
              <a:t>KADIN</a:t>
            </a:r>
            <a:r>
              <a:rPr lang="tr-TR" sz="4000" b="1" dirty="0">
                <a:solidFill>
                  <a:srgbClr val="FF0000"/>
                </a:solidFill>
              </a:rPr>
              <a:t>, AİLE VE SOSYAL POLİTİKALAR UYGULAMA VE ARAŞTIRMA </a:t>
            </a:r>
            <a:r>
              <a:rPr lang="tr-TR" sz="4000" b="1" dirty="0" smtClean="0">
                <a:solidFill>
                  <a:srgbClr val="FF0000"/>
                </a:solidFill>
              </a:rPr>
              <a:t>MERKEZİ</a:t>
            </a:r>
            <a:r>
              <a:rPr lang="tr-TR" sz="4200" b="1" dirty="0" smtClean="0">
                <a:solidFill>
                  <a:schemeClr val="tx1"/>
                </a:solidFill>
                <a:effectLst>
                  <a:outerShdw blurRad="38100" dist="38100" dir="2700000" algn="tl">
                    <a:srgbClr val="000000">
                      <a:alpha val="43137"/>
                    </a:srgbClr>
                  </a:outerShdw>
                </a:effectLst>
              </a:rPr>
              <a:t/>
            </a:r>
            <a:br>
              <a:rPr lang="tr-TR" sz="4200" b="1" dirty="0" smtClean="0">
                <a:solidFill>
                  <a:schemeClr val="tx1"/>
                </a:solidFill>
                <a:effectLst>
                  <a:outerShdw blurRad="38100" dist="38100" dir="2700000" algn="tl">
                    <a:srgbClr val="000000">
                      <a:alpha val="43137"/>
                    </a:srgbClr>
                  </a:outerShdw>
                </a:effectLst>
              </a:rPr>
            </a:br>
            <a:endParaRPr lang="tr-TR" sz="4200" dirty="0">
              <a:solidFill>
                <a:schemeClr val="tx1"/>
              </a:solidFill>
              <a:effectLst>
                <a:outerShdw blurRad="38100" dist="38100" dir="2700000" algn="tl">
                  <a:srgbClr val="000000">
                    <a:alpha val="43137"/>
                  </a:srgbClr>
                </a:outerShdw>
              </a:effectLst>
            </a:endParaRPr>
          </a:p>
        </p:txBody>
      </p:sp>
      <p:pic>
        <p:nvPicPr>
          <p:cNvPr id="6" name="Resim 5" descr="C:\Users\zehra\Desktop\Amblem Dairesel Kullanım TR -0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700" y="284931"/>
            <a:ext cx="1832844" cy="1593745"/>
          </a:xfrm>
          <a:prstGeom prst="rect">
            <a:avLst/>
          </a:prstGeom>
          <a:noFill/>
          <a:extLst/>
        </p:spPr>
      </p:pic>
    </p:spTree>
    <p:extLst>
      <p:ext uri="{BB962C8B-B14F-4D97-AF65-F5344CB8AC3E}">
        <p14:creationId xmlns:p14="http://schemas.microsoft.com/office/powerpoint/2010/main" val="551429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ctr"/>
            <a:r>
              <a:rPr lang="tr-TR" sz="4000" b="1" dirty="0">
                <a:solidFill>
                  <a:srgbClr val="FF0000"/>
                </a:solidFill>
              </a:rPr>
              <a:t>KADIN, AİLE VE SOSYAL POLİTİKALAR UYGULAMA VE ARAŞTIRMA </a:t>
            </a:r>
            <a:r>
              <a:rPr lang="tr-TR" sz="4000" b="1" dirty="0" smtClean="0">
                <a:solidFill>
                  <a:srgbClr val="FF0000"/>
                </a:solidFill>
              </a:rPr>
              <a:t>MERKEZİNİN</a:t>
            </a:r>
            <a:br>
              <a:rPr lang="tr-TR" sz="4000" b="1" dirty="0" smtClean="0">
                <a:solidFill>
                  <a:srgbClr val="FF0000"/>
                </a:solidFill>
              </a:rPr>
            </a:br>
            <a:r>
              <a:rPr lang="tr-TR" sz="4000" b="1" dirty="0" smtClean="0">
                <a:solidFill>
                  <a:prstClr val="black">
                    <a:lumMod val="85000"/>
                    <a:lumOff val="15000"/>
                  </a:prstClr>
                </a:solidFill>
              </a:rPr>
              <a:t>YÖNETİM </a:t>
            </a:r>
            <a:r>
              <a:rPr lang="tr-TR" sz="4000" b="1" dirty="0">
                <a:solidFill>
                  <a:prstClr val="black">
                    <a:lumMod val="85000"/>
                    <a:lumOff val="15000"/>
                  </a:prstClr>
                </a:solidFill>
              </a:rPr>
              <a:t>ORGANLARI</a:t>
            </a:r>
            <a:endParaRPr lang="tr-TR" sz="4000" dirty="0"/>
          </a:p>
        </p:txBody>
      </p:sp>
      <p:sp>
        <p:nvSpPr>
          <p:cNvPr id="3" name="İçerik Yer Tutucusu 2"/>
          <p:cNvSpPr>
            <a:spLocks noGrp="1"/>
          </p:cNvSpPr>
          <p:nvPr>
            <p:ph idx="1"/>
          </p:nvPr>
        </p:nvSpPr>
        <p:spPr>
          <a:xfrm>
            <a:off x="2592925" y="3284621"/>
            <a:ext cx="8915400" cy="2879264"/>
          </a:xfrm>
        </p:spPr>
        <p:txBody>
          <a:bodyPr>
            <a:normAutofit/>
          </a:bodyPr>
          <a:lstStyle/>
          <a:p>
            <a:r>
              <a:rPr lang="tr-TR" sz="3200" b="1" dirty="0" smtClean="0"/>
              <a:t>MÜDÜR</a:t>
            </a:r>
          </a:p>
          <a:p>
            <a:r>
              <a:rPr lang="tr-TR" sz="3200" b="1" dirty="0" smtClean="0"/>
              <a:t>YÖNETİM KURULU</a:t>
            </a:r>
            <a:endParaRPr lang="tr-TR" sz="3200" b="1" dirty="0"/>
          </a:p>
          <a:p>
            <a:r>
              <a:rPr lang="tr-TR" sz="3200" b="1" dirty="0" smtClean="0"/>
              <a:t>ÇALIŞMA GRUPLARIMIZ</a:t>
            </a:r>
          </a:p>
        </p:txBody>
      </p:sp>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79101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 y="774676"/>
            <a:ext cx="1548385" cy="338554"/>
          </a:xfrm>
          <a:prstGeom prst="rect">
            <a:avLst/>
          </a:prstGeom>
          <a:noFill/>
        </p:spPr>
        <p:txBody>
          <a:bodyPr wrap="square" rtlCol="0">
            <a:spAutoFit/>
          </a:bodyPr>
          <a:lstStyle/>
          <a:p>
            <a:r>
              <a:rPr lang="tr-TR" sz="1600" b="1" dirty="0" smtClean="0">
                <a:solidFill>
                  <a:schemeClr val="bg1"/>
                </a:solidFill>
              </a:rPr>
              <a:t>İDARİ YAPI</a:t>
            </a:r>
            <a:endParaRPr lang="tr-TR" sz="1600" b="1" dirty="0">
              <a:solidFill>
                <a:schemeClr val="bg1"/>
              </a:solidFill>
            </a:endParaRPr>
          </a:p>
        </p:txBody>
      </p:sp>
      <p:grpSp>
        <p:nvGrpSpPr>
          <p:cNvPr id="17" name="Tuval 258"/>
          <p:cNvGrpSpPr/>
          <p:nvPr/>
        </p:nvGrpSpPr>
        <p:grpSpPr>
          <a:xfrm>
            <a:off x="824459" y="329949"/>
            <a:ext cx="10469644" cy="5771048"/>
            <a:chOff x="-1879630" y="-280367"/>
            <a:chExt cx="8595866" cy="7395366"/>
          </a:xfrm>
          <a:effectLst/>
        </p:grpSpPr>
        <p:sp>
          <p:nvSpPr>
            <p:cNvPr id="18" name="Text Box 261"/>
            <p:cNvSpPr txBox="1">
              <a:spLocks noChangeArrowheads="1"/>
            </p:cNvSpPr>
            <p:nvPr/>
          </p:nvSpPr>
          <p:spPr bwMode="auto">
            <a:xfrm>
              <a:off x="532610" y="-280367"/>
              <a:ext cx="3672258" cy="875061"/>
            </a:xfrm>
            <a:prstGeom prst="rect">
              <a:avLst/>
            </a:prstGeom>
            <a:solidFill>
              <a:schemeClr val="tx2">
                <a:lumMod val="20000"/>
                <a:lumOff val="80000"/>
              </a:schemeClr>
            </a:solidFill>
            <a:ln w="76200" cmpd="thickThin">
              <a:solidFill>
                <a:schemeClr val="accent1"/>
              </a:solidFill>
              <a:miter lim="800000"/>
              <a:headEnd/>
              <a:tailEnd/>
            </a:ln>
            <a:effectLst/>
            <a:extLst/>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tr-TR" sz="1200" b="1" i="0" u="none" strike="noStrike" kern="0" cap="none" spc="0" normalizeH="0" baseline="0" noProof="0" dirty="0" smtClean="0">
                  <a:ln>
                    <a:noFill/>
                  </a:ln>
                  <a:solidFill>
                    <a:prstClr val="black"/>
                  </a:solidFill>
                  <a:effectLst>
                    <a:outerShdw blurRad="69850" dist="43180" dir="5400000" sx="0" sy="0">
                      <a:srgbClr val="000000">
                        <a:alpha val="65000"/>
                      </a:srgbClr>
                    </a:outerShdw>
                  </a:effectLst>
                  <a:uLnTx/>
                  <a:uFillTx/>
                  <a:ea typeface="Times New Roman"/>
                  <a:cs typeface="Times New Roman"/>
                </a:rPr>
                <a:t>MÜDÜR</a:t>
              </a:r>
              <a:endParaRPr kumimoji="0" lang="tr-TR" sz="1200" b="1" i="0" u="none" strike="noStrike" kern="0" cap="none" spc="0" normalizeH="0" baseline="0" noProof="0" dirty="0" smtClean="0">
                <a:ln>
                  <a:noFill/>
                </a:ln>
                <a:solidFill>
                  <a:prstClr val="black"/>
                </a:solidFill>
                <a:effectLst/>
                <a:uLnTx/>
                <a:uFillTx/>
                <a:ea typeface="Times New Roman"/>
                <a:cs typeface="Times New Roman"/>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tr-TR" i="0" u="none" strike="noStrike" kern="0" cap="none" spc="0" normalizeH="0" baseline="0" noProof="0" dirty="0" smtClean="0">
                  <a:ln>
                    <a:noFill/>
                  </a:ln>
                  <a:solidFill>
                    <a:prstClr val="black"/>
                  </a:solidFill>
                  <a:effectLst/>
                  <a:uLnTx/>
                  <a:uFillTx/>
                  <a:ea typeface="Times New Roman"/>
                  <a:cs typeface="Times New Roman"/>
                </a:rPr>
                <a:t>Doç. Dr. Nalan GÖRDELE</a:t>
              </a:r>
              <a:endParaRPr kumimoji="0" lang="tr-TR" b="0" i="0" u="none" strike="noStrike" kern="0" cap="none" spc="0" normalizeH="0" baseline="0" noProof="0" dirty="0" smtClean="0">
                <a:ln>
                  <a:noFill/>
                </a:ln>
                <a:solidFill>
                  <a:prstClr val="black"/>
                </a:solidFill>
                <a:effectLst/>
                <a:uLnTx/>
                <a:uFillTx/>
                <a:latin typeface="Calibri"/>
                <a:ea typeface="Times New Roman"/>
                <a:cs typeface="Times New Roman"/>
              </a:endParaRPr>
            </a:p>
          </p:txBody>
        </p:sp>
        <p:sp>
          <p:nvSpPr>
            <p:cNvPr id="19" name="Text Box 262"/>
            <p:cNvSpPr txBox="1">
              <a:spLocks noChangeArrowheads="1"/>
            </p:cNvSpPr>
            <p:nvPr/>
          </p:nvSpPr>
          <p:spPr bwMode="auto">
            <a:xfrm>
              <a:off x="2168370" y="658055"/>
              <a:ext cx="4547866" cy="3986281"/>
            </a:xfrm>
            <a:prstGeom prst="rect">
              <a:avLst/>
            </a:prstGeom>
            <a:solidFill>
              <a:schemeClr val="tx2">
                <a:lumMod val="20000"/>
                <a:lumOff val="80000"/>
              </a:schemeClr>
            </a:solidFill>
            <a:ln w="76200" cmpd="thickThin">
              <a:solidFill>
                <a:schemeClr val="accent1"/>
              </a:solidFill>
              <a:miter lim="800000"/>
              <a:headEnd/>
              <a:tailEnd/>
            </a:ln>
            <a:effectLst/>
            <a:extLst/>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tr-TR" sz="2000" b="1" u="none" strike="noStrike" kern="0" cap="none" spc="0" normalizeH="0" baseline="0" noProof="0" dirty="0" smtClean="0">
                  <a:ln>
                    <a:noFill/>
                  </a:ln>
                  <a:solidFill>
                    <a:prstClr val="black"/>
                  </a:solidFill>
                  <a:effectLst>
                    <a:outerShdw blurRad="69850" dist="43180" dir="5400000" sx="0" sy="0">
                      <a:srgbClr val="000000">
                        <a:alpha val="65000"/>
                      </a:srgbClr>
                    </a:outerShdw>
                  </a:effectLst>
                  <a:uLnTx/>
                  <a:uFillTx/>
                  <a:ea typeface="Times New Roman"/>
                  <a:cs typeface="Times New Roman"/>
                </a:rPr>
                <a:t>DANIŞMA KURULU</a:t>
              </a:r>
              <a:endParaRPr kumimoji="0" lang="tr-TR" sz="2000" b="1" u="none" strike="noStrike" kern="0" cap="none" spc="0" normalizeH="0" baseline="0" noProof="0" dirty="0" smtClean="0">
                <a:ln>
                  <a:noFill/>
                </a:ln>
                <a:solidFill>
                  <a:prstClr val="black"/>
                </a:solidFill>
                <a:effectLst/>
                <a:uLnTx/>
                <a:uFillTx/>
                <a:ea typeface="Times New Roman"/>
                <a:cs typeface="Times New Roman"/>
              </a:endParaRPr>
            </a:p>
            <a:p>
              <a:pPr lvl="0">
                <a:lnSpc>
                  <a:spcPct val="115000"/>
                </a:lnSpc>
                <a:defRPr/>
              </a:pPr>
              <a:r>
                <a:rPr lang="sv-SE" sz="2000" dirty="0" smtClean="0"/>
                <a:t>Doç</a:t>
              </a:r>
              <a:r>
                <a:rPr lang="sv-SE" sz="2000" dirty="0"/>
                <a:t>. Dr. Nalan </a:t>
              </a:r>
              <a:r>
                <a:rPr lang="sv-SE" sz="2000" dirty="0" smtClean="0"/>
                <a:t>GÖRDELES</a:t>
              </a:r>
              <a:endParaRPr lang="tr-TR" sz="2000" dirty="0" smtClean="0"/>
            </a:p>
            <a:p>
              <a:pPr lvl="0">
                <a:lnSpc>
                  <a:spcPct val="115000"/>
                </a:lnSpc>
                <a:defRPr/>
              </a:pPr>
              <a:r>
                <a:rPr lang="tr-TR" sz="2000" dirty="0" smtClean="0"/>
                <a:t>Dr</a:t>
              </a:r>
              <a:r>
                <a:rPr lang="tr-TR" sz="2000" dirty="0"/>
                <a:t>. </a:t>
              </a:r>
              <a:r>
                <a:rPr lang="tr-TR" sz="2000" dirty="0" err="1"/>
                <a:t>Öğr</a:t>
              </a:r>
              <a:r>
                <a:rPr lang="tr-TR" sz="2000" dirty="0"/>
                <a:t>. Üyesi </a:t>
              </a:r>
              <a:r>
                <a:rPr lang="tr-TR" sz="2000" dirty="0" err="1"/>
                <a:t>Güldener</a:t>
              </a:r>
              <a:r>
                <a:rPr lang="tr-TR" sz="2000" dirty="0"/>
                <a:t> </a:t>
              </a:r>
              <a:r>
                <a:rPr lang="tr-TR" sz="2000" dirty="0" smtClean="0"/>
                <a:t>ALBAYRAK</a:t>
              </a:r>
            </a:p>
            <a:p>
              <a:pPr lvl="0">
                <a:lnSpc>
                  <a:spcPct val="115000"/>
                </a:lnSpc>
                <a:defRPr/>
              </a:pPr>
              <a:r>
                <a:rPr lang="tr-TR" sz="2000" dirty="0"/>
                <a:t>Dr. </a:t>
              </a:r>
              <a:r>
                <a:rPr lang="tr-TR" sz="2000" dirty="0" err="1"/>
                <a:t>Öğr</a:t>
              </a:r>
              <a:r>
                <a:rPr lang="tr-TR" sz="2000" dirty="0"/>
                <a:t>. Üyesi Çiğdem SAMANCI TEKİN </a:t>
              </a:r>
              <a:endParaRPr lang="tr-TR" sz="2000" dirty="0" smtClean="0"/>
            </a:p>
            <a:p>
              <a:pPr lvl="0">
                <a:lnSpc>
                  <a:spcPct val="115000"/>
                </a:lnSpc>
                <a:defRPr/>
              </a:pPr>
              <a:r>
                <a:rPr lang="tr-TR" sz="2000" dirty="0" smtClean="0"/>
                <a:t>KADEM Niğde Temsilcisi Aynur DEMİRTAŞ</a:t>
              </a:r>
            </a:p>
            <a:p>
              <a:pPr lvl="0">
                <a:lnSpc>
                  <a:spcPct val="115000"/>
                </a:lnSpc>
                <a:defRPr/>
              </a:pPr>
              <a:r>
                <a:rPr lang="tr-TR" dirty="0"/>
                <a:t>Sosyal Çalışmacı Emine GÖKÇE </a:t>
              </a:r>
              <a:r>
                <a:rPr lang="tr-TR" dirty="0" smtClean="0"/>
                <a:t>BAYSAR</a:t>
              </a:r>
            </a:p>
            <a:p>
              <a:pPr lvl="0">
                <a:lnSpc>
                  <a:spcPct val="115000"/>
                </a:lnSpc>
                <a:defRPr/>
              </a:pPr>
              <a:r>
                <a:rPr lang="tr-TR" sz="2000" dirty="0" smtClean="0"/>
                <a:t>Yurt Hizmetleri Müdürü Mehmet Emin VURAL</a:t>
              </a:r>
            </a:p>
            <a:p>
              <a:pPr lvl="0">
                <a:lnSpc>
                  <a:spcPct val="115000"/>
                </a:lnSpc>
                <a:defRPr/>
              </a:pPr>
              <a:r>
                <a:rPr lang="tr-TR" sz="2000" dirty="0" smtClean="0"/>
                <a:t>Sosyal Çalışmacı Şükran GÖK</a:t>
              </a:r>
              <a:endParaRPr kumimoji="0" lang="tr-TR" sz="2000" b="0" i="0" u="none" strike="noStrike" kern="0" cap="none" spc="0" normalizeH="0" baseline="0" noProof="0" dirty="0" smtClean="0">
                <a:ln>
                  <a:noFill/>
                </a:ln>
                <a:solidFill>
                  <a:prstClr val="black"/>
                </a:solidFill>
                <a:effectLst/>
                <a:uLnTx/>
                <a:uFillTx/>
                <a:ea typeface="Times New Roman"/>
                <a:cs typeface="Times New Roman"/>
              </a:endParaRPr>
            </a:p>
          </p:txBody>
        </p:sp>
        <p:sp>
          <p:nvSpPr>
            <p:cNvPr id="20" name="Text Box 264"/>
            <p:cNvSpPr txBox="1">
              <a:spLocks noChangeArrowheads="1"/>
            </p:cNvSpPr>
            <p:nvPr/>
          </p:nvSpPr>
          <p:spPr bwMode="auto">
            <a:xfrm>
              <a:off x="-476592" y="720160"/>
              <a:ext cx="2018403" cy="791858"/>
            </a:xfrm>
            <a:prstGeom prst="rect">
              <a:avLst/>
            </a:prstGeom>
            <a:solidFill>
              <a:schemeClr val="tx2">
                <a:lumMod val="20000"/>
                <a:lumOff val="80000"/>
              </a:schemeClr>
            </a:solidFill>
            <a:ln w="76200" cmpd="thickThin">
              <a:solidFill>
                <a:schemeClr val="accent1"/>
              </a:solidFill>
              <a:miter lim="800000"/>
              <a:headEnd/>
              <a:tailEnd/>
            </a:ln>
            <a:effectLst/>
            <a:extLst/>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tr-TR" b="1" i="0" u="none" strike="noStrike" kern="0" cap="none" spc="0" normalizeH="0" baseline="0" noProof="0" dirty="0" smtClean="0">
                  <a:ln>
                    <a:noFill/>
                  </a:ln>
                  <a:solidFill>
                    <a:prstClr val="black"/>
                  </a:solidFill>
                  <a:effectLst>
                    <a:outerShdw blurRad="69850" dist="43180" dir="5400000" sx="0" sy="0">
                      <a:srgbClr val="000000">
                        <a:alpha val="65000"/>
                      </a:srgbClr>
                    </a:outerShdw>
                  </a:effectLst>
                  <a:uLnTx/>
                  <a:uFillTx/>
                  <a:ea typeface="Times New Roman"/>
                  <a:cs typeface="Times New Roman"/>
                </a:rPr>
                <a:t>Özel Kalem</a:t>
              </a:r>
              <a:endParaRPr kumimoji="0" lang="tr-TR" b="0" i="0" u="none" strike="noStrike" kern="0" cap="none" spc="0" normalizeH="0" baseline="0" noProof="0" dirty="0" smtClean="0">
                <a:ln>
                  <a:noFill/>
                </a:ln>
                <a:solidFill>
                  <a:prstClr val="black"/>
                </a:solidFill>
                <a:effectLst/>
                <a:uLnTx/>
                <a:uFillTx/>
                <a:ea typeface="Times New Roman"/>
                <a:cs typeface="Times New Roman"/>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tr-TR" b="0" i="0" u="none" strike="noStrike" kern="0" cap="none" spc="0" normalizeH="0" baseline="0" noProof="0" dirty="0" smtClean="0">
                  <a:ln>
                    <a:noFill/>
                  </a:ln>
                  <a:solidFill>
                    <a:prstClr val="black"/>
                  </a:solidFill>
                  <a:effectLst/>
                  <a:uLnTx/>
                  <a:uFillTx/>
                  <a:ea typeface="Times New Roman"/>
                  <a:cs typeface="Times New Roman"/>
                </a:rPr>
                <a:t>Gökhan ABACI</a:t>
              </a:r>
            </a:p>
          </p:txBody>
        </p:sp>
        <p:sp>
          <p:nvSpPr>
            <p:cNvPr id="21" name="Text Box 274"/>
            <p:cNvSpPr txBox="1">
              <a:spLocks noChangeArrowheads="1"/>
            </p:cNvSpPr>
            <p:nvPr/>
          </p:nvSpPr>
          <p:spPr bwMode="auto">
            <a:xfrm flipV="1">
              <a:off x="-1676488" y="1725157"/>
              <a:ext cx="3218299" cy="1286094"/>
            </a:xfrm>
            <a:prstGeom prst="rect">
              <a:avLst/>
            </a:prstGeom>
            <a:solidFill>
              <a:schemeClr val="tx2">
                <a:lumMod val="20000"/>
                <a:lumOff val="80000"/>
              </a:schemeClr>
            </a:solidFill>
            <a:ln w="63500" cmpd="thickThin">
              <a:solidFill>
                <a:schemeClr val="accent1"/>
              </a:solidFill>
              <a:miter lim="800000"/>
              <a:headEnd/>
              <a:tailEnd/>
            </a:ln>
            <a:effectLst/>
            <a:extLst/>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tr-TR" b="1" i="0" u="none" strike="noStrike" kern="0" cap="none" spc="0" normalizeH="0" baseline="0" noProof="0" dirty="0" smtClean="0">
                  <a:ln>
                    <a:noFill/>
                  </a:ln>
                  <a:solidFill>
                    <a:srgbClr val="000000"/>
                  </a:solidFill>
                  <a:effectLst>
                    <a:outerShdw blurRad="69850" dist="43180" dir="5400000" sx="0" sy="0">
                      <a:srgbClr val="000000">
                        <a:alpha val="65000"/>
                      </a:srgbClr>
                    </a:outerShdw>
                  </a:effectLst>
                  <a:uLnTx/>
                  <a:uFillTx/>
                  <a:ea typeface="Times New Roman"/>
                  <a:cs typeface="Times New Roman"/>
                </a:rPr>
                <a:t>MÜDÜR YARDIMCILARI</a:t>
              </a:r>
              <a:r>
                <a:rPr kumimoji="0" lang="tr-TR" b="1" i="0" u="none" strike="noStrike" kern="0" cap="none" spc="0" normalizeH="0" baseline="0" noProof="0"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LnTx/>
                  <a:uFillTx/>
                  <a:ea typeface="Times New Roman"/>
                  <a:cs typeface="Times New Roman"/>
                </a:rPr>
                <a:t> </a:t>
              </a:r>
              <a:endParaRPr kumimoji="0" lang="tr-TR" b="0" i="0" u="none" strike="noStrike" kern="0" cap="none" spc="0" normalizeH="0" baseline="0" noProof="0" dirty="0" smtClean="0">
                <a:ln>
                  <a:noFill/>
                </a:ln>
                <a:solidFill>
                  <a:prstClr val="black"/>
                </a:solidFill>
                <a:effectLst/>
                <a:uLnTx/>
                <a:uFillTx/>
                <a:ea typeface="Times New Roman"/>
                <a:cs typeface="Times New Roman"/>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tr-TR" b="0" i="0" u="none" strike="noStrike" kern="0" cap="none" spc="0" normalizeH="0" baseline="0" noProof="0" dirty="0" smtClean="0">
                  <a:ln>
                    <a:noFill/>
                  </a:ln>
                  <a:solidFill>
                    <a:srgbClr val="000000"/>
                  </a:solidFill>
                  <a:effectLst/>
                  <a:uLnTx/>
                  <a:uFillTx/>
                  <a:ea typeface="Times New Roman"/>
                  <a:cs typeface="Times New Roman"/>
                </a:rPr>
                <a:t>-Doç. Dr. Abdullah KARATAŞ</a:t>
              </a:r>
            </a:p>
            <a:p>
              <a:pPr marL="0" marR="0" lvl="0" indent="0" defTabSz="914400" eaLnBrk="1" fontAlgn="auto" latinLnBrk="0" hangingPunct="1">
                <a:lnSpc>
                  <a:spcPct val="115000"/>
                </a:lnSpc>
                <a:spcBef>
                  <a:spcPts val="0"/>
                </a:spcBef>
                <a:spcAft>
                  <a:spcPts val="0"/>
                </a:spcAft>
                <a:buClrTx/>
                <a:buSzTx/>
                <a:buFontTx/>
                <a:buNone/>
                <a:tabLst/>
                <a:defRPr/>
              </a:pPr>
              <a:r>
                <a:rPr lang="tr-TR" kern="0" dirty="0" smtClean="0">
                  <a:solidFill>
                    <a:srgbClr val="000000"/>
                  </a:solidFill>
                  <a:ea typeface="Times New Roman"/>
                  <a:cs typeface="Times New Roman"/>
                </a:rPr>
                <a:t>-Doç. Dr. Muhittin Öztürk</a:t>
              </a:r>
              <a:endParaRPr kumimoji="0" lang="tr-TR" b="0" i="0" u="none" strike="noStrike" kern="0" cap="none" spc="0" normalizeH="0" baseline="0" noProof="0" dirty="0" smtClean="0">
                <a:ln>
                  <a:noFill/>
                </a:ln>
                <a:solidFill>
                  <a:prstClr val="black"/>
                </a:solidFill>
                <a:effectLst/>
                <a:uLnTx/>
                <a:uFillTx/>
                <a:ea typeface="Times New Roman"/>
                <a:cs typeface="Times New Roman"/>
              </a:endParaRPr>
            </a:p>
            <a:p>
              <a:pPr marL="0" marR="0" lvl="0" indent="0" defTabSz="914400" eaLnBrk="1" fontAlgn="auto" latinLnBrk="0" hangingPunct="1">
                <a:lnSpc>
                  <a:spcPct val="115000"/>
                </a:lnSpc>
                <a:spcBef>
                  <a:spcPts val="0"/>
                </a:spcBef>
                <a:spcAft>
                  <a:spcPts val="0"/>
                </a:spcAft>
                <a:buClrTx/>
                <a:buSzTx/>
                <a:buFontTx/>
                <a:buNone/>
                <a:tabLst/>
                <a:defRPr/>
              </a:pPr>
              <a:r>
                <a:rPr kumimoji="0" lang="tr-TR" sz="1200" b="0" i="0" u="none" strike="noStrike" kern="0" cap="none" spc="0" normalizeH="0" baseline="0" noProof="0" dirty="0" smtClean="0">
                  <a:ln>
                    <a:noFill/>
                  </a:ln>
                  <a:solidFill>
                    <a:srgbClr val="000000"/>
                  </a:solidFill>
                  <a:effectLst/>
                  <a:uLnTx/>
                  <a:uFillTx/>
                  <a:latin typeface="Times New Roman"/>
                  <a:ea typeface="Times New Roman"/>
                  <a:cs typeface="Times New Roman"/>
                </a:rPr>
                <a:t> </a:t>
              </a:r>
              <a:endParaRPr kumimoji="0" lang="tr-TR" sz="1100" b="0" i="0" u="none" strike="noStrike" kern="0" cap="none" spc="0" normalizeH="0" baseline="0" noProof="0" dirty="0" smtClean="0">
                <a:ln>
                  <a:noFill/>
                </a:ln>
                <a:solidFill>
                  <a:prstClr val="black"/>
                </a:solidFill>
                <a:effectLst/>
                <a:uLnTx/>
                <a:uFillTx/>
                <a:latin typeface="Calibri"/>
                <a:ea typeface="Times New Roman"/>
                <a:cs typeface="Times New Roman"/>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tr-TR" sz="1000" b="1" i="0" u="none" strike="noStrike" kern="0" cap="none" spc="0" normalizeH="0" baseline="0" noProof="0" dirty="0" smtClean="0">
                  <a:ln>
                    <a:noFill/>
                  </a:ln>
                  <a:solidFill>
                    <a:prstClr val="black"/>
                  </a:solidFill>
                  <a:effectLst/>
                  <a:uLnTx/>
                  <a:uFillTx/>
                  <a:latin typeface="Times New Roman"/>
                  <a:ea typeface="Times New Roman"/>
                  <a:cs typeface="Times New Roman"/>
                </a:rPr>
                <a:t> </a:t>
              </a:r>
              <a:endParaRPr kumimoji="0" lang="tr-TR" sz="1100" b="0" i="0" u="none" strike="noStrike" kern="0" cap="none" spc="0" normalizeH="0" baseline="0" noProof="0" dirty="0" smtClean="0">
                <a:ln>
                  <a:noFill/>
                </a:ln>
                <a:solidFill>
                  <a:prstClr val="black"/>
                </a:solidFill>
                <a:effectLst/>
                <a:uLnTx/>
                <a:uFillTx/>
                <a:latin typeface="Calibri"/>
                <a:ea typeface="Times New Roman"/>
                <a:cs typeface="Times New Roman"/>
              </a:endParaRP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tr-TR" sz="1000" b="1" i="0" u="none" strike="noStrike" kern="0" cap="none" spc="0" normalizeH="0" baseline="0" noProof="0" dirty="0" smtClean="0">
                  <a:ln>
                    <a:noFill/>
                  </a:ln>
                  <a:solidFill>
                    <a:prstClr val="black"/>
                  </a:solidFill>
                  <a:effectLst/>
                  <a:uLnTx/>
                  <a:uFillTx/>
                  <a:latin typeface="Calibri"/>
                  <a:ea typeface="Times New Roman"/>
                  <a:cs typeface="Times New Roman"/>
                </a:rPr>
                <a:t> </a:t>
              </a:r>
              <a:endParaRPr kumimoji="0" lang="tr-TR" sz="1100" b="0" i="0" u="none" strike="noStrike" kern="0" cap="none" spc="0" normalizeH="0" baseline="0" noProof="0" dirty="0" smtClean="0">
                <a:ln>
                  <a:noFill/>
                </a:ln>
                <a:solidFill>
                  <a:prstClr val="black"/>
                </a:solidFill>
                <a:effectLst/>
                <a:uLnTx/>
                <a:uFillTx/>
                <a:latin typeface="Calibri"/>
                <a:ea typeface="Times New Roman"/>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tr-TR" sz="1100" b="0" i="0" u="none" strike="noStrike" kern="0" cap="none" spc="0" normalizeH="0" baseline="0" noProof="0" dirty="0" smtClean="0">
                  <a:ln>
                    <a:noFill/>
                  </a:ln>
                  <a:solidFill>
                    <a:prstClr val="black"/>
                  </a:solidFill>
                  <a:effectLst/>
                  <a:uLnTx/>
                  <a:uFillTx/>
                  <a:latin typeface="Calibri"/>
                  <a:ea typeface="Times New Roman"/>
                  <a:cs typeface="Times New Roman"/>
                </a:rPr>
                <a:t> </a:t>
              </a:r>
            </a:p>
          </p:txBody>
        </p:sp>
        <p:sp>
          <p:nvSpPr>
            <p:cNvPr id="22" name="Text Box 276"/>
            <p:cNvSpPr txBox="1">
              <a:spLocks noChangeArrowheads="1"/>
            </p:cNvSpPr>
            <p:nvPr/>
          </p:nvSpPr>
          <p:spPr bwMode="auto">
            <a:xfrm flipV="1">
              <a:off x="-1879630" y="3407605"/>
              <a:ext cx="3815275" cy="3707394"/>
            </a:xfrm>
            <a:prstGeom prst="rect">
              <a:avLst/>
            </a:prstGeom>
            <a:solidFill>
              <a:schemeClr val="tx2">
                <a:lumMod val="20000"/>
                <a:lumOff val="80000"/>
              </a:schemeClr>
            </a:solidFill>
            <a:ln w="76200" cmpd="thickThin">
              <a:solidFill>
                <a:schemeClr val="accent1"/>
              </a:solidFill>
              <a:miter lim="800000"/>
              <a:headEnd/>
              <a:tailEnd/>
            </a:ln>
            <a:effectLst/>
            <a:extLst/>
          </p:spPr>
          <p:txBody>
            <a:bodyPr rot="0" vert="horz" wrap="square" lIns="91440" tIns="45720" rIns="91440" bIns="45720" anchor="t" anchorCtr="0" upright="1">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tr-TR" b="1" i="0" u="none" strike="noStrike" kern="0" cap="none" spc="0" normalizeH="0" baseline="0" noProof="0" dirty="0" smtClean="0">
                  <a:ln>
                    <a:noFill/>
                  </a:ln>
                  <a:solidFill>
                    <a:srgbClr val="000000"/>
                  </a:solidFill>
                  <a:effectLst>
                    <a:outerShdw blurRad="69850" dist="43180" dir="5400000" sx="0" sy="0">
                      <a:srgbClr val="000000">
                        <a:alpha val="65000"/>
                      </a:srgbClr>
                    </a:outerShdw>
                  </a:effectLst>
                  <a:uLnTx/>
                  <a:uFillTx/>
                  <a:ea typeface="Times New Roman"/>
                  <a:cs typeface="Times New Roman"/>
                </a:rPr>
                <a:t>YÖNETİM KURULU</a:t>
              </a:r>
              <a:r>
                <a:rPr kumimoji="0" lang="tr-TR" b="1" i="1" u="none" strike="noStrike" kern="0" cap="none" spc="0" normalizeH="0" baseline="0" noProof="0" dirty="0" smtClean="0">
                  <a:ln>
                    <a:noFill/>
                  </a:ln>
                  <a:solidFill>
                    <a:srgbClr val="000000"/>
                  </a:solidFill>
                  <a:effectLst>
                    <a:outerShdw blurRad="69850" dist="43180" dir="5400000" sx="0" sy="0">
                      <a:srgbClr val="000000">
                        <a:alpha val="65000"/>
                      </a:srgbClr>
                    </a:outerShdw>
                  </a:effectLst>
                  <a:uLnTx/>
                  <a:uFillTx/>
                  <a:ea typeface="Times New Roman"/>
                  <a:cs typeface="Times New Roman"/>
                </a:rPr>
                <a:t> </a:t>
              </a:r>
              <a:r>
                <a:rPr kumimoji="0" lang="tr-TR" b="1" i="1" u="none" strike="noStrike" kern="0" cap="none" spc="0" normalizeH="0" baseline="0" noProof="0" dirty="0" smtClean="0">
                  <a:ln>
                    <a:noFill/>
                  </a:ln>
                  <a:solidFill>
                    <a:prstClr val="black"/>
                  </a:solidFill>
                  <a:effectLst/>
                  <a:uLnTx/>
                  <a:uFillTx/>
                  <a:ea typeface="Times New Roman"/>
                  <a:cs typeface="Times New Roman"/>
                </a:rPr>
                <a:t> </a:t>
              </a:r>
              <a:endParaRPr kumimoji="0" lang="tr-TR" b="0" i="0" u="none" strike="noStrike" kern="0" cap="none" spc="0" normalizeH="0" baseline="0" noProof="0" dirty="0" smtClean="0">
                <a:ln>
                  <a:noFill/>
                </a:ln>
                <a:solidFill>
                  <a:prstClr val="black"/>
                </a:solidFill>
                <a:effectLst/>
                <a:uLnTx/>
                <a:uFillTx/>
                <a:ea typeface="Times New Roman"/>
                <a:cs typeface="Times New Roman"/>
              </a:endParaRPr>
            </a:p>
            <a:p>
              <a:pPr lvl="0">
                <a:lnSpc>
                  <a:spcPct val="115000"/>
                </a:lnSpc>
                <a:defRPr/>
              </a:pPr>
              <a:r>
                <a:rPr lang="tr-TR" kern="0" dirty="0" err="1" smtClean="0">
                  <a:solidFill>
                    <a:srgbClr val="000000"/>
                  </a:solidFill>
                  <a:ea typeface="Times New Roman"/>
                  <a:cs typeface="Times New Roman" panose="02020603050405020304" pitchFamily="18" charset="0"/>
                </a:rPr>
                <a:t>Doç.Dr</a:t>
              </a:r>
              <a:r>
                <a:rPr lang="tr-TR" kern="0" dirty="0" smtClean="0">
                  <a:solidFill>
                    <a:srgbClr val="000000"/>
                  </a:solidFill>
                  <a:ea typeface="Times New Roman"/>
                  <a:cs typeface="Times New Roman" panose="02020603050405020304" pitchFamily="18" charset="0"/>
                </a:rPr>
                <a:t>. Nalan GÖRDELES</a:t>
              </a:r>
              <a:endParaRPr lang="tr-TR" kern="0" dirty="0">
                <a:solidFill>
                  <a:prstClr val="black"/>
                </a:solidFill>
                <a:ea typeface="Times New Roman"/>
                <a:cs typeface="Times New Roman" panose="02020603050405020304" pitchFamily="18" charset="0"/>
              </a:endParaRPr>
            </a:p>
            <a:p>
              <a:pPr lvl="0">
                <a:lnSpc>
                  <a:spcPct val="115000"/>
                </a:lnSpc>
                <a:defRPr/>
              </a:pPr>
              <a:r>
                <a:rPr lang="tr-TR" kern="0" dirty="0" err="1" smtClean="0">
                  <a:solidFill>
                    <a:srgbClr val="000000"/>
                  </a:solidFill>
                  <a:ea typeface="Times New Roman"/>
                  <a:cs typeface="Times New Roman" panose="02020603050405020304" pitchFamily="18" charset="0"/>
                </a:rPr>
                <a:t>Doç.Dr</a:t>
              </a:r>
              <a:r>
                <a:rPr lang="tr-TR" kern="0" dirty="0" smtClean="0">
                  <a:solidFill>
                    <a:srgbClr val="000000"/>
                  </a:solidFill>
                  <a:ea typeface="Times New Roman"/>
                  <a:cs typeface="Times New Roman" panose="02020603050405020304" pitchFamily="18" charset="0"/>
                </a:rPr>
                <a:t>. Abdullah </a:t>
              </a:r>
              <a:r>
                <a:rPr lang="tr-TR" kern="0" dirty="0">
                  <a:solidFill>
                    <a:srgbClr val="000000"/>
                  </a:solidFill>
                  <a:ea typeface="Times New Roman"/>
                  <a:cs typeface="Times New Roman" panose="02020603050405020304" pitchFamily="18" charset="0"/>
                </a:rPr>
                <a:t>KARATAŞ</a:t>
              </a:r>
              <a:endParaRPr lang="tr-TR" kern="0" dirty="0">
                <a:solidFill>
                  <a:prstClr val="black"/>
                </a:solidFill>
                <a:ea typeface="Times New Roman"/>
                <a:cs typeface="Times New Roman" panose="02020603050405020304" pitchFamily="18" charset="0"/>
              </a:endParaRPr>
            </a:p>
            <a:p>
              <a:pPr>
                <a:lnSpc>
                  <a:spcPct val="115000"/>
                </a:lnSpc>
                <a:defRPr/>
              </a:pPr>
              <a:r>
                <a:rPr kumimoji="0" lang="tr-TR" b="0" i="0" u="none" strike="noStrike" kern="0" cap="none" spc="0" normalizeH="0" baseline="0" noProof="0" dirty="0" err="1" smtClean="0">
                  <a:ln>
                    <a:noFill/>
                  </a:ln>
                  <a:solidFill>
                    <a:srgbClr val="000000"/>
                  </a:solidFill>
                  <a:effectLst/>
                  <a:uLnTx/>
                  <a:uFillTx/>
                  <a:ea typeface="Times New Roman"/>
                  <a:cs typeface="Times New Roman" panose="02020603050405020304" pitchFamily="18" charset="0"/>
                </a:rPr>
                <a:t>Doç.Dr</a:t>
              </a:r>
              <a:r>
                <a:rPr kumimoji="0" lang="tr-TR" b="0" i="0" u="none" strike="noStrike" kern="0" cap="none" spc="0" normalizeH="0" baseline="0" noProof="0" dirty="0" smtClean="0">
                  <a:ln>
                    <a:noFill/>
                  </a:ln>
                  <a:solidFill>
                    <a:srgbClr val="000000"/>
                  </a:solidFill>
                  <a:effectLst/>
                  <a:uLnTx/>
                  <a:uFillTx/>
                  <a:ea typeface="Times New Roman"/>
                  <a:cs typeface="Times New Roman" panose="02020603050405020304" pitchFamily="18" charset="0"/>
                </a:rPr>
                <a:t>. </a:t>
              </a:r>
              <a:r>
                <a:rPr lang="tr-TR" kern="0" dirty="0" smtClean="0">
                  <a:solidFill>
                    <a:srgbClr val="000000"/>
                  </a:solidFill>
                  <a:ea typeface="Times New Roman"/>
                  <a:cs typeface="Times New Roman"/>
                </a:rPr>
                <a:t> </a:t>
              </a:r>
              <a:r>
                <a:rPr lang="tr-TR" kern="0" dirty="0">
                  <a:solidFill>
                    <a:srgbClr val="000000"/>
                  </a:solidFill>
                  <a:ea typeface="Times New Roman"/>
                  <a:cs typeface="Times New Roman"/>
                </a:rPr>
                <a:t>Muhittin Öztürk</a:t>
              </a:r>
              <a:endParaRPr lang="tr-TR" kern="0" dirty="0">
                <a:solidFill>
                  <a:prstClr val="black"/>
                </a:solidFill>
                <a:ea typeface="Times New Roman"/>
                <a:cs typeface="Times New Roman"/>
              </a:endParaRPr>
            </a:p>
            <a:p>
              <a:pPr lvl="0">
                <a:lnSpc>
                  <a:spcPct val="115000"/>
                </a:lnSpc>
                <a:defRPr/>
              </a:pPr>
              <a:r>
                <a:rPr kumimoji="0" lang="tr-TR" b="0" i="0" u="none" strike="noStrike" kern="0" cap="none" spc="0" normalizeH="0" baseline="0" noProof="0" dirty="0" err="1" smtClean="0">
                  <a:ln>
                    <a:noFill/>
                  </a:ln>
                  <a:solidFill>
                    <a:srgbClr val="000000"/>
                  </a:solidFill>
                  <a:effectLst/>
                  <a:uLnTx/>
                  <a:uFillTx/>
                  <a:ea typeface="Times New Roman"/>
                  <a:cs typeface="Times New Roman" panose="02020603050405020304" pitchFamily="18" charset="0"/>
                </a:rPr>
                <a:t>Doç.Dr</a:t>
              </a:r>
              <a:r>
                <a:rPr kumimoji="0" lang="tr-TR" b="0" i="0" u="none" strike="noStrike" kern="0" cap="none" spc="0" normalizeH="0" baseline="0" noProof="0" dirty="0" smtClean="0">
                  <a:ln>
                    <a:noFill/>
                  </a:ln>
                  <a:solidFill>
                    <a:srgbClr val="000000"/>
                  </a:solidFill>
                  <a:effectLst/>
                  <a:uLnTx/>
                  <a:uFillTx/>
                  <a:ea typeface="Times New Roman"/>
                  <a:cs typeface="Times New Roman" panose="02020603050405020304" pitchFamily="18" charset="0"/>
                </a:rPr>
                <a:t>. Menekşe SAKARYA</a:t>
              </a:r>
              <a:endParaRPr lang="tr-TR" dirty="0" smtClean="0"/>
            </a:p>
            <a:p>
              <a:pPr lvl="0">
                <a:lnSpc>
                  <a:spcPct val="115000"/>
                </a:lnSpc>
                <a:defRPr/>
              </a:pPr>
              <a:r>
                <a:rPr lang="tr-TR" dirty="0" smtClean="0"/>
                <a:t>Dr</a:t>
              </a:r>
              <a:r>
                <a:rPr lang="tr-TR" dirty="0"/>
                <a:t>. </a:t>
              </a:r>
              <a:r>
                <a:rPr lang="tr-TR" dirty="0" err="1"/>
                <a:t>Öğr</a:t>
              </a:r>
              <a:r>
                <a:rPr lang="tr-TR" dirty="0"/>
                <a:t>. Üyesi Çiğdem SAMANCI TEKİN</a:t>
              </a:r>
              <a:endParaRPr lang="tr-TR" kern="0" dirty="0" smtClean="0">
                <a:solidFill>
                  <a:prstClr val="black"/>
                </a:solidFill>
                <a:cs typeface="Times New Roman" panose="02020603050405020304" pitchFamily="18" charset="0"/>
              </a:endParaRPr>
            </a:p>
            <a:p>
              <a:pPr lvl="0">
                <a:lnSpc>
                  <a:spcPct val="115000"/>
                </a:lnSpc>
                <a:spcAft>
                  <a:spcPts val="1000"/>
                </a:spcAft>
                <a:defRPr/>
              </a:pPr>
              <a:endParaRPr lang="tr-TR" sz="1100" kern="0" dirty="0">
                <a:solidFill>
                  <a:prstClr val="black"/>
                </a:solidFill>
                <a:cs typeface="Times New Roman" panose="02020603050405020304" pitchFamily="18" charset="0"/>
              </a:endParaRPr>
            </a:p>
            <a:p>
              <a:pPr lvl="0">
                <a:lnSpc>
                  <a:spcPct val="115000"/>
                </a:lnSpc>
                <a:spcAft>
                  <a:spcPts val="1000"/>
                </a:spcAft>
                <a:defRPr/>
              </a:pPr>
              <a:endParaRPr kumimoji="0" lang="tr-TR" sz="1100" b="0" i="0" u="none" strike="noStrike" kern="0" cap="none" spc="0" normalizeH="0" baseline="0" noProof="0" dirty="0" smtClean="0">
                <a:ln>
                  <a:noFill/>
                </a:ln>
                <a:solidFill>
                  <a:prstClr val="black"/>
                </a:solidFill>
                <a:effectLst/>
                <a:uLnTx/>
                <a:uFillTx/>
                <a:latin typeface="Calibri"/>
                <a:ea typeface="Times New Roman"/>
                <a:cs typeface="Times New Roman"/>
              </a:endParaRPr>
            </a:p>
          </p:txBody>
        </p:sp>
        <p:cxnSp>
          <p:nvCxnSpPr>
            <p:cNvPr id="23" name="Line 279"/>
            <p:cNvCxnSpPr/>
            <p:nvPr/>
          </p:nvCxnSpPr>
          <p:spPr bwMode="auto">
            <a:xfrm>
              <a:off x="3208020" y="1310589"/>
              <a:ext cx="0"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cxnSp>
          <p:nvCxnSpPr>
            <p:cNvPr id="24" name="Line 283"/>
            <p:cNvCxnSpPr>
              <a:stCxn id="21" idx="2"/>
              <a:endCxn id="21" idx="2"/>
            </p:cNvCxnSpPr>
            <p:nvPr/>
          </p:nvCxnSpPr>
          <p:spPr bwMode="auto">
            <a:xfrm>
              <a:off x="-67338" y="1725157"/>
              <a:ext cx="0"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cxnSp>
        <p:cxnSp>
          <p:nvCxnSpPr>
            <p:cNvPr id="25" name="Düz Bağlayıcı 24"/>
            <p:cNvCxnSpPr/>
            <p:nvPr/>
          </p:nvCxnSpPr>
          <p:spPr>
            <a:xfrm>
              <a:off x="1838298" y="516602"/>
              <a:ext cx="0" cy="3888140"/>
            </a:xfrm>
            <a:prstGeom prst="line">
              <a:avLst/>
            </a:prstGeom>
            <a:noFill/>
            <a:ln w="9525" cap="flat" cmpd="sng" algn="ctr">
              <a:solidFill>
                <a:schemeClr val="accent1"/>
              </a:solidFill>
              <a:prstDash val="solid"/>
            </a:ln>
            <a:effectLst/>
          </p:spPr>
        </p:cxnSp>
        <p:cxnSp>
          <p:nvCxnSpPr>
            <p:cNvPr id="27" name="Düz Bağlayıcı 26"/>
            <p:cNvCxnSpPr/>
            <p:nvPr/>
          </p:nvCxnSpPr>
          <p:spPr>
            <a:xfrm>
              <a:off x="1541811" y="289533"/>
              <a:ext cx="0" cy="1277523"/>
            </a:xfrm>
            <a:prstGeom prst="line">
              <a:avLst/>
            </a:prstGeom>
            <a:noFill/>
            <a:ln w="9525" cap="flat" cmpd="sng" algn="ctr">
              <a:solidFill>
                <a:schemeClr val="accent1"/>
              </a:solidFill>
              <a:prstDash val="solid"/>
            </a:ln>
            <a:effectLst/>
          </p:spPr>
        </p:cxnSp>
        <p:cxnSp>
          <p:nvCxnSpPr>
            <p:cNvPr id="28" name="Düz Bağlayıcı 27"/>
            <p:cNvCxnSpPr/>
            <p:nvPr/>
          </p:nvCxnSpPr>
          <p:spPr>
            <a:xfrm>
              <a:off x="2168370" y="447640"/>
              <a:ext cx="0" cy="210413"/>
            </a:xfrm>
            <a:prstGeom prst="line">
              <a:avLst/>
            </a:prstGeom>
            <a:noFill/>
            <a:ln w="9525" cap="flat" cmpd="sng" algn="ctr">
              <a:solidFill>
                <a:schemeClr val="accent1"/>
              </a:solidFill>
              <a:prstDash val="solid"/>
            </a:ln>
            <a:effectLst/>
          </p:spPr>
        </p:cxnSp>
      </p:grpSp>
    </p:spTree>
    <p:extLst>
      <p:ext uri="{BB962C8B-B14F-4D97-AF65-F5344CB8AC3E}">
        <p14:creationId xmlns:p14="http://schemas.microsoft.com/office/powerpoint/2010/main" val="3351013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67345" y="928255"/>
            <a:ext cx="9537267" cy="4982967"/>
          </a:xfrm>
        </p:spPr>
        <p:txBody>
          <a:bodyPr>
            <a:normAutofit/>
          </a:bodyPr>
          <a:lstStyle/>
          <a:p>
            <a:pPr marL="0" indent="0" algn="ctr">
              <a:buNone/>
            </a:pPr>
            <a:r>
              <a:rPr lang="tr-TR" b="1" dirty="0">
                <a:solidFill>
                  <a:srgbClr val="FF0000"/>
                </a:solidFill>
              </a:rPr>
              <a:t>2019-2023 </a:t>
            </a:r>
            <a:r>
              <a:rPr lang="tr-TR" b="1" dirty="0" smtClean="0">
                <a:solidFill>
                  <a:srgbClr val="FF0000"/>
                </a:solidFill>
              </a:rPr>
              <a:t>STRATEJİK PLANDA </a:t>
            </a:r>
            <a:r>
              <a:rPr lang="tr-TR" b="1" dirty="0">
                <a:solidFill>
                  <a:srgbClr val="FF0000"/>
                </a:solidFill>
              </a:rPr>
              <a:t>KADIN AİLE VE SOSYAL POLİTİKALAR UYGULAMA VE ARAŞTIRMA MERKEZİ’NE İLİŞKİN HEDEFLER VE PERFORMANS GÖSTERGELERİ</a:t>
            </a:r>
            <a:r>
              <a:rPr lang="tr-TR" dirty="0"/>
              <a:t>	</a:t>
            </a:r>
          </a:p>
          <a:p>
            <a:pPr marL="0" indent="0">
              <a:buNone/>
            </a:pPr>
            <a:r>
              <a:rPr lang="tr-TR" sz="2400" b="1" i="1" dirty="0"/>
              <a:t>Merkezimiz bünyesinde yapılan </a:t>
            </a:r>
            <a:r>
              <a:rPr lang="tr-TR" sz="2400" b="1" i="1" dirty="0" smtClean="0"/>
              <a:t>etkinlikler ve </a:t>
            </a:r>
            <a:r>
              <a:rPr lang="tr-TR" sz="2400" b="1" i="1" dirty="0"/>
              <a:t>faaliyetler, Üniversitemiz 2019-2023 Stratejik </a:t>
            </a:r>
            <a:r>
              <a:rPr lang="tr-TR" sz="2400" b="1" i="1" dirty="0" smtClean="0"/>
              <a:t>Planı’nda:</a:t>
            </a:r>
            <a:endParaRPr lang="tr-TR" sz="2400" dirty="0" smtClean="0"/>
          </a:p>
          <a:p>
            <a:pPr marL="0" indent="0">
              <a:buNone/>
            </a:pPr>
            <a:r>
              <a:rPr lang="tr-TR" sz="2400" dirty="0" smtClean="0"/>
              <a:t>AMAÇ </a:t>
            </a:r>
            <a:r>
              <a:rPr lang="tr-TR" sz="2400" dirty="0"/>
              <a:t>3 olarak yer alan </a:t>
            </a:r>
            <a:r>
              <a:rPr lang="tr-TR" sz="2400" dirty="0" smtClean="0"/>
              <a:t>“</a:t>
            </a:r>
            <a:r>
              <a:rPr lang="tr-TR" sz="2400" b="1" i="1" dirty="0"/>
              <a:t>Toplumsal sorumluluk anlayışını geliştirerek, sorunların çözümüne yönelik etkileşimi arttırmak</a:t>
            </a:r>
            <a:r>
              <a:rPr lang="tr-TR" sz="2400" dirty="0"/>
              <a:t>” </a:t>
            </a:r>
            <a:r>
              <a:rPr lang="tr-TR" sz="2400" dirty="0">
                <a:solidFill>
                  <a:srgbClr val="FF0000"/>
                </a:solidFill>
              </a:rPr>
              <a:t>amacına katkı sağlamaktadır</a:t>
            </a:r>
            <a:r>
              <a:rPr lang="tr-TR" sz="2400" dirty="0" smtClean="0">
                <a:solidFill>
                  <a:srgbClr val="FF0000"/>
                </a:solidFill>
              </a:rPr>
              <a:t>.</a:t>
            </a:r>
          </a:p>
          <a:p>
            <a:pPr marL="0" indent="0">
              <a:buNone/>
            </a:pPr>
            <a:r>
              <a:rPr lang="tr-TR" sz="2400" dirty="0" smtClean="0"/>
              <a:t>  </a:t>
            </a:r>
            <a:r>
              <a:rPr lang="tr-TR" sz="2400" dirty="0"/>
              <a:t>H3.1. </a:t>
            </a:r>
            <a:r>
              <a:rPr lang="tr-TR" sz="2400" b="1" dirty="0"/>
              <a:t>Topluma yararlı hizmetler için paydaşlarla işbirliği ve koordinasyonu geliştirmek </a:t>
            </a:r>
            <a:r>
              <a:rPr lang="tr-TR" sz="2400" b="1" dirty="0" smtClean="0"/>
              <a:t>  </a:t>
            </a:r>
          </a:p>
          <a:p>
            <a:pPr marL="0" indent="0">
              <a:buNone/>
            </a:pPr>
            <a:r>
              <a:rPr lang="tr-TR" sz="2400" dirty="0"/>
              <a:t> </a:t>
            </a:r>
            <a:r>
              <a:rPr lang="tr-TR" sz="2400" dirty="0" smtClean="0"/>
              <a:t> H3.2</a:t>
            </a:r>
            <a:r>
              <a:rPr lang="tr-TR" sz="2400" dirty="0"/>
              <a:t>. </a:t>
            </a:r>
            <a:r>
              <a:rPr lang="tr-TR" sz="2400" b="1" dirty="0"/>
              <a:t>Toplumdaki dezavantajlı grupların sorunlarının çözümüne yönelik faaliyetler </a:t>
            </a:r>
            <a:r>
              <a:rPr lang="tr-TR" sz="2400" b="1" dirty="0" smtClean="0"/>
              <a:t>gerçekleştirmek</a:t>
            </a:r>
            <a:endParaRPr lang="tr-TR" sz="2400" b="1"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506337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lgn="ctr">
              <a:buNone/>
            </a:pPr>
            <a:r>
              <a:rPr lang="tr-TR" sz="2800" b="1" dirty="0">
                <a:solidFill>
                  <a:srgbClr val="FF0000"/>
                </a:solidFill>
              </a:rPr>
              <a:t>KADIN, AİLE VE SOSYAL POLİTİKALAR UYGULAMA VE ARAŞTIRMA </a:t>
            </a:r>
            <a:r>
              <a:rPr lang="tr-TR" sz="2800" b="1" dirty="0" smtClean="0">
                <a:solidFill>
                  <a:srgbClr val="FF0000"/>
                </a:solidFill>
              </a:rPr>
              <a:t>MERKEZİ</a:t>
            </a:r>
          </a:p>
          <a:p>
            <a:pPr marL="0" indent="0" algn="ctr">
              <a:buNone/>
            </a:pPr>
            <a:r>
              <a:rPr lang="tr-TR" sz="2800" b="1" dirty="0" smtClean="0">
                <a:solidFill>
                  <a:srgbClr val="FF0000"/>
                </a:solidFill>
              </a:rPr>
              <a:t>FAALİYETLERİ</a:t>
            </a:r>
            <a:endParaRPr lang="tr-TR" sz="2800" b="1" dirty="0">
              <a:solidFill>
                <a:srgbClr val="FF0000"/>
              </a:solidFill>
            </a:endParaRPr>
          </a:p>
        </p:txBody>
      </p:sp>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043534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35494" y="324510"/>
            <a:ext cx="8911687" cy="1280890"/>
          </a:xfrm>
        </p:spPr>
        <p:txBody>
          <a:bodyPr/>
          <a:lstStyle/>
          <a:p>
            <a:pPr algn="ctr"/>
            <a:r>
              <a:rPr lang="tr-TR" b="1" dirty="0" smtClean="0">
                <a:solidFill>
                  <a:schemeClr val="accent1"/>
                </a:solidFill>
              </a:rPr>
              <a:t>Araştırma</a:t>
            </a:r>
            <a:endParaRPr lang="tr-TR" b="1" dirty="0">
              <a:solidFill>
                <a:schemeClr val="accent1"/>
              </a:solidFill>
            </a:endParaRPr>
          </a:p>
        </p:txBody>
      </p:sp>
      <p:sp>
        <p:nvSpPr>
          <p:cNvPr id="3" name="İçerik Yer Tutucusu 2"/>
          <p:cNvSpPr>
            <a:spLocks noGrp="1"/>
          </p:cNvSpPr>
          <p:nvPr>
            <p:ph idx="1"/>
          </p:nvPr>
        </p:nvSpPr>
        <p:spPr>
          <a:xfrm>
            <a:off x="1590886" y="1574072"/>
            <a:ext cx="5630779" cy="3034023"/>
          </a:xfrm>
        </p:spPr>
        <p:txBody>
          <a:bodyPr>
            <a:normAutofit lnSpcReduction="10000"/>
          </a:bodyPr>
          <a:lstStyle/>
          <a:p>
            <a:pPr algn="just"/>
            <a:r>
              <a:rPr lang="tr-TR" sz="2000" b="1" dirty="0">
                <a:solidFill>
                  <a:prstClr val="black">
                    <a:lumMod val="85000"/>
                    <a:lumOff val="15000"/>
                  </a:prstClr>
                </a:solidFill>
                <a:ea typeface="+mj-ea"/>
                <a:cs typeface="+mj-cs"/>
              </a:rPr>
              <a:t>Toplumsal Cinsiyet Çalışma Alt Grubu tarafından </a:t>
            </a:r>
            <a:r>
              <a:rPr lang="tr-TR" altLang="tr-TR" sz="2000" b="1" kern="0" dirty="0" smtClean="0">
                <a:solidFill>
                  <a:schemeClr val="tx1"/>
                </a:solidFill>
                <a:cs typeface="Arial"/>
              </a:rPr>
              <a:t>“</a:t>
            </a:r>
            <a:r>
              <a:rPr lang="tr-TR" altLang="tr-TR" sz="2000" b="1" kern="0" dirty="0" smtClean="0">
                <a:solidFill>
                  <a:srgbClr val="FF0000"/>
                </a:solidFill>
                <a:cs typeface="Arial"/>
              </a:rPr>
              <a:t>Üniversite Öğrencilerinin ve Öğretim Elemanlarının Toplumsal Cinsiyet Rollerine İlişkin Tutumların Belirlenmesi</a:t>
            </a:r>
            <a:r>
              <a:rPr lang="tr-TR" altLang="tr-TR" sz="2000" b="1" kern="0" dirty="0" smtClean="0">
                <a:solidFill>
                  <a:schemeClr val="tx1"/>
                </a:solidFill>
                <a:cs typeface="Arial"/>
              </a:rPr>
              <a:t>” konulu bir araştırma yapılmıştır. Bu araştırma, </a:t>
            </a:r>
            <a:r>
              <a:rPr lang="tr-TR" altLang="tr-TR" sz="2000" b="1" kern="0" dirty="0" smtClean="0">
                <a:solidFill>
                  <a:srgbClr val="FF0000"/>
                </a:solidFill>
                <a:cs typeface="Arial"/>
              </a:rPr>
              <a:t>25-27 mayıs 2016 </a:t>
            </a:r>
            <a:r>
              <a:rPr lang="tr-TR" altLang="tr-TR" sz="2000" b="1" kern="0" dirty="0" smtClean="0">
                <a:solidFill>
                  <a:schemeClr val="tx1"/>
                </a:solidFill>
                <a:cs typeface="Arial"/>
              </a:rPr>
              <a:t>tarihleri arasında  </a:t>
            </a:r>
            <a:r>
              <a:rPr lang="tr-TR" altLang="tr-TR" sz="2000" b="1" kern="0" dirty="0" err="1" smtClean="0">
                <a:solidFill>
                  <a:schemeClr val="tx1"/>
                </a:solidFill>
                <a:cs typeface="Arial"/>
              </a:rPr>
              <a:t>Azerbaycan’nın</a:t>
            </a:r>
            <a:r>
              <a:rPr lang="tr-TR" altLang="tr-TR" sz="2000" b="1" kern="0" dirty="0" smtClean="0">
                <a:solidFill>
                  <a:schemeClr val="tx1"/>
                </a:solidFill>
                <a:cs typeface="Arial"/>
              </a:rPr>
              <a:t> </a:t>
            </a:r>
            <a:r>
              <a:rPr lang="tr-TR" altLang="tr-TR" sz="2000" b="1" kern="0" dirty="0">
                <a:solidFill>
                  <a:schemeClr val="tx1"/>
                </a:solidFill>
                <a:cs typeface="Arial"/>
              </a:rPr>
              <a:t>B</a:t>
            </a:r>
            <a:r>
              <a:rPr lang="tr-TR" altLang="tr-TR" sz="2000" b="1" kern="0" dirty="0" smtClean="0">
                <a:solidFill>
                  <a:schemeClr val="tx1"/>
                </a:solidFill>
                <a:cs typeface="Arial"/>
              </a:rPr>
              <a:t>akü kentinde düzenlenen </a:t>
            </a:r>
            <a:r>
              <a:rPr lang="tr-TR" sz="2000" b="1" dirty="0" smtClean="0">
                <a:solidFill>
                  <a:schemeClr val="tx1"/>
                </a:solidFill>
              </a:rPr>
              <a:t>III</a:t>
            </a:r>
            <a:r>
              <a:rPr lang="tr-TR" sz="2000" b="1" dirty="0">
                <a:solidFill>
                  <a:schemeClr val="tx1"/>
                </a:solidFill>
              </a:rPr>
              <a:t>. Uluslararası Türk Dünyası Araştırmaları </a:t>
            </a:r>
            <a:r>
              <a:rPr lang="tr-TR" sz="2000" b="1" dirty="0" smtClean="0">
                <a:solidFill>
                  <a:schemeClr val="tx1"/>
                </a:solidFill>
              </a:rPr>
              <a:t>Sempozyumu’nda tam metinli sözel bildiri olarak sunulmuştur. </a:t>
            </a:r>
            <a:r>
              <a:rPr lang="tr-TR" altLang="tr-TR" sz="2000" b="1" kern="0" dirty="0" smtClean="0">
                <a:solidFill>
                  <a:schemeClr val="tx1"/>
                </a:solidFill>
                <a:cs typeface="Arial"/>
              </a:rPr>
              <a:t> </a:t>
            </a:r>
          </a:p>
          <a:p>
            <a:endParaRPr lang="tr-TR" sz="2400" kern="0" dirty="0">
              <a:solidFill>
                <a:srgbClr val="000066"/>
              </a:solidFill>
              <a:latin typeface="Tahoma"/>
              <a:cs typeface="Arial"/>
            </a:endParaRPr>
          </a:p>
          <a:p>
            <a:endParaRPr lang="tr-TR" sz="2400" kern="0" dirty="0" smtClean="0">
              <a:solidFill>
                <a:srgbClr val="000066"/>
              </a:solidFill>
              <a:latin typeface="Tahoma"/>
              <a:cs typeface="Arial"/>
            </a:endParaRPr>
          </a:p>
          <a:p>
            <a:endParaRPr lang="tr-TR" dirty="0"/>
          </a:p>
        </p:txBody>
      </p:sp>
      <p:sp>
        <p:nvSpPr>
          <p:cNvPr id="6" name="Dikdörtgen 5"/>
          <p:cNvSpPr/>
          <p:nvPr/>
        </p:nvSpPr>
        <p:spPr>
          <a:xfrm>
            <a:off x="1542464" y="5438598"/>
            <a:ext cx="6096000" cy="1329723"/>
          </a:xfrm>
          <a:prstGeom prst="rect">
            <a:avLst/>
          </a:prstGeom>
        </p:spPr>
        <p:txBody>
          <a:bodyPr>
            <a:spAutoFit/>
          </a:bodyPr>
          <a:lstStyle/>
          <a:p>
            <a:pPr algn="just">
              <a:lnSpc>
                <a:spcPct val="150000"/>
              </a:lnSpc>
              <a:spcBef>
                <a:spcPts val="600"/>
              </a:spcBef>
              <a:spcAft>
                <a:spcPts val="0"/>
              </a:spcAft>
            </a:pPr>
            <a:r>
              <a:rPr lang="tr-TR" sz="1100" b="1" dirty="0" err="1">
                <a:solidFill>
                  <a:srgbClr val="000000"/>
                </a:solidFill>
                <a:ea typeface="Times New Roman" panose="02020603050405020304" pitchFamily="18" charset="0"/>
              </a:rPr>
              <a:t>Kocaöz</a:t>
            </a:r>
            <a:r>
              <a:rPr lang="tr-TR" sz="1100" b="1" dirty="0">
                <a:solidFill>
                  <a:srgbClr val="000000"/>
                </a:solidFill>
                <a:ea typeface="Times New Roman" panose="02020603050405020304" pitchFamily="18" charset="0"/>
              </a:rPr>
              <a:t> S,</a:t>
            </a:r>
            <a:r>
              <a:rPr lang="tr-TR" sz="1100" dirty="0">
                <a:solidFill>
                  <a:srgbClr val="000000"/>
                </a:solidFill>
                <a:ea typeface="Times New Roman" panose="02020603050405020304" pitchFamily="18" charset="0"/>
              </a:rPr>
              <a:t> </a:t>
            </a:r>
            <a:r>
              <a:rPr lang="tr-TR" sz="1100" dirty="0" err="1">
                <a:solidFill>
                  <a:srgbClr val="000000"/>
                </a:solidFill>
                <a:ea typeface="Times New Roman" panose="02020603050405020304" pitchFamily="18" charset="0"/>
              </a:rPr>
              <a:t>Gördeles</a:t>
            </a:r>
            <a:r>
              <a:rPr lang="tr-TR" sz="1100" dirty="0">
                <a:solidFill>
                  <a:srgbClr val="000000"/>
                </a:solidFill>
                <a:ea typeface="Times New Roman" panose="02020603050405020304" pitchFamily="18" charset="0"/>
              </a:rPr>
              <a:t> Beşer N, Karataş A, Albayrak G, </a:t>
            </a:r>
            <a:r>
              <a:rPr lang="tr-TR" sz="1100" dirty="0" err="1">
                <a:solidFill>
                  <a:srgbClr val="000000"/>
                </a:solidFill>
                <a:ea typeface="Times New Roman" panose="02020603050405020304" pitchFamily="18" charset="0"/>
              </a:rPr>
              <a:t>Furat</a:t>
            </a:r>
            <a:r>
              <a:rPr lang="tr-TR" sz="1100" dirty="0">
                <a:solidFill>
                  <a:srgbClr val="000000"/>
                </a:solidFill>
                <a:ea typeface="Times New Roman" panose="02020603050405020304" pitchFamily="18" charset="0"/>
              </a:rPr>
              <a:t> M, Özkan R, Can Y, Çetin A. </a:t>
            </a:r>
            <a:r>
              <a:rPr lang="tr-TR" sz="1100" dirty="0">
                <a:ea typeface="Calibri" panose="020F0502020204030204" pitchFamily="34" charset="0"/>
              </a:rPr>
              <a:t>Üniversite Öğrencilerinin ve Öğretim Elemanlarının Toplumsal Cinsiyet Rollerine İlişkin Tutumların Belirlenmesi. III. Uluslararası Türk Dünyası Araştırmaları Sempozyumu, </a:t>
            </a:r>
            <a:r>
              <a:rPr lang="tr-TR" sz="1100" dirty="0" err="1">
                <a:ea typeface="Calibri" panose="020F0502020204030204" pitchFamily="34" charset="0"/>
              </a:rPr>
              <a:t>Simpoziumun</a:t>
            </a:r>
            <a:r>
              <a:rPr lang="tr-TR" sz="1100" dirty="0">
                <a:ea typeface="Calibri" panose="020F0502020204030204" pitchFamily="34" charset="0"/>
              </a:rPr>
              <a:t> </a:t>
            </a:r>
            <a:r>
              <a:rPr lang="tr-TR" sz="1100" dirty="0" err="1">
                <a:ea typeface="Calibri" panose="020F0502020204030204" pitchFamily="34" charset="0"/>
              </a:rPr>
              <a:t>Materialları</a:t>
            </a:r>
            <a:r>
              <a:rPr lang="tr-TR" sz="1100" dirty="0">
                <a:ea typeface="Calibri" panose="020F0502020204030204" pitchFamily="34" charset="0"/>
              </a:rPr>
              <a:t>, </a:t>
            </a:r>
            <a:r>
              <a:rPr lang="tr-TR" sz="1100" dirty="0" err="1">
                <a:ea typeface="Calibri" panose="020F0502020204030204" pitchFamily="34" charset="0"/>
              </a:rPr>
              <a:t>Cild</a:t>
            </a:r>
            <a:r>
              <a:rPr lang="tr-TR" sz="1100" dirty="0">
                <a:ea typeface="Calibri" panose="020F0502020204030204" pitchFamily="34" charset="0"/>
              </a:rPr>
              <a:t> IV, </a:t>
            </a:r>
            <a:r>
              <a:rPr lang="tr-TR" sz="1100" dirty="0" err="1">
                <a:ea typeface="Calibri" panose="020F0502020204030204" pitchFamily="34" charset="0"/>
              </a:rPr>
              <a:t>Elm</a:t>
            </a:r>
            <a:r>
              <a:rPr lang="tr-TR" sz="1100" dirty="0">
                <a:ea typeface="Calibri" panose="020F0502020204030204" pitchFamily="34" charset="0"/>
              </a:rPr>
              <a:t> </a:t>
            </a:r>
            <a:r>
              <a:rPr lang="tr-TR" sz="1100" dirty="0" err="1">
                <a:ea typeface="Calibri" panose="020F0502020204030204" pitchFamily="34" charset="0"/>
              </a:rPr>
              <a:t>vƏ</a:t>
            </a:r>
            <a:r>
              <a:rPr lang="tr-TR" sz="1100" dirty="0">
                <a:ea typeface="Calibri" panose="020F0502020204030204" pitchFamily="34" charset="0"/>
              </a:rPr>
              <a:t> </a:t>
            </a:r>
            <a:r>
              <a:rPr lang="tr-TR" sz="1100" dirty="0" err="1">
                <a:ea typeface="Calibri" panose="020F0502020204030204" pitchFamily="34" charset="0"/>
              </a:rPr>
              <a:t>tƏhsil</a:t>
            </a:r>
            <a:r>
              <a:rPr lang="tr-TR" sz="1100" dirty="0">
                <a:ea typeface="Calibri" panose="020F0502020204030204" pitchFamily="34" charset="0"/>
              </a:rPr>
              <a:t> </a:t>
            </a:r>
            <a:r>
              <a:rPr lang="tr-TR" sz="1100" dirty="0" err="1">
                <a:ea typeface="Calibri" panose="020F0502020204030204" pitchFamily="34" charset="0"/>
              </a:rPr>
              <a:t>mƏtbƏƏ</a:t>
            </a:r>
            <a:r>
              <a:rPr lang="tr-TR" sz="1100" dirty="0">
                <a:ea typeface="Calibri" panose="020F0502020204030204" pitchFamily="34" charset="0"/>
              </a:rPr>
              <a:t>,  25-27 May 2016 Bakı, ISBN: 978-9952-8301-2-5,  pp.425-430.</a:t>
            </a:r>
            <a:endParaRPr lang="tr-TR" sz="1100" dirty="0">
              <a:effectLst/>
              <a:ea typeface="Times New Roman" panose="02020603050405020304" pitchFamily="18" charset="0"/>
            </a:endParaRPr>
          </a:p>
        </p:txBody>
      </p:sp>
      <p:pic>
        <p:nvPicPr>
          <p:cNvPr id="1026" name="Picture 2" descr="C:\Users\Think_056\Desktop\dış değerlendirme\nukam1.png"/>
          <p:cNvPicPr>
            <a:picLocks noChangeAspect="1" noChangeArrowheads="1"/>
          </p:cNvPicPr>
          <p:nvPr/>
        </p:nvPicPr>
        <p:blipFill>
          <a:blip r:embed="rId2" cstate="print"/>
          <a:srcRect/>
          <a:stretch>
            <a:fillRect/>
          </a:stretch>
        </p:blipFill>
        <p:spPr bwMode="auto">
          <a:xfrm>
            <a:off x="7903028" y="1371600"/>
            <a:ext cx="3657600" cy="4876800"/>
          </a:xfrm>
          <a:prstGeom prst="rect">
            <a:avLst/>
          </a:prstGeom>
          <a:noFill/>
        </p:spPr>
      </p:pic>
      <p:sp>
        <p:nvSpPr>
          <p:cNvPr id="8" name="Metin kutusu 7"/>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723578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VELİLERE VERİLEN EĞİTİM </a:t>
            </a:r>
            <a:endParaRPr lang="tr-TR" dirty="0"/>
          </a:p>
        </p:txBody>
      </p:sp>
      <p:sp>
        <p:nvSpPr>
          <p:cNvPr id="3" name="İçerik Yer Tutucusu 2"/>
          <p:cNvSpPr>
            <a:spLocks noGrp="1"/>
          </p:cNvSpPr>
          <p:nvPr>
            <p:ph idx="1"/>
          </p:nvPr>
        </p:nvSpPr>
        <p:spPr>
          <a:xfrm>
            <a:off x="2455817" y="2072640"/>
            <a:ext cx="9048795" cy="3838582"/>
          </a:xfrm>
        </p:spPr>
        <p:txBody>
          <a:bodyPr/>
          <a:lstStyle/>
          <a:p>
            <a:pPr marL="0" indent="0">
              <a:buNone/>
            </a:pPr>
            <a:r>
              <a:rPr lang="tr-TR" dirty="0" smtClean="0"/>
              <a:t>22.03.2018</a:t>
            </a:r>
          </a:p>
          <a:p>
            <a:pPr marL="0" indent="0">
              <a:buNone/>
            </a:pPr>
            <a:r>
              <a:rPr lang="tr-TR" sz="2400" b="1" dirty="0" smtClean="0"/>
              <a:t>ERKEN </a:t>
            </a:r>
            <a:r>
              <a:rPr lang="tr-TR" sz="2400" b="1" dirty="0"/>
              <a:t>EVLİLİĞİN PSİKO-SOSYAL AÇIDAN DEĞERLENDİRİLMESİ</a:t>
            </a:r>
          </a:p>
          <a:p>
            <a:pPr marL="0" indent="0">
              <a:buNone/>
            </a:pPr>
            <a:r>
              <a:rPr lang="tr-TR" sz="2400" b="1" dirty="0" smtClean="0"/>
              <a:t>ERKEN YAŞTA EVLİLİĞİN GETİRDİĞİ FİZİKSEL SAĞLIK SORUNLARI</a:t>
            </a:r>
          </a:p>
          <a:p>
            <a:pPr marL="0" indent="0">
              <a:buNone/>
            </a:pPr>
            <a:endParaRPr lang="tr-TR" sz="2400" b="1"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644842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ÖĞRENCİLERE VERİLEN EĞİTİM </a:t>
            </a:r>
            <a:endParaRPr lang="tr-TR" dirty="0"/>
          </a:p>
        </p:txBody>
      </p:sp>
      <p:sp>
        <p:nvSpPr>
          <p:cNvPr id="3" name="İçerik Yer Tutucusu 2"/>
          <p:cNvSpPr>
            <a:spLocks noGrp="1"/>
          </p:cNvSpPr>
          <p:nvPr>
            <p:ph idx="1"/>
          </p:nvPr>
        </p:nvSpPr>
        <p:spPr>
          <a:xfrm>
            <a:off x="2455817" y="1905000"/>
            <a:ext cx="9048795" cy="3838582"/>
          </a:xfrm>
        </p:spPr>
        <p:txBody>
          <a:bodyPr/>
          <a:lstStyle/>
          <a:p>
            <a:pPr marL="0" indent="0">
              <a:buNone/>
            </a:pPr>
            <a:r>
              <a:rPr lang="tr-TR" dirty="0" smtClean="0"/>
              <a:t>22.03.2018</a:t>
            </a:r>
          </a:p>
          <a:p>
            <a:pPr marL="0" indent="0">
              <a:buNone/>
            </a:pPr>
            <a:r>
              <a:rPr lang="tr-TR" b="1" dirty="0" smtClean="0"/>
              <a:t>ERKEN </a:t>
            </a:r>
            <a:r>
              <a:rPr lang="tr-TR" b="1" dirty="0"/>
              <a:t>EVLİLİĞİN PSİKO-SOSYAL AÇIDAN DEĞERLENDİRİLMESİ</a:t>
            </a:r>
          </a:p>
          <a:p>
            <a:pPr marL="0" indent="0">
              <a:buNone/>
            </a:pPr>
            <a:r>
              <a:rPr lang="tr-TR" b="1" dirty="0" smtClean="0"/>
              <a:t>ERKEN </a:t>
            </a:r>
            <a:r>
              <a:rPr lang="tr-TR" b="1" dirty="0"/>
              <a:t>YAŞTA EVLİLİĞİN GETİRDİĞİ FİZİKSEL SAĞLIK SORUNLARI</a:t>
            </a:r>
          </a:p>
          <a:p>
            <a:pPr marL="0" indent="0">
              <a:buNone/>
            </a:pPr>
            <a:endParaRPr lang="tr-TR" dirty="0"/>
          </a:p>
          <a:p>
            <a:pPr marL="0" indent="0">
              <a:buNone/>
            </a:pPr>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422998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ohu.edu.tr/uniweb/media/etkinlik/275/p33cywz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8615" y="417158"/>
            <a:ext cx="3929727" cy="555565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
        <p:nvSpPr>
          <p:cNvPr id="4" name="Metin kutusu 3"/>
          <p:cNvSpPr txBox="1"/>
          <p:nvPr/>
        </p:nvSpPr>
        <p:spPr>
          <a:xfrm>
            <a:off x="8289561" y="2053652"/>
            <a:ext cx="3417757" cy="1200329"/>
          </a:xfrm>
          <a:prstGeom prst="rect">
            <a:avLst/>
          </a:prstGeom>
          <a:noFill/>
        </p:spPr>
        <p:txBody>
          <a:bodyPr wrap="square" rtlCol="0">
            <a:spAutoFit/>
          </a:bodyPr>
          <a:lstStyle/>
          <a:p>
            <a:r>
              <a:rPr lang="tr-TR" b="1" dirty="0" smtClean="0"/>
              <a:t>8 MART DÜNYA KADINLAR GÜNÜ KAPSAMINDA </a:t>
            </a:r>
          </a:p>
          <a:p>
            <a:endParaRPr lang="tr-TR" b="1" dirty="0"/>
          </a:p>
          <a:p>
            <a:r>
              <a:rPr lang="tr-TR" b="1" dirty="0" smtClean="0"/>
              <a:t>7 MART 2018 </a:t>
            </a:r>
            <a:endParaRPr lang="tr-TR" b="1" dirty="0"/>
          </a:p>
        </p:txBody>
      </p:sp>
    </p:spTree>
    <p:extLst>
      <p:ext uri="{BB962C8B-B14F-4D97-AF65-F5344CB8AC3E}">
        <p14:creationId xmlns:p14="http://schemas.microsoft.com/office/powerpoint/2010/main" val="3661817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000" dirty="0" smtClean="0"/>
              <a:t>Merkezimiz </a:t>
            </a:r>
            <a:r>
              <a:rPr lang="tr-TR" sz="2000" dirty="0"/>
              <a:t>ve Niğde İl Sağlık </a:t>
            </a:r>
            <a:r>
              <a:rPr lang="tr-TR" sz="2000" dirty="0" smtClean="0"/>
              <a:t>Müdürlüğü işbirliği ile; erken  yaşta evliliğin önlenmesi amacıyla </a:t>
            </a:r>
            <a:r>
              <a:rPr lang="tr-TR" sz="2000" dirty="0"/>
              <a:t>2018 Ekim Kasım </a:t>
            </a:r>
            <a:r>
              <a:rPr lang="tr-TR" sz="2000" dirty="0" smtClean="0"/>
              <a:t>Aralık  aylarında;</a:t>
            </a:r>
            <a:endParaRPr lang="tr-TR" sz="2000"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3601307514"/>
              </p:ext>
            </p:extLst>
          </p:nvPr>
        </p:nvGraphicFramePr>
        <p:xfrm>
          <a:off x="2037806" y="1515291"/>
          <a:ext cx="9466807" cy="4049486"/>
        </p:xfrm>
        <a:graphic>
          <a:graphicData uri="http://schemas.openxmlformats.org/drawingml/2006/table">
            <a:tbl>
              <a:tblPr firstRow="1" firstCol="1" bandRow="1"/>
              <a:tblGrid>
                <a:gridCol w="9466807">
                  <a:extLst>
                    <a:ext uri="{9D8B030D-6E8A-4147-A177-3AD203B41FA5}">
                      <a16:colId xmlns:a16="http://schemas.microsoft.com/office/drawing/2014/main" val="2697356786"/>
                    </a:ext>
                  </a:extLst>
                </a:gridCol>
              </a:tblGrid>
              <a:tr h="2699656">
                <a:tc>
                  <a:txBody>
                    <a:bodyPr/>
                    <a:lstStyle/>
                    <a:p>
                      <a:pPr>
                        <a:lnSpc>
                          <a:spcPct val="115000"/>
                        </a:lnSpc>
                        <a:spcAft>
                          <a:spcPts val="0"/>
                        </a:spcAft>
                      </a:pPr>
                      <a:r>
                        <a:rPr lang="tr-TR" sz="2800" dirty="0" smtClean="0">
                          <a:effectLst/>
                          <a:latin typeface="Times New Roman" panose="02020603050405020304" pitchFamily="18" charset="0"/>
                          <a:ea typeface="Calibri" panose="020F0502020204030204" pitchFamily="34" charset="0"/>
                          <a:cs typeface="Times New Roman" panose="02020603050405020304" pitchFamily="18" charset="0"/>
                        </a:rPr>
                        <a:t>Yaklaşık 3500 </a:t>
                      </a:r>
                      <a:r>
                        <a:rPr lang="tr-TR" sz="2800" dirty="0">
                          <a:effectLst/>
                          <a:latin typeface="Times New Roman" panose="02020603050405020304" pitchFamily="18" charset="0"/>
                          <a:ea typeface="Calibri" panose="020F0502020204030204" pitchFamily="34" charset="0"/>
                          <a:cs typeface="Times New Roman" panose="02020603050405020304" pitchFamily="18" charset="0"/>
                        </a:rPr>
                        <a:t>lise öğrencisine “Sağlıklı Gençlik Sağlıklı Gelecek” başlığı altında üreme sağlığı, erken yaşta evliliğin fiziksel ve ruh sağlığına olumsuz etkileri, sağlıklı gelecek için gençlerin hedefleri, geleceğe dair planları konulu eğitimler verilmiştir.</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4709" marR="64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976285"/>
                  </a:ext>
                </a:extLst>
              </a:tr>
              <a:tr h="1349830">
                <a:tc>
                  <a:txBody>
                    <a:bodyPr/>
                    <a:lstStyle/>
                    <a:p>
                      <a:pPr>
                        <a:lnSpc>
                          <a:spcPct val="115000"/>
                        </a:lnSpc>
                        <a:spcAft>
                          <a:spcPts val="0"/>
                        </a:spcAft>
                      </a:pPr>
                      <a:r>
                        <a:rPr lang="tr-TR" sz="3200" dirty="0">
                          <a:effectLst/>
                          <a:latin typeface="Times New Roman" panose="02020603050405020304" pitchFamily="18" charset="0"/>
                          <a:ea typeface="Calibri" panose="020F0502020204030204" pitchFamily="34" charset="0"/>
                          <a:cs typeface="Times New Roman" panose="02020603050405020304" pitchFamily="18" charset="0"/>
                        </a:rPr>
                        <a:t>Yaklaşık 300 velinin katıldığı “Evliliğe İlk Adım” konulu panel düzenlenmiştir. </a:t>
                      </a: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4709" marR="647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1228002"/>
                  </a:ext>
                </a:extLst>
              </a:tr>
            </a:tbl>
          </a:graphicData>
        </a:graphic>
      </p:graphicFrame>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16877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i="1" dirty="0"/>
              <a:t>Akademisyen Kadın Olmak ve Toplumsal Cinsiyet</a:t>
            </a:r>
            <a:r>
              <a:rPr lang="tr-TR" dirty="0"/>
              <a:t>”</a:t>
            </a:r>
          </a:p>
        </p:txBody>
      </p:sp>
      <p:sp>
        <p:nvSpPr>
          <p:cNvPr id="3" name="İçerik Yer Tutucusu 2"/>
          <p:cNvSpPr>
            <a:spLocks noGrp="1"/>
          </p:cNvSpPr>
          <p:nvPr>
            <p:ph idx="1"/>
          </p:nvPr>
        </p:nvSpPr>
        <p:spPr>
          <a:xfrm>
            <a:off x="1753849" y="1905000"/>
            <a:ext cx="10103371" cy="4660692"/>
          </a:xfrm>
        </p:spPr>
        <p:txBody>
          <a:bodyPr/>
          <a:lstStyle/>
          <a:p>
            <a:r>
              <a:rPr lang="tr-TR" sz="2400" dirty="0"/>
              <a:t>Her düzeydeki (Prof.,  Doçent,. Dr. </a:t>
            </a:r>
            <a:r>
              <a:rPr lang="tr-TR" sz="2400" dirty="0" err="1"/>
              <a:t>Öğr</a:t>
            </a:r>
            <a:r>
              <a:rPr lang="tr-TR" sz="2400" dirty="0"/>
              <a:t>. Üyesi, </a:t>
            </a:r>
            <a:r>
              <a:rPr lang="tr-TR" sz="2400" dirty="0" err="1"/>
              <a:t>Öğr</a:t>
            </a:r>
            <a:r>
              <a:rPr lang="tr-TR" sz="2400" dirty="0"/>
              <a:t>. Gör. ve Arş. Gör.) kadın akademisyenlerimize kadın akademisyen olmak ile ilgili yaşadıkları zorluklar ve erkek akademisyenlerin toplumsal cinsiyet kavramına ilişkin algılarını belirlemek amacıyla yapılmaktadır.</a:t>
            </a:r>
            <a:endParaRPr lang="tr-TR" sz="2400" dirty="0" smtClean="0"/>
          </a:p>
          <a:p>
            <a:r>
              <a:rPr lang="tr-TR" sz="2400" dirty="0" smtClean="0"/>
              <a:t>Merkezimizin </a:t>
            </a:r>
            <a:r>
              <a:rPr lang="tr-TR" sz="2400" dirty="0"/>
              <a:t>çalışma grubunu oluşturan Niğde Zübeyde Hanım Sağlık Yüksekokulu öğretim yelerini tarafından yapılan </a:t>
            </a:r>
            <a:r>
              <a:rPr lang="tr-TR" sz="2400" b="1" i="1" dirty="0"/>
              <a:t>Akademisyen Kadın Olmak ve Toplumsal Cinsiyet</a:t>
            </a:r>
            <a:r>
              <a:rPr lang="tr-TR" sz="2400" dirty="0"/>
              <a:t>” konulu Araştırma 8 Mart Dünya kadınlar günü nedeniyle Merkezimiz tarafından hazırlanan panelde ve 21 Mart 2019 tarihinde İstanbul’da Düzenlenen </a:t>
            </a:r>
            <a:r>
              <a:rPr lang="tr-TR" sz="2400" b="1" i="1" dirty="0"/>
              <a:t>1. Uluslararası Ruh Sağlığında Toplumsal farkındalık Kongresi</a:t>
            </a:r>
            <a:r>
              <a:rPr lang="tr-TR" sz="2400" dirty="0"/>
              <a:t>’nde sözel bildiri olarak sunulmuştur. </a:t>
            </a:r>
          </a:p>
          <a:p>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226476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57879" y="1415474"/>
            <a:ext cx="8915400" cy="3777622"/>
          </a:xfrm>
        </p:spPr>
        <p:txBody>
          <a:bodyPr>
            <a:normAutofit/>
          </a:bodyPr>
          <a:lstStyle/>
          <a:p>
            <a:pPr marL="0" indent="0" algn="just">
              <a:buNone/>
            </a:pPr>
            <a:r>
              <a:rPr lang="tr-TR" sz="2800" b="1" kern="0" dirty="0" smtClean="0">
                <a:solidFill>
                  <a:schemeClr val="tx2"/>
                </a:solidFill>
                <a:effectLst>
                  <a:outerShdw blurRad="38100" dist="38100" dir="2700000" algn="tl">
                    <a:srgbClr val="000000">
                      <a:alpha val="43137"/>
                    </a:srgbClr>
                  </a:outerShdw>
                </a:effectLst>
                <a:cs typeface="Arial"/>
              </a:rPr>
              <a:t>09.11.2015 tarih ve 29527 sayılı Resmi </a:t>
            </a:r>
            <a:r>
              <a:rPr lang="tr-TR" sz="2800" b="1" kern="0" dirty="0" err="1" smtClean="0">
                <a:solidFill>
                  <a:schemeClr val="tx2"/>
                </a:solidFill>
                <a:effectLst>
                  <a:outerShdw blurRad="38100" dist="38100" dir="2700000" algn="tl">
                    <a:srgbClr val="000000">
                      <a:alpha val="43137"/>
                    </a:srgbClr>
                  </a:outerShdw>
                </a:effectLst>
                <a:cs typeface="Arial"/>
              </a:rPr>
              <a:t>Gazete’de</a:t>
            </a:r>
            <a:r>
              <a:rPr lang="tr-TR" sz="2800" b="1" kern="0" dirty="0" smtClean="0">
                <a:solidFill>
                  <a:schemeClr val="tx2"/>
                </a:solidFill>
                <a:effectLst>
                  <a:outerShdw blurRad="38100" dist="38100" dir="2700000" algn="tl">
                    <a:srgbClr val="000000">
                      <a:alpha val="43137"/>
                    </a:srgbClr>
                  </a:outerShdw>
                </a:effectLst>
                <a:cs typeface="Arial"/>
              </a:rPr>
              <a:t> “</a:t>
            </a:r>
            <a:r>
              <a:rPr lang="tr-TR" sz="2800" b="1" kern="0" dirty="0" smtClean="0">
                <a:solidFill>
                  <a:srgbClr val="FF0000"/>
                </a:solidFill>
                <a:effectLst>
                  <a:outerShdw blurRad="38100" dist="38100" dir="2700000" algn="tl">
                    <a:srgbClr val="000000">
                      <a:alpha val="43137"/>
                    </a:srgbClr>
                  </a:outerShdw>
                </a:effectLst>
                <a:cs typeface="Arial"/>
              </a:rPr>
              <a:t>ÖMER HALİSDEMİR</a:t>
            </a:r>
            <a:r>
              <a:rPr lang="tr-TR" sz="2800" b="1" kern="0" dirty="0" smtClean="0">
                <a:solidFill>
                  <a:schemeClr val="tx2"/>
                </a:solidFill>
                <a:effectLst>
                  <a:outerShdw blurRad="38100" dist="38100" dir="2700000" algn="tl">
                    <a:srgbClr val="000000">
                      <a:alpha val="43137"/>
                    </a:srgbClr>
                  </a:outerShdw>
                </a:effectLst>
                <a:cs typeface="Arial"/>
              </a:rPr>
              <a:t> </a:t>
            </a:r>
            <a:r>
              <a:rPr lang="tr-TR" sz="2800" b="1" kern="0" dirty="0" smtClean="0">
                <a:solidFill>
                  <a:schemeClr val="accent1"/>
                </a:solidFill>
                <a:effectLst>
                  <a:outerShdw blurRad="38100" dist="38100" dir="2700000" algn="tl">
                    <a:srgbClr val="000000">
                      <a:alpha val="43137"/>
                    </a:srgbClr>
                  </a:outerShdw>
                </a:effectLst>
                <a:cs typeface="Arial"/>
              </a:rPr>
              <a:t>ÜNİVERSİTESİ KADIN ARAŞTIRMALARI UYGULAMA VE ARAŞTIRMA MERKEZİ YÖNETMELİĞİ</a:t>
            </a:r>
            <a:r>
              <a:rPr lang="tr-TR" sz="2800" b="1" kern="0" dirty="0" smtClean="0">
                <a:solidFill>
                  <a:schemeClr val="tx2"/>
                </a:solidFill>
                <a:effectLst>
                  <a:outerShdw blurRad="38100" dist="38100" dir="2700000" algn="tl">
                    <a:srgbClr val="000000">
                      <a:alpha val="43137"/>
                    </a:srgbClr>
                  </a:outerShdw>
                </a:effectLst>
                <a:cs typeface="Arial"/>
              </a:rPr>
              <a:t>” yayınlanmasından sonra aktif hayata geçmiştir. </a:t>
            </a:r>
          </a:p>
          <a:p>
            <a:pPr marL="0" indent="0" algn="just">
              <a:buNone/>
            </a:pPr>
            <a:r>
              <a:rPr lang="tr-TR" sz="2800" b="1" kern="0" dirty="0" smtClean="0">
                <a:solidFill>
                  <a:schemeClr val="tx2"/>
                </a:solidFill>
                <a:effectLst>
                  <a:outerShdw blurRad="38100" dist="38100" dir="2700000" algn="tl">
                    <a:srgbClr val="000000">
                      <a:alpha val="43137"/>
                    </a:srgbClr>
                  </a:outerShdw>
                </a:effectLst>
                <a:cs typeface="Arial"/>
              </a:rPr>
              <a:t>                      Daha sonra; </a:t>
            </a:r>
          </a:p>
        </p:txBody>
      </p:sp>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447119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09075" y="624109"/>
            <a:ext cx="3342807" cy="2059129"/>
          </a:xfrm>
        </p:spPr>
        <p:txBody>
          <a:bodyPr>
            <a:normAutofit fontScale="90000"/>
          </a:bodyPr>
          <a:lstStyle/>
          <a:p>
            <a:r>
              <a:rPr lang="tr-TR" sz="3100" b="1" dirty="0"/>
              <a:t>8 MART DÜNYA KADINLAR GÜNÜ </a:t>
            </a:r>
            <a:r>
              <a:rPr lang="tr-TR" sz="3100" b="1" dirty="0" smtClean="0"/>
              <a:t>KAPSAMINDA</a:t>
            </a:r>
            <a:br>
              <a:rPr lang="tr-TR" sz="3100" b="1" dirty="0" smtClean="0"/>
            </a:br>
            <a:r>
              <a:rPr lang="tr-TR" sz="3100" b="1" dirty="0" smtClean="0"/>
              <a:t>5-8 MART 2019 </a:t>
            </a:r>
            <a:r>
              <a:rPr lang="tr-TR" b="1" dirty="0" smtClean="0"/>
              <a:t/>
            </a:r>
            <a:br>
              <a:rPr lang="tr-TR" b="1" dirty="0" smtClean="0"/>
            </a:br>
            <a:r>
              <a:rPr lang="tr-TR" b="1" dirty="0"/>
              <a:t/>
            </a:r>
            <a:br>
              <a:rPr lang="tr-TR" b="1" dirty="0"/>
            </a:br>
            <a:endParaRPr lang="tr-TR" dirty="0"/>
          </a:p>
        </p:txBody>
      </p:sp>
      <p:pic>
        <p:nvPicPr>
          <p:cNvPr id="6146" name="Picture 2" descr="https://static.ohu.edu.tr/uniweb/media/etkinlik/463/tpca4yl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11168" y="317859"/>
            <a:ext cx="3955346" cy="559399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197103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24942" y="1789238"/>
            <a:ext cx="3073137" cy="1676031"/>
          </a:xfrm>
        </p:spPr>
        <p:txBody>
          <a:bodyPr>
            <a:noAutofit/>
          </a:bodyPr>
          <a:lstStyle/>
          <a:p>
            <a:r>
              <a:rPr lang="tr-TR" sz="2000" dirty="0" smtClean="0"/>
              <a:t>25 KASIM KADINA YÖNELİK ŞİDDETLE MÜCADELE GÜNÜ KAPSAMINDA </a:t>
            </a:r>
            <a:br>
              <a:rPr lang="tr-TR" sz="2000" dirty="0" smtClean="0"/>
            </a:br>
            <a:r>
              <a:rPr lang="tr-TR" sz="2000" dirty="0" smtClean="0"/>
              <a:t>27 KASIM 2020</a:t>
            </a:r>
            <a:endParaRPr lang="tr-TR" sz="2000" dirty="0"/>
          </a:p>
        </p:txBody>
      </p:sp>
      <p:pic>
        <p:nvPicPr>
          <p:cNvPr id="2050" name="Picture 2" descr="https://static.ohu.edu.tr/uniweb/media/etkinlik/664/4h0mkwu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1951" y="468777"/>
            <a:ext cx="4057289" cy="599298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007070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1089" y="316708"/>
            <a:ext cx="4338877" cy="6134788"/>
          </a:xfrm>
        </p:spPr>
      </p:pic>
      <p:sp>
        <p:nvSpPr>
          <p:cNvPr id="2" name="Metin kutusu 1"/>
          <p:cNvSpPr txBox="1"/>
          <p:nvPr/>
        </p:nvSpPr>
        <p:spPr>
          <a:xfrm>
            <a:off x="1866507" y="1404593"/>
            <a:ext cx="2347274" cy="1200329"/>
          </a:xfrm>
          <a:prstGeom prst="rect">
            <a:avLst/>
          </a:prstGeom>
          <a:noFill/>
        </p:spPr>
        <p:txBody>
          <a:bodyPr wrap="square" rtlCol="0">
            <a:spAutoFit/>
          </a:bodyPr>
          <a:lstStyle/>
          <a:p>
            <a:r>
              <a:rPr lang="tr-TR" b="1" dirty="0"/>
              <a:t>8 MART DÜNYA KADINLAR GÜNÜ KAPSAMINDA </a:t>
            </a:r>
          </a:p>
          <a:p>
            <a:r>
              <a:rPr lang="tr-TR" dirty="0" smtClean="0"/>
              <a:t>10-11 MART 2021</a:t>
            </a:r>
            <a:endParaRPr lang="tr-TR" dirty="0"/>
          </a:p>
        </p:txBody>
      </p:sp>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4258973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79095" y="599607"/>
            <a:ext cx="10125517" cy="5311615"/>
          </a:xfrm>
        </p:spPr>
        <p:txBody>
          <a:bodyPr/>
          <a:lstStyle/>
          <a:p>
            <a:r>
              <a:rPr lang="tr-TR" b="1" dirty="0"/>
              <a:t>“</a:t>
            </a:r>
            <a:r>
              <a:rPr lang="tr-TR" sz="2800" b="1" dirty="0"/>
              <a:t>HEDEF ODAKLI GENÇLİK İDEALİNDE; DEĞERLERİMİZ SORUMLULUKLARIMIZ, HAKLARIMIZ VE İHTİYAÇLARIMIZIN ROLÜ” </a:t>
            </a:r>
            <a:r>
              <a:rPr lang="tr-TR" sz="2800" dirty="0"/>
              <a:t>konulu araştırma ve söyleşi </a:t>
            </a:r>
            <a:r>
              <a:rPr lang="tr-TR" sz="2800" dirty="0" smtClean="0"/>
              <a:t>yapmayı planlanmış </a:t>
            </a:r>
          </a:p>
          <a:p>
            <a:r>
              <a:rPr lang="tr-TR" sz="2800" dirty="0" smtClean="0"/>
              <a:t>Araştırma </a:t>
            </a:r>
            <a:r>
              <a:rPr lang="tr-TR" sz="2800" dirty="0"/>
              <a:t>kapsamında öğrencilerimizin bağımlılığa, toplumsal cinsiyet, şiddete karşı tutumları, değerler konusundaki görüşleri </a:t>
            </a:r>
            <a:r>
              <a:rPr lang="tr-TR" sz="2800" dirty="0" smtClean="0"/>
              <a:t>alınacak,  daha </a:t>
            </a:r>
            <a:r>
              <a:rPr lang="tr-TR" sz="2800" dirty="0"/>
              <a:t>sonra her bir konunun ayrı ayrı ele alındığı söyleşiler yapılacak ve öğrencilerimizin insani değerleri kazanmalarına, kariyer planlılarını yapmalarına, şiddete ve toplumsal cinsiyete karşı olumlu tutum kazanmalarına yardımcı </a:t>
            </a:r>
            <a:r>
              <a:rPr lang="tr-TR" sz="2800" dirty="0" smtClean="0"/>
              <a:t>olunması amaçlanmıştır. </a:t>
            </a:r>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4263531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7802879" y="1416570"/>
            <a:ext cx="3723057" cy="2792293"/>
          </a:xfrm>
          <a:prstGeom prst="rect">
            <a:avLst/>
          </a:prstGeom>
        </p:spPr>
      </p:pic>
      <p:pic>
        <p:nvPicPr>
          <p:cNvPr id="6" name="Resim 5"/>
          <p:cNvPicPr>
            <a:picLocks noChangeAspect="1"/>
          </p:cNvPicPr>
          <p:nvPr/>
        </p:nvPicPr>
        <p:blipFill>
          <a:blip r:embed="rId3"/>
          <a:stretch>
            <a:fillRect/>
          </a:stretch>
        </p:blipFill>
        <p:spPr>
          <a:xfrm>
            <a:off x="3046150" y="1419480"/>
            <a:ext cx="2789383" cy="2789383"/>
          </a:xfrm>
          <a:prstGeom prst="rect">
            <a:avLst/>
          </a:prstGeom>
        </p:spPr>
      </p:pic>
      <p:sp>
        <p:nvSpPr>
          <p:cNvPr id="7" name="Metin kutusu 6"/>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62578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96686" y="-55244"/>
            <a:ext cx="10807926" cy="6821804"/>
          </a:xfrm>
          <a:prstGeom prst="rect">
            <a:avLst/>
          </a:prstGeom>
        </p:spPr>
      </p:pic>
      <p:sp>
        <p:nvSpPr>
          <p:cNvPr id="3" name="İçerik Yer Tutucusu 2"/>
          <p:cNvSpPr>
            <a:spLocks noGrp="1"/>
          </p:cNvSpPr>
          <p:nvPr>
            <p:ph idx="1"/>
          </p:nvPr>
        </p:nvSpPr>
        <p:spPr/>
        <p:txBody>
          <a:bodyPr/>
          <a:lstStyle/>
          <a:p>
            <a:r>
              <a:rPr lang="tr-TR" dirty="0" smtClean="0"/>
              <a:t> </a:t>
            </a:r>
            <a:endParaRPr lang="tr-TR" dirty="0"/>
          </a:p>
        </p:txBody>
      </p:sp>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013377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Niğde Ömer </a:t>
            </a:r>
            <a:r>
              <a:rPr lang="tr-TR" dirty="0" err="1" smtClean="0"/>
              <a:t>Halisdemir</a:t>
            </a:r>
            <a:r>
              <a:rPr lang="tr-TR" dirty="0" smtClean="0"/>
              <a:t> Üniversitesi ve Niğde Valiliği işbirliği ile; </a:t>
            </a:r>
            <a:br>
              <a:rPr lang="tr-TR" dirty="0" smtClean="0"/>
            </a:br>
            <a:endParaRPr lang="tr-TR" dirty="0"/>
          </a:p>
        </p:txBody>
      </p:sp>
      <p:sp>
        <p:nvSpPr>
          <p:cNvPr id="3" name="İçerik Yer Tutucusu 2"/>
          <p:cNvSpPr>
            <a:spLocks noGrp="1"/>
          </p:cNvSpPr>
          <p:nvPr>
            <p:ph idx="1"/>
          </p:nvPr>
        </p:nvSpPr>
        <p:spPr/>
        <p:txBody>
          <a:bodyPr>
            <a:normAutofit/>
          </a:bodyPr>
          <a:lstStyle/>
          <a:p>
            <a:r>
              <a:rPr lang="tr-TR" sz="2400" dirty="0"/>
              <a:t>Bu Protokolün amacı ve kapsamı;</a:t>
            </a:r>
            <a:r>
              <a:rPr lang="tr-TR" sz="2400" b="1" dirty="0"/>
              <a:t> </a:t>
            </a:r>
            <a:r>
              <a:rPr lang="tr-TR" sz="2400" dirty="0"/>
              <a:t>Niğde Ömer </a:t>
            </a:r>
            <a:r>
              <a:rPr lang="tr-TR" sz="2400" dirty="0" err="1"/>
              <a:t>Halisdemir</a:t>
            </a:r>
            <a:r>
              <a:rPr lang="tr-TR" sz="2400" dirty="0"/>
              <a:t> Üniversitesi Kadın, Aile ve Sosyal Politikalar Uygulama ve Araştırma Merkezi çalışma grubunda olan öğretim üyelerinin katkılarıyla hazırlanacak modül doğrultusunda </a:t>
            </a:r>
            <a:r>
              <a:rPr lang="tr-TR" sz="2400" dirty="0" smtClean="0">
                <a:solidFill>
                  <a:srgbClr val="FF0000"/>
                </a:solidFill>
              </a:rPr>
              <a:t>Niğde </a:t>
            </a:r>
            <a:r>
              <a:rPr lang="tr-TR" sz="2400" dirty="0">
                <a:solidFill>
                  <a:srgbClr val="FF0000"/>
                </a:solidFill>
              </a:rPr>
              <a:t>Çocuk Destek Merkezi’nde yaşamlarını sürdüren suç mağduru kız çocuklarımıza, hayatı daha pozitif yönde algılamalarının sağlanması, kendilerinin olumlu yönlerini ve </a:t>
            </a:r>
            <a:r>
              <a:rPr lang="tr-TR" sz="2400" dirty="0" smtClean="0">
                <a:solidFill>
                  <a:srgbClr val="FF0000"/>
                </a:solidFill>
              </a:rPr>
              <a:t>potansiyellerini </a:t>
            </a:r>
            <a:r>
              <a:rPr lang="tr-TR" sz="2400" dirty="0">
                <a:solidFill>
                  <a:srgbClr val="FF0000"/>
                </a:solidFill>
              </a:rPr>
              <a:t>fark edebilmeleri açısından destekler sunulması </a:t>
            </a:r>
            <a:r>
              <a:rPr lang="tr-TR" sz="2400" dirty="0"/>
              <a:t>amacıyla  “</a:t>
            </a:r>
            <a:r>
              <a:rPr lang="tr-TR" sz="2400" dirty="0">
                <a:solidFill>
                  <a:srgbClr val="FF0000"/>
                </a:solidFill>
              </a:rPr>
              <a:t>Psikolojik Güçlendirme </a:t>
            </a:r>
            <a:r>
              <a:rPr lang="tr-TR" sz="2400" dirty="0" smtClean="0">
                <a:solidFill>
                  <a:srgbClr val="FF0000"/>
                </a:solidFill>
              </a:rPr>
              <a:t>Modülü </a:t>
            </a:r>
            <a:r>
              <a:rPr lang="tr-TR" sz="2400" dirty="0" smtClean="0"/>
              <a:t>uygulanmıştır.</a:t>
            </a:r>
            <a:endParaRPr lang="tr-TR" sz="2400"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743025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40873" y="540327"/>
            <a:ext cx="10063740" cy="6165273"/>
          </a:xfrm>
        </p:spPr>
        <p:txBody>
          <a:bodyPr>
            <a:normAutofit fontScale="25000" lnSpcReduction="20000"/>
          </a:bodyPr>
          <a:lstStyle/>
          <a:p>
            <a:pPr marL="0" indent="0">
              <a:spcBef>
                <a:spcPts val="0"/>
              </a:spcBef>
              <a:buNone/>
            </a:pPr>
            <a:r>
              <a:rPr lang="tr-TR" sz="9600" b="1" dirty="0">
                <a:solidFill>
                  <a:srgbClr val="FF0000"/>
                </a:solidFill>
              </a:rPr>
              <a:t>Proje Uygulayıcıları:</a:t>
            </a:r>
          </a:p>
          <a:p>
            <a:pPr>
              <a:spcBef>
                <a:spcPts val="0"/>
              </a:spcBef>
            </a:pPr>
            <a:r>
              <a:rPr lang="tr-TR" sz="9600" b="1" dirty="0"/>
              <a:t>Doç. Dr. Nalan GÖRDELES BEŞER (Niğde Ömer </a:t>
            </a:r>
            <a:r>
              <a:rPr lang="tr-TR" sz="9600" b="1" dirty="0" err="1"/>
              <a:t>Halisdemir</a:t>
            </a:r>
            <a:r>
              <a:rPr lang="tr-TR" sz="9600" b="1" dirty="0"/>
              <a:t> Üniversitesi Kadın Aile ve Sosyal Politikalar Uygulama ve Araştırma Merkezi Müdürü), Ali Şefik DENİZ (Şube Müdürü Niğde Aile, Çalışma ve Sosyal Hizmetler İl Müdürlüğü).</a:t>
            </a:r>
          </a:p>
          <a:p>
            <a:pPr marL="0" indent="0">
              <a:spcBef>
                <a:spcPts val="0"/>
              </a:spcBef>
              <a:buNone/>
            </a:pPr>
            <a:r>
              <a:rPr lang="tr-TR" sz="9600" b="1" dirty="0" smtClean="0"/>
              <a:t> </a:t>
            </a:r>
          </a:p>
          <a:p>
            <a:pPr marL="0" indent="0">
              <a:spcBef>
                <a:spcPts val="0"/>
              </a:spcBef>
              <a:buNone/>
            </a:pPr>
            <a:r>
              <a:rPr lang="tr-TR" sz="9600" b="1" dirty="0" smtClean="0">
                <a:solidFill>
                  <a:srgbClr val="FF0000"/>
                </a:solidFill>
              </a:rPr>
              <a:t>Proje </a:t>
            </a:r>
            <a:r>
              <a:rPr lang="tr-TR" sz="9600" b="1" dirty="0">
                <a:solidFill>
                  <a:srgbClr val="FF0000"/>
                </a:solidFill>
              </a:rPr>
              <a:t>Adımları: </a:t>
            </a:r>
          </a:p>
          <a:p>
            <a:pPr>
              <a:spcBef>
                <a:spcPts val="0"/>
              </a:spcBef>
            </a:pPr>
            <a:r>
              <a:rPr lang="tr-TR" sz="9600" b="1" dirty="0" smtClean="0"/>
              <a:t>02.03.2021 -06.04. </a:t>
            </a:r>
            <a:r>
              <a:rPr lang="tr-TR" sz="9600" b="1" dirty="0"/>
              <a:t>2021 tarihinde </a:t>
            </a:r>
            <a:r>
              <a:rPr lang="tr-TR" sz="9600" b="1" dirty="0" smtClean="0"/>
              <a:t>arasında gerçekleştirilmiştir. </a:t>
            </a:r>
          </a:p>
          <a:p>
            <a:pPr marL="0" indent="0">
              <a:spcBef>
                <a:spcPts val="0"/>
              </a:spcBef>
              <a:buNone/>
            </a:pPr>
            <a:r>
              <a:rPr lang="tr-TR" sz="9600" b="1" dirty="0" smtClean="0"/>
              <a:t> </a:t>
            </a:r>
          </a:p>
          <a:p>
            <a:pPr lvl="0">
              <a:spcBef>
                <a:spcPts val="0"/>
              </a:spcBef>
              <a:buFont typeface="+mj-lt"/>
              <a:buAutoNum type="arabicPeriod"/>
            </a:pPr>
            <a:r>
              <a:rPr lang="tr-TR" sz="9600" b="1" dirty="0" smtClean="0"/>
              <a:t> Tanışma</a:t>
            </a:r>
            <a:endParaRPr lang="tr-TR" sz="9600" b="1" dirty="0"/>
          </a:p>
          <a:p>
            <a:pPr lvl="0">
              <a:spcBef>
                <a:spcPts val="0"/>
              </a:spcBef>
              <a:buFont typeface="+mj-lt"/>
              <a:buAutoNum type="arabicPeriod"/>
            </a:pPr>
            <a:r>
              <a:rPr lang="tr-TR" sz="9600" b="1" dirty="0" smtClean="0"/>
              <a:t> Ben </a:t>
            </a:r>
            <a:r>
              <a:rPr lang="tr-TR" sz="9600" b="1" dirty="0"/>
              <a:t>kimim? (Duygu ve düşüncelerimizi değerlendirme.)</a:t>
            </a:r>
          </a:p>
          <a:p>
            <a:pPr>
              <a:spcBef>
                <a:spcPts val="0"/>
              </a:spcBef>
              <a:buFont typeface="+mj-lt"/>
              <a:buAutoNum type="arabicPeriod"/>
            </a:pPr>
            <a:r>
              <a:rPr lang="tr-TR" sz="9600" b="1" dirty="0"/>
              <a:t> </a:t>
            </a:r>
            <a:r>
              <a:rPr lang="tr-TR" sz="9600" b="1" dirty="0" err="1"/>
              <a:t>Psikoeğitim</a:t>
            </a:r>
            <a:r>
              <a:rPr lang="tr-TR" sz="9600" b="1" dirty="0"/>
              <a:t>:</a:t>
            </a:r>
            <a:r>
              <a:rPr lang="tr-TR" sz="9600" b="1" i="1" dirty="0"/>
              <a:t> </a:t>
            </a:r>
            <a:r>
              <a:rPr lang="tr-TR" sz="9600" b="1" dirty="0"/>
              <a:t>Kişiler arası iletişim </a:t>
            </a:r>
          </a:p>
          <a:p>
            <a:pPr lvl="0">
              <a:spcBef>
                <a:spcPts val="0"/>
              </a:spcBef>
              <a:buFont typeface="+mj-lt"/>
              <a:buAutoNum type="arabicPeriod"/>
            </a:pPr>
            <a:r>
              <a:rPr lang="tr-TR" sz="9600" b="1" dirty="0"/>
              <a:t>Benlik kavramı ve benlik saygısı geliştirme </a:t>
            </a:r>
          </a:p>
          <a:p>
            <a:pPr lvl="0">
              <a:spcBef>
                <a:spcPts val="0"/>
              </a:spcBef>
              <a:buFont typeface="+mj-lt"/>
              <a:buAutoNum type="arabicPeriod"/>
            </a:pPr>
            <a:r>
              <a:rPr lang="tr-TR" sz="9600" b="1" dirty="0"/>
              <a:t>Problem çözme becerilerini geliştirme, sorunlarla baş etme gücünü artırma.</a:t>
            </a:r>
          </a:p>
          <a:p>
            <a:pPr lvl="0">
              <a:spcBef>
                <a:spcPts val="0"/>
              </a:spcBef>
              <a:buFont typeface="+mj-lt"/>
              <a:buAutoNum type="arabicPeriod"/>
            </a:pPr>
            <a:r>
              <a:rPr lang="tr-TR" sz="9600" b="1" dirty="0"/>
              <a:t>Atılgan olma </a:t>
            </a:r>
          </a:p>
          <a:p>
            <a:pPr lvl="0">
              <a:spcBef>
                <a:spcPts val="0"/>
              </a:spcBef>
              <a:buFont typeface="+mj-lt"/>
              <a:buAutoNum type="arabicPeriod"/>
            </a:pPr>
            <a:r>
              <a:rPr lang="tr-TR" sz="9600" b="1" dirty="0"/>
              <a:t>Sonlandırma </a:t>
            </a:r>
          </a:p>
          <a:p>
            <a:pPr>
              <a:spcBef>
                <a:spcPts val="0"/>
              </a:spcBef>
              <a:buFont typeface="+mj-lt"/>
              <a:buAutoNum type="arabicPeriod"/>
            </a:pPr>
            <a:r>
              <a:rPr lang="tr-TR" sz="9600" b="1" dirty="0"/>
              <a:t> İzlem</a:t>
            </a:r>
          </a:p>
          <a:p>
            <a:pPr marL="0" indent="0">
              <a:buNone/>
            </a:pPr>
            <a:r>
              <a:rPr lang="tr-TR" sz="3800" b="1" i="1" dirty="0"/>
              <a:t> </a:t>
            </a:r>
            <a:endParaRPr lang="tr-TR" sz="3800" dirty="0"/>
          </a:p>
          <a:p>
            <a:pPr marL="0" indent="0">
              <a:buNone/>
            </a:pPr>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876301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97280" y="502920"/>
            <a:ext cx="10407332" cy="5408302"/>
          </a:xfrm>
        </p:spPr>
        <p:txBody>
          <a:bodyPr>
            <a:normAutofit/>
          </a:bodyPr>
          <a:lstStyle/>
          <a:p>
            <a:r>
              <a:rPr lang="tr-TR" sz="2800" dirty="0" smtClean="0"/>
              <a:t>10</a:t>
            </a:r>
            <a:r>
              <a:rPr lang="tr-TR" sz="3200" dirty="0" smtClean="0"/>
              <a:t> </a:t>
            </a:r>
            <a:r>
              <a:rPr lang="tr-TR" sz="3200" dirty="0"/>
              <a:t>Mart 2022 tarihinde Zübeyde Hanım Sağlık Bilimleri Fakültesi </a:t>
            </a:r>
            <a:r>
              <a:rPr lang="tr-TR" sz="3200" dirty="0" smtClean="0"/>
              <a:t>öğrencilerinin hazırladığı </a:t>
            </a:r>
            <a:r>
              <a:rPr lang="tr-TR" sz="3200" dirty="0"/>
              <a:t>ve sunduğu “</a:t>
            </a:r>
            <a:r>
              <a:rPr lang="tr-TR" sz="3200" b="1" i="1" dirty="0">
                <a:solidFill>
                  <a:srgbClr val="FF0000"/>
                </a:solidFill>
              </a:rPr>
              <a:t>Öğrencilerimizin Bakış Açısı İle Kadınlarımız</a:t>
            </a:r>
            <a:r>
              <a:rPr lang="tr-TR" sz="3200" dirty="0"/>
              <a:t>” konulu </a:t>
            </a:r>
            <a:r>
              <a:rPr lang="tr-TR" sz="3200" dirty="0" smtClean="0"/>
              <a:t>panel Üniversitemiz </a:t>
            </a:r>
            <a:r>
              <a:rPr lang="tr-TR" sz="3200" dirty="0"/>
              <a:t>Şehit Ömer </a:t>
            </a:r>
            <a:r>
              <a:rPr lang="tr-TR" sz="3200" dirty="0" err="1"/>
              <a:t>Halisdemir</a:t>
            </a:r>
            <a:r>
              <a:rPr lang="tr-TR" sz="3200" dirty="0"/>
              <a:t> Kongre ve Kültür Merkezinde düzenlenmiştir</a:t>
            </a:r>
            <a:r>
              <a:rPr lang="tr-TR" sz="3200" dirty="0" smtClean="0"/>
              <a:t>.</a:t>
            </a:r>
            <a:endParaRPr lang="tr-TR" sz="3200"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437844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78280" y="944880"/>
            <a:ext cx="10026332" cy="4966342"/>
          </a:xfrm>
        </p:spPr>
        <p:txBody>
          <a:bodyPr>
            <a:normAutofit/>
          </a:bodyPr>
          <a:lstStyle/>
          <a:p>
            <a:pPr marL="0" indent="0">
              <a:buNone/>
            </a:pPr>
            <a:r>
              <a:rPr lang="tr-TR" sz="2800" dirty="0" smtClean="0"/>
              <a:t> </a:t>
            </a:r>
            <a:r>
              <a:rPr lang="tr-TR" sz="2800" dirty="0"/>
              <a:t>9 Mart 2022 </a:t>
            </a:r>
            <a:r>
              <a:rPr lang="tr-TR" sz="2800" dirty="0" smtClean="0"/>
              <a:t>tarihinde </a:t>
            </a:r>
            <a:r>
              <a:rPr lang="tr-TR" sz="2800" b="1" dirty="0">
                <a:solidFill>
                  <a:srgbClr val="FF0000"/>
                </a:solidFill>
              </a:rPr>
              <a:t>KADIN LİDERLERİMİZ </a:t>
            </a:r>
            <a:r>
              <a:rPr lang="tr-TR" sz="2800" dirty="0"/>
              <a:t>konulu </a:t>
            </a:r>
            <a:endParaRPr lang="tr-TR" sz="2800" dirty="0" smtClean="0"/>
          </a:p>
          <a:p>
            <a:r>
              <a:rPr lang="tr-TR" sz="2800" dirty="0" err="1" smtClean="0"/>
              <a:t>Doç.Dr</a:t>
            </a:r>
            <a:r>
              <a:rPr lang="tr-TR" sz="2800" dirty="0"/>
              <a:t>. Nalan </a:t>
            </a:r>
            <a:r>
              <a:rPr lang="tr-TR" sz="2800" dirty="0" smtClean="0"/>
              <a:t>GÖRDELES BEŞER </a:t>
            </a:r>
            <a:r>
              <a:rPr lang="tr-TR" sz="2800" dirty="0" err="1"/>
              <a:t>modoratörlüğünde</a:t>
            </a:r>
            <a:r>
              <a:rPr lang="tr-TR" sz="2800" dirty="0"/>
              <a:t>; </a:t>
            </a:r>
            <a:endParaRPr lang="tr-TR" sz="2800" dirty="0" smtClean="0"/>
          </a:p>
          <a:p>
            <a:r>
              <a:rPr lang="tr-TR" sz="2800" dirty="0" smtClean="0">
                <a:solidFill>
                  <a:srgbClr val="FF0000"/>
                </a:solidFill>
              </a:rPr>
              <a:t>Hatun </a:t>
            </a:r>
            <a:r>
              <a:rPr lang="tr-TR" sz="2800" dirty="0">
                <a:solidFill>
                  <a:srgbClr val="FF0000"/>
                </a:solidFill>
              </a:rPr>
              <a:t>KEÇECİ </a:t>
            </a:r>
            <a:r>
              <a:rPr lang="tr-TR" sz="2800" dirty="0"/>
              <a:t>(Bor Kadın Tarımsal </a:t>
            </a:r>
            <a:r>
              <a:rPr lang="tr-TR" sz="2800" dirty="0" smtClean="0"/>
              <a:t>Kalkınma Kooperatifi </a:t>
            </a:r>
            <a:r>
              <a:rPr lang="tr-TR" sz="2800" dirty="0"/>
              <a:t>Başkanı ) ve </a:t>
            </a:r>
            <a:endParaRPr lang="tr-TR" sz="2800" dirty="0" smtClean="0"/>
          </a:p>
          <a:p>
            <a:r>
              <a:rPr lang="tr-TR" sz="2800" dirty="0" smtClean="0">
                <a:solidFill>
                  <a:srgbClr val="FF0000"/>
                </a:solidFill>
              </a:rPr>
              <a:t>Muhtar </a:t>
            </a:r>
            <a:r>
              <a:rPr lang="tr-TR" sz="2800" dirty="0">
                <a:solidFill>
                  <a:srgbClr val="FF0000"/>
                </a:solidFill>
              </a:rPr>
              <a:t>Hatice PİLAK </a:t>
            </a:r>
            <a:r>
              <a:rPr lang="tr-TR" sz="2800" dirty="0"/>
              <a:t>(Niğde Çiftlik Çardak Köyü Muhtarı</a:t>
            </a:r>
            <a:r>
              <a:rPr lang="tr-TR" sz="2800" dirty="0" smtClean="0"/>
              <a:t>) ‘</a:t>
            </a:r>
            <a:r>
              <a:rPr lang="tr-TR" sz="2800" dirty="0" err="1"/>
              <a:t>ın</a:t>
            </a:r>
            <a:r>
              <a:rPr lang="tr-TR" sz="2800" dirty="0"/>
              <a:t> konuşmacı olduğu panel Üniversitemiz Şehit Ömer </a:t>
            </a:r>
            <a:r>
              <a:rPr lang="tr-TR" sz="2800" dirty="0" err="1"/>
              <a:t>Halisdemir</a:t>
            </a:r>
            <a:r>
              <a:rPr lang="tr-TR" sz="2800" dirty="0"/>
              <a:t> Kongre ve </a:t>
            </a:r>
            <a:r>
              <a:rPr lang="tr-TR" sz="2800" dirty="0" smtClean="0"/>
              <a:t>Kültür Merkezinde </a:t>
            </a:r>
            <a:r>
              <a:rPr lang="tr-TR" sz="2800" dirty="0"/>
              <a:t>düzenlenmiştir</a:t>
            </a:r>
            <a:r>
              <a:rPr lang="tr-TR" dirty="0" smtClean="0"/>
              <a:t>.</a:t>
            </a:r>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45292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99213" y="464695"/>
            <a:ext cx="10305399" cy="6190938"/>
          </a:xfrm>
        </p:spPr>
        <p:txBody>
          <a:bodyPr>
            <a:normAutofit/>
          </a:bodyPr>
          <a:lstStyle/>
          <a:p>
            <a:r>
              <a:rPr lang="tr-TR" sz="2400" b="1" dirty="0" smtClean="0">
                <a:solidFill>
                  <a:schemeClr val="tx1"/>
                </a:solidFill>
              </a:rPr>
              <a:t>Kadını ailenin bir parçası, temel taşı olarak ele almamız gerektiği düşüncesi,  </a:t>
            </a:r>
          </a:p>
          <a:p>
            <a:r>
              <a:rPr lang="tr-TR" sz="2400" b="1" dirty="0" smtClean="0">
                <a:solidFill>
                  <a:schemeClr val="tx1"/>
                </a:solidFill>
              </a:rPr>
              <a:t>Yerel, </a:t>
            </a:r>
            <a:r>
              <a:rPr lang="tr-TR" sz="2400" b="1" dirty="0">
                <a:solidFill>
                  <a:schemeClr val="tx1"/>
                </a:solidFill>
              </a:rPr>
              <a:t>ulusal ve uluslararası düzeyde aile bütünlüğünü korumak, </a:t>
            </a:r>
            <a:endParaRPr lang="tr-TR" sz="2400" b="1" dirty="0" smtClean="0">
              <a:solidFill>
                <a:schemeClr val="tx1"/>
              </a:solidFill>
            </a:endParaRPr>
          </a:p>
          <a:p>
            <a:r>
              <a:rPr lang="tr-TR" sz="2400" b="1" dirty="0" smtClean="0">
                <a:solidFill>
                  <a:schemeClr val="tx1"/>
                </a:solidFill>
              </a:rPr>
              <a:t>Sağlıklı ve </a:t>
            </a:r>
            <a:r>
              <a:rPr lang="tr-TR" sz="2400" b="1" dirty="0">
                <a:solidFill>
                  <a:schemeClr val="tx1"/>
                </a:solidFill>
              </a:rPr>
              <a:t>fonksiyonel aile yapısını geliştirmek için kadın, aile, gençlik ve dezavantajlı yaşlı, göçmen, şiddet mağduru, bağımlı ve benzeri) gruplarla ilgili konularda bilimsel araştırma, proje ve incelemeler </a:t>
            </a:r>
            <a:r>
              <a:rPr lang="tr-TR" sz="2400" b="1" dirty="0" smtClean="0">
                <a:solidFill>
                  <a:schemeClr val="tx1"/>
                </a:solidFill>
              </a:rPr>
              <a:t>yapmak,</a:t>
            </a:r>
          </a:p>
          <a:p>
            <a:r>
              <a:rPr lang="tr-TR" sz="2400" b="1" dirty="0" smtClean="0">
                <a:solidFill>
                  <a:schemeClr val="tx1"/>
                </a:solidFill>
              </a:rPr>
              <a:t>Kadın, </a:t>
            </a:r>
            <a:r>
              <a:rPr lang="tr-TR" sz="2400" b="1" dirty="0">
                <a:solidFill>
                  <a:schemeClr val="tx1"/>
                </a:solidFill>
              </a:rPr>
              <a:t>aile, çocuk ve gençliği ilgilendiren her konuda duyarlı ve bilgili gençlerin yetiştirilmesine katkıda </a:t>
            </a:r>
            <a:r>
              <a:rPr lang="tr-TR" sz="2400" b="1" dirty="0" smtClean="0">
                <a:solidFill>
                  <a:schemeClr val="tx1"/>
                </a:solidFill>
              </a:rPr>
              <a:t>bulunmak </a:t>
            </a:r>
          </a:p>
          <a:p>
            <a:pPr marL="0" indent="0">
              <a:buNone/>
            </a:pPr>
            <a:r>
              <a:rPr lang="tr-TR" sz="2400" b="1" dirty="0" smtClean="0">
                <a:solidFill>
                  <a:schemeClr val="tx1"/>
                </a:solidFill>
              </a:rPr>
              <a:t>amacıyla merkezimizin adı: </a:t>
            </a:r>
          </a:p>
          <a:p>
            <a:r>
              <a:rPr lang="tr-TR" sz="2400" b="1" kern="0" dirty="0">
                <a:solidFill>
                  <a:schemeClr val="tx2"/>
                </a:solidFill>
                <a:effectLst>
                  <a:outerShdw blurRad="38100" dist="38100" dir="2700000" algn="tl">
                    <a:srgbClr val="000000">
                      <a:alpha val="43137"/>
                    </a:srgbClr>
                  </a:outerShdw>
                </a:effectLst>
                <a:cs typeface="Arial"/>
              </a:rPr>
              <a:t>08.10.2019 tarih ve </a:t>
            </a:r>
            <a:r>
              <a:rPr lang="tr-TR" sz="2400" dirty="0"/>
              <a:t>30912 sayılı </a:t>
            </a:r>
            <a:r>
              <a:rPr lang="tr-TR" sz="2400" b="1" kern="0" dirty="0">
                <a:solidFill>
                  <a:schemeClr val="tx2"/>
                </a:solidFill>
                <a:effectLst>
                  <a:outerShdw blurRad="38100" dist="38100" dir="2700000" algn="tl">
                    <a:srgbClr val="000000">
                      <a:alpha val="43137"/>
                    </a:srgbClr>
                  </a:outerShdw>
                </a:effectLst>
                <a:cs typeface="Arial"/>
              </a:rPr>
              <a:t>Resmi </a:t>
            </a:r>
            <a:r>
              <a:rPr lang="tr-TR" sz="2400" b="1" kern="0" dirty="0" err="1">
                <a:solidFill>
                  <a:schemeClr val="tx2"/>
                </a:solidFill>
                <a:effectLst>
                  <a:outerShdw blurRad="38100" dist="38100" dir="2700000" algn="tl">
                    <a:srgbClr val="000000">
                      <a:alpha val="43137"/>
                    </a:srgbClr>
                  </a:outerShdw>
                </a:effectLst>
                <a:cs typeface="Arial"/>
              </a:rPr>
              <a:t>Gazete’de</a:t>
            </a:r>
            <a:r>
              <a:rPr lang="tr-TR" sz="2400" b="1" kern="0" dirty="0">
                <a:solidFill>
                  <a:schemeClr val="tx2"/>
                </a:solidFill>
                <a:effectLst>
                  <a:outerShdw blurRad="38100" dist="38100" dir="2700000" algn="tl">
                    <a:srgbClr val="000000">
                      <a:alpha val="43137"/>
                    </a:srgbClr>
                  </a:outerShdw>
                </a:effectLst>
                <a:cs typeface="Arial"/>
              </a:rPr>
              <a:t> </a:t>
            </a:r>
            <a:r>
              <a:rPr lang="tr-TR" sz="2400" b="1" kern="0" dirty="0" smtClean="0">
                <a:solidFill>
                  <a:schemeClr val="tx2"/>
                </a:solidFill>
                <a:effectLst>
                  <a:outerShdw blurRad="38100" dist="38100" dir="2700000" algn="tl">
                    <a:srgbClr val="000000">
                      <a:alpha val="43137"/>
                    </a:srgbClr>
                  </a:outerShdw>
                </a:effectLst>
                <a:cs typeface="Arial"/>
              </a:rPr>
              <a:t>‘yayınlanan yönetmeliğimiz ile birlikte </a:t>
            </a:r>
            <a:r>
              <a:rPr lang="tr-TR" sz="2400" b="1" dirty="0" smtClean="0">
                <a:solidFill>
                  <a:srgbClr val="FF0000"/>
                </a:solidFill>
              </a:rPr>
              <a:t>NİĞDE </a:t>
            </a:r>
            <a:r>
              <a:rPr lang="tr-TR" sz="2400" b="1" dirty="0">
                <a:solidFill>
                  <a:srgbClr val="FF0000"/>
                </a:solidFill>
              </a:rPr>
              <a:t>ÖMER HALİSDEMİR ÜNİVERSİTESİ KADIN, AİLE VE SOSYAL POLİTİKALAR UYGULAMA VE ARAŞTIRMA MERKEZİ </a:t>
            </a:r>
            <a:r>
              <a:rPr lang="tr-TR" sz="2400" b="1" dirty="0" smtClean="0">
                <a:solidFill>
                  <a:srgbClr val="FF0000"/>
                </a:solidFill>
              </a:rPr>
              <a:t> </a:t>
            </a:r>
            <a:r>
              <a:rPr lang="tr-TR" sz="2400" dirty="0" smtClean="0"/>
              <a:t>’ olarak değiştirdik. </a:t>
            </a:r>
            <a:endParaRPr lang="tr-TR" sz="2400" b="1" dirty="0">
              <a:solidFill>
                <a:schemeClr val="tx2"/>
              </a:solidFill>
              <a:effectLst>
                <a:outerShdw blurRad="38100" dist="38100" dir="2700000" algn="tl">
                  <a:srgbClr val="000000">
                    <a:alpha val="43137"/>
                  </a:srgbClr>
                </a:outerShdw>
              </a:effectLst>
            </a:endParaRPr>
          </a:p>
          <a:p>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6778877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80160" y="853440"/>
            <a:ext cx="10224452" cy="5057782"/>
          </a:xfrm>
        </p:spPr>
        <p:txBody>
          <a:bodyPr>
            <a:normAutofit/>
          </a:bodyPr>
          <a:lstStyle/>
          <a:p>
            <a:r>
              <a:rPr lang="tr-TR" sz="2800" dirty="0" smtClean="0"/>
              <a:t>15 </a:t>
            </a:r>
            <a:r>
              <a:rPr lang="tr-TR" sz="2800" dirty="0"/>
              <a:t>Mart 2022 tarihinde </a:t>
            </a:r>
            <a:r>
              <a:rPr lang="tr-TR" sz="2800" dirty="0" err="1"/>
              <a:t>Katarsis</a:t>
            </a:r>
            <a:r>
              <a:rPr lang="tr-TR" sz="2800" dirty="0"/>
              <a:t>: (İnsan Olmak Temalı </a:t>
            </a:r>
            <a:r>
              <a:rPr lang="tr-TR" sz="2800" dirty="0" err="1"/>
              <a:t>Atolyelerinin</a:t>
            </a:r>
            <a:r>
              <a:rPr lang="tr-TR" sz="2800" dirty="0"/>
              <a:t> </a:t>
            </a:r>
            <a:r>
              <a:rPr lang="tr-TR" sz="2800" dirty="0" smtClean="0"/>
              <a:t>Sonuç Bildirgesi</a:t>
            </a:r>
            <a:r>
              <a:rPr lang="tr-TR" sz="2800" dirty="0"/>
              <a:t>) adlı panel Üniversitemiz Şehit Ömer </a:t>
            </a:r>
            <a:r>
              <a:rPr lang="tr-TR" sz="2800" dirty="0" err="1"/>
              <a:t>Halisdemir</a:t>
            </a:r>
            <a:r>
              <a:rPr lang="tr-TR" sz="2800" dirty="0"/>
              <a:t> Kongre ve </a:t>
            </a:r>
            <a:r>
              <a:rPr lang="tr-TR" sz="2800" dirty="0" smtClean="0"/>
              <a:t>Kültür Merkezinde </a:t>
            </a:r>
            <a:r>
              <a:rPr lang="tr-TR" sz="2800" dirty="0"/>
              <a:t>düzenlenmiştir.</a:t>
            </a:r>
          </a:p>
          <a:p>
            <a:pPr marL="0" indent="0">
              <a:buNone/>
            </a:pPr>
            <a:endParaRPr lang="tr-TR" sz="2800"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906181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05000" y="975360"/>
            <a:ext cx="10133012" cy="4905382"/>
          </a:xfrm>
        </p:spPr>
        <p:txBody>
          <a:bodyPr>
            <a:normAutofit/>
          </a:bodyPr>
          <a:lstStyle/>
          <a:p>
            <a:pPr marL="0" indent="0">
              <a:buNone/>
            </a:pPr>
            <a:r>
              <a:rPr lang="tr-TR" sz="2800" b="1" dirty="0" smtClean="0">
                <a:solidFill>
                  <a:srgbClr val="FF0000"/>
                </a:solidFill>
              </a:rPr>
              <a:t>GÖSTERİ</a:t>
            </a:r>
          </a:p>
          <a:p>
            <a:r>
              <a:rPr lang="tr-TR" sz="2800" dirty="0" smtClean="0"/>
              <a:t>15 </a:t>
            </a:r>
            <a:r>
              <a:rPr lang="tr-TR" sz="2800" dirty="0"/>
              <a:t>Mart 2022 Şeyma BAYRAK, Doç. Dr. Murtaza AYKAÇ yönetiminde </a:t>
            </a:r>
            <a:r>
              <a:rPr lang="tr-TR" sz="2800" dirty="0" smtClean="0"/>
              <a:t>Ev Kadınları </a:t>
            </a:r>
            <a:r>
              <a:rPr lang="tr-TR" sz="2800" dirty="0"/>
              <a:t>Drama Gösterisi düzenlenmiştir</a:t>
            </a:r>
            <a:r>
              <a:rPr lang="tr-TR" sz="2800" dirty="0" smtClean="0"/>
              <a:t>.</a:t>
            </a:r>
          </a:p>
          <a:p>
            <a:pPr marL="0" indent="0">
              <a:buNone/>
            </a:pPr>
            <a:endParaRPr lang="tr-TR" sz="2800" dirty="0"/>
          </a:p>
          <a:p>
            <a:pPr marL="0" indent="0">
              <a:buNone/>
            </a:pPr>
            <a:endParaRPr lang="tr-TR" dirty="0"/>
          </a:p>
          <a:p>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168799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86840" y="1051560"/>
            <a:ext cx="10117772" cy="4859662"/>
          </a:xfrm>
        </p:spPr>
        <p:txBody>
          <a:bodyPr>
            <a:normAutofit lnSpcReduction="10000"/>
          </a:bodyPr>
          <a:lstStyle/>
          <a:p>
            <a:pPr marL="0" indent="0">
              <a:buNone/>
            </a:pPr>
            <a:r>
              <a:rPr lang="tr-TR" sz="2800" b="1" dirty="0">
                <a:solidFill>
                  <a:srgbClr val="FF0000"/>
                </a:solidFill>
              </a:rPr>
              <a:t>SERGİ</a:t>
            </a:r>
          </a:p>
          <a:p>
            <a:r>
              <a:rPr lang="tr-TR" sz="2800" dirty="0"/>
              <a:t> 8 Mart 2022 tarihinde, Üniversitemiz Eğitim Fakültesi ve Güzel Sanatlar Fakültesi Binasında; </a:t>
            </a:r>
            <a:r>
              <a:rPr lang="tr-TR" sz="2800" dirty="0">
                <a:solidFill>
                  <a:srgbClr val="FF0000"/>
                </a:solidFill>
              </a:rPr>
              <a:t>YAN YANA </a:t>
            </a:r>
            <a:r>
              <a:rPr lang="tr-TR" sz="2800" dirty="0"/>
              <a:t>: Öğretim Elemanları ve Öğrenciler Karma Sergisi  (Düzenleyen: Çiğdem DOĞAN ÖZCAN- Sema ÖCAL) adlı sergi düzenlenmiştir. </a:t>
            </a:r>
            <a:r>
              <a:rPr lang="tr-TR" sz="2800" dirty="0" smtClean="0"/>
              <a:t> </a:t>
            </a:r>
          </a:p>
          <a:p>
            <a:r>
              <a:rPr lang="tr-TR" sz="2800" dirty="0" smtClean="0"/>
              <a:t>15 </a:t>
            </a:r>
            <a:r>
              <a:rPr lang="tr-TR" sz="2800" dirty="0"/>
              <a:t>Mart 2022 tarihinde Kadınlar Sergisi, Üniversitemiz Güzel Sanatlar Fakültesi Öğretim Üyesi Doç. Dr. Engin ASLAN tarafından Üniversitemiz Şehit Ömer </a:t>
            </a:r>
            <a:r>
              <a:rPr lang="tr-TR" sz="2800" dirty="0" err="1"/>
              <a:t>Halisdemir</a:t>
            </a:r>
            <a:r>
              <a:rPr lang="tr-TR" sz="2800" dirty="0"/>
              <a:t> Kongre ve Kültür Merkezi Fuayene Alanında düzenlenmiştir.</a:t>
            </a:r>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691168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Sektörel</a:t>
            </a:r>
            <a:r>
              <a:rPr lang="tr-TR" dirty="0"/>
              <a:t> /Kurumsal İşbirliği Faaliyetleri </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209870219"/>
              </p:ext>
            </p:extLst>
          </p:nvPr>
        </p:nvGraphicFramePr>
        <p:xfrm>
          <a:off x="926791" y="1483092"/>
          <a:ext cx="10669463" cy="5222637"/>
        </p:xfrm>
        <a:graphic>
          <a:graphicData uri="http://schemas.openxmlformats.org/drawingml/2006/table">
            <a:tbl>
              <a:tblPr firstRow="1" bandRow="1">
                <a:tableStyleId>{5C22544A-7EE6-4342-B048-85BDC9FD1C3A}</a:tableStyleId>
              </a:tblPr>
              <a:tblGrid>
                <a:gridCol w="2742763">
                  <a:extLst>
                    <a:ext uri="{9D8B030D-6E8A-4147-A177-3AD203B41FA5}">
                      <a16:colId xmlns:a16="http://schemas.microsoft.com/office/drawing/2014/main" val="20000"/>
                    </a:ext>
                  </a:extLst>
                </a:gridCol>
                <a:gridCol w="1460617">
                  <a:extLst>
                    <a:ext uri="{9D8B030D-6E8A-4147-A177-3AD203B41FA5}">
                      <a16:colId xmlns:a16="http://schemas.microsoft.com/office/drawing/2014/main" val="20001"/>
                    </a:ext>
                  </a:extLst>
                </a:gridCol>
                <a:gridCol w="2350778">
                  <a:extLst>
                    <a:ext uri="{9D8B030D-6E8A-4147-A177-3AD203B41FA5}">
                      <a16:colId xmlns:a16="http://schemas.microsoft.com/office/drawing/2014/main" val="20002"/>
                    </a:ext>
                  </a:extLst>
                </a:gridCol>
                <a:gridCol w="4115305">
                  <a:extLst>
                    <a:ext uri="{9D8B030D-6E8A-4147-A177-3AD203B41FA5}">
                      <a16:colId xmlns:a16="http://schemas.microsoft.com/office/drawing/2014/main" val="20003"/>
                    </a:ext>
                  </a:extLst>
                </a:gridCol>
              </a:tblGrid>
              <a:tr h="621631">
                <a:tc>
                  <a:txBody>
                    <a:bodyPr/>
                    <a:lstStyle/>
                    <a:p>
                      <a:r>
                        <a:rPr lang="tr-TR" dirty="0" smtClean="0"/>
                        <a:t>Faaliyetin Adı</a:t>
                      </a:r>
                      <a:endParaRPr lang="tr-TR" dirty="0"/>
                    </a:p>
                  </a:txBody>
                  <a:tcPr/>
                </a:tc>
                <a:tc>
                  <a:txBody>
                    <a:bodyPr/>
                    <a:lstStyle/>
                    <a:p>
                      <a:r>
                        <a:rPr lang="tr-TR" dirty="0" smtClean="0"/>
                        <a:t>Tarihi</a:t>
                      </a:r>
                      <a:endParaRPr lang="tr-TR" dirty="0"/>
                    </a:p>
                  </a:txBody>
                  <a:tcPr/>
                </a:tc>
                <a:tc>
                  <a:txBody>
                    <a:bodyPr/>
                    <a:lstStyle/>
                    <a:p>
                      <a:r>
                        <a:rPr lang="tr-TR" dirty="0" smtClean="0"/>
                        <a:t>Gerçekleştirildiği Yer</a:t>
                      </a:r>
                      <a:endParaRPr lang="tr-TR"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dirty="0" smtClean="0"/>
                        <a:t>İşbirliği Yapılan Paydaşlar </a:t>
                      </a:r>
                    </a:p>
                    <a:p>
                      <a:endParaRPr lang="tr-TR" dirty="0"/>
                    </a:p>
                  </a:txBody>
                  <a:tcPr/>
                </a:tc>
                <a:extLst>
                  <a:ext uri="{0D108BD9-81ED-4DB2-BD59-A6C34878D82A}">
                    <a16:rowId xmlns:a16="http://schemas.microsoft.com/office/drawing/2014/main" val="10000"/>
                  </a:ext>
                </a:extLst>
              </a:tr>
              <a:tr h="621631">
                <a:tc>
                  <a:txBody>
                    <a:bodyPr/>
                    <a:lstStyle/>
                    <a:p>
                      <a:r>
                        <a:rPr lang="tr-TR" dirty="0" smtClean="0"/>
                        <a:t>Müzik Dinletisi</a:t>
                      </a:r>
                      <a:endParaRPr lang="tr-TR" dirty="0"/>
                    </a:p>
                  </a:txBody>
                  <a:tcPr/>
                </a:tc>
                <a:tc>
                  <a:txBody>
                    <a:bodyPr/>
                    <a:lstStyle/>
                    <a:p>
                      <a:r>
                        <a:rPr lang="tr-TR" dirty="0" smtClean="0"/>
                        <a:t>8. Mart 2022</a:t>
                      </a:r>
                      <a:endParaRPr lang="tr-TR" dirty="0"/>
                    </a:p>
                  </a:txBody>
                  <a:tcPr/>
                </a:tc>
                <a:tc>
                  <a:txBody>
                    <a:bodyPr/>
                    <a:lstStyle/>
                    <a:p>
                      <a:r>
                        <a:rPr lang="tr-TR" dirty="0" smtClean="0"/>
                        <a:t>Niğde Kültür Merkezi</a:t>
                      </a:r>
                      <a:endParaRPr lang="tr-TR" dirty="0"/>
                    </a:p>
                  </a:txBody>
                  <a:tcPr/>
                </a:tc>
                <a:tc>
                  <a:txBody>
                    <a:bodyPr/>
                    <a:lstStyle/>
                    <a:p>
                      <a:r>
                        <a:rPr lang="tr-TR" dirty="0" smtClean="0"/>
                        <a:t>Niğde Aile ve Sosyal Hizmetler İl Müdürlüğü </a:t>
                      </a:r>
                      <a:endParaRPr lang="tr-TR" dirty="0"/>
                    </a:p>
                  </a:txBody>
                  <a:tcPr/>
                </a:tc>
                <a:extLst>
                  <a:ext uri="{0D108BD9-81ED-4DB2-BD59-A6C34878D82A}">
                    <a16:rowId xmlns:a16="http://schemas.microsoft.com/office/drawing/2014/main" val="10001"/>
                  </a:ext>
                </a:extLst>
              </a:tr>
              <a:tr h="1154457">
                <a:tc>
                  <a:txBody>
                    <a:bodyPr/>
                    <a:lstStyle/>
                    <a:p>
                      <a:r>
                        <a:rPr lang="tr-TR" dirty="0" smtClean="0"/>
                        <a:t>Niğde Güzel Sanatlar Lisesi Öğrencilerinin “Kadınlarımız” konulu sergisi </a:t>
                      </a:r>
                      <a:endParaRPr lang="tr-TR" dirty="0"/>
                    </a:p>
                  </a:txBody>
                  <a:tcPr/>
                </a:tc>
                <a:tc>
                  <a:txBody>
                    <a:bodyPr/>
                    <a:lstStyle/>
                    <a:p>
                      <a:r>
                        <a:rPr lang="tr-TR" dirty="0" smtClean="0"/>
                        <a:t>8. Mart 2022</a:t>
                      </a:r>
                      <a:endParaRPr lang="tr-TR" dirty="0"/>
                    </a:p>
                  </a:txBody>
                  <a:tcPr/>
                </a:tc>
                <a:tc>
                  <a:txBody>
                    <a:bodyPr/>
                    <a:lstStyle/>
                    <a:p>
                      <a:r>
                        <a:rPr lang="tr-TR" dirty="0" smtClean="0"/>
                        <a:t>Niğde Kültür Merkezi</a:t>
                      </a:r>
                      <a:endParaRPr lang="tr-TR" dirty="0"/>
                    </a:p>
                  </a:txBody>
                  <a:tcPr/>
                </a:tc>
                <a:tc>
                  <a:txBody>
                    <a:bodyPr/>
                    <a:lstStyle/>
                    <a:p>
                      <a:r>
                        <a:rPr lang="tr-TR" dirty="0" smtClean="0"/>
                        <a:t>Niğde Aile ve Sosyal Hizmetler İl Müdürlüğü </a:t>
                      </a:r>
                      <a:endParaRPr lang="tr-TR" dirty="0"/>
                    </a:p>
                  </a:txBody>
                  <a:tcPr/>
                </a:tc>
                <a:extLst>
                  <a:ext uri="{0D108BD9-81ED-4DB2-BD59-A6C34878D82A}">
                    <a16:rowId xmlns:a16="http://schemas.microsoft.com/office/drawing/2014/main" val="10002"/>
                  </a:ext>
                </a:extLst>
              </a:tr>
              <a:tr h="1154457">
                <a:tc>
                  <a:txBody>
                    <a:bodyPr/>
                    <a:lstStyle/>
                    <a:p>
                      <a:r>
                        <a:rPr lang="tr-TR" dirty="0" smtClean="0"/>
                        <a:t>“Dünya Kadınlar Günü” konulu stant </a:t>
                      </a:r>
                      <a:endParaRPr lang="tr-TR" dirty="0"/>
                    </a:p>
                  </a:txBody>
                  <a:tcPr/>
                </a:tc>
                <a:tc>
                  <a:txBody>
                    <a:bodyPr/>
                    <a:lstStyle/>
                    <a:p>
                      <a:r>
                        <a:rPr lang="tr-TR" dirty="0" smtClean="0"/>
                        <a:t>8. Mart 2022</a:t>
                      </a:r>
                      <a:endParaRPr lang="tr-TR" dirty="0"/>
                    </a:p>
                  </a:txBody>
                  <a:tcPr/>
                </a:tc>
                <a:tc>
                  <a:txBody>
                    <a:bodyPr/>
                    <a:lstStyle/>
                    <a:p>
                      <a:r>
                        <a:rPr lang="tr-TR" dirty="0" smtClean="0"/>
                        <a:t>Niğde Şadırvan Parkı</a:t>
                      </a:r>
                      <a:endParaRPr lang="tr-TR" dirty="0"/>
                    </a:p>
                  </a:txBody>
                  <a:tcPr/>
                </a:tc>
                <a:tc>
                  <a:txBody>
                    <a:bodyPr/>
                    <a:lstStyle/>
                    <a:p>
                      <a:r>
                        <a:rPr lang="tr-TR" dirty="0" smtClean="0"/>
                        <a:t>Niğde Kooperatifler Niğde İli Sivil Toplum Kuruluşları (YEŞİLAY, KIZILAY, KADEM) Niğde İl Emniyet Müdürlüğü </a:t>
                      </a:r>
                      <a:endParaRPr lang="tr-TR" dirty="0"/>
                    </a:p>
                  </a:txBody>
                  <a:tcPr/>
                </a:tc>
                <a:extLst>
                  <a:ext uri="{0D108BD9-81ED-4DB2-BD59-A6C34878D82A}">
                    <a16:rowId xmlns:a16="http://schemas.microsoft.com/office/drawing/2014/main" val="10003"/>
                  </a:ext>
                </a:extLst>
              </a:tr>
              <a:tr h="1565037">
                <a:tc>
                  <a:txBody>
                    <a:bodyPr/>
                    <a:lstStyle/>
                    <a:p>
                      <a:r>
                        <a:rPr lang="tr-TR" dirty="0" smtClean="0"/>
                        <a:t>Bor Kadın Tarımsal Kalkınma Kooperatifi ve KADES Tanıtım Standı </a:t>
                      </a:r>
                      <a:endParaRPr lang="tr-TR" dirty="0"/>
                    </a:p>
                  </a:txBody>
                  <a:tcPr/>
                </a:tc>
                <a:tc>
                  <a:txBody>
                    <a:bodyPr/>
                    <a:lstStyle/>
                    <a:p>
                      <a:r>
                        <a:rPr lang="tr-TR" dirty="0" smtClean="0"/>
                        <a:t>9 Mart 2022</a:t>
                      </a:r>
                      <a:endParaRPr lang="tr-TR" dirty="0"/>
                    </a:p>
                  </a:txBody>
                  <a:tcPr/>
                </a:tc>
                <a:tc>
                  <a:txBody>
                    <a:bodyPr/>
                    <a:lstStyle/>
                    <a:p>
                      <a:r>
                        <a:rPr lang="tr-TR" dirty="0" smtClean="0"/>
                        <a:t>Niğde Ömer </a:t>
                      </a:r>
                      <a:r>
                        <a:rPr lang="tr-TR" dirty="0" err="1" smtClean="0"/>
                        <a:t>Halisdemir</a:t>
                      </a:r>
                      <a:r>
                        <a:rPr lang="tr-TR" dirty="0" smtClean="0"/>
                        <a:t> Üniversitesi Şehit </a:t>
                      </a:r>
                      <a:r>
                        <a:rPr lang="tr-TR" dirty="0" err="1" smtClean="0"/>
                        <a:t>Halisdemir</a:t>
                      </a:r>
                      <a:r>
                        <a:rPr lang="tr-TR" dirty="0" smtClean="0"/>
                        <a:t> Kongre ve Kültür Merkezi</a:t>
                      </a:r>
                      <a:endParaRPr lang="tr-TR" dirty="0"/>
                    </a:p>
                  </a:txBody>
                  <a:tcPr/>
                </a:tc>
                <a:tc>
                  <a:txBody>
                    <a:bodyPr/>
                    <a:lstStyle/>
                    <a:p>
                      <a:r>
                        <a:rPr lang="tr-TR" dirty="0" smtClean="0"/>
                        <a:t>Niğde Kooperatifler Niğde İl Emniyet Müdürlüğü </a:t>
                      </a:r>
                      <a:endParaRPr lang="tr-TR" dirty="0"/>
                    </a:p>
                  </a:txBody>
                  <a:tcPr/>
                </a:tc>
                <a:extLst>
                  <a:ext uri="{0D108BD9-81ED-4DB2-BD59-A6C34878D82A}">
                    <a16:rowId xmlns:a16="http://schemas.microsoft.com/office/drawing/2014/main" val="10004"/>
                  </a:ext>
                </a:extLst>
              </a:tr>
            </a:tbl>
          </a:graphicData>
        </a:graphic>
      </p:graphicFrame>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07928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Mesleki Kurslar </a:t>
            </a:r>
          </a:p>
        </p:txBody>
      </p:sp>
      <p:sp>
        <p:nvSpPr>
          <p:cNvPr id="3" name="İçerik Yer Tutucusu 2"/>
          <p:cNvSpPr>
            <a:spLocks noGrp="1"/>
          </p:cNvSpPr>
          <p:nvPr>
            <p:ph idx="1"/>
          </p:nvPr>
        </p:nvSpPr>
        <p:spPr/>
        <p:txBody>
          <a:bodyPr>
            <a:normAutofit/>
          </a:bodyPr>
          <a:lstStyle/>
          <a:p>
            <a:pPr marL="0" indent="0">
              <a:buNone/>
            </a:pPr>
            <a:r>
              <a:rPr lang="tr-TR" sz="2400" dirty="0" smtClean="0"/>
              <a:t>Merkezimizin </a:t>
            </a:r>
            <a:r>
              <a:rPr lang="tr-TR" sz="2400" dirty="0"/>
              <a:t>8 Mart Dünya Kadınlar Günü vesilesiyle 5-16 Mart 2022 tarihleri arasında NÜSEM işbirliği ile Doç. Dr. Murtaza AYKOÇ koordinatörlüğünde “</a:t>
            </a:r>
            <a:r>
              <a:rPr lang="tr-TR" sz="2400" dirty="0">
                <a:solidFill>
                  <a:srgbClr val="FF0000"/>
                </a:solidFill>
              </a:rPr>
              <a:t>İnsan Olmak</a:t>
            </a:r>
            <a:r>
              <a:rPr lang="tr-TR" sz="2400" dirty="0"/>
              <a:t>” konulu Drama etkinliği ilimizin kadınlarına, üniversitemizin akademik ve idari personelinden oluşan bit grup kadınlarına uygulanmıştır. </a:t>
            </a:r>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864910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rPr>
              <a:t>KADIN YAŞAM MERKEZİ DESTEĞİ</a:t>
            </a:r>
            <a:endParaRPr lang="tr-TR" dirty="0">
              <a:solidFill>
                <a:srgbClr val="FF0000"/>
              </a:solidFill>
            </a:endParaRPr>
          </a:p>
        </p:txBody>
      </p:sp>
      <p:sp>
        <p:nvSpPr>
          <p:cNvPr id="3" name="İçerik Yer Tutucusu 2"/>
          <p:cNvSpPr>
            <a:spLocks noGrp="1"/>
          </p:cNvSpPr>
          <p:nvPr>
            <p:ph idx="1"/>
          </p:nvPr>
        </p:nvSpPr>
        <p:spPr/>
        <p:txBody>
          <a:bodyPr/>
          <a:lstStyle/>
          <a:p>
            <a:r>
              <a:rPr lang="tr-TR" sz="2400" dirty="0"/>
              <a:t>Niğde Belediyesi bünyesinde açılması planlanan Kadın Yaşam Merkezi ile ilgili kadınlarımızın arz ve taleplerinin belirlenmesi amacıyla Prof. Dr. Bülent KARA ve </a:t>
            </a:r>
            <a:r>
              <a:rPr lang="tr-TR" sz="2400" dirty="0" err="1"/>
              <a:t>Doç.Dr</a:t>
            </a:r>
            <a:r>
              <a:rPr lang="tr-TR" sz="2400" dirty="0"/>
              <a:t>. Nalan GÖRDELES BEŞER tarafından hazırlanan anket üniversitemiz öğrencilerimiz tarafından farklı mahallelerde ikamet eden 500 kadına uygulanmıştır. Anket sonuçları değerlendirilerek Belediye Başkanına sunulmuştur. </a:t>
            </a:r>
          </a:p>
          <a:p>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584945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Seminerler</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a:xfrm>
            <a:off x="1981200" y="1413164"/>
            <a:ext cx="9523412" cy="4498058"/>
          </a:xfrm>
        </p:spPr>
        <p:txBody>
          <a:bodyPr>
            <a:noAutofit/>
          </a:bodyPr>
          <a:lstStyle/>
          <a:p>
            <a:r>
              <a:rPr lang="tr-TR" sz="2400" dirty="0" smtClean="0"/>
              <a:t>18 </a:t>
            </a:r>
            <a:r>
              <a:rPr lang="tr-TR" sz="2400" dirty="0"/>
              <a:t>Ekim </a:t>
            </a:r>
            <a:r>
              <a:rPr lang="tr-TR" sz="2400" dirty="0" smtClean="0"/>
              <a:t>2022 </a:t>
            </a:r>
            <a:r>
              <a:rPr lang="tr-TR" sz="2400" dirty="0"/>
              <a:t>tarihinde Üniversitemiz Merkez Yerleşkesinde buluna Genç </a:t>
            </a:r>
            <a:r>
              <a:rPr lang="tr-TR" sz="2400" dirty="0" smtClean="0"/>
              <a:t>Ofis’te öğrencilere </a:t>
            </a:r>
            <a:r>
              <a:rPr lang="tr-TR" sz="2400" dirty="0"/>
              <a:t>“Üniversite Yaşamına </a:t>
            </a:r>
            <a:r>
              <a:rPr lang="tr-TR" sz="2400" dirty="0" err="1"/>
              <a:t>Psiko</a:t>
            </a:r>
            <a:r>
              <a:rPr lang="tr-TR" sz="2400" dirty="0"/>
              <a:t>-sosyal Uyum” konulu seminer d</a:t>
            </a:r>
            <a:r>
              <a:rPr lang="tr-TR" sz="2400" dirty="0" smtClean="0"/>
              <a:t>üzenlenmiştir</a:t>
            </a:r>
            <a:r>
              <a:rPr lang="tr-TR" sz="2400" dirty="0"/>
              <a:t>.</a:t>
            </a:r>
          </a:p>
          <a:p>
            <a:r>
              <a:rPr lang="tr-TR" sz="2400" dirty="0" smtClean="0"/>
              <a:t> </a:t>
            </a:r>
            <a:r>
              <a:rPr lang="tr-TR" sz="2400" dirty="0"/>
              <a:t>22 Kasım </a:t>
            </a:r>
            <a:r>
              <a:rPr lang="tr-TR" sz="2400" dirty="0" smtClean="0"/>
              <a:t>2022 </a:t>
            </a:r>
            <a:r>
              <a:rPr lang="tr-TR" sz="2400" dirty="0"/>
              <a:t>tarihinde Üniversitemiz Merkez Yerleşkesinde buluna Genç </a:t>
            </a:r>
            <a:r>
              <a:rPr lang="tr-TR" sz="2400" dirty="0" smtClean="0"/>
              <a:t>Ofis’te öğrencilere </a:t>
            </a:r>
            <a:r>
              <a:rPr lang="tr-TR" sz="2400" dirty="0"/>
              <a:t>“</a:t>
            </a:r>
            <a:r>
              <a:rPr lang="tr-TR" sz="2400" dirty="0" smtClean="0"/>
              <a:t>Hayalleri Hedefe </a:t>
            </a:r>
            <a:r>
              <a:rPr lang="tr-TR" sz="2400" dirty="0"/>
              <a:t>Dönüştüren Kariyer Planlaması” konulu </a:t>
            </a:r>
            <a:r>
              <a:rPr lang="tr-TR" sz="2400" dirty="0" smtClean="0"/>
              <a:t>seminer düzenlenmiştir</a:t>
            </a:r>
            <a:r>
              <a:rPr lang="tr-TR" sz="2400" dirty="0"/>
              <a:t>.</a:t>
            </a:r>
          </a:p>
          <a:p>
            <a:r>
              <a:rPr lang="tr-TR" sz="2400" dirty="0" smtClean="0"/>
              <a:t>6 </a:t>
            </a:r>
            <a:r>
              <a:rPr lang="tr-TR" sz="2400" dirty="0"/>
              <a:t>Aralık </a:t>
            </a:r>
            <a:r>
              <a:rPr lang="tr-TR" sz="2400" dirty="0" smtClean="0"/>
              <a:t>2022 </a:t>
            </a:r>
            <a:r>
              <a:rPr lang="tr-TR" sz="2400" dirty="0"/>
              <a:t>tarihinde Üniversitemiz Merkez Yerleşkesinde buluna Genç </a:t>
            </a:r>
            <a:r>
              <a:rPr lang="tr-TR" sz="2400" dirty="0" smtClean="0"/>
              <a:t>Ofis’te öğrencilere </a:t>
            </a:r>
            <a:r>
              <a:rPr lang="tr-TR" sz="2400" dirty="0"/>
              <a:t>“Bağımsız Bir Yaşama Dair” konulu seminer düzenlenmiştir</a:t>
            </a:r>
            <a:r>
              <a:rPr lang="tr-TR" sz="2400" dirty="0" smtClean="0"/>
              <a:t>.</a:t>
            </a:r>
            <a:endParaRPr lang="tr-TR" sz="2400"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4137340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307970" y="2021840"/>
            <a:ext cx="2305594" cy="3778250"/>
          </a:xfrm>
          <a:prstGeom prst="rect">
            <a:avLst/>
          </a:prstGeom>
        </p:spPr>
      </p:pic>
      <p:pic>
        <p:nvPicPr>
          <p:cNvPr id="5" name="Resim 4"/>
          <p:cNvPicPr>
            <a:picLocks noChangeAspect="1"/>
          </p:cNvPicPr>
          <p:nvPr/>
        </p:nvPicPr>
        <p:blipFill>
          <a:blip r:embed="rId3"/>
          <a:stretch>
            <a:fillRect/>
          </a:stretch>
        </p:blipFill>
        <p:spPr>
          <a:xfrm>
            <a:off x="4855899" y="1954414"/>
            <a:ext cx="2403064" cy="3845676"/>
          </a:xfrm>
          <a:prstGeom prst="rect">
            <a:avLst/>
          </a:prstGeom>
        </p:spPr>
      </p:pic>
      <p:pic>
        <p:nvPicPr>
          <p:cNvPr id="6" name="Resim 5"/>
          <p:cNvPicPr>
            <a:picLocks noChangeAspect="1"/>
          </p:cNvPicPr>
          <p:nvPr/>
        </p:nvPicPr>
        <p:blipFill>
          <a:blip r:embed="rId4"/>
          <a:stretch>
            <a:fillRect/>
          </a:stretch>
        </p:blipFill>
        <p:spPr>
          <a:xfrm>
            <a:off x="7377425" y="1905000"/>
            <a:ext cx="2673607" cy="3782291"/>
          </a:xfrm>
          <a:prstGeom prst="rect">
            <a:avLst/>
          </a:prstGeom>
        </p:spPr>
      </p:pic>
      <p:sp>
        <p:nvSpPr>
          <p:cNvPr id="7" name="Metin kutusu 6"/>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159783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76400" y="1205345"/>
            <a:ext cx="9828212" cy="4705877"/>
          </a:xfrm>
        </p:spPr>
        <p:txBody>
          <a:bodyPr/>
          <a:lstStyle/>
          <a:p>
            <a:r>
              <a:rPr lang="tr-TR" sz="2400" dirty="0"/>
              <a:t>13 Aralık 2022 tarihinde Üniversitemiz Merkez Yerleşkesinde buluna Genç Ofis’te öğrencilere “</a:t>
            </a:r>
            <a:r>
              <a:rPr lang="tr-TR" sz="2400" dirty="0">
                <a:solidFill>
                  <a:srgbClr val="FF0000"/>
                </a:solidFill>
              </a:rPr>
              <a:t>Bağımsız Bir Yaşama Dair</a:t>
            </a:r>
            <a:r>
              <a:rPr lang="tr-TR" sz="2400" dirty="0"/>
              <a:t>” konulu seminer düzenlenmiştir.</a:t>
            </a:r>
          </a:p>
          <a:p>
            <a:r>
              <a:rPr lang="tr-TR" sz="2400" dirty="0"/>
              <a:t>28 Şubat 2023 tarihinde Üniversitemiz Merkez Yerleşkesinde buluna Genç Ofis’te öğrencilere “</a:t>
            </a:r>
            <a:r>
              <a:rPr lang="tr-TR" sz="2400" dirty="0">
                <a:solidFill>
                  <a:srgbClr val="FF0000"/>
                </a:solidFill>
              </a:rPr>
              <a:t>Şiddete Şiddetle Hayır</a:t>
            </a:r>
            <a:r>
              <a:rPr lang="tr-TR" sz="2400" dirty="0"/>
              <a:t>” konulu seminer düzenlenmiştir.</a:t>
            </a:r>
          </a:p>
          <a:p>
            <a:r>
              <a:rPr lang="tr-TR" sz="2400" dirty="0"/>
              <a:t>28 Mart 2023 tarihinde Üniversitemiz Merkez Yerleşkesinde buluna Genç Ofis’te öğrencilere “</a:t>
            </a:r>
            <a:r>
              <a:rPr lang="tr-TR" sz="2400" dirty="0">
                <a:solidFill>
                  <a:srgbClr val="FF0000"/>
                </a:solidFill>
              </a:rPr>
              <a:t>Büyük ve Güçlü Türkiye İdealinde Hedef Odaklı Gençliğin Önemi: Değerlerimiz, Sorumluluklarımız ve Haklarımız</a:t>
            </a:r>
            <a:r>
              <a:rPr lang="tr-TR" sz="2400" dirty="0"/>
              <a:t>” konulu seminer düzenlenmiştir. </a:t>
            </a:r>
          </a:p>
          <a:p>
            <a:pPr marL="0" indent="0">
              <a:buNone/>
            </a:pPr>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7336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844788" y="803564"/>
            <a:ext cx="5511976" cy="5129484"/>
          </a:xfrm>
          <a:prstGeom prst="rect">
            <a:avLst/>
          </a:prstGeom>
        </p:spPr>
      </p:pic>
      <p:sp>
        <p:nvSpPr>
          <p:cNvPr id="6" name="Metin kutusu 5"/>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08940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chemeClr val="accent1"/>
                </a:solidFill>
              </a:rPr>
              <a:t>MİSYON </a:t>
            </a:r>
            <a:r>
              <a:rPr lang="tr-TR" dirty="0"/>
              <a:t/>
            </a:r>
            <a:br>
              <a:rPr lang="tr-TR" dirty="0"/>
            </a:br>
            <a:endParaRPr lang="tr-TR" dirty="0"/>
          </a:p>
        </p:txBody>
      </p:sp>
      <p:sp>
        <p:nvSpPr>
          <p:cNvPr id="3" name="İçerik Yer Tutucusu 2"/>
          <p:cNvSpPr>
            <a:spLocks noGrp="1"/>
          </p:cNvSpPr>
          <p:nvPr>
            <p:ph idx="1"/>
          </p:nvPr>
        </p:nvSpPr>
        <p:spPr>
          <a:xfrm>
            <a:off x="2298032" y="1732547"/>
            <a:ext cx="9206580" cy="3513221"/>
          </a:xfrm>
        </p:spPr>
        <p:txBody>
          <a:bodyPr/>
          <a:lstStyle/>
          <a:p>
            <a:pPr algn="just"/>
            <a:r>
              <a:rPr lang="tr-TR" sz="2400" b="1" dirty="0">
                <a:solidFill>
                  <a:schemeClr val="tx1"/>
                </a:solidFill>
              </a:rPr>
              <a:t>Merkezimiz;  </a:t>
            </a:r>
            <a:r>
              <a:rPr lang="tr-TR" sz="2400" b="1" dirty="0">
                <a:solidFill>
                  <a:srgbClr val="FF0000"/>
                </a:solidFill>
              </a:rPr>
              <a:t>yerel, ulusal ve uluslararası düzeyde aile bütünlüğünü korumak</a:t>
            </a:r>
            <a:r>
              <a:rPr lang="tr-TR" sz="2400" b="1" dirty="0">
                <a:solidFill>
                  <a:schemeClr val="tx1"/>
                </a:solidFill>
              </a:rPr>
              <a:t>, </a:t>
            </a:r>
            <a:r>
              <a:rPr lang="tr-TR" sz="2400" b="1" dirty="0">
                <a:solidFill>
                  <a:srgbClr val="339966"/>
                </a:solidFill>
              </a:rPr>
              <a:t>sağlıklı ve fonksiyonel aile yapısını geliştirmek için kadın, aile, gençlik ve dezavantajlı yaşlı, göçmen, şiddet mağduru, bağımlı ve benzeri) gruplarla ilgili konularda bilimsel araştırma, proje ve incelemeler yapmayı,</a:t>
            </a:r>
            <a:r>
              <a:rPr lang="tr-TR" sz="2400" b="1" dirty="0">
                <a:solidFill>
                  <a:schemeClr val="tx1"/>
                </a:solidFill>
              </a:rPr>
              <a:t> </a:t>
            </a:r>
            <a:r>
              <a:rPr lang="tr-TR" sz="2400" b="1" dirty="0">
                <a:solidFill>
                  <a:schemeClr val="bg1">
                    <a:lumMod val="50000"/>
                  </a:schemeClr>
                </a:solidFill>
              </a:rPr>
              <a:t>kadın, aile, çocuk ve gençliği ilgilendiren her konuda duyarlı ve bilgili gençlerin yetiştirilmesine katkıda bulunmayı </a:t>
            </a:r>
            <a:r>
              <a:rPr lang="tr-TR" sz="2400" b="1" dirty="0">
                <a:solidFill>
                  <a:schemeClr val="tx1"/>
                </a:solidFill>
              </a:rPr>
              <a:t>görev edinmiştir.</a:t>
            </a:r>
            <a:r>
              <a:rPr lang="tr-TR" dirty="0"/>
              <a:t>	</a:t>
            </a:r>
          </a:p>
          <a:p>
            <a:endParaRPr lang="tr-TR" dirty="0"/>
          </a:p>
        </p:txBody>
      </p:sp>
      <p:sp>
        <p:nvSpPr>
          <p:cNvPr id="6" name="Metin kutusu 5"/>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4282186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97527" y="512618"/>
            <a:ext cx="10507085" cy="5398604"/>
          </a:xfrm>
        </p:spPr>
        <p:txBody>
          <a:bodyPr>
            <a:normAutofit/>
          </a:bodyPr>
          <a:lstStyle/>
          <a:p>
            <a:r>
              <a:rPr lang="tr-TR" sz="2400" b="1" dirty="0">
                <a:solidFill>
                  <a:srgbClr val="FF0000"/>
                </a:solidFill>
              </a:rPr>
              <a:t>PSİKOSOSYAL BİRİM</a:t>
            </a:r>
          </a:p>
          <a:p>
            <a:r>
              <a:rPr lang="tr-TR" sz="2400" dirty="0" smtClean="0"/>
              <a:t>Kahramanmaraş </a:t>
            </a:r>
            <a:r>
              <a:rPr lang="tr-TR" sz="2400" dirty="0"/>
              <a:t>İli merkezli 7.7 büyüklüğünde meydan gelen deprem sonucunda 10 ilimiz etkilenmiştir. Söz konusu depremde Niğde İlimizde de sarsıntılar meydan gelmiştir. Sonuç olarak konum itibariyle Niğde depremden hem etkilenen hem de depremzedelere ev sahipliği yapan il konumuna gelmiştir. Bütün bu nedenlerden dolayı topluma hizmet ilkesini benimseyen Niğde Ömer </a:t>
            </a:r>
            <a:r>
              <a:rPr lang="tr-TR" sz="2400" dirty="0" err="1"/>
              <a:t>Halisdemir</a:t>
            </a:r>
            <a:r>
              <a:rPr lang="tr-TR" sz="2400" dirty="0"/>
              <a:t> Üniversitesi Kadın, Aile ve Sosyal Politikalar Uygulama ve Araştırma Merkezi olarak faaliyetlerimizin tanımlandığı yönetmeliğimizin 6. (1) maddesi ve  çalışma gruplarının oluşturulması ile ilgili olan 14. Maddesi gereği </a:t>
            </a:r>
            <a:r>
              <a:rPr lang="tr-TR" sz="2400" b="1" dirty="0"/>
              <a:t>PSİKOSOSYAL BİRİM</a:t>
            </a:r>
            <a:r>
              <a:rPr lang="tr-TR" sz="2400" dirty="0"/>
              <a:t> </a:t>
            </a:r>
            <a:r>
              <a:rPr lang="tr-TR" sz="2400" dirty="0" smtClean="0"/>
              <a:t>kurulmuş VE Birim </a:t>
            </a:r>
            <a:r>
              <a:rPr lang="tr-TR" sz="2400" dirty="0"/>
              <a:t>Gençlik Spor İl Müdürlüğü, Sağlık İl Müdürlüğü ve Milli Eğitim İl Müdürlüğü’nün aynı hizmeti sunan birimlerle işbirliği içinde </a:t>
            </a:r>
            <a:r>
              <a:rPr lang="tr-TR" sz="2400" dirty="0" smtClean="0"/>
              <a:t>çalışmıştır.</a:t>
            </a:r>
          </a:p>
          <a:p>
            <a:pPr marL="0" indent="0">
              <a:buNone/>
            </a:pPr>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53085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988255" y="626717"/>
            <a:ext cx="4146835" cy="5284505"/>
          </a:xfrm>
          <a:prstGeom prst="rect">
            <a:avLst/>
          </a:prstGeom>
        </p:spPr>
      </p:pic>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521511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24000" y="568036"/>
            <a:ext cx="9980612" cy="5343186"/>
          </a:xfrm>
        </p:spPr>
        <p:txBody>
          <a:bodyPr>
            <a:normAutofit/>
          </a:bodyPr>
          <a:lstStyle/>
          <a:p>
            <a:pPr marL="0" indent="0">
              <a:buNone/>
            </a:pPr>
            <a:r>
              <a:rPr lang="tr-TR" sz="2000" dirty="0">
                <a:solidFill>
                  <a:srgbClr val="FF0000"/>
                </a:solidFill>
              </a:rPr>
              <a:t>PANEL: MUTLU AİLE MUTLU GELECEK. ( 28 KASIM 2022) </a:t>
            </a:r>
            <a:endParaRPr lang="tr-TR" sz="2000" dirty="0" smtClean="0">
              <a:solidFill>
                <a:srgbClr val="FF0000"/>
              </a:solidFill>
            </a:endParaRPr>
          </a:p>
          <a:p>
            <a:pPr marL="0" indent="0">
              <a:buNone/>
            </a:pPr>
            <a:r>
              <a:rPr lang="tr-TR" sz="2000" b="1" dirty="0" err="1" smtClean="0"/>
              <a:t>Moderatör</a:t>
            </a:r>
            <a:r>
              <a:rPr lang="tr-TR" sz="2000" b="1" dirty="0"/>
              <a:t>: </a:t>
            </a:r>
            <a:endParaRPr lang="tr-TR" sz="2000" b="1" dirty="0" smtClean="0"/>
          </a:p>
          <a:p>
            <a:r>
              <a:rPr lang="tr-TR" sz="2000" dirty="0" err="1" smtClean="0"/>
              <a:t>Doç.Dr</a:t>
            </a:r>
            <a:r>
              <a:rPr lang="tr-TR" sz="2000" dirty="0"/>
              <a:t>. Muhittin ÖZTÜRK (Niğde Ömer </a:t>
            </a:r>
            <a:r>
              <a:rPr lang="tr-TR" sz="2000" dirty="0" err="1"/>
              <a:t>Halsdemir</a:t>
            </a:r>
            <a:r>
              <a:rPr lang="tr-TR" sz="2000" dirty="0"/>
              <a:t> Üniversitesi Kadın Aile v Sosyal Politikalar Uygulama Ve Araştırma Merkezi Müdür Yardımcı) </a:t>
            </a:r>
            <a:endParaRPr lang="tr-TR" sz="2000" dirty="0" smtClean="0"/>
          </a:p>
          <a:p>
            <a:pPr marL="0" indent="0">
              <a:buNone/>
            </a:pPr>
            <a:r>
              <a:rPr lang="tr-TR" sz="2000" b="1" dirty="0" smtClean="0"/>
              <a:t>Konuşmacılar</a:t>
            </a:r>
            <a:r>
              <a:rPr lang="tr-TR" sz="2000" b="1" dirty="0"/>
              <a:t>: </a:t>
            </a:r>
            <a:endParaRPr lang="tr-TR" sz="2000" b="1" dirty="0" smtClean="0"/>
          </a:p>
          <a:p>
            <a:r>
              <a:rPr lang="tr-TR" sz="2000" dirty="0" err="1" smtClean="0"/>
              <a:t>Doç.Dr</a:t>
            </a:r>
            <a:r>
              <a:rPr lang="tr-TR" sz="2000" dirty="0"/>
              <a:t>. Nalan GÖRDELES BEŞER Niğde Ömer </a:t>
            </a:r>
            <a:r>
              <a:rPr lang="tr-TR" sz="2000" dirty="0" err="1"/>
              <a:t>Halsdemir</a:t>
            </a:r>
            <a:r>
              <a:rPr lang="tr-TR" sz="2000" dirty="0"/>
              <a:t> Üniversitesi Kadın Aile Ve Sosyal Politikalar Uygulama Ve Araştırma Merkezi </a:t>
            </a:r>
            <a:r>
              <a:rPr lang="tr-TR" sz="2000" dirty="0" smtClean="0"/>
              <a:t>Müdürü </a:t>
            </a:r>
          </a:p>
          <a:p>
            <a:pPr marL="0" indent="0">
              <a:buNone/>
            </a:pPr>
            <a:r>
              <a:rPr lang="tr-TR" sz="2000" dirty="0" smtClean="0"/>
              <a:t>ŞİDDETİ </a:t>
            </a:r>
            <a:r>
              <a:rPr lang="tr-TR" sz="2000" dirty="0"/>
              <a:t>ÖNLEMENİN EN ETKİN YOLU: ETKİLİ AİLE İÇİ İLETİŞİM </a:t>
            </a:r>
          </a:p>
          <a:p>
            <a:r>
              <a:rPr lang="tr-TR" sz="2000" dirty="0" smtClean="0"/>
              <a:t> </a:t>
            </a:r>
            <a:r>
              <a:rPr lang="tr-TR" sz="2000" dirty="0"/>
              <a:t>Seher EREN Niğde Aile Ve Sosyal Hizmetler İl Müdürlüğü, Şiddeti Önleme ve İzleme Merkezi Müdürü Konu: ŞİDDETİ ÖNLEME VE İZLEME MERKEZİ FAALİYETLERİ </a:t>
            </a:r>
            <a:endParaRPr lang="tr-TR" sz="2000" dirty="0" smtClean="0"/>
          </a:p>
          <a:p>
            <a:r>
              <a:rPr lang="tr-TR" sz="2000" dirty="0" smtClean="0"/>
              <a:t>Aynur </a:t>
            </a:r>
            <a:r>
              <a:rPr lang="tr-TR" sz="2000" dirty="0"/>
              <a:t>DEMİRTAŞ KADEM Başkanı Konu: KADIN VE DEMOKRASİ DERNEĞİ NİĞDE İL TEMSİLCİLİĞİ’NİN FAALİYETLERİ </a:t>
            </a:r>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195975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40874" y="624109"/>
            <a:ext cx="10474036" cy="1745017"/>
          </a:xfrm>
        </p:spPr>
        <p:txBody>
          <a:bodyPr>
            <a:normAutofit fontScale="90000"/>
          </a:bodyPr>
          <a:lstStyle/>
          <a:p>
            <a:r>
              <a:rPr lang="tr-TR" b="1" dirty="0">
                <a:solidFill>
                  <a:srgbClr val="FF0000"/>
                </a:solidFill>
              </a:rPr>
              <a:t>Proje:</a:t>
            </a:r>
            <a:r>
              <a:rPr lang="tr-TR" dirty="0"/>
              <a:t> </a:t>
            </a:r>
            <a:r>
              <a:rPr lang="tr-TR" i="1" dirty="0">
                <a:solidFill>
                  <a:srgbClr val="FF0000"/>
                </a:solidFill>
              </a:rPr>
              <a:t>Söylenecek Sözümüz Var </a:t>
            </a:r>
            <a:r>
              <a:rPr lang="tr-TR" dirty="0" smtClean="0"/>
              <a:t/>
            </a:r>
            <a:br>
              <a:rPr lang="tr-TR" dirty="0" smtClean="0"/>
            </a:br>
            <a:r>
              <a:rPr lang="tr-TR" dirty="0" smtClean="0"/>
              <a:t>Üniversitemiz </a:t>
            </a:r>
            <a:r>
              <a:rPr lang="tr-TR" dirty="0"/>
              <a:t>öğrencisi 10 kız öğrenciye 18 oturumluk eğitim verilmiştir.</a:t>
            </a:r>
            <a:br>
              <a:rPr lang="tr-TR" dirty="0"/>
            </a:br>
            <a:endParaRPr lang="tr-TR" dirty="0"/>
          </a:p>
        </p:txBody>
      </p:sp>
      <p:sp>
        <p:nvSpPr>
          <p:cNvPr id="3" name="İçerik Yer Tutucusu 2"/>
          <p:cNvSpPr>
            <a:spLocks noGrp="1"/>
          </p:cNvSpPr>
          <p:nvPr>
            <p:ph idx="1"/>
          </p:nvPr>
        </p:nvSpPr>
        <p:spPr>
          <a:xfrm>
            <a:off x="581891" y="2133600"/>
            <a:ext cx="10922721" cy="3777622"/>
          </a:xfrm>
        </p:spPr>
        <p:txBody>
          <a:bodyPr>
            <a:normAutofit fontScale="25000" lnSpcReduction="20000"/>
          </a:bodyPr>
          <a:lstStyle/>
          <a:p>
            <a:endParaRPr lang="tr-TR" dirty="0"/>
          </a:p>
          <a:p>
            <a:endParaRPr lang="tr-TR" dirty="0"/>
          </a:p>
          <a:p>
            <a:pPr marL="0" indent="0">
              <a:buNone/>
            </a:pPr>
            <a:r>
              <a:rPr lang="tr-TR" dirty="0" smtClean="0"/>
              <a:t> </a:t>
            </a:r>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dirty="0"/>
              <a:t>"SÖYLENECEK SÖZÜMÜZ VAR" GENÇ KADEM KULÜBÜ PROJESİ FAALİYET PLANI</a:t>
            </a:r>
          </a:p>
          <a:p>
            <a:r>
              <a:rPr lang="tr-TR" dirty="0"/>
              <a:t>Faaliyet Adı ve İçeriği	Faaliyetin Tarihi	Faaliyetin Saati	Faaliyette Görevli Eğitici 	Faaliyetin Yapılacağı Yer</a:t>
            </a:r>
          </a:p>
          <a:p>
            <a:r>
              <a:rPr lang="tr-TR" dirty="0"/>
              <a:t>Eğitim : Proje Döngüsü Yönetimi Eğitimi - (1. Ders)	25.04.2023	18:30-19:30	Doç. Dr. Muhittin ÖZTÜRK	NÖHÜ Kültür Merkezi</a:t>
            </a:r>
          </a:p>
          <a:p>
            <a:r>
              <a:rPr lang="tr-TR" dirty="0"/>
              <a:t>Eğitim : </a:t>
            </a:r>
            <a:r>
              <a:rPr lang="tr-TR" dirty="0" err="1"/>
              <a:t>Enneagram</a:t>
            </a:r>
            <a:r>
              <a:rPr lang="tr-TR" dirty="0"/>
              <a:t> Eğitimi (Kadim Bir İnsan Tanıma Sanatı) - (1. Ders)	26.04.2023	18:00-19:00	Tuğba MEMİLLİ	KADEM İl Temsilciliği</a:t>
            </a:r>
          </a:p>
          <a:p>
            <a:r>
              <a:rPr lang="tr-TR" dirty="0"/>
              <a:t>Eğitim : </a:t>
            </a:r>
            <a:r>
              <a:rPr lang="tr-TR" dirty="0" err="1"/>
              <a:t>Enneagram</a:t>
            </a:r>
            <a:r>
              <a:rPr lang="tr-TR" dirty="0"/>
              <a:t> Eğitimi ( Mizaç ) - (2. Ders)	27.04.2023	18:00-19:00	Tuğba MEMİLLİ	KADEM İl Temsilciliği</a:t>
            </a:r>
          </a:p>
          <a:p>
            <a:r>
              <a:rPr lang="tr-TR" dirty="0"/>
              <a:t>Eğitim : </a:t>
            </a:r>
            <a:r>
              <a:rPr lang="tr-TR" dirty="0" err="1"/>
              <a:t>Enneagram</a:t>
            </a:r>
            <a:r>
              <a:rPr lang="tr-TR" dirty="0"/>
              <a:t> Eğitimi - (3. Ders)	28.04.2023	18:30-19:30	Doç. Dr. Nalan GÖRDELES BEŞER - Doç. Dr. Muhittin ÖZTÜRK	KADEM İl Temsilciliği</a:t>
            </a:r>
          </a:p>
          <a:p>
            <a:r>
              <a:rPr lang="tr-TR" dirty="0"/>
              <a:t>Eğitim : Proje Döngüsü Yönetimi Eğitimi - (2. Ders)	2.05.2023	18:30-19:30	Doç. Dr. Muhittin ÖZTÜRK	NÖHÜ Kültür Merkezi</a:t>
            </a:r>
          </a:p>
          <a:p>
            <a:r>
              <a:rPr lang="tr-TR" dirty="0"/>
              <a:t>"Çözüm Sende" Atölye Çalışması 1 : Yapbozun En Önemli Parçası (Kim?)	3.05.2023	18:30-19:30	Doç. Dr. Nalan GÖRDELES BEŞER	NÖHÜ Kültür Merkezi</a:t>
            </a:r>
          </a:p>
          <a:p>
            <a:r>
              <a:rPr lang="tr-TR" dirty="0"/>
              <a:t>"Çözüm Sende" Atölye Çalışması 2 : Hayat Bir Yolculuk (Yolun Neresindesin?)	4.05.2023	18:30-19:30	Doç. Dr. Muhittin ÖZTÜRK	NÖHÜ Kültür Merkezi</a:t>
            </a:r>
          </a:p>
          <a:p>
            <a:r>
              <a:rPr lang="tr-TR" dirty="0"/>
              <a:t>"Çözüm Sende" Atölye Çalışması 3 : Kamusal Alanda Toplumsal Cinsiyet Adaleti (Görünmeyen Aktörler)	5.05.2023	18:30-19:30	Doç. Dr. Nalan GÖRDELES BEŞER	NÖHÜ Kültür Merkezi</a:t>
            </a:r>
          </a:p>
          <a:p>
            <a:r>
              <a:rPr lang="tr-TR" dirty="0"/>
              <a:t>"Çözüm Sende" Atölye Çalışması 4 : Tarihe Damgasını Vuran Güçlü Kadınlar	8.05.2023	18:30-19:30	Doç. Dr. Gülin ÖZTÜRK	NÖHÜ Kültür Merkezi</a:t>
            </a:r>
          </a:p>
          <a:p>
            <a:r>
              <a:rPr lang="tr-TR" dirty="0"/>
              <a:t>Eğitim : Proje Döngüsü Yönetimi Eğitimi - (3. Ders)	9.05.2023	18:30-19:30	Doç. Dr. Muhittin ÖZTÜRK	NÖHÜ Kültür Merkezi</a:t>
            </a:r>
          </a:p>
          <a:p>
            <a:r>
              <a:rPr lang="tr-TR" dirty="0"/>
              <a:t>Eğitim : </a:t>
            </a:r>
            <a:r>
              <a:rPr lang="tr-TR" dirty="0" err="1"/>
              <a:t>İnovatif</a:t>
            </a:r>
            <a:r>
              <a:rPr lang="tr-TR" dirty="0"/>
              <a:t> Kısa Film / Belgesel Oluşturma Eğitimi - (1. Ders)	10.05.2023	18:30-19:30	</a:t>
            </a:r>
            <a:r>
              <a:rPr lang="tr-TR" dirty="0" err="1"/>
              <a:t>Öğr</a:t>
            </a:r>
            <a:r>
              <a:rPr lang="tr-TR" dirty="0"/>
              <a:t>. Gör. </a:t>
            </a:r>
            <a:r>
              <a:rPr lang="tr-TR" dirty="0" err="1"/>
              <a:t>Musatafa</a:t>
            </a:r>
            <a:r>
              <a:rPr lang="tr-TR" dirty="0"/>
              <a:t> DEMİRCAN	NÖHÜ Kültür Merkezi</a:t>
            </a:r>
          </a:p>
          <a:p>
            <a:r>
              <a:rPr lang="tr-TR" dirty="0"/>
              <a:t>Kültür Gezisi: Belgesel Çekimi 1	13.05.2023	11:00-18:00	Aynur DEMİRTAŞ - </a:t>
            </a:r>
            <a:r>
              <a:rPr lang="tr-TR" dirty="0" err="1"/>
              <a:t>Şeymanur</a:t>
            </a:r>
            <a:r>
              <a:rPr lang="tr-TR" dirty="0"/>
              <a:t> CEYLAN	Gümüşler </a:t>
            </a:r>
            <a:r>
              <a:rPr lang="tr-TR" dirty="0" err="1"/>
              <a:t>Manastısı</a:t>
            </a:r>
            <a:endParaRPr lang="tr-TR" dirty="0"/>
          </a:p>
          <a:p>
            <a:r>
              <a:rPr lang="tr-TR" dirty="0"/>
              <a:t>Kültür Gezisi: Belgesel Çekimi 2	14.05.2023	11:00-18:00	Aynur DEMİRTAŞ - </a:t>
            </a:r>
            <a:r>
              <a:rPr lang="tr-TR" dirty="0" err="1"/>
              <a:t>Şeymanur</a:t>
            </a:r>
            <a:r>
              <a:rPr lang="tr-TR" dirty="0"/>
              <a:t> CEYLAN	</a:t>
            </a:r>
            <a:r>
              <a:rPr lang="tr-TR" dirty="0" err="1"/>
              <a:t>Hüdavent</a:t>
            </a:r>
            <a:r>
              <a:rPr lang="tr-TR" dirty="0"/>
              <a:t> Hatun Türbesi - </a:t>
            </a:r>
            <a:r>
              <a:rPr lang="tr-TR" dirty="0" err="1"/>
              <a:t>Alaaddin</a:t>
            </a:r>
            <a:r>
              <a:rPr lang="tr-TR" dirty="0"/>
              <a:t> Camii</a:t>
            </a:r>
          </a:p>
          <a:p>
            <a:r>
              <a:rPr lang="tr-TR" dirty="0"/>
              <a:t>Eğitim : </a:t>
            </a:r>
            <a:r>
              <a:rPr lang="tr-TR" dirty="0" err="1"/>
              <a:t>İnovatif</a:t>
            </a:r>
            <a:r>
              <a:rPr lang="tr-TR" dirty="0"/>
              <a:t> Kısa Film / Belgesel Oluşturma Eğitimi - (2. Ders)	15.05.2023	18:30-19:30	</a:t>
            </a:r>
            <a:r>
              <a:rPr lang="tr-TR" dirty="0" err="1"/>
              <a:t>Öğr</a:t>
            </a:r>
            <a:r>
              <a:rPr lang="tr-TR" dirty="0"/>
              <a:t>. Gör. Mustafa DEMİRCAN	NÖHÜ Kültür Merkezi</a:t>
            </a:r>
          </a:p>
          <a:p>
            <a:r>
              <a:rPr lang="tr-TR" dirty="0"/>
              <a:t>Eğitim : Proje Döngüsü Yönetimi Eğitimi - (4. Ders)	16.05.2023	18:30-19:30	Doç. Dr. Muhittin ÖZTÜRK	NÖHÜ Kültür Merkezi</a:t>
            </a:r>
          </a:p>
          <a:p>
            <a:r>
              <a:rPr lang="tr-TR" dirty="0"/>
              <a:t>Eğitim : </a:t>
            </a:r>
            <a:r>
              <a:rPr lang="tr-TR" dirty="0" err="1"/>
              <a:t>İnovatif</a:t>
            </a:r>
            <a:r>
              <a:rPr lang="tr-TR" dirty="0"/>
              <a:t> Kısa Film / Belgesel Oluşturma Eğitimi - (3. Ders)	17.05.2023	18:30-19:30	</a:t>
            </a:r>
            <a:r>
              <a:rPr lang="tr-TR" dirty="0" err="1"/>
              <a:t>Öğr</a:t>
            </a:r>
            <a:r>
              <a:rPr lang="tr-TR" dirty="0"/>
              <a:t>. Gör. Mustafa DEMİRCAN	NÖHÜ Kültür Merkezi</a:t>
            </a:r>
          </a:p>
          <a:p>
            <a:r>
              <a:rPr lang="tr-TR" dirty="0"/>
              <a:t>Eğitim : </a:t>
            </a:r>
            <a:r>
              <a:rPr lang="tr-TR" dirty="0" err="1"/>
              <a:t>İnovatif</a:t>
            </a:r>
            <a:r>
              <a:rPr lang="tr-TR" dirty="0"/>
              <a:t> Kısa Film / Belgesel Oluşturma Eğitimi - (4. Ders)	18.05.2023	18:30-19:30	</a:t>
            </a:r>
            <a:r>
              <a:rPr lang="tr-TR" dirty="0" err="1"/>
              <a:t>Öğr</a:t>
            </a:r>
            <a:r>
              <a:rPr lang="tr-TR" dirty="0"/>
              <a:t>. Gör. Mustafa DEMİRCAN	NÖHÜ Kültür Merkezi</a:t>
            </a:r>
          </a:p>
          <a:p>
            <a:r>
              <a:rPr lang="tr-TR" dirty="0"/>
              <a:t>Kültür Gezisi: Belgesel Çekimi 3	20.05.2023	11:00-18:00	Aynur DEMİRTAŞ - </a:t>
            </a:r>
            <a:r>
              <a:rPr lang="tr-TR" dirty="0" err="1"/>
              <a:t>Şeymanur</a:t>
            </a:r>
            <a:r>
              <a:rPr lang="tr-TR" dirty="0"/>
              <a:t> CEYLAN	Roma Havuzu</a:t>
            </a:r>
          </a:p>
          <a:p>
            <a:r>
              <a:rPr lang="tr-TR" dirty="0"/>
              <a:t>Gençlik Kampı/</a:t>
            </a:r>
            <a:r>
              <a:rPr lang="tr-TR" dirty="0" err="1"/>
              <a:t>Çalıştay</a:t>
            </a:r>
            <a:r>
              <a:rPr lang="tr-TR" dirty="0"/>
              <a:t>:(2 Gece-3 Gün) Gençlik </a:t>
            </a:r>
            <a:r>
              <a:rPr lang="tr-TR" dirty="0" err="1"/>
              <a:t>Çalıştayı</a:t>
            </a:r>
            <a:r>
              <a:rPr lang="tr-TR" dirty="0"/>
              <a:t> Tematik Alanları:</a:t>
            </a:r>
          </a:p>
          <a:p>
            <a:r>
              <a:rPr lang="tr-TR" dirty="0"/>
              <a:t>1. Kapitalizmin Yeni </a:t>
            </a:r>
            <a:r>
              <a:rPr lang="tr-TR" dirty="0" err="1"/>
              <a:t>Hegomanik</a:t>
            </a:r>
            <a:r>
              <a:rPr lang="tr-TR" dirty="0"/>
              <a:t> Unsuru Kadın mı?</a:t>
            </a:r>
          </a:p>
          <a:p>
            <a:r>
              <a:rPr lang="tr-TR" dirty="0"/>
              <a:t>2. Kadının Aile içi ve Toplumsal Rolleri</a:t>
            </a:r>
          </a:p>
          <a:p>
            <a:r>
              <a:rPr lang="tr-TR" dirty="0"/>
              <a:t>3. Toplumsal Cinsiyet Adaleti</a:t>
            </a:r>
          </a:p>
          <a:p>
            <a:r>
              <a:rPr lang="tr-TR" dirty="0"/>
              <a:t>4. Kadına Yönelik Her Türlü Ayrımcılıkla Mücadele	01-03/06/2023	Gençlik ve Spor İl Müdürlüğü Çamardı Demirkazık Tesisleri</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dirty="0"/>
              <a:t>Sisteme Yükleyen/Sorumlu	</a:t>
            </a:r>
            <a:r>
              <a:rPr lang="tr-TR" dirty="0" err="1"/>
              <a:t>Doç.Dr</a:t>
            </a:r>
            <a:r>
              <a:rPr lang="tr-TR" dirty="0"/>
              <a:t>. Nalan GÖRDELES BEŞER</a:t>
            </a:r>
          </a:p>
          <a:p>
            <a:endParaRPr lang="tr-TR" dirty="0"/>
          </a:p>
        </p:txBody>
      </p:sp>
      <p:graphicFrame>
        <p:nvGraphicFramePr>
          <p:cNvPr id="7" name="Tablo 6"/>
          <p:cNvGraphicFramePr>
            <a:graphicFrameLocks noGrp="1"/>
          </p:cNvGraphicFramePr>
          <p:nvPr>
            <p:extLst>
              <p:ext uri="{D42A27DB-BD31-4B8C-83A1-F6EECF244321}">
                <p14:modId xmlns:p14="http://schemas.microsoft.com/office/powerpoint/2010/main" val="613899509"/>
              </p:ext>
            </p:extLst>
          </p:nvPr>
        </p:nvGraphicFramePr>
        <p:xfrm>
          <a:off x="1551710" y="2521528"/>
          <a:ext cx="7928206" cy="2596688"/>
        </p:xfrm>
        <a:graphic>
          <a:graphicData uri="http://schemas.openxmlformats.org/drawingml/2006/table">
            <a:tbl>
              <a:tblPr firstRow="1" firstCol="1" bandRow="1">
                <a:tableStyleId>{5C22544A-7EE6-4342-B048-85BDC9FD1C3A}</a:tableStyleId>
              </a:tblPr>
              <a:tblGrid>
                <a:gridCol w="7928206">
                  <a:extLst>
                    <a:ext uri="{9D8B030D-6E8A-4147-A177-3AD203B41FA5}">
                      <a16:colId xmlns:a16="http://schemas.microsoft.com/office/drawing/2014/main" val="20000"/>
                    </a:ext>
                  </a:extLst>
                </a:gridCol>
              </a:tblGrid>
              <a:tr h="466292">
                <a:tc>
                  <a:txBody>
                    <a:bodyPr/>
                    <a:lstStyle/>
                    <a:p>
                      <a:pPr>
                        <a:spcAft>
                          <a:spcPts val="0"/>
                        </a:spcAft>
                      </a:pPr>
                      <a:r>
                        <a:rPr lang="tr-TR" sz="2400">
                          <a:effectLst/>
                        </a:rPr>
                        <a:t>Eğitim : Proje Döngüsü Yönetimi Eğitimi - (1. Ders)</a:t>
                      </a:r>
                      <a:endParaRPr lang="tr-TR" sz="240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466292">
                <a:tc>
                  <a:txBody>
                    <a:bodyPr/>
                    <a:lstStyle/>
                    <a:p>
                      <a:pPr>
                        <a:spcAft>
                          <a:spcPts val="0"/>
                        </a:spcAft>
                      </a:pPr>
                      <a:r>
                        <a:rPr lang="tr-TR" sz="2400">
                          <a:effectLst/>
                        </a:rPr>
                        <a:t>Eğitim : Enneagram Eğitimi (Kadim Bir İnsan Tanıma Sanatı) - (1. Ders)</a:t>
                      </a:r>
                      <a:endParaRPr lang="tr-TR" sz="240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466292">
                <a:tc>
                  <a:txBody>
                    <a:bodyPr/>
                    <a:lstStyle/>
                    <a:p>
                      <a:pPr>
                        <a:spcAft>
                          <a:spcPts val="0"/>
                        </a:spcAft>
                      </a:pPr>
                      <a:r>
                        <a:rPr lang="tr-TR" sz="2400">
                          <a:effectLst/>
                        </a:rPr>
                        <a:t>Eğitim : Enneagram Eğitimi ( Mizaç ) - (2. Ders)</a:t>
                      </a:r>
                      <a:endParaRPr lang="tr-TR" sz="240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932584">
                <a:tc>
                  <a:txBody>
                    <a:bodyPr/>
                    <a:lstStyle/>
                    <a:p>
                      <a:pPr>
                        <a:spcAft>
                          <a:spcPts val="0"/>
                        </a:spcAft>
                      </a:pPr>
                      <a:r>
                        <a:rPr lang="tr-TR" sz="2400" dirty="0">
                          <a:effectLst/>
                        </a:rPr>
                        <a:t>Eğitim : </a:t>
                      </a:r>
                      <a:r>
                        <a:rPr lang="tr-TR" sz="2400" dirty="0" err="1">
                          <a:effectLst/>
                        </a:rPr>
                        <a:t>Enneagram</a:t>
                      </a:r>
                      <a:r>
                        <a:rPr lang="tr-TR" sz="2400" dirty="0">
                          <a:effectLst/>
                        </a:rPr>
                        <a:t> Eğitimi - (3. Ders)</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bl>
          </a:graphicData>
        </a:graphic>
      </p:graphicFrame>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672125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315195979"/>
              </p:ext>
            </p:extLst>
          </p:nvPr>
        </p:nvGraphicFramePr>
        <p:xfrm>
          <a:off x="1537855" y="1440874"/>
          <a:ext cx="7942061" cy="3280669"/>
        </p:xfrm>
        <a:graphic>
          <a:graphicData uri="http://schemas.openxmlformats.org/drawingml/2006/table">
            <a:tbl>
              <a:tblPr firstRow="1" firstCol="1" bandRow="1">
                <a:tableStyleId>{5C22544A-7EE6-4342-B048-85BDC9FD1C3A}</a:tableStyleId>
              </a:tblPr>
              <a:tblGrid>
                <a:gridCol w="7942061">
                  <a:extLst>
                    <a:ext uri="{9D8B030D-6E8A-4147-A177-3AD203B41FA5}">
                      <a16:colId xmlns:a16="http://schemas.microsoft.com/office/drawing/2014/main" val="20000"/>
                    </a:ext>
                  </a:extLst>
                </a:gridCol>
              </a:tblGrid>
              <a:tr h="728872">
                <a:tc>
                  <a:txBody>
                    <a:bodyPr/>
                    <a:lstStyle/>
                    <a:p>
                      <a:pPr>
                        <a:spcAft>
                          <a:spcPts val="0"/>
                        </a:spcAft>
                      </a:pPr>
                      <a:r>
                        <a:rPr lang="tr-TR" sz="1800" dirty="0">
                          <a:effectLst/>
                        </a:rPr>
                        <a:t>Eğitim : Proje Döngüsü Yönetimi Eğitimi - (2. Ders)</a:t>
                      </a:r>
                      <a:endParaRPr lang="tr-TR" sz="18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728872">
                <a:tc>
                  <a:txBody>
                    <a:bodyPr/>
                    <a:lstStyle/>
                    <a:p>
                      <a:pPr>
                        <a:spcAft>
                          <a:spcPts val="0"/>
                        </a:spcAft>
                      </a:pPr>
                      <a:r>
                        <a:rPr lang="tr-TR" sz="1800" dirty="0">
                          <a:effectLst/>
                        </a:rPr>
                        <a:t>"Çözüm Sende" Atölye Çalışması 1 : Yapbozun En Önemli Parçası (Kim?)</a:t>
                      </a:r>
                      <a:endParaRPr lang="tr-TR" sz="18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728872">
                <a:tc>
                  <a:txBody>
                    <a:bodyPr/>
                    <a:lstStyle/>
                    <a:p>
                      <a:pPr>
                        <a:spcAft>
                          <a:spcPts val="0"/>
                        </a:spcAft>
                      </a:pPr>
                      <a:r>
                        <a:rPr lang="tr-TR" sz="1800" dirty="0">
                          <a:effectLst/>
                        </a:rPr>
                        <a:t>"Çözüm Sende" Atölye Çalışması 2 : Hayat Bir Yolculuk (Yolun Neresindesin?)</a:t>
                      </a:r>
                      <a:endParaRPr lang="tr-TR" sz="18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094053">
                <a:tc>
                  <a:txBody>
                    <a:bodyPr/>
                    <a:lstStyle/>
                    <a:p>
                      <a:pPr>
                        <a:spcAft>
                          <a:spcPts val="0"/>
                        </a:spcAft>
                      </a:pPr>
                      <a:r>
                        <a:rPr lang="tr-TR" sz="1800" dirty="0">
                          <a:effectLst/>
                        </a:rPr>
                        <a:t>"Çözüm Sende" Atölye Çalışması 3 : Kamusal Alanda Toplumsal Cinsiyet Adaleti (Görünmeyen Aktörler)</a:t>
                      </a:r>
                      <a:endParaRPr lang="tr-TR" sz="18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bl>
          </a:graphicData>
        </a:graphic>
      </p:graphicFrame>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281812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872362143"/>
              </p:ext>
            </p:extLst>
          </p:nvPr>
        </p:nvGraphicFramePr>
        <p:xfrm>
          <a:off x="581891" y="2161311"/>
          <a:ext cx="11249891" cy="2327187"/>
        </p:xfrm>
        <a:graphic>
          <a:graphicData uri="http://schemas.openxmlformats.org/drawingml/2006/table">
            <a:tbl>
              <a:tblPr firstRow="1" firstCol="1" bandRow="1">
                <a:tableStyleId>{5C22544A-7EE6-4342-B048-85BDC9FD1C3A}</a:tableStyleId>
              </a:tblPr>
              <a:tblGrid>
                <a:gridCol w="11249891">
                  <a:extLst>
                    <a:ext uri="{9D8B030D-6E8A-4147-A177-3AD203B41FA5}">
                      <a16:colId xmlns:a16="http://schemas.microsoft.com/office/drawing/2014/main" val="20000"/>
                    </a:ext>
                  </a:extLst>
                </a:gridCol>
              </a:tblGrid>
              <a:tr h="775729">
                <a:tc>
                  <a:txBody>
                    <a:bodyPr/>
                    <a:lstStyle/>
                    <a:p>
                      <a:pPr>
                        <a:spcAft>
                          <a:spcPts val="0"/>
                        </a:spcAft>
                      </a:pPr>
                      <a:r>
                        <a:rPr lang="tr-TR" sz="2400" dirty="0">
                          <a:effectLst/>
                        </a:rPr>
                        <a:t>"Çözüm Sende" Atölye Çalışması 4 : Tarihe Damgasını Vuran Güçlü Kadınlar</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775729">
                <a:tc>
                  <a:txBody>
                    <a:bodyPr/>
                    <a:lstStyle/>
                    <a:p>
                      <a:pPr>
                        <a:spcAft>
                          <a:spcPts val="0"/>
                        </a:spcAft>
                      </a:pPr>
                      <a:r>
                        <a:rPr lang="tr-TR" sz="2400" dirty="0">
                          <a:effectLst/>
                        </a:rPr>
                        <a:t>Eğitim : Proje Döngüsü Yönetimi Eğitimi - (3. Ders)</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775729">
                <a:tc>
                  <a:txBody>
                    <a:bodyPr/>
                    <a:lstStyle/>
                    <a:p>
                      <a:pPr>
                        <a:spcAft>
                          <a:spcPts val="0"/>
                        </a:spcAft>
                      </a:pPr>
                      <a:r>
                        <a:rPr lang="tr-TR" sz="2400" dirty="0">
                          <a:effectLst/>
                        </a:rPr>
                        <a:t>Eğitim : </a:t>
                      </a:r>
                      <a:r>
                        <a:rPr lang="tr-TR" sz="2400" dirty="0" err="1">
                          <a:effectLst/>
                        </a:rPr>
                        <a:t>İnovatif</a:t>
                      </a:r>
                      <a:r>
                        <a:rPr lang="tr-TR" sz="2400" dirty="0">
                          <a:effectLst/>
                        </a:rPr>
                        <a:t> Kısa Film / Belgesel Oluşturma Eğitimi - (1. Ders)</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bl>
          </a:graphicData>
        </a:graphic>
      </p:graphicFrame>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688629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910039439"/>
              </p:ext>
            </p:extLst>
          </p:nvPr>
        </p:nvGraphicFramePr>
        <p:xfrm>
          <a:off x="1149927" y="2299856"/>
          <a:ext cx="10354685" cy="2421686"/>
        </p:xfrm>
        <a:graphic>
          <a:graphicData uri="http://schemas.openxmlformats.org/drawingml/2006/table">
            <a:tbl>
              <a:tblPr firstRow="1" firstCol="1" bandRow="1">
                <a:tableStyleId>{5C22544A-7EE6-4342-B048-85BDC9FD1C3A}</a:tableStyleId>
              </a:tblPr>
              <a:tblGrid>
                <a:gridCol w="10354685">
                  <a:extLst>
                    <a:ext uri="{9D8B030D-6E8A-4147-A177-3AD203B41FA5}">
                      <a16:colId xmlns:a16="http://schemas.microsoft.com/office/drawing/2014/main" val="20000"/>
                    </a:ext>
                  </a:extLst>
                </a:gridCol>
              </a:tblGrid>
              <a:tr h="538030">
                <a:tc>
                  <a:txBody>
                    <a:bodyPr/>
                    <a:lstStyle/>
                    <a:p>
                      <a:pPr>
                        <a:spcAft>
                          <a:spcPts val="0"/>
                        </a:spcAft>
                      </a:pPr>
                      <a:r>
                        <a:rPr lang="tr-TR" sz="2400" dirty="0">
                          <a:effectLst/>
                        </a:rPr>
                        <a:t>Kültür Gezisi: Belgesel Çekimi 1</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807596">
                <a:tc>
                  <a:txBody>
                    <a:bodyPr/>
                    <a:lstStyle/>
                    <a:p>
                      <a:pPr>
                        <a:spcAft>
                          <a:spcPts val="0"/>
                        </a:spcAft>
                      </a:pPr>
                      <a:r>
                        <a:rPr lang="tr-TR" sz="2400" dirty="0">
                          <a:effectLst/>
                        </a:rPr>
                        <a:t>Kültür Gezisi: Belgesel Çekimi 2</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538030">
                <a:tc>
                  <a:txBody>
                    <a:bodyPr/>
                    <a:lstStyle/>
                    <a:p>
                      <a:pPr>
                        <a:spcAft>
                          <a:spcPts val="0"/>
                        </a:spcAft>
                      </a:pPr>
                      <a:r>
                        <a:rPr lang="tr-TR" sz="2400" dirty="0">
                          <a:effectLst/>
                        </a:rPr>
                        <a:t>Eğitim : </a:t>
                      </a:r>
                      <a:r>
                        <a:rPr lang="tr-TR" sz="2400" dirty="0" err="1">
                          <a:effectLst/>
                        </a:rPr>
                        <a:t>İnovatif</a:t>
                      </a:r>
                      <a:r>
                        <a:rPr lang="tr-TR" sz="2400" dirty="0">
                          <a:effectLst/>
                        </a:rPr>
                        <a:t> Kısa Film / Belgesel Oluşturma Eğitimi - (2. Ders)</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538030">
                <a:tc>
                  <a:txBody>
                    <a:bodyPr/>
                    <a:lstStyle/>
                    <a:p>
                      <a:pPr>
                        <a:spcAft>
                          <a:spcPts val="0"/>
                        </a:spcAft>
                      </a:pPr>
                      <a:r>
                        <a:rPr lang="tr-TR" sz="2400" dirty="0">
                          <a:effectLst/>
                        </a:rPr>
                        <a:t>Eğitim : Proje Döngüsü Yönetimi Eğitimi - (4. Ders)</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bl>
          </a:graphicData>
        </a:graphic>
      </p:graphicFrame>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921244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213254972"/>
              </p:ext>
            </p:extLst>
          </p:nvPr>
        </p:nvGraphicFramePr>
        <p:xfrm>
          <a:off x="1385455" y="2175164"/>
          <a:ext cx="9878290" cy="2313333"/>
        </p:xfrm>
        <a:graphic>
          <a:graphicData uri="http://schemas.openxmlformats.org/drawingml/2006/table">
            <a:tbl>
              <a:tblPr firstRow="1" firstCol="1" bandRow="1">
                <a:tableStyleId>{5C22544A-7EE6-4342-B048-85BDC9FD1C3A}</a:tableStyleId>
              </a:tblPr>
              <a:tblGrid>
                <a:gridCol w="9878290">
                  <a:extLst>
                    <a:ext uri="{9D8B030D-6E8A-4147-A177-3AD203B41FA5}">
                      <a16:colId xmlns:a16="http://schemas.microsoft.com/office/drawing/2014/main" val="20000"/>
                    </a:ext>
                  </a:extLst>
                </a:gridCol>
              </a:tblGrid>
              <a:tr h="771111">
                <a:tc>
                  <a:txBody>
                    <a:bodyPr/>
                    <a:lstStyle/>
                    <a:p>
                      <a:pPr>
                        <a:spcAft>
                          <a:spcPts val="0"/>
                        </a:spcAft>
                      </a:pPr>
                      <a:r>
                        <a:rPr lang="tr-TR" sz="2400">
                          <a:effectLst/>
                        </a:rPr>
                        <a:t>Eğitim : İnovatif Kısa Film / Belgesel Oluşturma Eğitimi - (3. Ders)</a:t>
                      </a:r>
                      <a:endParaRPr lang="tr-TR" sz="240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771111">
                <a:tc>
                  <a:txBody>
                    <a:bodyPr/>
                    <a:lstStyle/>
                    <a:p>
                      <a:pPr>
                        <a:spcAft>
                          <a:spcPts val="0"/>
                        </a:spcAft>
                      </a:pPr>
                      <a:r>
                        <a:rPr lang="tr-TR" sz="2400">
                          <a:effectLst/>
                        </a:rPr>
                        <a:t>Eğitim : İnovatif Kısa Film / Belgesel Oluşturma Eğitimi - (4. Ders)</a:t>
                      </a:r>
                      <a:endParaRPr lang="tr-TR" sz="240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771111">
                <a:tc>
                  <a:txBody>
                    <a:bodyPr/>
                    <a:lstStyle/>
                    <a:p>
                      <a:pPr>
                        <a:spcAft>
                          <a:spcPts val="0"/>
                        </a:spcAft>
                      </a:pPr>
                      <a:r>
                        <a:rPr lang="tr-TR" sz="2400" dirty="0">
                          <a:effectLst/>
                        </a:rPr>
                        <a:t>Kültür Gezisi: Belgesel Çekimi 3</a:t>
                      </a:r>
                      <a:endParaRPr lang="tr-TR" sz="24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bl>
          </a:graphicData>
        </a:graphic>
      </p:graphicFrame>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408742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C:\Users\FUJITSU\Desktop\kadem proje\görseller.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18909" y="1436046"/>
            <a:ext cx="6137564" cy="4040701"/>
          </a:xfrm>
          <a:prstGeom prst="rect">
            <a:avLst/>
          </a:prstGeom>
          <a:noFill/>
          <a:ln>
            <a:noFill/>
          </a:ln>
        </p:spPr>
      </p:pic>
      <p:sp>
        <p:nvSpPr>
          <p:cNvPr id="6" name="Metin kutusu 5"/>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716022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07127" y="624110"/>
            <a:ext cx="9897485" cy="1280890"/>
          </a:xfrm>
        </p:spPr>
        <p:txBody>
          <a:bodyPr>
            <a:normAutofit fontScale="90000"/>
          </a:bodyPr>
          <a:lstStyle/>
          <a:p>
            <a:pPr algn="ctr"/>
            <a:r>
              <a:rPr lang="tr-TR" dirty="0">
                <a:solidFill>
                  <a:srgbClr val="FF0000"/>
                </a:solidFill>
              </a:rPr>
              <a:t>Gençlik Kampı/</a:t>
            </a:r>
            <a:r>
              <a:rPr lang="tr-TR" dirty="0" err="1">
                <a:solidFill>
                  <a:srgbClr val="FF0000"/>
                </a:solidFill>
              </a:rPr>
              <a:t>Çalıştay</a:t>
            </a:r>
            <a:r>
              <a:rPr lang="tr-TR" dirty="0" smtClean="0">
                <a:solidFill>
                  <a:srgbClr val="FF0000"/>
                </a:solidFill>
              </a:rPr>
              <a:t>:</a:t>
            </a:r>
            <a:br>
              <a:rPr lang="tr-TR" dirty="0" smtClean="0">
                <a:solidFill>
                  <a:srgbClr val="FF0000"/>
                </a:solidFill>
              </a:rPr>
            </a:br>
            <a:r>
              <a:rPr lang="tr-TR" dirty="0" smtClean="0">
                <a:solidFill>
                  <a:srgbClr val="FF0000"/>
                </a:solidFill>
              </a:rPr>
              <a:t>(</a:t>
            </a:r>
            <a:r>
              <a:rPr lang="tr-TR" dirty="0">
                <a:solidFill>
                  <a:srgbClr val="FF0000"/>
                </a:solidFill>
              </a:rPr>
              <a:t>2 Gece-3 Gün) Gençlik </a:t>
            </a:r>
            <a:r>
              <a:rPr lang="tr-TR" dirty="0" err="1">
                <a:solidFill>
                  <a:srgbClr val="FF0000"/>
                </a:solidFill>
              </a:rPr>
              <a:t>Çalıştayı</a:t>
            </a:r>
            <a:r>
              <a:rPr lang="tr-TR" dirty="0">
                <a:solidFill>
                  <a:srgbClr val="FF0000"/>
                </a:solidFill>
              </a:rPr>
              <a:t> 01-03/06/2023</a:t>
            </a:r>
            <a:r>
              <a:rPr lang="tr-TR" sz="4800" dirty="0">
                <a:latin typeface="Zapf_Humanist"/>
                <a:ea typeface="Times New Roman" panose="02020603050405020304" pitchFamily="18" charset="0"/>
                <a:cs typeface="Times New Roman" panose="02020603050405020304" pitchFamily="18" charset="0"/>
              </a:rPr>
              <a:t/>
            </a:r>
            <a:br>
              <a:rPr lang="tr-TR" sz="4800" dirty="0">
                <a:latin typeface="Zapf_Humanist"/>
                <a:ea typeface="Times New Roman" panose="02020603050405020304" pitchFamily="18" charset="0"/>
                <a:cs typeface="Times New Roman" panose="02020603050405020304" pitchFamily="18" charset="0"/>
              </a:rPr>
            </a:b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8760528"/>
              </p:ext>
            </p:extLst>
          </p:nvPr>
        </p:nvGraphicFramePr>
        <p:xfrm>
          <a:off x="1277389" y="2108662"/>
          <a:ext cx="10737271" cy="3456074"/>
        </p:xfrm>
        <a:graphic>
          <a:graphicData uri="http://schemas.openxmlformats.org/drawingml/2006/table">
            <a:tbl>
              <a:tblPr firstRow="1" firstCol="1" bandRow="1">
                <a:tableStyleId>{5C22544A-7EE6-4342-B048-85BDC9FD1C3A}</a:tableStyleId>
              </a:tblPr>
              <a:tblGrid>
                <a:gridCol w="9686718">
                  <a:extLst>
                    <a:ext uri="{9D8B030D-6E8A-4147-A177-3AD203B41FA5}">
                      <a16:colId xmlns:a16="http://schemas.microsoft.com/office/drawing/2014/main" val="20000"/>
                    </a:ext>
                  </a:extLst>
                </a:gridCol>
                <a:gridCol w="1050553">
                  <a:extLst>
                    <a:ext uri="{9D8B030D-6E8A-4147-A177-3AD203B41FA5}">
                      <a16:colId xmlns:a16="http://schemas.microsoft.com/office/drawing/2014/main" val="20001"/>
                    </a:ext>
                  </a:extLst>
                </a:gridCol>
              </a:tblGrid>
              <a:tr h="3456074">
                <a:tc>
                  <a:txBody>
                    <a:bodyPr/>
                    <a:lstStyle/>
                    <a:p>
                      <a:pPr>
                        <a:spcAft>
                          <a:spcPts val="0"/>
                        </a:spcAft>
                      </a:pPr>
                      <a:r>
                        <a:rPr lang="tr-TR" sz="2400" dirty="0" smtClean="0">
                          <a:solidFill>
                            <a:schemeClr val="tx1"/>
                          </a:solidFill>
                          <a:effectLst/>
                        </a:rPr>
                        <a:t>Tematik </a:t>
                      </a:r>
                      <a:r>
                        <a:rPr lang="tr-TR" sz="2400" dirty="0">
                          <a:solidFill>
                            <a:schemeClr val="tx1"/>
                          </a:solidFill>
                          <a:effectLst/>
                        </a:rPr>
                        <a:t>Alanları:</a:t>
                      </a:r>
                      <a:br>
                        <a:rPr lang="tr-TR" sz="2400" dirty="0">
                          <a:solidFill>
                            <a:schemeClr val="tx1"/>
                          </a:solidFill>
                          <a:effectLst/>
                        </a:rPr>
                      </a:br>
                      <a:r>
                        <a:rPr lang="tr-TR" sz="2400" dirty="0">
                          <a:solidFill>
                            <a:schemeClr val="tx1"/>
                          </a:solidFill>
                          <a:effectLst/>
                        </a:rPr>
                        <a:t>1. Kapitalizmin Yeni </a:t>
                      </a:r>
                      <a:r>
                        <a:rPr lang="tr-TR" sz="2400" dirty="0" err="1">
                          <a:solidFill>
                            <a:schemeClr val="tx1"/>
                          </a:solidFill>
                          <a:effectLst/>
                        </a:rPr>
                        <a:t>Hegomanik</a:t>
                      </a:r>
                      <a:r>
                        <a:rPr lang="tr-TR" sz="2400" dirty="0">
                          <a:solidFill>
                            <a:schemeClr val="tx1"/>
                          </a:solidFill>
                          <a:effectLst/>
                        </a:rPr>
                        <a:t> Unsuru Kadın mı?</a:t>
                      </a:r>
                      <a:br>
                        <a:rPr lang="tr-TR" sz="2400" dirty="0">
                          <a:solidFill>
                            <a:schemeClr val="tx1"/>
                          </a:solidFill>
                          <a:effectLst/>
                        </a:rPr>
                      </a:br>
                      <a:r>
                        <a:rPr lang="tr-TR" sz="2400" dirty="0">
                          <a:solidFill>
                            <a:schemeClr val="tx1"/>
                          </a:solidFill>
                          <a:effectLst/>
                        </a:rPr>
                        <a:t>2. Kadının Aile içi ve Toplumsal Rolleri</a:t>
                      </a:r>
                      <a:br>
                        <a:rPr lang="tr-TR" sz="2400" dirty="0">
                          <a:solidFill>
                            <a:schemeClr val="tx1"/>
                          </a:solidFill>
                          <a:effectLst/>
                        </a:rPr>
                      </a:br>
                      <a:r>
                        <a:rPr lang="tr-TR" sz="2400" dirty="0">
                          <a:solidFill>
                            <a:schemeClr val="tx1"/>
                          </a:solidFill>
                          <a:effectLst/>
                        </a:rPr>
                        <a:t>3. Toplumsal Cinsiyet Adaleti</a:t>
                      </a:r>
                      <a:br>
                        <a:rPr lang="tr-TR" sz="2400" dirty="0">
                          <a:solidFill>
                            <a:schemeClr val="tx1"/>
                          </a:solidFill>
                          <a:effectLst/>
                        </a:rPr>
                      </a:br>
                      <a:r>
                        <a:rPr lang="tr-TR" sz="2400" dirty="0">
                          <a:solidFill>
                            <a:schemeClr val="tx1"/>
                          </a:solidFill>
                          <a:effectLst/>
                        </a:rPr>
                        <a:t>4. Kadına Yönelik Her Türlü Ayrımcılıkla </a:t>
                      </a:r>
                      <a:r>
                        <a:rPr lang="tr-TR" sz="2400" dirty="0" smtClean="0">
                          <a:solidFill>
                            <a:schemeClr val="tx1"/>
                          </a:solidFill>
                          <a:effectLst/>
                        </a:rPr>
                        <a:t>Mücadele</a:t>
                      </a:r>
                    </a:p>
                    <a:p>
                      <a:pPr>
                        <a:spcAft>
                          <a:spcPts val="0"/>
                        </a:spcAft>
                      </a:pPr>
                      <a:endParaRPr lang="tr-TR" sz="1800" b="1" kern="1200" dirty="0" smtClean="0">
                        <a:solidFill>
                          <a:schemeClr val="lt1"/>
                        </a:solidFill>
                        <a:effectLst/>
                        <a:latin typeface="+mn-lt"/>
                        <a:ea typeface="+mn-ea"/>
                        <a:cs typeface="+mn-cs"/>
                      </a:endParaRPr>
                    </a:p>
                    <a:p>
                      <a:pPr>
                        <a:spcAft>
                          <a:spcPts val="0"/>
                        </a:spcAft>
                      </a:pPr>
                      <a:endParaRPr lang="tr-TR" sz="1800" b="1" kern="1200" dirty="0" smtClean="0">
                        <a:solidFill>
                          <a:schemeClr val="lt1"/>
                        </a:solidFill>
                        <a:effectLst/>
                        <a:latin typeface="+mn-lt"/>
                        <a:ea typeface="+mn-ea"/>
                        <a:cs typeface="+mn-cs"/>
                      </a:endParaRPr>
                    </a:p>
                    <a:p>
                      <a:pPr>
                        <a:spcAft>
                          <a:spcPts val="0"/>
                        </a:spcAft>
                      </a:pPr>
                      <a:r>
                        <a:rPr lang="tr-TR" sz="1800" b="1" kern="1200" dirty="0" smtClean="0">
                          <a:solidFill>
                            <a:schemeClr val="lt1"/>
                          </a:solidFill>
                          <a:effectLst/>
                          <a:latin typeface="+mn-lt"/>
                          <a:ea typeface="+mn-ea"/>
                          <a:cs typeface="+mn-cs"/>
                        </a:rPr>
                        <a:t>Gençlik ve Spor İl Müdürlüğü Çamardı Demirkazık Tesisleri</a:t>
                      </a:r>
                      <a:endParaRPr lang="tr-TR" sz="2400" dirty="0">
                        <a:solidFill>
                          <a:schemeClr val="tx1"/>
                        </a:solidFill>
                        <a:effectLst/>
                        <a:latin typeface="Zapf_Humanis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endParaRPr lang="tr-TR" sz="1100" dirty="0">
                        <a:effectLst/>
                        <a:latin typeface="Zapf_Humanis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70084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chemeClr val="accent1"/>
                </a:solidFill>
              </a:rPr>
              <a:t>VİZYON</a:t>
            </a:r>
            <a:r>
              <a:rPr lang="tr-TR" dirty="0"/>
              <a:t/>
            </a:r>
            <a:br>
              <a:rPr lang="tr-TR" dirty="0"/>
            </a:br>
            <a:endParaRPr lang="tr-TR" dirty="0"/>
          </a:p>
        </p:txBody>
      </p:sp>
      <p:sp>
        <p:nvSpPr>
          <p:cNvPr id="3" name="İçerik Yer Tutucusu 2"/>
          <p:cNvSpPr>
            <a:spLocks noGrp="1"/>
          </p:cNvSpPr>
          <p:nvPr>
            <p:ph idx="1"/>
          </p:nvPr>
        </p:nvSpPr>
        <p:spPr>
          <a:xfrm>
            <a:off x="2589212" y="1989221"/>
            <a:ext cx="8915400" cy="3777622"/>
          </a:xfrm>
        </p:spPr>
        <p:txBody>
          <a:bodyPr>
            <a:normAutofit fontScale="92500"/>
          </a:bodyPr>
          <a:lstStyle/>
          <a:p>
            <a:pPr marL="0" indent="0" algn="just">
              <a:buNone/>
            </a:pPr>
            <a:endParaRPr lang="tr-TR" b="1" dirty="0"/>
          </a:p>
          <a:p>
            <a:pPr lvl="0" algn="just" defTabSz="914400">
              <a:spcBef>
                <a:spcPct val="20000"/>
              </a:spcBef>
              <a:buClrTx/>
              <a:buFont typeface="Arial" panose="020B0604020202020204" pitchFamily="34" charset="0"/>
              <a:buChar char="•"/>
            </a:pPr>
            <a:r>
              <a:rPr lang="tr-TR" sz="2800" b="1" dirty="0"/>
              <a:t>Yerel, ulusal ve uluslararası düzeyde aile bütünlüğünün sağlanmasına ve sağlıklı ve fonksiyonel aile yapısının geliştirilmesi için kadın, aile, çocuk, gençlik ve dezavantajlı grupların sorunlarına yönelik çözüm yollarının geliştirilmesine hizmet edecek eğitim faaliyetlerinin gerçekleştirilmesini  ve araştırmaların yapılmasını destekleyen bir merkez  olarak tanınmaktır.</a:t>
            </a:r>
            <a:endParaRPr lang="tr-TR" sz="2800" dirty="0">
              <a:solidFill>
                <a:prstClr val="black"/>
              </a:solidFill>
              <a:latin typeface="Calibri"/>
            </a:endParaRPr>
          </a:p>
        </p:txBody>
      </p:sp>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4896342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42160" y="1209040"/>
            <a:ext cx="9462452" cy="1866669"/>
          </a:xfrm>
        </p:spPr>
        <p:txBody>
          <a:bodyPr>
            <a:normAutofit/>
          </a:bodyPr>
          <a:lstStyle/>
          <a:p>
            <a:r>
              <a:rPr lang="tr-TR" dirty="0"/>
              <a:t>Niğde Ömer </a:t>
            </a:r>
            <a:r>
              <a:rPr lang="tr-TR" dirty="0" err="1"/>
              <a:t>Halisdemir</a:t>
            </a:r>
            <a:r>
              <a:rPr lang="tr-TR" dirty="0"/>
              <a:t> Üniversitesi Kadın Aile ve Sosyal Politikalar Uygulama ve Araştırma Merkezi olarak, üniversitemiz ev sahipliğinde, Niğde Aile ve Sosyal Hizmetler Müdürlüğü sekretaryasında, Niğde Barosu, ve Niğde Kadın ve Demokrasi Derneği (KADEM) iş birliği ile </a:t>
            </a:r>
            <a:r>
              <a:rPr lang="tr-TR" b="1" i="1" dirty="0">
                <a:solidFill>
                  <a:srgbClr val="FF0000"/>
                </a:solidFill>
              </a:rPr>
              <a:t>Güçlü Aile Vizyonu Toplumsal Koruma </a:t>
            </a:r>
            <a:r>
              <a:rPr lang="tr-TR" b="1" i="1" dirty="0" err="1">
                <a:solidFill>
                  <a:srgbClr val="FF0000"/>
                </a:solidFill>
              </a:rPr>
              <a:t>Çalıştayı</a:t>
            </a:r>
            <a:r>
              <a:rPr lang="tr-TR" dirty="0"/>
              <a:t>’ düzenlenmiştir. </a:t>
            </a:r>
          </a:p>
        </p:txBody>
      </p:sp>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081888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51709" y="498764"/>
            <a:ext cx="9952903" cy="6074756"/>
          </a:xfrm>
        </p:spPr>
        <p:txBody>
          <a:bodyPr>
            <a:normAutofit/>
          </a:bodyPr>
          <a:lstStyle/>
          <a:p>
            <a:pPr marL="0" indent="0">
              <a:buNone/>
            </a:pPr>
            <a:r>
              <a:rPr lang="tr-TR" sz="2400" i="1" dirty="0">
                <a:solidFill>
                  <a:srgbClr val="FF0000"/>
                </a:solidFill>
              </a:rPr>
              <a:t>20 Eylül 2023 tarihinde üniversitemizde düzenlenmiştir. Temel olarak “Erken Yaşta ve Zorla Evlilik İle Mücadele” ve “Kadına Yönelik Şiddetle Mücadele” konularının yer aldığı </a:t>
            </a:r>
            <a:r>
              <a:rPr lang="tr-TR" sz="2400" i="1" dirty="0" err="1">
                <a:solidFill>
                  <a:srgbClr val="FF0000"/>
                </a:solidFill>
              </a:rPr>
              <a:t>çalıştayda</a:t>
            </a:r>
            <a:r>
              <a:rPr lang="tr-TR" sz="2400" i="1" dirty="0">
                <a:solidFill>
                  <a:srgbClr val="FF0000"/>
                </a:solidFill>
              </a:rPr>
              <a:t>; </a:t>
            </a:r>
            <a:endParaRPr lang="tr-TR" sz="2400" i="1" dirty="0" smtClean="0">
              <a:solidFill>
                <a:srgbClr val="FF0000"/>
              </a:solidFill>
            </a:endParaRPr>
          </a:p>
          <a:p>
            <a:pPr marL="0" indent="0">
              <a:buNone/>
            </a:pPr>
            <a:r>
              <a:rPr lang="tr-TR" sz="2400" dirty="0" smtClean="0"/>
              <a:t>1</a:t>
            </a:r>
            <a:r>
              <a:rPr lang="tr-TR" sz="2400" dirty="0"/>
              <a:t>. Güçlü ve sağlıklı bir ailenin oluşmasında var olması gereken ortak tanımların belirlenmesi</a:t>
            </a:r>
            <a:r>
              <a:rPr lang="tr-TR" sz="2400" dirty="0" smtClean="0"/>
              <a:t>,</a:t>
            </a:r>
          </a:p>
          <a:p>
            <a:pPr marL="0" indent="0">
              <a:buNone/>
            </a:pPr>
            <a:r>
              <a:rPr lang="tr-TR" sz="2400" dirty="0" smtClean="0"/>
              <a:t>2</a:t>
            </a:r>
            <a:r>
              <a:rPr lang="tr-TR" sz="2400" dirty="0"/>
              <a:t>. Güçlü, sağlıklı aile ve evliliklerin önündeki engellerin tespit edilmesi</a:t>
            </a:r>
            <a:r>
              <a:rPr lang="tr-TR" sz="2400" dirty="0" smtClean="0"/>
              <a:t>,</a:t>
            </a:r>
          </a:p>
          <a:p>
            <a:pPr marL="0" indent="0">
              <a:buNone/>
            </a:pPr>
            <a:r>
              <a:rPr lang="tr-TR" sz="2400" dirty="0" smtClean="0"/>
              <a:t>3</a:t>
            </a:r>
            <a:r>
              <a:rPr lang="tr-TR" sz="2400" dirty="0"/>
              <a:t>. Güçlü, sağlıklı aile ve evliliklerin önünde oluşan engellerin ortadan kaldırılması için yapılabilecek çalışmaların belirlenmesi, </a:t>
            </a:r>
          </a:p>
          <a:p>
            <a:pPr marL="0" indent="0">
              <a:buNone/>
            </a:pPr>
            <a:r>
              <a:rPr lang="tr-TR" sz="2400" dirty="0" smtClean="0"/>
              <a:t>4</a:t>
            </a:r>
            <a:r>
              <a:rPr lang="tr-TR" sz="2400" dirty="0"/>
              <a:t>. Kadına Yönelik Şiddetle Mücadelede farkındalık oluşturulması, </a:t>
            </a:r>
            <a:endParaRPr lang="tr-TR" sz="2400" dirty="0" smtClean="0"/>
          </a:p>
          <a:p>
            <a:pPr marL="0" indent="0">
              <a:buNone/>
            </a:pPr>
            <a:r>
              <a:rPr lang="tr-TR" sz="2400" dirty="0" smtClean="0"/>
              <a:t>5</a:t>
            </a:r>
            <a:r>
              <a:rPr lang="tr-TR" sz="2400" dirty="0"/>
              <a:t>. Kadına Yönelik Şiddetle Mücadelede yol açan sebepler ve şiddetin önlenmesi için yürütülecek çalışmaların belirlenmesi</a:t>
            </a:r>
            <a:r>
              <a:rPr lang="tr-TR" sz="2400" dirty="0" smtClean="0"/>
              <a:t>,</a:t>
            </a:r>
          </a:p>
          <a:p>
            <a:pPr marL="0" indent="0">
              <a:buNone/>
            </a:pPr>
            <a:r>
              <a:rPr lang="tr-TR" dirty="0" smtClean="0"/>
              <a:t> </a:t>
            </a:r>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357983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91920" y="314960"/>
            <a:ext cx="10112692" cy="5596262"/>
          </a:xfrm>
        </p:spPr>
        <p:txBody>
          <a:bodyPr>
            <a:normAutofit fontScale="92500" lnSpcReduction="20000"/>
          </a:bodyPr>
          <a:lstStyle/>
          <a:p>
            <a:pPr marL="0" indent="0">
              <a:buNone/>
            </a:pPr>
            <a:r>
              <a:rPr lang="tr-TR" sz="2400" dirty="0" smtClean="0"/>
              <a:t>6. Erken </a:t>
            </a:r>
            <a:r>
              <a:rPr lang="tr-TR" sz="2400" dirty="0"/>
              <a:t>yaşta evliliklerin istatistiksel olarak çok ve az olan bölgelerin aynı masa bir araya gelerek sorunların tespitinin ve bu doğrultuda oluşturulabilecek çalışmaların belirlenmesi, </a:t>
            </a:r>
          </a:p>
          <a:p>
            <a:pPr marL="0" indent="0">
              <a:buNone/>
            </a:pPr>
            <a:r>
              <a:rPr lang="tr-TR" sz="2400" dirty="0" smtClean="0"/>
              <a:t>7</a:t>
            </a:r>
            <a:r>
              <a:rPr lang="tr-TR" sz="2400" dirty="0"/>
              <a:t>. </a:t>
            </a:r>
            <a:r>
              <a:rPr lang="tr-TR" sz="2400" dirty="0" smtClean="0"/>
              <a:t>Erken </a:t>
            </a:r>
            <a:r>
              <a:rPr lang="tr-TR" sz="2400" dirty="0"/>
              <a:t>yaşta ve zorla evliliklere yol açan sebepler ve bu evliliklerin önlenmesi için yürütülecek çalışmaların belirlenmesi, </a:t>
            </a:r>
          </a:p>
          <a:p>
            <a:pPr marL="0" indent="0">
              <a:buNone/>
            </a:pPr>
            <a:r>
              <a:rPr lang="tr-TR" sz="2400" dirty="0"/>
              <a:t>8. </a:t>
            </a:r>
            <a:r>
              <a:rPr lang="tr-TR" sz="2400" dirty="0" err="1"/>
              <a:t>Çalıştay</a:t>
            </a:r>
            <a:r>
              <a:rPr lang="tr-TR" sz="2400" dirty="0"/>
              <a:t> sonucunda hazırlanan </a:t>
            </a:r>
            <a:r>
              <a:rPr lang="tr-TR" sz="2400" dirty="0" err="1"/>
              <a:t>çalıştay</a:t>
            </a:r>
            <a:r>
              <a:rPr lang="tr-TR" sz="2400" dirty="0"/>
              <a:t> raporu doğrultusunda eğitimlerin düzenlenmesi, projelerin hazırlanması ve il eylem planlarının hazırlanması veya revize edilmesi,</a:t>
            </a:r>
          </a:p>
          <a:p>
            <a:pPr marL="0" indent="0">
              <a:buNone/>
            </a:pPr>
            <a:r>
              <a:rPr lang="tr-TR" sz="2400" dirty="0"/>
              <a:t> 9. Katılımcı kurum ve STK’ların Bakanlığımız hizmet modelleri ve işleyişi hakkında bilgi sahibi olmasını sağlanması, </a:t>
            </a:r>
          </a:p>
          <a:p>
            <a:pPr marL="0" indent="0">
              <a:buNone/>
            </a:pPr>
            <a:r>
              <a:rPr lang="tr-TR" sz="2400" dirty="0"/>
              <a:t>10. Katılımcı kurum ve STK’ların stant açarak kendi kurumlarının hizmetlerini tanıtmasına olanak sağlanması, </a:t>
            </a:r>
            <a:endParaRPr lang="tr-TR" sz="2400" dirty="0" smtClean="0"/>
          </a:p>
          <a:p>
            <a:pPr marL="0" indent="0">
              <a:buNone/>
            </a:pPr>
            <a:r>
              <a:rPr lang="tr-TR" sz="2400" dirty="0"/>
              <a:t>11. STK, Kamu ve Yerel işbirliğini güçlendirmek ve neticesinde nitelikli iş birliği sağlanması, </a:t>
            </a:r>
          </a:p>
          <a:p>
            <a:pPr marL="0" indent="0">
              <a:buNone/>
            </a:pPr>
            <a:r>
              <a:rPr lang="tr-TR" sz="2400" dirty="0" smtClean="0"/>
              <a:t>12</a:t>
            </a:r>
            <a:r>
              <a:rPr lang="tr-TR" sz="2400" dirty="0"/>
              <a:t>. KADES, Alo 183 vb. ihbar hatlarının katılımcılara tanıtılması AMAÇLANMIŞTIR. </a:t>
            </a:r>
          </a:p>
          <a:p>
            <a:pPr marL="0" indent="0">
              <a:buNone/>
            </a:pPr>
            <a:endParaRPr lang="tr-TR" dirty="0"/>
          </a:p>
          <a:p>
            <a:pPr marL="0" indent="0">
              <a:buNone/>
            </a:pPr>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432316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02080" y="646176"/>
            <a:ext cx="10102532" cy="5265046"/>
          </a:xfrm>
        </p:spPr>
        <p:txBody>
          <a:bodyPr/>
          <a:lstStyle/>
          <a:p>
            <a:pPr marL="0" indent="0">
              <a:buNone/>
            </a:pPr>
            <a:r>
              <a:rPr lang="tr-TR" dirty="0" err="1">
                <a:solidFill>
                  <a:srgbClr val="FF0000"/>
                </a:solidFill>
              </a:rPr>
              <a:t>Çalıştayda</a:t>
            </a:r>
            <a:r>
              <a:rPr lang="tr-TR" dirty="0">
                <a:solidFill>
                  <a:srgbClr val="FF0000"/>
                </a:solidFill>
              </a:rPr>
              <a:t> ilgili belde, köy ve mahallerde görev yapmakta olan yerel yöneticiler ve paydaş kurum personeli ile STK temsilcilerinden oluşturulan altı masada; </a:t>
            </a:r>
          </a:p>
          <a:p>
            <a:r>
              <a:rPr lang="tr-TR" dirty="0"/>
              <a:t>Güçlü Aile ve Güçlü Toplum (Masa 1),</a:t>
            </a:r>
          </a:p>
          <a:p>
            <a:r>
              <a:rPr lang="tr-TR" dirty="0"/>
              <a:t> Ailenin İnşası ve Evlilik (Masa 2), </a:t>
            </a:r>
            <a:endParaRPr lang="tr-TR" dirty="0" smtClean="0"/>
          </a:p>
          <a:p>
            <a:r>
              <a:rPr lang="tr-TR" dirty="0" smtClean="0"/>
              <a:t>Ailenin </a:t>
            </a:r>
            <a:r>
              <a:rPr lang="tr-TR" dirty="0"/>
              <a:t>İnşası ve Evlilik (Masa 3),</a:t>
            </a:r>
          </a:p>
          <a:p>
            <a:r>
              <a:rPr lang="tr-TR" dirty="0"/>
              <a:t> Evlilik Yolculuğu ve Evlilik Dinamikleri (Masa 4), </a:t>
            </a:r>
          </a:p>
          <a:p>
            <a:r>
              <a:rPr lang="tr-TR" dirty="0"/>
              <a:t>Güçlü Aile ve Güçlü Toplum İçin Strateji ve Politika Geliştirme (Masa 5), </a:t>
            </a:r>
          </a:p>
          <a:p>
            <a:r>
              <a:rPr lang="tr-TR" dirty="0"/>
              <a:t>Güçlü Aile ve Güçlü Toplum İçin Strateji ve Politika Geliştirme (Masa 6) konuları tartışılmıştır. </a:t>
            </a:r>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622492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33728" y="1036320"/>
            <a:ext cx="9870884" cy="4874902"/>
          </a:xfrm>
        </p:spPr>
        <p:txBody>
          <a:bodyPr/>
          <a:lstStyle/>
          <a:p>
            <a:r>
              <a:rPr lang="tr-TR" sz="2400" dirty="0"/>
              <a:t>Belirtilen konularla ilgili her masaya daha önceden belirlenen sorular yöneltilmiştir. </a:t>
            </a:r>
            <a:endParaRPr lang="tr-TR" sz="2400" dirty="0" smtClean="0"/>
          </a:p>
          <a:p>
            <a:r>
              <a:rPr lang="tr-TR" sz="2400" dirty="0" err="1" smtClean="0"/>
              <a:t>Çalıştayın</a:t>
            </a:r>
            <a:r>
              <a:rPr lang="tr-TR" sz="2400" dirty="0" smtClean="0"/>
              <a:t> </a:t>
            </a:r>
            <a:r>
              <a:rPr lang="tr-TR" sz="2400" dirty="0"/>
              <a:t>öğleden sonraki sürecin dede maslarda tartışılan konular katılımcılara sunulmuştur. </a:t>
            </a:r>
            <a:endParaRPr lang="tr-TR" sz="2400" dirty="0" smtClean="0"/>
          </a:p>
          <a:p>
            <a:r>
              <a:rPr lang="tr-TR" sz="2400" dirty="0" smtClean="0"/>
              <a:t>Son </a:t>
            </a:r>
            <a:r>
              <a:rPr lang="tr-TR" sz="2400" dirty="0"/>
              <a:t>olarak </a:t>
            </a:r>
            <a:r>
              <a:rPr lang="tr-TR" sz="2400" dirty="0" err="1"/>
              <a:t>çalıştaydan</a:t>
            </a:r>
            <a:r>
              <a:rPr lang="tr-TR" sz="2400" dirty="0"/>
              <a:t> elde edilen sonuçlar raporlanmış olup, rapor sonucunda elde edilen veriler doğrultusunda yine üniversitemiz, Niğde Aile ve Sosyal Hizmetler Müdürlüğü ve Niğde Barosu ile birlikte erken yaşta evlilikler ve şiddetle mücadeleye yönelik projeler planlanacaktır</a:t>
            </a:r>
          </a:p>
          <a:p>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267193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73469" y="434233"/>
            <a:ext cx="8911687" cy="1280890"/>
          </a:xfrm>
        </p:spPr>
        <p:txBody>
          <a:bodyPr>
            <a:normAutofit fontScale="90000"/>
          </a:bodyPr>
          <a:lstStyle/>
          <a:p>
            <a:r>
              <a:rPr lang="tr-TR" dirty="0">
                <a:solidFill>
                  <a:srgbClr val="FF0000"/>
                </a:solidFill>
              </a:rPr>
              <a:t>BAĞIMLILIKLA MÜCADELE  </a:t>
            </a:r>
            <a:r>
              <a:rPr lang="tr-TR" dirty="0" smtClean="0">
                <a:solidFill>
                  <a:srgbClr val="FF0000"/>
                </a:solidFill>
              </a:rPr>
              <a:t>ORYANTASYON PROGRAMLARI</a:t>
            </a:r>
            <a:r>
              <a:rPr lang="tr-TR" dirty="0">
                <a:solidFill>
                  <a:srgbClr val="FF0000"/>
                </a:solidFill>
              </a:rPr>
              <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a:xfrm>
            <a:off x="1223708" y="1905000"/>
            <a:ext cx="8915400" cy="3777622"/>
          </a:xfrm>
        </p:spPr>
        <p:txBody>
          <a:bodyPr/>
          <a:lstStyle/>
          <a:p>
            <a:pPr marL="0" indent="0">
              <a:buNone/>
            </a:pPr>
            <a:r>
              <a:rPr lang="tr-TR" b="1" dirty="0" smtClean="0"/>
              <a:t>Üniversitemiz Gençlik Danışma Merkezi</a:t>
            </a:r>
          </a:p>
          <a:p>
            <a:pPr marL="0" indent="0">
              <a:buNone/>
            </a:pPr>
            <a:r>
              <a:rPr lang="tr-TR" b="1" dirty="0" smtClean="0"/>
              <a:t>Üniversitemiz Genç Yeşilay Kulübü</a:t>
            </a:r>
          </a:p>
          <a:p>
            <a:pPr marL="0" indent="0">
              <a:buNone/>
            </a:pPr>
            <a:r>
              <a:rPr lang="tr-TR" b="1" dirty="0" smtClean="0"/>
              <a:t>Emniyet İl Müdürlüğü</a:t>
            </a:r>
          </a:p>
          <a:p>
            <a:pPr marL="0" indent="0">
              <a:buNone/>
            </a:pPr>
            <a:r>
              <a:rPr lang="tr-TR" b="1" dirty="0" smtClean="0"/>
              <a:t>Yeşilay Cemiyeti Niğde Şubesi </a:t>
            </a:r>
          </a:p>
          <a:p>
            <a:pPr marL="0" indent="0">
              <a:buNone/>
            </a:pPr>
            <a:endParaRPr lang="tr-TR" dirty="0"/>
          </a:p>
        </p:txBody>
      </p:sp>
      <p:sp>
        <p:nvSpPr>
          <p:cNvPr id="4" name="Sağ Ok 3"/>
          <p:cNvSpPr/>
          <p:nvPr/>
        </p:nvSpPr>
        <p:spPr>
          <a:xfrm>
            <a:off x="5192204" y="253522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6170612" y="1524000"/>
            <a:ext cx="5643436" cy="1938992"/>
          </a:xfrm>
          <a:prstGeom prst="rect">
            <a:avLst/>
          </a:prstGeom>
          <a:noFill/>
        </p:spPr>
        <p:txBody>
          <a:bodyPr wrap="square" rtlCol="0">
            <a:spAutoFit/>
          </a:bodyPr>
          <a:lstStyle/>
          <a:p>
            <a:r>
              <a:rPr lang="tr-TR" sz="2400" dirty="0" smtClean="0"/>
              <a:t>İşbirliği ile Üniversitemiz 2023-2024 eğitim öğretim yılında üniversitemize başlayan öğrencilerimiz gruplar halinde  </a:t>
            </a:r>
            <a:r>
              <a:rPr lang="tr-TR" sz="2400" dirty="0" smtClean="0">
                <a:solidFill>
                  <a:srgbClr val="FF0000"/>
                </a:solidFill>
              </a:rPr>
              <a:t>BAĞIMLILIKLA MÜCADELE </a:t>
            </a:r>
          </a:p>
          <a:p>
            <a:r>
              <a:rPr lang="tr-TR" sz="2400" dirty="0" smtClean="0"/>
              <a:t>Konulu </a:t>
            </a:r>
            <a:r>
              <a:rPr lang="tr-TR" sz="2400" dirty="0" smtClean="0">
                <a:solidFill>
                  <a:srgbClr val="FF0000"/>
                </a:solidFill>
              </a:rPr>
              <a:t> </a:t>
            </a:r>
            <a:r>
              <a:rPr lang="tr-TR" sz="2400" dirty="0" smtClean="0"/>
              <a:t>eğitim verilmektedir. </a:t>
            </a:r>
            <a:endParaRPr lang="tr-TR" sz="2400" dirty="0"/>
          </a:p>
        </p:txBody>
      </p:sp>
      <p:sp>
        <p:nvSpPr>
          <p:cNvPr id="9" name="Metin kutusu 8"/>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3955042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90342" y="424951"/>
            <a:ext cx="8911687" cy="571605"/>
          </a:xfrm>
        </p:spPr>
        <p:txBody>
          <a:bodyPr>
            <a:normAutofit fontScale="90000"/>
          </a:bodyPr>
          <a:lstStyle/>
          <a:p>
            <a:r>
              <a:rPr lang="tr-TR" dirty="0">
                <a:solidFill>
                  <a:srgbClr val="FF0000"/>
                </a:solidFill>
              </a:rPr>
              <a:t>BAĞIMLILIKLA MÜCADELE  </a:t>
            </a:r>
            <a:r>
              <a:rPr lang="tr-TR" dirty="0" smtClean="0">
                <a:solidFill>
                  <a:srgbClr val="FF0000"/>
                </a:solidFill>
              </a:rPr>
              <a:t>ORYANTASYON PROGRAMLARI</a:t>
            </a:r>
            <a:r>
              <a:rPr lang="tr-TR" dirty="0">
                <a:solidFill>
                  <a:srgbClr val="FF0000"/>
                </a:solidFill>
              </a:rPr>
              <a:t/>
            </a:r>
            <a:br>
              <a:rPr lang="tr-TR" dirty="0">
                <a:solidFill>
                  <a:srgbClr val="FF0000"/>
                </a:solidFill>
              </a:rPr>
            </a:br>
            <a:endParaRPr lang="tr-TR" dirty="0">
              <a:solidFill>
                <a:srgbClr val="FF0000"/>
              </a:solidFill>
            </a:endParaRPr>
          </a:p>
        </p:txBody>
      </p:sp>
      <p:sp>
        <p:nvSpPr>
          <p:cNvPr id="9" name="Metin kutusu 8"/>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92" y="1562793"/>
            <a:ext cx="3179030" cy="4763193"/>
          </a:xfrm>
          <a:prstGeom prst="rect">
            <a:avLst/>
          </a:prstGeom>
        </p:spPr>
      </p:pic>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370" y="1562793"/>
            <a:ext cx="5569560" cy="4763193"/>
          </a:xfrm>
          <a:prstGeom prst="rect">
            <a:avLst/>
          </a:prstGeom>
        </p:spPr>
      </p:pic>
    </p:spTree>
    <p:extLst>
      <p:ext uri="{BB962C8B-B14F-4D97-AF65-F5344CB8AC3E}">
        <p14:creationId xmlns:p14="http://schemas.microsoft.com/office/powerpoint/2010/main" val="3530394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73469" y="434233"/>
            <a:ext cx="8911687" cy="1280890"/>
          </a:xfrm>
        </p:spPr>
        <p:txBody>
          <a:bodyPr>
            <a:normAutofit fontScale="90000"/>
          </a:bodyPr>
          <a:lstStyle/>
          <a:p>
            <a:pPr algn="ctr"/>
            <a:r>
              <a:rPr lang="tr-TR" dirty="0" smtClean="0">
                <a:solidFill>
                  <a:srgbClr val="FF0000"/>
                </a:solidFill>
              </a:rPr>
              <a:t>MUTLU AİLE İNŞASI Engeller ve Önlemler</a:t>
            </a:r>
            <a:br>
              <a:rPr lang="tr-TR" dirty="0" smtClean="0">
                <a:solidFill>
                  <a:srgbClr val="FF0000"/>
                </a:solidFill>
              </a:rPr>
            </a:br>
            <a:r>
              <a:rPr lang="tr-TR" dirty="0" smtClean="0">
                <a:solidFill>
                  <a:srgbClr val="FF0000"/>
                </a:solidFill>
              </a:rPr>
              <a:t>PANEL</a:t>
            </a:r>
            <a:r>
              <a:rPr lang="tr-TR" dirty="0">
                <a:solidFill>
                  <a:srgbClr val="FF0000"/>
                </a:solidFill>
              </a:rPr>
              <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a:xfrm>
            <a:off x="961996" y="1250472"/>
            <a:ext cx="4992485" cy="1910542"/>
          </a:xfrm>
        </p:spPr>
        <p:txBody>
          <a:bodyPr>
            <a:normAutofit/>
          </a:bodyPr>
          <a:lstStyle/>
          <a:p>
            <a:pPr marL="0" indent="0">
              <a:buNone/>
            </a:pPr>
            <a:r>
              <a:rPr lang="tr-TR" b="1" dirty="0" smtClean="0"/>
              <a:t>Üniversitemiz</a:t>
            </a:r>
          </a:p>
          <a:p>
            <a:pPr marL="0" indent="0">
              <a:buNone/>
            </a:pPr>
            <a:r>
              <a:rPr lang="tr-TR" b="1" dirty="0"/>
              <a:t>Niğde İl </a:t>
            </a:r>
            <a:r>
              <a:rPr lang="tr-TR" b="1" dirty="0" smtClean="0"/>
              <a:t>Müftülüğü</a:t>
            </a:r>
          </a:p>
          <a:p>
            <a:pPr marL="0" indent="0">
              <a:buNone/>
            </a:pPr>
            <a:r>
              <a:rPr lang="tr-TR" b="1" dirty="0"/>
              <a:t>Niğde Aile </a:t>
            </a:r>
            <a:r>
              <a:rPr lang="tr-TR" b="1" dirty="0" smtClean="0"/>
              <a:t>Sosyal Hizmetler İl Müdürlüğü</a:t>
            </a:r>
          </a:p>
          <a:p>
            <a:pPr marL="0" indent="0">
              <a:buNone/>
            </a:pPr>
            <a:r>
              <a:rPr lang="tr-TR" b="1" dirty="0"/>
              <a:t>KADEM </a:t>
            </a:r>
            <a:r>
              <a:rPr lang="tr-TR" b="1" dirty="0" smtClean="0"/>
              <a:t>Niğde İl </a:t>
            </a:r>
            <a:r>
              <a:rPr lang="tr-TR" b="1" dirty="0"/>
              <a:t>Temsilciliği iş birliği </a:t>
            </a:r>
          </a:p>
          <a:p>
            <a:pPr marL="0" indent="0">
              <a:buNone/>
            </a:pPr>
            <a:endParaRPr lang="tr-TR" b="1" dirty="0"/>
          </a:p>
        </p:txBody>
      </p:sp>
      <p:sp>
        <p:nvSpPr>
          <p:cNvPr id="5" name="Metin kutusu 4"/>
          <p:cNvSpPr txBox="1"/>
          <p:nvPr/>
        </p:nvSpPr>
        <p:spPr>
          <a:xfrm>
            <a:off x="6170612" y="1524000"/>
            <a:ext cx="5643436" cy="2308324"/>
          </a:xfrm>
          <a:prstGeom prst="rect">
            <a:avLst/>
          </a:prstGeom>
          <a:noFill/>
        </p:spPr>
        <p:txBody>
          <a:bodyPr wrap="square" rtlCol="0">
            <a:spAutoFit/>
          </a:bodyPr>
          <a:lstStyle/>
          <a:p>
            <a:r>
              <a:rPr lang="tr-TR" sz="2400" dirty="0" smtClean="0"/>
              <a:t>27 Kasım </a:t>
            </a:r>
            <a:r>
              <a:rPr lang="tr-TR" sz="2400" dirty="0"/>
              <a:t>2023 tarihinde saat 13.30'da Merkezimiz Müdürü </a:t>
            </a:r>
            <a:r>
              <a:rPr lang="tr-TR" sz="2400" dirty="0" err="1"/>
              <a:t>Doç.Dr</a:t>
            </a:r>
            <a:r>
              <a:rPr lang="tr-TR" sz="2400" dirty="0"/>
              <a:t>. Nalan</a:t>
            </a:r>
          </a:p>
          <a:p>
            <a:r>
              <a:rPr lang="tr-TR" sz="2400" dirty="0"/>
              <a:t>GÖRDELES BEŞER </a:t>
            </a:r>
            <a:r>
              <a:rPr lang="tr-TR" sz="2400" dirty="0" err="1"/>
              <a:t>moderatörlüğünde</a:t>
            </a:r>
            <a:r>
              <a:rPr lang="tr-TR" sz="2400" dirty="0"/>
              <a:t> ‘"Mutlu Aile İnşası: Engeller Ve Önlemler" konulu panelin</a:t>
            </a:r>
          </a:p>
          <a:p>
            <a:r>
              <a:rPr lang="tr-TR" sz="2400" dirty="0" smtClean="0"/>
              <a:t>Düzenlendi.</a:t>
            </a:r>
            <a:endParaRPr lang="tr-TR" sz="2400" dirty="0"/>
          </a:p>
        </p:txBody>
      </p:sp>
      <p:sp>
        <p:nvSpPr>
          <p:cNvPr id="9" name="Metin kutusu 8"/>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754671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Planlarımız: </a:t>
            </a:r>
            <a:endParaRPr lang="tr-TR" dirty="0"/>
          </a:p>
        </p:txBody>
      </p:sp>
      <p:sp>
        <p:nvSpPr>
          <p:cNvPr id="3" name="İçerik Yer Tutucusu 2"/>
          <p:cNvSpPr>
            <a:spLocks noGrp="1"/>
          </p:cNvSpPr>
          <p:nvPr>
            <p:ph idx="1"/>
          </p:nvPr>
        </p:nvSpPr>
        <p:spPr>
          <a:xfrm>
            <a:off x="891251" y="1666754"/>
            <a:ext cx="5046562" cy="4244468"/>
          </a:xfrm>
        </p:spPr>
        <p:txBody>
          <a:bodyPr>
            <a:normAutofit/>
          </a:bodyPr>
          <a:lstStyle/>
          <a:p>
            <a:endParaRPr lang="tr-TR" i="1" dirty="0" smtClean="0"/>
          </a:p>
          <a:p>
            <a:pPr marL="0" indent="0">
              <a:buNone/>
            </a:pPr>
            <a:r>
              <a:rPr lang="tr-TR" dirty="0" smtClean="0"/>
              <a:t>  </a:t>
            </a:r>
          </a:p>
          <a:p>
            <a:r>
              <a:rPr lang="tr-TR" i="1" dirty="0" smtClean="0"/>
              <a:t>Kadın Aile ve Toplum Dergisi</a:t>
            </a:r>
            <a:r>
              <a:rPr lang="tr-TR" dirty="0" smtClean="0"/>
              <a:t>;  </a:t>
            </a:r>
            <a:r>
              <a:rPr lang="tr-TR" dirty="0" smtClean="0">
                <a:solidFill>
                  <a:schemeClr val="bg1">
                    <a:lumMod val="50000"/>
                  </a:schemeClr>
                </a:solidFill>
              </a:rPr>
              <a:t>sosyoloji, psikoloji, hemşirelik, ebelik, tıp, siyaset bilimi, iletişim, tarih, ekonomi, işletme, hukuk, eğitim bilimleri</a:t>
            </a:r>
            <a:r>
              <a:rPr lang="tr-TR" dirty="0" smtClean="0"/>
              <a:t> gibi bilim alanları ile ilgili tüm konularda hazırlanmış, araştırma makalelerine, özgün/tartışma yazılarına, gözden geçirme/derleme yazılarına, olgu sunumlarına, çeviri yazılarına (izinli), araştırma özetlerine, editöre mektup ile güncel bilimsel toplantı, kurs, kongre, proje, kitap ve tez tanıtımlarına yer verecektir.</a:t>
            </a:r>
          </a:p>
        </p:txBody>
      </p:sp>
      <p:sp>
        <p:nvSpPr>
          <p:cNvPr id="4" name="AutoShape 2" descr="Resim önizlemesi"/>
          <p:cNvSpPr>
            <a:spLocks noChangeAspect="1" noChangeArrowheads="1"/>
          </p:cNvSpPr>
          <p:nvPr/>
        </p:nvSpPr>
        <p:spPr bwMode="auto">
          <a:xfrm>
            <a:off x="117907" y="-182131"/>
            <a:ext cx="342468" cy="3424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kutusu 5"/>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6841038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08083" y="1923392"/>
            <a:ext cx="10012143" cy="3237187"/>
          </a:xfrm>
        </p:spPr>
        <p:txBody>
          <a:bodyPr>
            <a:normAutofit/>
          </a:bodyPr>
          <a:lstStyle/>
          <a:p>
            <a:pPr marL="0" indent="0" algn="ctr">
              <a:buNone/>
            </a:pPr>
            <a:endParaRPr lang="tr-TR" sz="5400" dirty="0" smtClean="0"/>
          </a:p>
          <a:p>
            <a:pPr marL="0" indent="0" algn="ctr">
              <a:buNone/>
            </a:pPr>
            <a:r>
              <a:rPr lang="tr-TR" sz="5400" b="1" dirty="0" smtClean="0">
                <a:solidFill>
                  <a:schemeClr val="accent1"/>
                </a:solidFill>
              </a:rPr>
              <a:t>TEŞEKKÜRLER</a:t>
            </a:r>
            <a:endParaRPr lang="tr-TR" sz="5400" b="1" dirty="0">
              <a:solidFill>
                <a:schemeClr val="accent1"/>
              </a:solidFill>
            </a:endParaRPr>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918305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chemeClr val="accent1"/>
                </a:solidFill>
                <a:effectLst>
                  <a:outerShdw blurRad="38100" dist="38100" dir="2700000" algn="tl">
                    <a:srgbClr val="000000">
                      <a:alpha val="43137"/>
                    </a:srgbClr>
                  </a:outerShdw>
                </a:effectLst>
              </a:rPr>
              <a:t>MERKEZİN FAALİYET ALANLARI </a:t>
            </a:r>
            <a:endParaRPr lang="tr-TR" dirty="0">
              <a:solidFill>
                <a:schemeClr val="accent1"/>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2177717" y="1564105"/>
            <a:ext cx="9733546" cy="5029200"/>
          </a:xfrm>
        </p:spPr>
        <p:txBody>
          <a:bodyPr>
            <a:normAutofit/>
          </a:bodyPr>
          <a:lstStyle/>
          <a:p>
            <a:pPr algn="just"/>
            <a:r>
              <a:rPr lang="tr-TR" altLang="tr-TR" sz="2600" b="1" dirty="0" smtClean="0"/>
              <a:t>Kadın</a:t>
            </a:r>
            <a:r>
              <a:rPr lang="tr-TR" altLang="tr-TR" sz="2600" b="1" dirty="0"/>
              <a:t>, aile, gençlik ve sosyal politika uygulamaları ile ilgili kurum ve kuruluşlarla </a:t>
            </a:r>
            <a:r>
              <a:rPr lang="tr-TR" altLang="tr-TR" sz="2600" b="1" dirty="0" smtClean="0"/>
              <a:t>işbirliği yapmak </a:t>
            </a:r>
            <a:r>
              <a:rPr lang="tr-TR" altLang="tr-TR" sz="2600" b="1" dirty="0"/>
              <a:t>ve ortak çalışmalar </a:t>
            </a:r>
            <a:r>
              <a:rPr lang="tr-TR" altLang="tr-TR" sz="2600" b="1" dirty="0" smtClean="0"/>
              <a:t>gerçekleştirmek.</a:t>
            </a:r>
          </a:p>
          <a:p>
            <a:pPr algn="just"/>
            <a:r>
              <a:rPr lang="tr-TR" altLang="tr-TR" sz="2600" b="1" dirty="0" smtClean="0"/>
              <a:t>Kadın</a:t>
            </a:r>
            <a:r>
              <a:rPr lang="tr-TR" altLang="tr-TR" sz="2600" b="1" dirty="0"/>
              <a:t>, aile, gençlik ve dezavantajlı gruplarla ilgili konularda ulusal ve uluslararası kurs</a:t>
            </a:r>
            <a:r>
              <a:rPr lang="tr-TR" altLang="tr-TR" sz="2600" b="1" dirty="0" smtClean="0"/>
              <a:t>, panel</a:t>
            </a:r>
            <a:r>
              <a:rPr lang="tr-TR" altLang="tr-TR" sz="2600" b="1" dirty="0"/>
              <a:t>, seminer, konferans, kongre ve benzeri bilimsel etkinlikler düzenlemek.</a:t>
            </a:r>
          </a:p>
          <a:p>
            <a:pPr algn="just"/>
            <a:r>
              <a:rPr lang="tr-TR" altLang="tr-TR" sz="2600" b="1" dirty="0" smtClean="0"/>
              <a:t>Merkezin </a:t>
            </a:r>
            <a:r>
              <a:rPr lang="tr-TR" altLang="tr-TR" sz="2600" b="1" dirty="0"/>
              <a:t>amaçları ile uyumlu olmak üzere özel ve tüzel kişilerce talep </a:t>
            </a:r>
            <a:r>
              <a:rPr lang="tr-TR" altLang="tr-TR" sz="2600" b="1" dirty="0" smtClean="0"/>
              <a:t>edilmesi durumunda </a:t>
            </a:r>
            <a:r>
              <a:rPr lang="tr-TR" altLang="tr-TR" sz="2600" b="1" dirty="0"/>
              <a:t>danışmanlık hizmeti sunmak</a:t>
            </a:r>
            <a:r>
              <a:rPr lang="tr-TR" altLang="tr-TR" sz="2600" b="1" dirty="0" smtClean="0"/>
              <a:t>.</a:t>
            </a:r>
            <a:endParaRPr lang="tr-TR" altLang="tr-TR" sz="2600" b="1" dirty="0"/>
          </a:p>
        </p:txBody>
      </p:sp>
      <p:sp>
        <p:nvSpPr>
          <p:cNvPr id="5" name="Metin kutusu 4"/>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62332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38662" y="794479"/>
            <a:ext cx="9465950" cy="5116743"/>
          </a:xfrm>
        </p:spPr>
        <p:txBody>
          <a:bodyPr/>
          <a:lstStyle/>
          <a:p>
            <a:pPr algn="just"/>
            <a:endParaRPr lang="tr-TR" altLang="tr-TR" b="1" dirty="0" smtClean="0"/>
          </a:p>
          <a:p>
            <a:pPr algn="just"/>
            <a:endParaRPr lang="tr-TR" altLang="tr-TR" b="1" dirty="0"/>
          </a:p>
          <a:p>
            <a:pPr algn="just"/>
            <a:r>
              <a:rPr lang="tr-TR" altLang="tr-TR" sz="2400" b="1" dirty="0" smtClean="0"/>
              <a:t>Öğrencilere </a:t>
            </a:r>
            <a:r>
              <a:rPr lang="tr-TR" altLang="tr-TR" sz="2400" b="1" dirty="0"/>
              <a:t>yönelik yapılacak ders ve ders dışı etkinliklerle kadın, aile, gençlik ve sosyal politika uygulamaları hakkında farkındalık sağlayacak </a:t>
            </a:r>
            <a:r>
              <a:rPr lang="tr-TR" altLang="tr-TR" sz="2400" b="1" dirty="0">
                <a:solidFill>
                  <a:schemeClr val="bg1">
                    <a:lumMod val="50000"/>
                  </a:schemeClr>
                </a:solidFill>
              </a:rPr>
              <a:t>eğitim</a:t>
            </a:r>
            <a:r>
              <a:rPr lang="tr-TR" altLang="tr-TR" sz="2400" b="1" dirty="0"/>
              <a:t> faaliyetlerinde bulunmak.</a:t>
            </a:r>
          </a:p>
          <a:p>
            <a:pPr algn="just"/>
            <a:r>
              <a:rPr lang="tr-TR" altLang="tr-TR" sz="2400" b="1" dirty="0"/>
              <a:t>Niğde ilinde ve ülkemizde çocuk, genç ve yaşlıların yaşadığı sağlık ve toplumsal sorunların (alkol, sigara ve madde bağımlılığı, üreme sağlığı, endemik hastalıklar, sağlıklı yaşlanma, sağlıklı gençlik, erken yaşta evlilik, aile içi şiddet ve benzeri) belirlenmesi ve bu sorunların çözümüne yönelik araştırma yapmak, </a:t>
            </a:r>
            <a:r>
              <a:rPr lang="tr-TR" altLang="tr-TR" sz="2400" b="1" dirty="0">
                <a:solidFill>
                  <a:schemeClr val="bg1">
                    <a:lumMod val="50000"/>
                  </a:schemeClr>
                </a:solidFill>
              </a:rPr>
              <a:t>araştırma projeleri geliştirmek ve yürütmek, sosyal faaliyetler planlamak ve yapmak</a:t>
            </a:r>
            <a:r>
              <a:rPr lang="tr-TR" altLang="tr-TR" sz="2400" b="1" dirty="0"/>
              <a:t>.</a:t>
            </a:r>
            <a:endParaRPr lang="tr-TR" sz="2400" dirty="0"/>
          </a:p>
          <a:p>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246899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29743" y="624110"/>
            <a:ext cx="9374870" cy="1280890"/>
          </a:xfrm>
        </p:spPr>
        <p:txBody>
          <a:bodyPr/>
          <a:lstStyle/>
          <a:p>
            <a:r>
              <a:rPr lang="tr-TR" b="1" dirty="0"/>
              <a:t>Güçlü yönlerimiz:</a:t>
            </a:r>
            <a:br>
              <a:rPr lang="tr-TR" b="1" dirty="0"/>
            </a:br>
            <a:endParaRPr lang="tr-TR" dirty="0"/>
          </a:p>
        </p:txBody>
      </p:sp>
      <p:sp>
        <p:nvSpPr>
          <p:cNvPr id="3" name="İçerik Yer Tutucusu 2"/>
          <p:cNvSpPr>
            <a:spLocks noGrp="1"/>
          </p:cNvSpPr>
          <p:nvPr>
            <p:ph idx="1"/>
          </p:nvPr>
        </p:nvSpPr>
        <p:spPr>
          <a:xfrm>
            <a:off x="1527858" y="1469985"/>
            <a:ext cx="9976754" cy="4441237"/>
          </a:xfrm>
        </p:spPr>
        <p:txBody>
          <a:bodyPr/>
          <a:lstStyle/>
          <a:p>
            <a:r>
              <a:rPr lang="tr-TR" sz="2400" dirty="0" smtClean="0"/>
              <a:t>Konferans ve panel düzenleme ve araştırma yapma konusunda Üniversitemiz Rektörlüğünden ve meslektaşlarımızdan destek alabiliyoruz.</a:t>
            </a:r>
          </a:p>
          <a:p>
            <a:r>
              <a:rPr lang="tr-TR" sz="2400" dirty="0" smtClean="0"/>
              <a:t>Niğde Sağlık İl Müdürlüğü, Niğde Aile Çalışma ve Sosyal Hizmetler İl Müdürlüğü ile güçlü bir işbirliğimiz var.</a:t>
            </a:r>
          </a:p>
          <a:p>
            <a:pPr marL="0" indent="0">
              <a:buNone/>
            </a:pPr>
            <a:r>
              <a:rPr lang="tr-TR" dirty="0" smtClean="0"/>
              <a:t> </a:t>
            </a:r>
            <a:endParaRPr lang="tr-TR"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1295824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Zayıf yönlerimiz</a:t>
            </a:r>
            <a:endParaRPr lang="tr-TR" dirty="0"/>
          </a:p>
        </p:txBody>
      </p:sp>
      <p:sp>
        <p:nvSpPr>
          <p:cNvPr id="3" name="İçerik Yer Tutucusu 2"/>
          <p:cNvSpPr>
            <a:spLocks noGrp="1"/>
          </p:cNvSpPr>
          <p:nvPr>
            <p:ph idx="1"/>
          </p:nvPr>
        </p:nvSpPr>
        <p:spPr>
          <a:xfrm>
            <a:off x="2037144" y="1516284"/>
            <a:ext cx="9467468" cy="4394938"/>
          </a:xfrm>
        </p:spPr>
        <p:txBody>
          <a:bodyPr>
            <a:normAutofit/>
          </a:bodyPr>
          <a:lstStyle/>
          <a:p>
            <a:r>
              <a:rPr lang="tr-TR" sz="2400" dirty="0"/>
              <a:t>Ancak KOP </a:t>
            </a:r>
            <a:r>
              <a:rPr lang="tr-TR" sz="2400" dirty="0" err="1"/>
              <a:t>vb</a:t>
            </a:r>
            <a:r>
              <a:rPr lang="tr-TR" sz="2400" dirty="0"/>
              <a:t> projelerde destek bulamıyoruz</a:t>
            </a:r>
            <a:r>
              <a:rPr lang="tr-TR" sz="2400" dirty="0" smtClean="0"/>
              <a:t>.</a:t>
            </a:r>
          </a:p>
          <a:p>
            <a:r>
              <a:rPr lang="tr-TR" sz="2400" dirty="0" smtClean="0"/>
              <a:t>Merkezlerin </a:t>
            </a:r>
            <a:r>
              <a:rPr lang="tr-TR" sz="2400" dirty="0"/>
              <a:t>ayrı </a:t>
            </a:r>
            <a:r>
              <a:rPr lang="tr-TR" sz="2400" dirty="0" smtClean="0"/>
              <a:t>değerlendirilmesi </a:t>
            </a:r>
            <a:r>
              <a:rPr lang="tr-TR" sz="2400" dirty="0"/>
              <a:t>ve projelerin kabul noktasında yardımcı </a:t>
            </a:r>
            <a:r>
              <a:rPr lang="tr-TR" sz="2400" dirty="0" smtClean="0"/>
              <a:t>olunması gerekmektedir.</a:t>
            </a:r>
            <a:endParaRPr lang="tr-TR" sz="2400" dirty="0"/>
          </a:p>
        </p:txBody>
      </p:sp>
      <p:sp>
        <p:nvSpPr>
          <p:cNvPr id="4" name="Metin kutusu 3"/>
          <p:cNvSpPr txBox="1"/>
          <p:nvPr/>
        </p:nvSpPr>
        <p:spPr>
          <a:xfrm>
            <a:off x="0" y="742641"/>
            <a:ext cx="1548385" cy="507831"/>
          </a:xfrm>
          <a:prstGeom prst="rect">
            <a:avLst/>
          </a:prstGeom>
          <a:noFill/>
        </p:spPr>
        <p:txBody>
          <a:bodyPr wrap="square" rtlCol="0">
            <a:spAutoFit/>
          </a:bodyPr>
          <a:lstStyle/>
          <a:p>
            <a:r>
              <a:rPr lang="tr-TR" sz="900" b="1" dirty="0" smtClean="0">
                <a:solidFill>
                  <a:schemeClr val="bg1"/>
                </a:solidFill>
              </a:rPr>
              <a:t>Kadın, Aile ve Sosyal Politikalar Uygulama ve Araştırma Merkezi</a:t>
            </a:r>
            <a:endParaRPr lang="tr-TR" sz="900" b="1" dirty="0">
              <a:solidFill>
                <a:schemeClr val="bg1"/>
              </a:solidFill>
            </a:endParaRPr>
          </a:p>
        </p:txBody>
      </p:sp>
    </p:spTree>
    <p:extLst>
      <p:ext uri="{BB962C8B-B14F-4D97-AF65-F5344CB8AC3E}">
        <p14:creationId xmlns:p14="http://schemas.microsoft.com/office/powerpoint/2010/main" val="2498235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Duman">
  <a:themeElements>
    <a:clrScheme name="Özel 1">
      <a:dk1>
        <a:sysClr val="windowText" lastClr="000000"/>
      </a:dk1>
      <a:lt1>
        <a:srgbClr val="F4D3D3"/>
      </a:lt1>
      <a:dk2>
        <a:srgbClr val="4F271C"/>
      </a:dk2>
      <a:lt2>
        <a:srgbClr val="E7DEC9"/>
      </a:lt2>
      <a:accent1>
        <a:srgbClr val="FF0000"/>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Duma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2237</TotalTime>
  <Words>3368</Words>
  <Application>Microsoft Office PowerPoint</Application>
  <PresentationFormat>Geniş ekran</PresentationFormat>
  <Paragraphs>368</Paragraphs>
  <Slides>59</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59</vt:i4>
      </vt:variant>
    </vt:vector>
  </HeadingPairs>
  <TitlesOfParts>
    <vt:vector size="67" baseType="lpstr">
      <vt:lpstr>Arial</vt:lpstr>
      <vt:lpstr>Calibri</vt:lpstr>
      <vt:lpstr>Century Gothic</vt:lpstr>
      <vt:lpstr>Tahoma</vt:lpstr>
      <vt:lpstr>Times New Roman</vt:lpstr>
      <vt:lpstr>Wingdings 3</vt:lpstr>
      <vt:lpstr>Zapf_Humanist</vt:lpstr>
      <vt:lpstr>Duman</vt:lpstr>
      <vt:lpstr>NİĞDE ÖMER HALİSDEMİR ÜNİVERSİTESİ  KADIN, AİLE VE SOSYAL POLİTİKALAR UYGULAMA VE ARAŞTIRMA MERKEZİ </vt:lpstr>
      <vt:lpstr>PowerPoint Sunusu</vt:lpstr>
      <vt:lpstr>PowerPoint Sunusu</vt:lpstr>
      <vt:lpstr>MİSYON  </vt:lpstr>
      <vt:lpstr>VİZYON </vt:lpstr>
      <vt:lpstr>MERKEZİN FAALİYET ALANLARI </vt:lpstr>
      <vt:lpstr>PowerPoint Sunusu</vt:lpstr>
      <vt:lpstr>Güçlü yönlerimiz: </vt:lpstr>
      <vt:lpstr>Zayıf yönlerimiz</vt:lpstr>
      <vt:lpstr>KADIN, AİLE VE SOSYAL POLİTİKALAR UYGULAMA VE ARAŞTIRMA MERKEZİNİN YÖNETİM ORGANLARI</vt:lpstr>
      <vt:lpstr>PowerPoint Sunusu</vt:lpstr>
      <vt:lpstr>PowerPoint Sunusu</vt:lpstr>
      <vt:lpstr>PowerPoint Sunusu</vt:lpstr>
      <vt:lpstr>Araştırma</vt:lpstr>
      <vt:lpstr>VELİLERE VERİLEN EĞİTİM </vt:lpstr>
      <vt:lpstr>ÖĞRENCİLERE VERİLEN EĞİTİM </vt:lpstr>
      <vt:lpstr>PowerPoint Sunusu</vt:lpstr>
      <vt:lpstr>Merkezimiz ve Niğde İl Sağlık Müdürlüğü işbirliği ile; erken  yaşta evliliğin önlenmesi amacıyla 2018 Ekim Kasım Aralık  aylarında;</vt:lpstr>
      <vt:lpstr>Akademisyen Kadın Olmak ve Toplumsal Cinsiyet”</vt:lpstr>
      <vt:lpstr>8 MART DÜNYA KADINLAR GÜNÜ KAPSAMINDA 5-8 MART 2019   </vt:lpstr>
      <vt:lpstr>25 KASIM KADINA YÖNELİK ŞİDDETLE MÜCADELE GÜNÜ KAPSAMINDA  27 KASIM 2020</vt:lpstr>
      <vt:lpstr>PowerPoint Sunusu</vt:lpstr>
      <vt:lpstr>PowerPoint Sunusu</vt:lpstr>
      <vt:lpstr>PowerPoint Sunusu</vt:lpstr>
      <vt:lpstr>PowerPoint Sunusu</vt:lpstr>
      <vt:lpstr>Niğde Ömer Halisdemir Üniversitesi ve Niğde Valiliği işbirliği ile;  </vt:lpstr>
      <vt:lpstr>PowerPoint Sunusu</vt:lpstr>
      <vt:lpstr>PowerPoint Sunusu</vt:lpstr>
      <vt:lpstr>PowerPoint Sunusu</vt:lpstr>
      <vt:lpstr>PowerPoint Sunusu</vt:lpstr>
      <vt:lpstr>PowerPoint Sunusu</vt:lpstr>
      <vt:lpstr>PowerPoint Sunusu</vt:lpstr>
      <vt:lpstr>Sektörel /Kurumsal İşbirliği Faaliyetleri </vt:lpstr>
      <vt:lpstr>Mesleki Kurslar </vt:lpstr>
      <vt:lpstr>KADIN YAŞAM MERKEZİ DESTEĞİ</vt:lpstr>
      <vt:lpstr>Seminerler </vt:lpstr>
      <vt:lpstr>PowerPoint Sunusu</vt:lpstr>
      <vt:lpstr>PowerPoint Sunusu</vt:lpstr>
      <vt:lpstr>PowerPoint Sunusu</vt:lpstr>
      <vt:lpstr>PowerPoint Sunusu</vt:lpstr>
      <vt:lpstr>PowerPoint Sunusu</vt:lpstr>
      <vt:lpstr>PowerPoint Sunusu</vt:lpstr>
      <vt:lpstr>Proje: Söylenecek Sözümüz Var  Üniversitemiz öğrencisi 10 kız öğrenciye 18 oturumluk eğitim verilmiştir. </vt:lpstr>
      <vt:lpstr>PowerPoint Sunusu</vt:lpstr>
      <vt:lpstr>PowerPoint Sunusu</vt:lpstr>
      <vt:lpstr>PowerPoint Sunusu</vt:lpstr>
      <vt:lpstr>PowerPoint Sunusu</vt:lpstr>
      <vt:lpstr>PowerPoint Sunusu</vt:lpstr>
      <vt:lpstr>Gençlik Kampı/Çalıştay: (2 Gece-3 Gün) Gençlik Çalıştayı 01-03/06/2023 </vt:lpstr>
      <vt:lpstr>PowerPoint Sunusu</vt:lpstr>
      <vt:lpstr>PowerPoint Sunusu</vt:lpstr>
      <vt:lpstr>PowerPoint Sunusu</vt:lpstr>
      <vt:lpstr>PowerPoint Sunusu</vt:lpstr>
      <vt:lpstr>PowerPoint Sunusu</vt:lpstr>
      <vt:lpstr>BAĞIMLILIKLA MÜCADELE  ORYANTASYON PROGRAMLARI </vt:lpstr>
      <vt:lpstr>BAĞIMLILIKLA MÜCADELE  ORYANTASYON PROGRAMLARI </vt:lpstr>
      <vt:lpstr>MUTLU AİLE İNŞASI Engeller ve Önlemler PANEL </vt:lpstr>
      <vt:lpstr>Planlarımız: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NİĞDE ÜNİVERSİTESİ MÜHENDİSLİK FAKÜLTESİ  2015-2016 EĞİTİM-ÖĞRETİM YILI  GÜZ YARIYILI AKADEMİK KURUL TOPLANTISI</dc:title>
  <dc:creator>insaat</dc:creator>
  <cp:lastModifiedBy>PRN18</cp:lastModifiedBy>
  <cp:revision>266</cp:revision>
  <cp:lastPrinted>2015-11-17T13:07:59Z</cp:lastPrinted>
  <dcterms:created xsi:type="dcterms:W3CDTF">2015-11-09T07:53:01Z</dcterms:created>
  <dcterms:modified xsi:type="dcterms:W3CDTF">2026-05-07T05:57:01Z</dcterms:modified>
</cp:coreProperties>
</file>