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60"/>
  </p:notesMasterIdLst>
  <p:sldIdLst>
    <p:sldId id="256" r:id="rId2"/>
    <p:sldId id="257" r:id="rId3"/>
    <p:sldId id="268" r:id="rId4"/>
    <p:sldId id="276" r:id="rId5"/>
    <p:sldId id="259" r:id="rId6"/>
    <p:sldId id="258" r:id="rId7"/>
    <p:sldId id="278" r:id="rId8"/>
    <p:sldId id="302" r:id="rId9"/>
    <p:sldId id="306" r:id="rId10"/>
    <p:sldId id="308" r:id="rId11"/>
    <p:sldId id="285" r:id="rId12"/>
    <p:sldId id="312" r:id="rId13"/>
    <p:sldId id="315" r:id="rId14"/>
    <p:sldId id="313" r:id="rId15"/>
    <p:sldId id="314" r:id="rId16"/>
    <p:sldId id="288" r:id="rId17"/>
    <p:sldId id="316" r:id="rId18"/>
    <p:sldId id="317" r:id="rId19"/>
    <p:sldId id="318" r:id="rId20"/>
    <p:sldId id="319" r:id="rId21"/>
    <p:sldId id="320" r:id="rId22"/>
    <p:sldId id="321" r:id="rId23"/>
    <p:sldId id="287" r:id="rId24"/>
    <p:sldId id="325" r:id="rId25"/>
    <p:sldId id="326" r:id="rId26"/>
    <p:sldId id="328" r:id="rId27"/>
    <p:sldId id="339" r:id="rId28"/>
    <p:sldId id="340" r:id="rId29"/>
    <p:sldId id="341" r:id="rId30"/>
    <p:sldId id="348" r:id="rId31"/>
    <p:sldId id="324" r:id="rId32"/>
    <p:sldId id="349" r:id="rId33"/>
    <p:sldId id="374" r:id="rId34"/>
    <p:sldId id="375" r:id="rId35"/>
    <p:sldId id="377" r:id="rId36"/>
    <p:sldId id="378" r:id="rId37"/>
    <p:sldId id="373" r:id="rId38"/>
    <p:sldId id="385" r:id="rId39"/>
    <p:sldId id="380" r:id="rId40"/>
    <p:sldId id="381" r:id="rId41"/>
    <p:sldId id="387" r:id="rId42"/>
    <p:sldId id="388" r:id="rId43"/>
    <p:sldId id="353" r:id="rId44"/>
    <p:sldId id="389" r:id="rId45"/>
    <p:sldId id="365" r:id="rId46"/>
    <p:sldId id="368" r:id="rId47"/>
    <p:sldId id="362" r:id="rId48"/>
    <p:sldId id="392" r:id="rId49"/>
    <p:sldId id="393" r:id="rId50"/>
    <p:sldId id="394" r:id="rId51"/>
    <p:sldId id="350" r:id="rId52"/>
    <p:sldId id="333" r:id="rId53"/>
    <p:sldId id="336" r:id="rId54"/>
    <p:sldId id="335" r:id="rId55"/>
    <p:sldId id="334" r:id="rId56"/>
    <p:sldId id="265" r:id="rId57"/>
    <p:sldId id="289" r:id="rId58"/>
    <p:sldId id="331"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17" autoAdjust="0"/>
  </p:normalViewPr>
  <p:slideViewPr>
    <p:cSldViewPr snapToGrid="0">
      <p:cViewPr varScale="1">
        <p:scale>
          <a:sx n="51" d="100"/>
          <a:sy n="51" d="100"/>
        </p:scale>
        <p:origin x="114"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2D9A1-A856-4947-B819-75761B462791}" type="datetimeFigureOut">
              <a:rPr lang="tr-TR" smtClean="0"/>
              <a:t>9.02.2024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3D64AA-707B-4729-9EDF-5A92F67F76E7}" type="slidenum">
              <a:rPr lang="tr-TR" smtClean="0"/>
              <a:t>‹#›</a:t>
            </a:fld>
            <a:endParaRPr lang="tr-TR"/>
          </a:p>
        </p:txBody>
      </p:sp>
    </p:spTree>
    <p:extLst>
      <p:ext uri="{BB962C8B-B14F-4D97-AF65-F5344CB8AC3E}">
        <p14:creationId xmlns:p14="http://schemas.microsoft.com/office/powerpoint/2010/main" val="36288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6104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21876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68343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17574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xmlns=""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xmlns=""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7851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19543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72462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91282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68483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41869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2/9/2024</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137841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2/9/2024</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849469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28" r:id="rId6"/>
    <p:sldLayoutId id="2147483724" r:id="rId7"/>
    <p:sldLayoutId id="2147483725" r:id="rId8"/>
    <p:sldLayoutId id="2147483726" r:id="rId9"/>
    <p:sldLayoutId id="2147483727" r:id="rId10"/>
    <p:sldLayoutId id="2147483729"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ohu.edu.tr/ulukislamyo/etkinlikler" TargetMode="External"/><Relationship Id="rId2" Type="http://schemas.openxmlformats.org/officeDocument/2006/relationships/hyperlink" Target="https://www.ohu.edu.tr/ulukislamyo/duyurular"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ohu.edu.tr/ulukislamyo/muhasebevergiuygulama/sayfa/egitim-amaclari" TargetMode="External"/><Relationship Id="rId2" Type="http://schemas.openxmlformats.org/officeDocument/2006/relationships/hyperlink" Target="https://www.ohu.edu.tr/ulukislamyo/muhasebevergiuygulama/sayfa/hedefleri"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hyperlink" Target="https://ohu.edu.tr/oidb/duyuru/60668" TargetMode="External"/><Relationship Id="rId2" Type="http://schemas.openxmlformats.org/officeDocument/2006/relationships/hyperlink" Target="https://ohu.edu.tr/uzem"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ohu.edu.tr/ulukislamyo/sayfa/kurullar-ve-komisyonlar" TargetMode="External"/><Relationship Id="rId2" Type="http://schemas.openxmlformats.org/officeDocument/2006/relationships/hyperlink" Target="https://login.ohu.edu.tr/Login/Index"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static.ohu.edu.tr/uniweb/media/portallar/kalitecalismalari2/sayfalar/16296/5c025ylx.pdf"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www.mevzuat.gov.tr/mevzuat?MevzuatNo=2547&amp;MevzuatTur=1&amp;MevzuatTertip=5" TargetMode="External"/><Relationship Id="rId2" Type="http://schemas.openxmlformats.org/officeDocument/2006/relationships/hyperlink" Target="https://www.ohu.edu.tr/ulukislamyo/sayfa/is-akis-surecleri" TargetMode="Externa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hyperlink" Target="https://www.mevzuat.gov.tr/MevzuatMetin/1.5.2914.pdf" TargetMode="External"/><Relationship Id="rId4" Type="http://schemas.openxmlformats.org/officeDocument/2006/relationships/hyperlink" Target="https://www.mevzuat.gov.tr/mevzuat?MevzuatNo=10127&amp;MevzuatTur=7&amp;MevzuatTertip=5"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ulukislamyo/duyuru/62025"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soft.ohu.edu.tr/mbs/"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akts/bilgipaketi/onlisans"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ohu.edu.tr/oidb/sayfa/ulukisla-meslek-yuksekokulu" TargetMode="External"/><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hyperlink" Target="https://www.ohu.edu.tr/ulukislamyo/sayfa/ders-ve-sinav-programlar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ulukislamyo/muhasebevergiuygulama/sayfa/program-ciktilari"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www.ohu.edu.tr/diplomaeki/sayfa/akts-kredi-dagilimi" TargetMode="External"/><Relationship Id="rId2" Type="http://schemas.openxmlformats.org/officeDocument/2006/relationships/hyperlink" Target="https://www.ohu.edu.tr/ulukislamyo/muhasebevergiuygulama/dersplani" TargetMode="Externa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hyperlink" Target="https://www.ohu.edu.tr/akts/bilgipaketi_dersdetay/1/UMU2031/dersbilgi"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www.ohu.edu.tr/ulukislamyo/duyuru/61679" TargetMode="External"/><Relationship Id="rId2" Type="http://schemas.openxmlformats.org/officeDocument/2006/relationships/hyperlink" Target="https://www.ohu.edu.tr/ulukislamyo/duyuru/62025"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hyperlink" Target="https://www.ohu.edu.tr/ulukislamyo/muhasebevergiuygulama/sayfa/komisyonlar" TargetMode="External"/><Relationship Id="rId2" Type="http://schemas.openxmlformats.org/officeDocument/2006/relationships/hyperlink" Target="https://www.ohu.edu.tr/ulukislamyo/sayfa/ders-ve-sinav-programlari"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login.ohu.edu.tr/" TargetMode="External"/><Relationship Id="rId2" Type="http://schemas.openxmlformats.org/officeDocument/2006/relationships/hyperlink" Target="https://www.ohu.edu.tr/oidb/sayfa/yonetmelikler"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oidb/sayfa/yonetmelikler"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oidb/sayfa/yonetmelikler"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www.ohu.edu.tr/oidb/sayfa/yonetmelikler" TargetMode="External"/><Relationship Id="rId2" Type="http://schemas.openxmlformats.org/officeDocument/2006/relationships/hyperlink" Target="https://www.ohu.edu.tr/ulukislamyo/muhasebevergiuygulama/dersplani"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oidb/sayfa/yonetmelikler" TargetMode="Externa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https://www.ohu.edu.tr/ulukislamyo/duyuru/60137" TargetMode="External"/><Relationship Id="rId2" Type="http://schemas.openxmlformats.org/officeDocument/2006/relationships/hyperlink" Target="https://www.ohu.edu.tr/ulukislamyo/muhasebevergiuygulama/dersplani"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s://ohu.edu.tr/engelsizuniversite/sayfa/faaliyetler" TargetMode="External"/><Relationship Id="rId2" Type="http://schemas.openxmlformats.org/officeDocument/2006/relationships/hyperlink" Target="https://ohu.edu.tr/engelsizuniversite/sayfa/ozel-gereksinimli-ogrencilere-sunulan-hizmetler"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sksdb/sayfa/mevzuat"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personel/sayfa/yonetmelikler"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ulukislamyo/duyuru/61645"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ohu.edu.tr/atddik/sayfa/yonetmelik" TargetMode="Externa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ohu.edu.tr/ulukislamyo/duyuru/61645" TargetMode="Externa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ohu.edu.tr/ulukislamyo/sayfa/gorev-tanimlari" TargetMode="External"/><Relationship Id="rId2" Type="http://schemas.openxmlformats.org/officeDocument/2006/relationships/hyperlink" Target="https://www.ohu.edu.tr/ulukislamyo/muhasebevergiuygulama/sayfa/bolum-kurulu" TargetMode="Externa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hyperlink" Target="https://www.ohu.edu.tr/ulukislamyo/sayfa/is-akis-surecleri"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ulukislamyo/sayfa/birim-kalite-komisyonu"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ohu.edu.tr/ulukislamyo/duyuru/62024"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ohu.edu.tr/ulukislamyo/sayfa/komisyon-kararlari" TargetMode="External"/><Relationship Id="rId2" Type="http://schemas.openxmlformats.org/officeDocument/2006/relationships/hyperlink" Target="https://www.ohu.edu.tr/ulukislamyo/duyuru/62025"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DD80F8-C445-BD8F-4A32-183F02B57697}"/>
              </a:ext>
            </a:extLst>
          </p:cNvPr>
          <p:cNvSpPr>
            <a:spLocks noGrp="1"/>
          </p:cNvSpPr>
          <p:nvPr>
            <p:ph type="title"/>
          </p:nvPr>
        </p:nvSpPr>
        <p:spPr/>
        <p:txBody>
          <a:bodyPr>
            <a:normAutofit/>
          </a:bodyPr>
          <a:lstStyle/>
          <a:p>
            <a:r>
              <a:rPr lang="tr-TR" b="1" dirty="0"/>
              <a:t>ULUKIŞLA </a:t>
            </a:r>
            <a:r>
              <a:rPr lang="tr-TR" b="1" dirty="0" smtClean="0"/>
              <a:t>MYO</a:t>
            </a:r>
            <a:r>
              <a:rPr lang="tr-TR" dirty="0" smtClean="0"/>
              <a:t/>
            </a:r>
            <a:br>
              <a:rPr lang="tr-TR" dirty="0" smtClean="0"/>
            </a:br>
            <a:r>
              <a:rPr lang="tr-TR" dirty="0" smtClean="0"/>
              <a:t/>
            </a:r>
            <a:br>
              <a:rPr lang="tr-TR" dirty="0" smtClean="0"/>
            </a:br>
            <a:r>
              <a:rPr lang="tr-TR" sz="2400" i="1" dirty="0" smtClean="0"/>
              <a:t>Muhasebe ve Vergi bölümü</a:t>
            </a:r>
            <a:endParaRPr lang="tr-TR" sz="2400" i="1" dirty="0"/>
          </a:p>
        </p:txBody>
      </p:sp>
      <p:sp>
        <p:nvSpPr>
          <p:cNvPr id="7" name="Metin Yer Tutucusu 6">
            <a:extLst>
              <a:ext uri="{FF2B5EF4-FFF2-40B4-BE49-F238E27FC236}">
                <a16:creationId xmlns:a16="http://schemas.microsoft.com/office/drawing/2014/main" id="{F89CF501-6587-2A85-C460-6B5EF430D2EF}"/>
              </a:ext>
            </a:extLst>
          </p:cNvPr>
          <p:cNvSpPr>
            <a:spLocks noGrp="1"/>
          </p:cNvSpPr>
          <p:nvPr>
            <p:ph type="body" idx="1"/>
          </p:nvPr>
        </p:nvSpPr>
        <p:spPr/>
        <p:txBody>
          <a:bodyPr/>
          <a:lstStyle/>
          <a:p>
            <a:endParaRPr lang="tr-TR"/>
          </a:p>
        </p:txBody>
      </p:sp>
      <p:pic>
        <p:nvPicPr>
          <p:cNvPr id="6" name="Resim 5" descr="daire, metin, grafik, logo içeren bir resim">
            <a:extLst>
              <a:ext uri="{FF2B5EF4-FFF2-40B4-BE49-F238E27FC236}">
                <a16:creationId xmlns:a16="http://schemas.microsoft.com/office/drawing/2014/main" id="{8799999B-C839-8CAF-327A-5CE7316B635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410929" y="1274475"/>
            <a:ext cx="4555915" cy="4225611"/>
          </a:xfrm>
          <a:prstGeom prst="rect">
            <a:avLst/>
          </a:prstGeom>
        </p:spPr>
      </p:pic>
    </p:spTree>
    <p:extLst>
      <p:ext uri="{BB962C8B-B14F-4D97-AF65-F5344CB8AC3E}">
        <p14:creationId xmlns:p14="http://schemas.microsoft.com/office/powerpoint/2010/main" val="103662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1075614341"/>
              </p:ext>
            </p:extLst>
          </p:nvPr>
        </p:nvGraphicFramePr>
        <p:xfrm>
          <a:off x="235973" y="282666"/>
          <a:ext cx="11611896" cy="1197474"/>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A.1. Liderlik ve Kalite </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A.1.5. Kamuoyunu bilgilendirme ve hesap verebilirlik</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4293483"/>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 tanımlı süreçleri doğrultusunda kamuoyunu bilgilendirme ve hesap verebilirlik mekanizmalarını işletmektedir.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Bölümümüzde </a:t>
            </a:r>
            <a:r>
              <a:rPr lang="tr-TR" sz="2100" dirty="0">
                <a:latin typeface="Times New Roman" panose="02020603050405020304" pitchFamily="18" charset="0"/>
                <a:cs typeface="Times New Roman" panose="02020603050405020304" pitchFamily="18" charset="0"/>
              </a:rPr>
              <a:t>kamuoyunu bilgilendirme ve hesap verilebilirlik ilkesel olarak benimsenmektedir.</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Etkinlik ve duyurularımız güncel olarak yayımlanmaktadır:</a:t>
            </a:r>
          </a:p>
          <a:p>
            <a:pPr algn="just"/>
            <a:r>
              <a:rPr lang="tr-TR" sz="2100" dirty="0" smtClean="0">
                <a:latin typeface="Times New Roman" panose="02020603050405020304" pitchFamily="18" charset="0"/>
                <a:cs typeface="Times New Roman" panose="02020603050405020304" pitchFamily="18" charset="0"/>
              </a:rPr>
              <a:t>[3] Duyurula: </a:t>
            </a:r>
            <a:r>
              <a:rPr lang="tr-TR" sz="2100" dirty="0" smtClean="0">
                <a:latin typeface="Times New Roman" panose="02020603050405020304" pitchFamily="18" charset="0"/>
                <a:cs typeface="Times New Roman" panose="02020603050405020304" pitchFamily="18" charset="0"/>
                <a:hlinkClick r:id="rId2"/>
              </a:rPr>
              <a:t>https</a:t>
            </a:r>
            <a:r>
              <a:rPr lang="tr-TR" sz="2100" dirty="0">
                <a:latin typeface="Times New Roman" panose="02020603050405020304" pitchFamily="18" charset="0"/>
                <a:cs typeface="Times New Roman" panose="02020603050405020304" pitchFamily="18" charset="0"/>
                <a:hlinkClick r:id="rId2"/>
              </a:rPr>
              <a:t>://</a:t>
            </a:r>
            <a:r>
              <a:rPr lang="tr-TR" sz="2100" dirty="0" smtClean="0">
                <a:latin typeface="Times New Roman" panose="02020603050405020304" pitchFamily="18" charset="0"/>
                <a:cs typeface="Times New Roman" panose="02020603050405020304" pitchFamily="18" charset="0"/>
                <a:hlinkClick r:id="rId2"/>
              </a:rPr>
              <a:t>www.ohu.edu.tr/ulukislamyo/duyurular</a:t>
            </a:r>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[3] Etkinlikler: </a:t>
            </a:r>
            <a:r>
              <a:rPr lang="tr-TR" sz="2100" dirty="0">
                <a:latin typeface="Times New Roman" panose="02020603050405020304" pitchFamily="18" charset="0"/>
                <a:cs typeface="Times New Roman" panose="02020603050405020304" pitchFamily="18" charset="0"/>
                <a:hlinkClick r:id="rId3"/>
              </a:rPr>
              <a:t>https://www.ohu.edu.tr/ulukislamyo/etkinlikler</a:t>
            </a:r>
            <a:r>
              <a:rPr lang="tr-TR" sz="2100" dirty="0">
                <a:latin typeface="Times New Roman" panose="02020603050405020304" pitchFamily="18" charset="0"/>
                <a:cs typeface="Times New Roman" panose="02020603050405020304" pitchFamily="18" charset="0"/>
              </a:rPr>
              <a:t> </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İçe ve dışa hesap verme yöntemleri etkin bir şekilde uygulanmaktadır.</a:t>
            </a: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283533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3938883331"/>
              </p:ext>
            </p:extLst>
          </p:nvPr>
        </p:nvGraphicFramePr>
        <p:xfrm>
          <a:off x="776748" y="1623588"/>
          <a:ext cx="10471355" cy="2796247"/>
        </p:xfrm>
        <a:graphic>
          <a:graphicData uri="http://schemas.openxmlformats.org/drawingml/2006/table">
            <a:tbl>
              <a:tblPr>
                <a:tableStyleId>{D7AC3CCA-C797-4891-BE02-D94E43425B78}</a:tableStyleId>
              </a:tblPr>
              <a:tblGrid>
                <a:gridCol w="10471355">
                  <a:extLst>
                    <a:ext uri="{9D8B030D-6E8A-4147-A177-3AD203B41FA5}">
                      <a16:colId xmlns:a16="http://schemas.microsoft.com/office/drawing/2014/main" val="2232394278"/>
                    </a:ext>
                  </a:extLst>
                </a:gridCol>
              </a:tblGrid>
              <a:tr h="782616">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A. LİDERLİK, YÖNETİŞİM VE KALİTE</a:t>
                      </a:r>
                    </a:p>
                  </a:txBody>
                  <a:tcPr marL="7620" marR="7620" marT="7620" marB="0" anchor="ctr"/>
                </a:tc>
                <a:extLst>
                  <a:ext uri="{0D108BD9-81ED-4DB2-BD59-A6C34878D82A}">
                    <a16:rowId xmlns:a16="http://schemas.microsoft.com/office/drawing/2014/main" val="770569739"/>
                  </a:ext>
                </a:extLst>
              </a:tr>
              <a:tr h="2013631">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A.2. Misyon ve Stratejik Amaçlar</a:t>
                      </a:r>
                    </a:p>
                    <a:p>
                      <a:pPr algn="l" fontAlgn="b"/>
                      <a:endParaRPr lang="tr-TR" sz="2200" b="0" i="0" u="none" strike="noStrike" dirty="0">
                        <a:solidFill>
                          <a:srgbClr val="000000"/>
                        </a:solidFill>
                        <a:effectLst/>
                        <a:latin typeface="Times New Roman" panose="02020603050405020304" pitchFamily="18" charset="0"/>
                        <a:cs typeface="Times New Roman" panose="02020603050405020304" pitchFamily="18" charset="0"/>
                      </a:endParaRPr>
                    </a:p>
                    <a:p>
                      <a:pPr algn="just" fontAlgn="b"/>
                      <a:r>
                        <a:rPr lang="tr-TR" sz="2200" b="0" i="0" u="none" strike="noStrike" dirty="0">
                          <a:solidFill>
                            <a:srgbClr val="000000"/>
                          </a:solidFill>
                          <a:effectLst/>
                          <a:latin typeface="Times New Roman" panose="02020603050405020304" pitchFamily="18" charset="0"/>
                          <a:cs typeface="Times New Roman" panose="02020603050405020304" pitchFamily="18" charset="0"/>
                        </a:rPr>
                        <a:t>Kurum; vizyon, misyon ve amacını gerçekleştirmek üzere politikaları doğrultusunda oluşturduğu stratejik amaçlarını ve hedeflerini planlayarak uygulamalı, performans yönetimi kapsamında sonuçlarını izleyerek değerlendirmeli ve kamuoyuyla paylaşmalıdır.</a:t>
                      </a: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461665"/>
          </a:xfrm>
          <a:prstGeom prst="rect">
            <a:avLst/>
          </a:prstGeom>
          <a:noFill/>
        </p:spPr>
        <p:txBody>
          <a:bodyPr wrap="square" rtlCol="0">
            <a:spAutoFit/>
          </a:bodyPr>
          <a:lstStyle/>
          <a:p>
            <a:pPr algn="ctr"/>
            <a:r>
              <a:rPr lang="tr-TR" sz="2400" b="1" dirty="0">
                <a:latin typeface="Times New Roman" panose="02020603050405020304" pitchFamily="18" charset="0"/>
                <a:cs typeface="Times New Roman" panose="02020603050405020304" pitchFamily="18" charset="0"/>
              </a:rPr>
              <a:t>ÖLÇÜTLER</a:t>
            </a:r>
          </a:p>
        </p:txBody>
      </p:sp>
      <p:pic>
        <p:nvPicPr>
          <p:cNvPr id="2" name="Resim 1" descr="daire, metin, grafik, logo içeren bir resim">
            <a:extLst>
              <a:ext uri="{FF2B5EF4-FFF2-40B4-BE49-F238E27FC236}">
                <a16:creationId xmlns:a16="http://schemas.microsoft.com/office/drawing/2014/main" id="{EF5ED216-8C44-CE24-EDB3-58DBEC667A0A}"/>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530806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1186142638"/>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A.2. Misyon ve Stratejik Amaçlar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A.2.1. Misyon, vizyon ve politikalar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3647152"/>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Kurumun genelinde misyon, vizyon ve politikalarla uyumlu uygulamalar bulunmaktadır.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endParaRPr lang="tr-TR" sz="2100" dirty="0">
              <a:latin typeface="Times New Roman" panose="02020603050405020304" pitchFamily="18" charset="0"/>
              <a:cs typeface="Times New Roman" panose="02020603050405020304" pitchFamily="18" charset="0"/>
            </a:endParaRPr>
          </a:p>
          <a:p>
            <a:pPr algn="just"/>
            <a:r>
              <a:rPr lang="tr-TR" sz="2100" b="0" dirty="0" smtClean="0">
                <a:effectLst/>
                <a:latin typeface="Times New Roman" panose="02020603050405020304" pitchFamily="18" charset="0"/>
                <a:cs typeface="Times New Roman" panose="02020603050405020304" pitchFamily="18" charset="0"/>
              </a:rPr>
              <a:t>Bölümümüze </a:t>
            </a:r>
            <a:r>
              <a:rPr lang="tr-TR" sz="2100" b="0" dirty="0">
                <a:effectLst/>
                <a:latin typeface="Times New Roman" panose="02020603050405020304" pitchFamily="18" charset="0"/>
                <a:cs typeface="Times New Roman" panose="02020603050405020304" pitchFamily="18" charset="0"/>
              </a:rPr>
              <a:t>ait misyon ve vizyon ifadeleri stratejik</a:t>
            </a:r>
            <a:r>
              <a:rPr lang="tr-TR" sz="2100" b="0" baseline="0" dirty="0">
                <a:effectLst/>
                <a:latin typeface="Times New Roman" panose="02020603050405020304" pitchFamily="18" charset="0"/>
                <a:cs typeface="Times New Roman" panose="02020603050405020304" pitchFamily="18" charset="0"/>
              </a:rPr>
              <a:t> plan hazırlama çalışmaları kapsamında gözden geçirilmiş, bölümler bazında misyon ve vizyon tanımlamalarımız güncellenmiş, </a:t>
            </a:r>
            <a:r>
              <a:rPr lang="tr-TR" sz="2100" b="0" baseline="0" dirty="0" smtClean="0">
                <a:effectLst/>
                <a:latin typeface="Times New Roman" panose="02020603050405020304" pitchFamily="18" charset="0"/>
                <a:cs typeface="Times New Roman" panose="02020603050405020304" pitchFamily="18" charset="0"/>
              </a:rPr>
              <a:t>bölümümüz </a:t>
            </a:r>
            <a:r>
              <a:rPr lang="tr-TR" sz="2100" b="0" baseline="0" dirty="0">
                <a:effectLst/>
                <a:latin typeface="Times New Roman" panose="02020603050405020304" pitchFamily="18" charset="0"/>
                <a:cs typeface="Times New Roman" panose="02020603050405020304" pitchFamily="18" charset="0"/>
              </a:rPr>
              <a:t>web sitesinde iç ve dış paydaşlarımız ile paylaşılmıştır.</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hlinkClick r:id="rId2"/>
              </a:rPr>
              <a:t>[3] Hedefler: https</a:t>
            </a:r>
            <a:r>
              <a:rPr lang="tr-TR" sz="2100" dirty="0">
                <a:latin typeface="Times New Roman" panose="02020603050405020304" pitchFamily="18" charset="0"/>
                <a:cs typeface="Times New Roman" panose="02020603050405020304" pitchFamily="18" charset="0"/>
                <a:hlinkClick r:id="rId2"/>
              </a:rPr>
              <a:t>://www.ohu.edu.tr/ulukislamyo/muhasebevergiuygulama/sayfa/hedefleri</a:t>
            </a:r>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hlinkClick r:id="rId3"/>
              </a:rPr>
              <a:t>[3]Amaçlar: https</a:t>
            </a:r>
            <a:r>
              <a:rPr lang="tr-TR" sz="2100" dirty="0">
                <a:latin typeface="Times New Roman" panose="02020603050405020304" pitchFamily="18" charset="0"/>
                <a:cs typeface="Times New Roman" panose="02020603050405020304" pitchFamily="18" charset="0"/>
                <a:hlinkClick r:id="rId3"/>
              </a:rPr>
              <a:t>://</a:t>
            </a:r>
            <a:r>
              <a:rPr lang="tr-TR" sz="2100" dirty="0" smtClean="0">
                <a:latin typeface="Times New Roman" panose="02020603050405020304" pitchFamily="18" charset="0"/>
                <a:cs typeface="Times New Roman" panose="02020603050405020304" pitchFamily="18" charset="0"/>
                <a:hlinkClick r:id="rId3"/>
              </a:rPr>
              <a:t>www.ohu.edu.tr/ulukislamyo/muhasebevergiuygulama/sayfa/egitim-amaclari</a:t>
            </a:r>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641377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A.2. Misyon ve Stratejik Amaçlar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A.2.1. Misyon, vizyon ve politikalar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1708160"/>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Kurumun genelinde misyon, vizyon ve politikalarla uyumlu uygulamalar bulunmaktadır.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endParaRPr lang="tr-TR" sz="2100" dirty="0">
              <a:latin typeface="Times New Roman" panose="02020603050405020304" pitchFamily="18" charset="0"/>
              <a:cs typeface="Times New Roman" panose="02020603050405020304" pitchFamily="18" charset="0"/>
            </a:endParaRPr>
          </a:p>
        </p:txBody>
      </p:sp>
      <p:sp>
        <p:nvSpPr>
          <p:cNvPr id="4" name="Metin kutusu 3">
            <a:extLst>
              <a:ext uri="{FF2B5EF4-FFF2-40B4-BE49-F238E27FC236}">
                <a16:creationId xmlns:a16="http://schemas.microsoft.com/office/drawing/2014/main" id="{DF6F1393-82EA-0F3F-9A7E-48FE8585E72F}"/>
              </a:ext>
            </a:extLst>
          </p:cNvPr>
          <p:cNvSpPr txBox="1"/>
          <p:nvPr/>
        </p:nvSpPr>
        <p:spPr>
          <a:xfrm>
            <a:off x="314632" y="2841524"/>
            <a:ext cx="11425084" cy="2800767"/>
          </a:xfrm>
          <a:prstGeom prst="rect">
            <a:avLst/>
          </a:prstGeom>
          <a:noFill/>
        </p:spPr>
        <p:txBody>
          <a:bodyPr wrap="square">
            <a:spAutoFit/>
          </a:bodyPr>
          <a:lstStyle/>
          <a:p>
            <a:pPr algn="just"/>
            <a:r>
              <a:rPr lang="tr-TR" sz="2200" dirty="0" smtClean="0">
                <a:latin typeface="Times New Roman" panose="02020603050405020304" pitchFamily="18" charset="0"/>
                <a:cs typeface="Times New Roman" panose="02020603050405020304" pitchFamily="18" charset="0"/>
              </a:rPr>
              <a:t>Bölümümüzde, </a:t>
            </a:r>
            <a:r>
              <a:rPr lang="tr-TR" sz="2200" dirty="0">
                <a:latin typeface="Times New Roman" panose="02020603050405020304" pitchFamily="18" charset="0"/>
                <a:cs typeface="Times New Roman" panose="02020603050405020304" pitchFamily="18" charset="0"/>
              </a:rPr>
              <a:t>uzaktan eğitim ve öğretime ilişkin öğrencilere ücretsiz uygulamalar, bilgilendirmelere ilişkin </a:t>
            </a:r>
            <a:r>
              <a:rPr lang="tr-TR" sz="2200" dirty="0" smtClean="0">
                <a:latin typeface="Times New Roman" panose="02020603050405020304" pitchFamily="18" charset="0"/>
                <a:cs typeface="Times New Roman" panose="02020603050405020304" pitchFamily="18" charset="0"/>
              </a:rPr>
              <a:t>kanıtlar bulunmaktadır.</a:t>
            </a:r>
            <a:endParaRPr lang="tr-TR" sz="2200" dirty="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[3]</a:t>
            </a:r>
            <a:r>
              <a:rPr lang="tr-TR" sz="2200" dirty="0" err="1" smtClean="0">
                <a:latin typeface="Times New Roman" panose="02020603050405020304" pitchFamily="18" charset="0"/>
                <a:cs typeface="Times New Roman" panose="02020603050405020304" pitchFamily="18" charset="0"/>
              </a:rPr>
              <a:t>Uzaktan_eğitim_yönetmelik,YÖK_usul_ve_esaslar_ve_yönergeler</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https://ohu.edu.tr/uzem/sayfa/yonetmelik-ve-yonergeler</a:t>
            </a:r>
          </a:p>
          <a:p>
            <a:pPr algn="just"/>
            <a:r>
              <a:rPr lang="tr-TR" sz="2200" dirty="0" smtClean="0">
                <a:latin typeface="Times New Roman" panose="02020603050405020304" pitchFamily="18" charset="0"/>
                <a:cs typeface="Times New Roman" panose="02020603050405020304" pitchFamily="18" charset="0"/>
              </a:rPr>
              <a:t>[3]</a:t>
            </a:r>
            <a:r>
              <a:rPr lang="tr-TR" sz="2200" dirty="0" err="1" smtClean="0">
                <a:latin typeface="Times New Roman" panose="02020603050405020304" pitchFamily="18" charset="0"/>
                <a:cs typeface="Times New Roman" panose="02020603050405020304" pitchFamily="18" charset="0"/>
              </a:rPr>
              <a:t>Uzaktan_eğitim_uygulama_ve_araştırma</a:t>
            </a:r>
            <a:r>
              <a:rPr lang="tr-TR" sz="2200" dirty="0" err="1">
                <a:latin typeface="Times New Roman" panose="02020603050405020304" pitchFamily="18" charset="0"/>
                <a:cs typeface="Times New Roman" panose="02020603050405020304" pitchFamily="18" charset="0"/>
              </a:rPr>
              <a:t>_</a:t>
            </a:r>
            <a:r>
              <a:rPr lang="tr-TR" sz="2200" dirty="0" err="1" smtClean="0">
                <a:latin typeface="Times New Roman" panose="02020603050405020304" pitchFamily="18" charset="0"/>
                <a:cs typeface="Times New Roman" panose="02020603050405020304" pitchFamily="18" charset="0"/>
              </a:rPr>
              <a:t>merkezi</a:t>
            </a:r>
            <a:r>
              <a:rPr lang="tr-TR" sz="2200" dirty="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hlinkClick r:id="rId2"/>
              </a:rPr>
              <a:t>https://ohu.edu.tr/uzem</a:t>
            </a:r>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[3]</a:t>
            </a:r>
            <a:r>
              <a:rPr lang="tr-TR" sz="2200" dirty="0" err="1" smtClean="0">
                <a:latin typeface="Times New Roman" panose="02020603050405020304" pitchFamily="18" charset="0"/>
                <a:cs typeface="Times New Roman" panose="02020603050405020304" pitchFamily="18" charset="0"/>
              </a:rPr>
              <a:t>Uzaktan_eğitim_duyuru</a:t>
            </a:r>
            <a:r>
              <a:rPr lang="tr-TR" sz="2200" dirty="0" err="1">
                <a:latin typeface="Times New Roman" panose="02020603050405020304" pitchFamily="18" charset="0"/>
                <a:cs typeface="Times New Roman" panose="02020603050405020304" pitchFamily="18" charset="0"/>
              </a:rPr>
              <a:t>_</a:t>
            </a:r>
            <a:r>
              <a:rPr lang="tr-TR" sz="2200" dirty="0" err="1" smtClean="0">
                <a:latin typeface="Times New Roman" panose="02020603050405020304" pitchFamily="18" charset="0"/>
                <a:cs typeface="Times New Roman" panose="02020603050405020304" pitchFamily="18" charset="0"/>
              </a:rPr>
              <a:t>sayfası</a:t>
            </a:r>
            <a:r>
              <a:rPr lang="tr-TR" sz="2200" dirty="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hlinkClick r:id="rId3"/>
              </a:rPr>
              <a:t>https://ohu.edu.tr/oidb/duyuru/60668</a:t>
            </a:r>
            <a:endParaRPr lang="tr-TR" sz="2200" dirty="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662878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3644211712"/>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A.2. Misyon ve Stratejik Amaçlar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A.2.2. Stratejik amaç ve hedefler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4939814"/>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Kurumun bütünsel, tüm birimleri tarafından benimsenmiş ve paydaşlarınca bilinen stratejik planı ve bu planıyla uyumlu uygulamaları vardır.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endParaRPr lang="tr-TR" sz="2100" dirty="0">
              <a:latin typeface="Times New Roman" panose="02020603050405020304" pitchFamily="18" charset="0"/>
              <a:cs typeface="Times New Roman" panose="02020603050405020304" pitchFamily="18" charset="0"/>
            </a:endParaRPr>
          </a:p>
          <a:p>
            <a:pPr algn="just"/>
            <a:r>
              <a:rPr lang="tr-TR" sz="2100" b="0" dirty="0">
                <a:effectLst/>
                <a:latin typeface="Times New Roman" panose="02020603050405020304" pitchFamily="18" charset="0"/>
                <a:cs typeface="Times New Roman" panose="02020603050405020304" pitchFamily="18" charset="0"/>
              </a:rPr>
              <a:t>Yüksekokulumuz tarafından hazırlanan</a:t>
            </a:r>
            <a:r>
              <a:rPr lang="tr-TR" sz="2100" b="0" baseline="0" dirty="0">
                <a:effectLst/>
                <a:latin typeface="Times New Roman" panose="02020603050405020304" pitchFamily="18" charset="0"/>
                <a:cs typeface="Times New Roman" panose="02020603050405020304" pitchFamily="18" charset="0"/>
              </a:rPr>
              <a:t> stratejik planı ve her yıl sunulmak üzere hazırlanan Faaliyet Raporu kapsamında; </a:t>
            </a:r>
            <a:r>
              <a:rPr lang="tr-TR" sz="2100" b="0" baseline="0" dirty="0" smtClean="0">
                <a:effectLst/>
                <a:latin typeface="Times New Roman" panose="02020603050405020304" pitchFamily="18" charset="0"/>
                <a:cs typeface="Times New Roman" panose="02020603050405020304" pitchFamily="18" charset="0"/>
              </a:rPr>
              <a:t>Bölümümüzün </a:t>
            </a:r>
            <a:r>
              <a:rPr lang="tr-TR" sz="2100" b="0" baseline="0" dirty="0">
                <a:effectLst/>
                <a:latin typeface="Times New Roman" panose="02020603050405020304" pitchFamily="18" charset="0"/>
                <a:cs typeface="Times New Roman" panose="02020603050405020304" pitchFamily="18" charset="0"/>
              </a:rPr>
              <a:t>personel verimliliği ve memnuniyetinin geliştirilmesi, ulusal ve uluslararası yayın ve proje sayısının arttırılması, eğitim-öğretim faaliyetlerinin  nitelik ve niceliksel olarak geliştirilmesi, kurumsal kapasitenin güçlendirilmesi  alanlarına odaklanan performans göstergeleri oluşturulmuş, ancak bu göstergelerin takibi ve hedef değerlere ulaşma durumuna ilişkin iyileştirme faaliyetlerinin gerçekleştirilmesi önümüzdeki süreçlerde  ele alınacaktır.</a:t>
            </a:r>
          </a:p>
          <a:p>
            <a:pPr algn="just"/>
            <a:endParaRPr lang="tr-TR" sz="2100" dirty="0">
              <a:latin typeface="Times New Roman" panose="02020603050405020304" pitchFamily="18" charset="0"/>
              <a:cs typeface="Times New Roman" panose="02020603050405020304" pitchFamily="18" charset="0"/>
            </a:endParaRPr>
          </a:p>
          <a:p>
            <a:pPr algn="just"/>
            <a:r>
              <a:rPr lang="tr-TR" sz="2100" b="0" baseline="0" dirty="0" smtClean="0">
                <a:effectLst/>
                <a:latin typeface="Times New Roman" panose="02020603050405020304" pitchFamily="18" charset="0"/>
                <a:cs typeface="Times New Roman" panose="02020603050405020304" pitchFamily="18" charset="0"/>
              </a:rPr>
              <a:t>[3]</a:t>
            </a:r>
            <a:r>
              <a:rPr lang="tr-TR" sz="2100" b="0" baseline="0" dirty="0" err="1" smtClean="0">
                <a:effectLst/>
                <a:latin typeface="Times New Roman" panose="02020603050405020304" pitchFamily="18" charset="0"/>
                <a:cs typeface="Times New Roman" panose="02020603050405020304" pitchFamily="18" charset="0"/>
              </a:rPr>
              <a:t>Öz_değerlendirme</a:t>
            </a:r>
            <a:r>
              <a:rPr lang="tr-TR" sz="2100" dirty="0" err="1" smtClean="0">
                <a:latin typeface="Times New Roman" panose="02020603050405020304" pitchFamily="18" charset="0"/>
                <a:cs typeface="Times New Roman" panose="02020603050405020304" pitchFamily="18" charset="0"/>
              </a:rPr>
              <a:t>_</a:t>
            </a:r>
            <a:r>
              <a:rPr lang="tr-TR" sz="2100" b="0" baseline="0" dirty="0" err="1" smtClean="0">
                <a:effectLst/>
                <a:latin typeface="Times New Roman" panose="02020603050405020304" pitchFamily="18" charset="0"/>
                <a:cs typeface="Times New Roman" panose="02020603050405020304" pitchFamily="18" charset="0"/>
              </a:rPr>
              <a:t>raporları</a:t>
            </a:r>
            <a:r>
              <a:rPr lang="tr-TR" sz="2100" dirty="0">
                <a:latin typeface="Times New Roman" panose="02020603050405020304" pitchFamily="18" charset="0"/>
                <a:cs typeface="Times New Roman" panose="02020603050405020304" pitchFamily="18" charset="0"/>
              </a:rPr>
              <a:t>:</a:t>
            </a:r>
            <a:r>
              <a:rPr lang="tr-TR" sz="2100" b="0" baseline="0" dirty="0" smtClean="0">
                <a:effectLst/>
                <a:latin typeface="Times New Roman" panose="02020603050405020304" pitchFamily="18" charset="0"/>
                <a:cs typeface="Times New Roman" panose="02020603050405020304" pitchFamily="18" charset="0"/>
              </a:rPr>
              <a:t> </a:t>
            </a:r>
            <a:r>
              <a:rPr lang="tr-TR" sz="2100" b="0" baseline="0" dirty="0">
                <a:effectLst/>
                <a:latin typeface="Times New Roman" panose="02020603050405020304" pitchFamily="18" charset="0"/>
                <a:cs typeface="Times New Roman" panose="02020603050405020304" pitchFamily="18" charset="0"/>
              </a:rPr>
              <a:t>https://www.ohu.edu.tr/ulukislamyo/sayfa/oz-degerlendirme-raporlari</a:t>
            </a:r>
          </a:p>
          <a:p>
            <a:pPr algn="just"/>
            <a:r>
              <a:rPr lang="tr-TR" sz="2100" dirty="0" smtClean="0">
                <a:latin typeface="Times New Roman" panose="02020603050405020304" pitchFamily="18" charset="0"/>
                <a:cs typeface="Times New Roman" panose="02020603050405020304" pitchFamily="18" charset="0"/>
              </a:rPr>
              <a:t>[3]</a:t>
            </a:r>
            <a:r>
              <a:rPr lang="tr-TR" sz="2100" dirty="0" err="1" smtClean="0">
                <a:latin typeface="Times New Roman" panose="02020603050405020304" pitchFamily="18" charset="0"/>
                <a:cs typeface="Times New Roman" panose="02020603050405020304" pitchFamily="18" charset="0"/>
              </a:rPr>
              <a:t>Faaliyet_raporları</a:t>
            </a:r>
            <a:r>
              <a:rPr lang="tr-TR" sz="2100" dirty="0">
                <a:latin typeface="Times New Roman" panose="02020603050405020304" pitchFamily="18" charset="0"/>
                <a:cs typeface="Times New Roman" panose="02020603050405020304" pitchFamily="18" charset="0"/>
              </a:rPr>
              <a:t>:</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https://www.ohu.edu.tr/ulukislamyo/sayfa/faaliyet-raporu</a:t>
            </a:r>
            <a:endParaRPr lang="tr-TR" sz="2100" b="0" baseline="0" dirty="0">
              <a:effectLst/>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23349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3369305272"/>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A.2. Misyon ve Stratejik Amaçlar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A.2.3. Misyon, vizyon ve politikalar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3000821"/>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Kurumun genelinde misyon, vizyon ve politikalarla uyumlu uygulamalar bulunmaktadır.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endParaRPr lang="tr-TR" sz="2100" dirty="0">
              <a:latin typeface="Times New Roman" panose="02020603050405020304" pitchFamily="18" charset="0"/>
              <a:cs typeface="Times New Roman" panose="02020603050405020304" pitchFamily="18" charset="0"/>
            </a:endParaRPr>
          </a:p>
          <a:p>
            <a:pPr algn="just"/>
            <a:r>
              <a:rPr lang="tr-TR" sz="2100" b="0" baseline="0" dirty="0" smtClean="0">
                <a:effectLst/>
                <a:latin typeface="Times New Roman" panose="02020603050405020304" pitchFamily="18" charset="0"/>
                <a:cs typeface="Times New Roman" panose="02020603050405020304" pitchFamily="18" charset="0"/>
              </a:rPr>
              <a:t>Bununla birlikte; </a:t>
            </a:r>
            <a:r>
              <a:rPr lang="tr-TR" sz="2100" baseline="0" dirty="0" smtClean="0">
                <a:latin typeface="Times New Roman" panose="02020603050405020304" pitchFamily="18" charset="0"/>
                <a:cs typeface="Times New Roman" panose="02020603050405020304" pitchFamily="18" charset="0"/>
              </a:rPr>
              <a:t>y</a:t>
            </a:r>
            <a:r>
              <a:rPr lang="tr-TR" sz="2100" b="0" dirty="0" smtClean="0">
                <a:effectLst/>
                <a:latin typeface="Times New Roman" panose="02020603050405020304" pitchFamily="18" charset="0"/>
                <a:cs typeface="Times New Roman" panose="02020603050405020304" pitchFamily="18" charset="0"/>
              </a:rPr>
              <a:t>üksekokulumuzda bulunan bölümler üç aylık dönemlerde </a:t>
            </a:r>
            <a:r>
              <a:rPr lang="tr-TR" sz="2100" b="0" baseline="0" dirty="0" smtClean="0">
                <a:effectLst/>
                <a:latin typeface="Times New Roman" panose="02020603050405020304" pitchFamily="18" charset="0"/>
                <a:cs typeface="Times New Roman" panose="02020603050405020304" pitchFamily="18" charset="0"/>
              </a:rPr>
              <a:t>hazırlanan birim eylem planlarının da takibi yapılmakta ve performans göstergeleri olarak KALBİS</a:t>
            </a:r>
            <a:r>
              <a:rPr lang="tr-TR" sz="2100" b="0" dirty="0" smtClean="0">
                <a:effectLst/>
                <a:latin typeface="Times New Roman" panose="02020603050405020304" pitchFamily="18" charset="0"/>
                <a:cs typeface="Times New Roman" panose="02020603050405020304" pitchFamily="18" charset="0"/>
              </a:rPr>
              <a:t> sistemi üzerinden </a:t>
            </a:r>
            <a:r>
              <a:rPr lang="tr-TR" sz="2100" b="0" baseline="0" dirty="0" smtClean="0">
                <a:effectLst/>
                <a:latin typeface="Times New Roman" panose="02020603050405020304" pitchFamily="18" charset="0"/>
                <a:cs typeface="Times New Roman" panose="02020603050405020304" pitchFamily="18" charset="0"/>
              </a:rPr>
              <a:t>takip edilmektedir.</a:t>
            </a:r>
            <a:endParaRPr lang="tr-TR" sz="2100" dirty="0" smtClean="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328913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1821126758"/>
              </p:ext>
            </p:extLst>
          </p:nvPr>
        </p:nvGraphicFramePr>
        <p:xfrm>
          <a:off x="1499419" y="1623588"/>
          <a:ext cx="9193162" cy="2796247"/>
        </p:xfrm>
        <a:graphic>
          <a:graphicData uri="http://schemas.openxmlformats.org/drawingml/2006/table">
            <a:tbl>
              <a:tblPr>
                <a:tableStyleId>{D7AC3CCA-C797-4891-BE02-D94E43425B78}</a:tableStyleId>
              </a:tblPr>
              <a:tblGrid>
                <a:gridCol w="9193162">
                  <a:extLst>
                    <a:ext uri="{9D8B030D-6E8A-4147-A177-3AD203B41FA5}">
                      <a16:colId xmlns:a16="http://schemas.microsoft.com/office/drawing/2014/main" val="2232394278"/>
                    </a:ext>
                  </a:extLst>
                </a:gridCol>
              </a:tblGrid>
              <a:tr h="782616">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A. LİDERLİK, YÖNETİŞİM VE KALİTE</a:t>
                      </a:r>
                    </a:p>
                  </a:txBody>
                  <a:tcPr marL="7620" marR="7620" marT="7620" marB="0" anchor="ctr"/>
                </a:tc>
                <a:extLst>
                  <a:ext uri="{0D108BD9-81ED-4DB2-BD59-A6C34878D82A}">
                    <a16:rowId xmlns:a16="http://schemas.microsoft.com/office/drawing/2014/main" val="770569739"/>
                  </a:ext>
                </a:extLst>
              </a:tr>
              <a:tr h="2013631">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A.3. Yönetim Sistemleri</a:t>
                      </a:r>
                    </a:p>
                    <a:p>
                      <a:pPr algn="l" fontAlgn="b"/>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fontAlgn="b"/>
                      <a:r>
                        <a:rPr lang="tr-TR" sz="2200" b="0" i="0" u="none" strike="noStrike" dirty="0">
                          <a:solidFill>
                            <a:srgbClr val="000000"/>
                          </a:solidFill>
                          <a:effectLst/>
                          <a:latin typeface="Times New Roman" panose="02020603050405020304" pitchFamily="18" charset="0"/>
                          <a:cs typeface="Times New Roman" panose="02020603050405020304" pitchFamily="18" charset="0"/>
                        </a:rPr>
                        <a:t>Kurum, stratejik hedeflerine ulaşmayı nitelik ve nicelik olarak güvence altına almak amacıyla mali, beşeri ve bilgi kaynakları ile süreçlerini yönetmek üzere bir sisteme sahip olmalıdır.</a:t>
                      </a: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584775"/>
          </a:xfrm>
          <a:prstGeom prst="rect">
            <a:avLst/>
          </a:prstGeom>
          <a:noFill/>
        </p:spPr>
        <p:txBody>
          <a:bodyPr wrap="square" rtlCol="0">
            <a:spAutoFit/>
          </a:bodyPr>
          <a:lstStyle/>
          <a:p>
            <a:pPr algn="ctr"/>
            <a:r>
              <a:rPr lang="tr-TR" sz="3200" b="1" dirty="0">
                <a:latin typeface="Times New Roman" panose="02020603050405020304" pitchFamily="18" charset="0"/>
                <a:cs typeface="Times New Roman" panose="02020603050405020304" pitchFamily="18" charset="0"/>
              </a:rPr>
              <a:t>ÖLÇÜTLER</a:t>
            </a:r>
          </a:p>
        </p:txBody>
      </p:sp>
      <p:pic>
        <p:nvPicPr>
          <p:cNvPr id="2" name="Resim 1" descr="daire, metin, grafik, logo içeren bir resim">
            <a:extLst>
              <a:ext uri="{FF2B5EF4-FFF2-40B4-BE49-F238E27FC236}">
                <a16:creationId xmlns:a16="http://schemas.microsoft.com/office/drawing/2014/main" id="{EF5ED216-8C44-CE24-EDB3-58DBEC667A0A}"/>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756150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2076742501"/>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A.3. Yönetim Sistemleri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A.3.1. Bilgi Yönetim Sistemi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3323987"/>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a:t>
            </a:r>
            <a:r>
              <a:rPr lang="tr-TR" sz="2100" dirty="0">
                <a:latin typeface="Times New Roman" panose="02020603050405020304" pitchFamily="18" charset="0"/>
                <a:cs typeface="Times New Roman" panose="02020603050405020304" pitchFamily="18" charset="0"/>
              </a:rPr>
              <a:t>Kurum genelinde temel süreçleri destekleyen entegre bilgi yönetim sistemi işletilmektedir.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r>
              <a:rPr lang="tr-TR" sz="2100" b="0" dirty="0" smtClean="0">
                <a:effectLst/>
                <a:latin typeface="Times New Roman" panose="02020603050405020304" pitchFamily="18" charset="0"/>
                <a:ea typeface="Calibri"/>
                <a:cs typeface="Times New Roman" panose="02020603050405020304" pitchFamily="18" charset="0"/>
              </a:rPr>
              <a:t>Ölçme değerlendirme</a:t>
            </a:r>
            <a:r>
              <a:rPr lang="tr-TR" sz="2100" dirty="0" smtClean="0">
                <a:latin typeface="Times New Roman" panose="02020603050405020304" pitchFamily="18" charset="0"/>
                <a:ea typeface="Calibri"/>
                <a:cs typeface="Times New Roman" panose="02020603050405020304" pitchFamily="18" charset="0"/>
              </a:rPr>
              <a:t> </a:t>
            </a:r>
            <a:r>
              <a:rPr lang="tr-TR" sz="2100" b="0" dirty="0" smtClean="0">
                <a:effectLst/>
                <a:latin typeface="Times New Roman" panose="02020603050405020304" pitchFamily="18" charset="0"/>
                <a:ea typeface="Calibri"/>
                <a:cs typeface="Times New Roman" panose="02020603050405020304" pitchFamily="18" charset="0"/>
              </a:rPr>
              <a:t>sonuçları </a:t>
            </a:r>
            <a:r>
              <a:rPr lang="tr-TR" sz="2100" b="0" baseline="0" dirty="0" smtClean="0">
                <a:effectLst/>
                <a:latin typeface="Times New Roman" panose="02020603050405020304" pitchFamily="18" charset="0"/>
                <a:ea typeface="Calibri"/>
                <a:cs typeface="Times New Roman" panose="02020603050405020304" pitchFamily="18" charset="0"/>
              </a:rPr>
              <a:t> </a:t>
            </a:r>
            <a:r>
              <a:rPr lang="tr-TR" sz="2100" b="0" dirty="0">
                <a:effectLst/>
                <a:latin typeface="Times New Roman" panose="02020603050405020304" pitchFamily="18" charset="0"/>
                <a:ea typeface="Calibri"/>
                <a:cs typeface="Times New Roman" panose="02020603050405020304" pitchFamily="18" charset="0"/>
              </a:rPr>
              <a:t>NOHU OGTİS </a:t>
            </a:r>
            <a:r>
              <a:rPr lang="tr-TR" sz="2100" b="0" baseline="0" dirty="0">
                <a:effectLst/>
                <a:latin typeface="Times New Roman" panose="02020603050405020304" pitchFamily="18" charset="0"/>
                <a:ea typeface="Calibri"/>
                <a:cs typeface="Times New Roman" panose="02020603050405020304" pitchFamily="18" charset="0"/>
              </a:rPr>
              <a:t>Sistemi ile </a:t>
            </a:r>
            <a:r>
              <a:rPr lang="tr-TR" sz="2100" b="0" baseline="0" dirty="0" smtClean="0">
                <a:effectLst/>
                <a:latin typeface="Times New Roman" panose="02020603050405020304" pitchFamily="18" charset="0"/>
                <a:ea typeface="Calibri"/>
                <a:cs typeface="Times New Roman" panose="02020603050405020304" pitchFamily="18" charset="0"/>
              </a:rPr>
              <a:t>duyurulmaktadır</a:t>
            </a:r>
            <a:endParaRPr lang="tr-TR" sz="2100" dirty="0">
              <a:latin typeface="Times New Roman" panose="02020603050405020304" pitchFamily="18" charset="0"/>
              <a:ea typeface="Calibri"/>
              <a:cs typeface="Times New Roman" panose="02020603050405020304" pitchFamily="18" charset="0"/>
            </a:endParaRPr>
          </a:p>
          <a:p>
            <a:pPr algn="just"/>
            <a:r>
              <a:rPr lang="tr-TR" sz="2100" dirty="0" smtClean="0">
                <a:latin typeface="Times New Roman" panose="02020603050405020304" pitchFamily="18" charset="0"/>
                <a:ea typeface="Calibri"/>
                <a:cs typeface="Times New Roman" panose="02020603050405020304" pitchFamily="18" charset="0"/>
              </a:rPr>
              <a:t>[3]</a:t>
            </a:r>
            <a:r>
              <a:rPr lang="tr-TR" sz="2100" dirty="0" err="1" smtClean="0">
                <a:latin typeface="Times New Roman" panose="02020603050405020304" pitchFamily="18" charset="0"/>
                <a:ea typeface="Calibri"/>
                <a:cs typeface="Times New Roman" panose="02020603050405020304" pitchFamily="18" charset="0"/>
              </a:rPr>
              <a:t>Ölçme_değerlendirme_sonuçları</a:t>
            </a:r>
            <a:r>
              <a:rPr lang="tr-TR" sz="2100" dirty="0" smtClean="0">
                <a:latin typeface="Times New Roman" panose="02020603050405020304" pitchFamily="18" charset="0"/>
                <a:ea typeface="Calibri"/>
                <a:cs typeface="Times New Roman" panose="02020603050405020304" pitchFamily="18" charset="0"/>
              </a:rPr>
              <a:t>: </a:t>
            </a:r>
            <a:r>
              <a:rPr lang="tr-TR" sz="2100" dirty="0" smtClean="0">
                <a:latin typeface="Times New Roman" panose="02020603050405020304" pitchFamily="18" charset="0"/>
                <a:cs typeface="Times New Roman" panose="02020603050405020304" pitchFamily="18" charset="0"/>
                <a:hlinkClick r:id="rId2"/>
              </a:rPr>
              <a:t>https</a:t>
            </a:r>
            <a:r>
              <a:rPr lang="tr-TR" sz="2100" dirty="0">
                <a:latin typeface="Times New Roman" panose="02020603050405020304" pitchFamily="18" charset="0"/>
                <a:cs typeface="Times New Roman" panose="02020603050405020304" pitchFamily="18" charset="0"/>
                <a:hlinkClick r:id="rId2"/>
              </a:rPr>
              <a:t>://login.ohu.edu.tr/Login/Index</a:t>
            </a:r>
            <a:endParaRPr lang="tr-TR" sz="2100" dirty="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Eğitim- Öğretim komisyonları ve işlemlerine </a:t>
            </a:r>
            <a:r>
              <a:rPr lang="tr-TR" sz="2100" dirty="0" smtClean="0">
                <a:latin typeface="Times New Roman" panose="02020603050405020304" pitchFamily="18" charset="0"/>
                <a:cs typeface="Times New Roman" panose="02020603050405020304" pitchFamily="18" charset="0"/>
              </a:rPr>
              <a:t>ilişkin bilgiler web sitesinde yer almaktadır.</a:t>
            </a:r>
          </a:p>
          <a:p>
            <a:pPr algn="just"/>
            <a:r>
              <a:rPr lang="tr-TR" sz="2100" dirty="0" smtClean="0">
                <a:latin typeface="Times New Roman" panose="02020603050405020304" pitchFamily="18" charset="0"/>
                <a:cs typeface="Times New Roman" panose="02020603050405020304" pitchFamily="18" charset="0"/>
              </a:rPr>
              <a:t>[3]</a:t>
            </a:r>
            <a:r>
              <a:rPr lang="tr-TR" sz="2100" dirty="0" err="1" smtClean="0">
                <a:latin typeface="Times New Roman" panose="02020603050405020304" pitchFamily="18" charset="0"/>
                <a:cs typeface="Times New Roman" panose="02020603050405020304" pitchFamily="18" charset="0"/>
              </a:rPr>
              <a:t>Kurumlar_ve_komisyonlar</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hlinkClick r:id="rId3"/>
              </a:rPr>
              <a:t>https://www.ohu.edu.tr/ulukislamyo/sayfa/kurullar-ve-komisyonlar</a:t>
            </a:r>
            <a:endParaRPr lang="tr-TR" sz="2100" dirty="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31200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A.3. Yönetim Sistemleri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A.3.1. Bilgi Yönetim Sistemi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2677656"/>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a:t>
            </a:r>
            <a:r>
              <a:rPr lang="tr-TR" sz="2100" dirty="0">
                <a:latin typeface="Times New Roman" panose="02020603050405020304" pitchFamily="18" charset="0"/>
                <a:cs typeface="Times New Roman" panose="02020603050405020304" pitchFamily="18" charset="0"/>
              </a:rPr>
              <a:t>Kurum genelinde temel süreçleri destekleyen entegre bilgi yönetim sistemi işletilmektedir.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r>
              <a:rPr lang="tr-TR" sz="2100" dirty="0">
                <a:latin typeface="Times New Roman" panose="02020603050405020304" pitchFamily="18" charset="0"/>
                <a:cs typeface="Times New Roman" panose="02020603050405020304" pitchFamily="18" charset="0"/>
              </a:rPr>
              <a:t>Üniversitemizin web sitesinde akademik ve idari birim ile öğrencilerin kullandıkları Bilgi Yönetim Sistemi </a:t>
            </a:r>
            <a:r>
              <a:rPr lang="tr-TR" sz="2100" dirty="0" smtClean="0">
                <a:latin typeface="Times New Roman" panose="02020603050405020304" pitchFamily="18" charset="0"/>
                <a:cs typeface="Times New Roman" panose="02020603050405020304" pitchFamily="18" charset="0"/>
              </a:rPr>
              <a:t>entegredir.</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[3] </a:t>
            </a:r>
            <a:r>
              <a:rPr lang="tr-TR" sz="2100" dirty="0" err="1" smtClean="0">
                <a:latin typeface="Times New Roman" panose="02020603050405020304" pitchFamily="18" charset="0"/>
                <a:cs typeface="Times New Roman" panose="02020603050405020304" pitchFamily="18" charset="0"/>
              </a:rPr>
              <a:t>web_adresi</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https://www.ohu.edu.tr/</a:t>
            </a: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20458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27097643"/>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A.3. Yönetim Sistemleri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A.3.2. İnsan Kaynakları Yönetimi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3323987"/>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Kurumun genelinde insan kaynakları yönetimi doğrultusunda uygulamalar tanımlı süreçlere uygun bir biçimde yürütülmektedir.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endParaRPr lang="tr-TR" sz="2100" b="1"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Çalışan (akademik ve idari) personellerin memnuniyet, şikayet ve önerilerini belirlemek ve izlemek amacıyla İstek Yönetim Sistemi bulunmaktadır</a:t>
            </a:r>
            <a:r>
              <a:rPr lang="tr-TR" sz="2100" dirty="0" smtClean="0">
                <a:latin typeface="Times New Roman" panose="02020603050405020304" pitchFamily="18" charset="0"/>
                <a:cs typeface="Times New Roman" panose="02020603050405020304" pitchFamily="18" charset="0"/>
              </a:rPr>
              <a:t>.</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Çalışan (akademik ve idari) memnuniyeti anketleri sistem üzerinde OGRİS den gerçekleştirilmektedir.</a:t>
            </a: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08378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92CB13-53F6-B495-5D58-2250F9260465}"/>
              </a:ext>
            </a:extLst>
          </p:cNvPr>
          <p:cNvSpPr>
            <a:spLocks noGrp="1"/>
          </p:cNvSpPr>
          <p:nvPr>
            <p:ph type="title"/>
          </p:nvPr>
        </p:nvSpPr>
        <p:spPr>
          <a:xfrm>
            <a:off x="862780" y="692329"/>
            <a:ext cx="10134600" cy="322580"/>
          </a:xfrm>
        </p:spPr>
        <p:txBody>
          <a:bodyPr>
            <a:noAutofit/>
          </a:bodyPr>
          <a:lstStyle/>
          <a:p>
            <a:pPr algn="ctr"/>
            <a:r>
              <a:rPr lang="tr-TR" b="1" dirty="0" smtClean="0">
                <a:latin typeface="Times New Roman" panose="02020603050405020304" pitchFamily="18" charset="0"/>
                <a:cs typeface="Times New Roman" panose="02020603050405020304" pitchFamily="18" charset="0"/>
              </a:rPr>
              <a:t>Genel Bilgiler</a:t>
            </a:r>
            <a:endParaRPr lang="tr-TR" b="1"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433DE76B-238B-DA37-4EE2-76C923CB10D1}"/>
              </a:ext>
            </a:extLst>
          </p:cNvPr>
          <p:cNvSpPr txBox="1"/>
          <p:nvPr/>
        </p:nvSpPr>
        <p:spPr>
          <a:xfrm>
            <a:off x="231057" y="853619"/>
            <a:ext cx="11597150" cy="4493538"/>
          </a:xfrm>
          <a:prstGeom prst="rect">
            <a:avLst/>
          </a:prstGeom>
          <a:noFill/>
        </p:spPr>
        <p:txBody>
          <a:bodyPr wrap="square" rtlCol="0">
            <a:spAutoFit/>
          </a:bodyPr>
          <a:lstStyle/>
          <a:p>
            <a:pPr marL="342900" indent="-342900" algn="just">
              <a:buFont typeface="Wingdings" panose="05000000000000000000" pitchFamily="2" charset="2"/>
              <a:buChar char="v"/>
            </a:pPr>
            <a:endParaRPr lang="tr-TR" sz="2200" dirty="0" smtClean="0">
              <a:latin typeface="Times New Roman" panose="02020603050405020304" pitchFamily="18" charset="0"/>
              <a:cs typeface="Times New Roman" panose="02020603050405020304" pitchFamily="18" charset="0"/>
            </a:endParaRPr>
          </a:p>
          <a:p>
            <a:pPr algn="just"/>
            <a:endParaRPr lang="tr-TR"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tr-TR" sz="2200" dirty="0" smtClean="0">
                <a:latin typeface="Times New Roman" panose="02020603050405020304" pitchFamily="18" charset="0"/>
                <a:cs typeface="Times New Roman" panose="02020603050405020304" pitchFamily="18" charset="0"/>
              </a:rPr>
              <a:t>Muhasebe </a:t>
            </a:r>
            <a:r>
              <a:rPr lang="tr-TR" sz="2200" dirty="0">
                <a:latin typeface="Times New Roman" panose="02020603050405020304" pitchFamily="18" charset="0"/>
                <a:cs typeface="Times New Roman" panose="02020603050405020304" pitchFamily="18" charset="0"/>
              </a:rPr>
              <a:t>ve Vergi Uygulamaları Programı, toplam 120 AKTS değerinde 4 yarıyıldan oluşan 2 yıllık bir programdır. Programımız; Üç Öğretim Görevlisinden oluşan genç, dinamik ve yetkin bir akademik kadroya sahiptir</a:t>
            </a:r>
            <a:r>
              <a:rPr lang="tr-TR" sz="22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v"/>
            </a:pPr>
            <a:endParaRPr lang="tr-TR"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tr-TR" sz="2200" dirty="0">
                <a:latin typeface="Times New Roman" panose="02020603050405020304" pitchFamily="18" charset="0"/>
                <a:cs typeface="Times New Roman" panose="02020603050405020304" pitchFamily="18" charset="0"/>
              </a:rPr>
              <a:t>Programda, Ön Lisans öğrencileri ilk yıl İngilizce, Türk Dili ve Atatürk İlkeleri ve İnkılâp Tarihi gibi zorunlu dersler ile programa alışmaya başlarlar. İkinci sınıfta ileriye yönelik çalışacakları alana ilişkin olarak seçmeli dersleri seçerek o alana yoğunlaşırlar. İkinci yılın sonunda dersleri başarılı olarak geçen öğrenciler programdan muhasebe meslek elemanı olarak mezun olurlar</a:t>
            </a:r>
            <a:r>
              <a:rPr lang="tr-TR" sz="22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v"/>
            </a:pPr>
            <a:endParaRPr lang="tr-TR"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endParaRPr lang="tr-TR" sz="22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endParaRPr lang="tr-TR" sz="2200" dirty="0">
              <a:latin typeface="Times New Roman" panose="02020603050405020304" pitchFamily="18" charset="0"/>
              <a:cs typeface="Times New Roman" panose="02020603050405020304" pitchFamily="18" charset="0"/>
            </a:endParaRPr>
          </a:p>
        </p:txBody>
      </p:sp>
      <p:pic>
        <p:nvPicPr>
          <p:cNvPr id="4" name="Resim 3" descr="daire, metin, grafik, logo içeren bir resim&#10;&#10;Açıklama otomatik olarak oluşturuldu">
            <a:extLst>
              <a:ext uri="{FF2B5EF4-FFF2-40B4-BE49-F238E27FC236}">
                <a16:creationId xmlns:a16="http://schemas.microsoft.com/office/drawing/2014/main" id="{F875D337-E69E-79AC-F960-0F8690110E61}"/>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950245" y="5470872"/>
            <a:ext cx="2094270" cy="1138701"/>
          </a:xfrm>
          <a:prstGeom prst="ellipse">
            <a:avLst/>
          </a:prstGeom>
          <a:ln>
            <a:noFill/>
          </a:ln>
          <a:effectLst>
            <a:softEdge rad="112500"/>
          </a:effectLst>
        </p:spPr>
      </p:pic>
    </p:spTree>
    <p:extLst>
      <p:ext uri="{BB962C8B-B14F-4D97-AF65-F5344CB8AC3E}">
        <p14:creationId xmlns:p14="http://schemas.microsoft.com/office/powerpoint/2010/main" val="510563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3709966071"/>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A.3. Yönetim Sistemleri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A.3.2. İnsan Kaynakları Yönetimi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3000821"/>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Kurumun genelinde insan kaynakları yönetimi doğrultusunda uygulamalar tanımlı süreçlere uygun bir biçimde yürütülmektedir.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smtClean="0">
                <a:latin typeface="Times New Roman" panose="02020603050405020304" pitchFamily="18" charset="0"/>
                <a:cs typeface="Times New Roman" panose="02020603050405020304" pitchFamily="18" charset="0"/>
              </a:rPr>
              <a:t>KANITLAR</a:t>
            </a:r>
          </a:p>
          <a:p>
            <a:pPr algn="ctr"/>
            <a:endParaRPr lang="tr-TR" sz="2100" b="1"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İnsan kaynaklarına ilişkin kurallar ve süreçler bulunmaktadır. Şeffaf şekilde yürütülen bu süreçler kurumda herkes tarafından bilinmektedir ve web sitesinde yayımlanmaktadır: </a:t>
            </a:r>
            <a:endParaRPr lang="tr-TR" sz="2100" dirty="0" smtClean="0">
              <a:latin typeface="Times New Roman" panose="02020603050405020304" pitchFamily="18" charset="0"/>
              <a:cs typeface="Times New Roman" panose="02020603050405020304" pitchFamily="18" charset="0"/>
            </a:endParaRPr>
          </a:p>
          <a:p>
            <a:pPr algn="just"/>
            <a:endParaRPr lang="tr-TR" sz="2100" dirty="0" smtClean="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[3] </a:t>
            </a:r>
            <a:r>
              <a:rPr lang="tr-TR" sz="2100" dirty="0" err="1" smtClean="0">
                <a:latin typeface="Times New Roman" panose="02020603050405020304" pitchFamily="18" charset="0"/>
                <a:cs typeface="Times New Roman" panose="02020603050405020304" pitchFamily="18" charset="0"/>
              </a:rPr>
              <a:t>web_adresi</a:t>
            </a:r>
            <a:r>
              <a:rPr lang="tr-TR" sz="2100" dirty="0" smtClean="0">
                <a:latin typeface="Times New Roman" panose="02020603050405020304" pitchFamily="18" charset="0"/>
                <a:cs typeface="Times New Roman" panose="02020603050405020304" pitchFamily="18" charset="0"/>
              </a:rPr>
              <a:t>: https</a:t>
            </a:r>
            <a:r>
              <a:rPr lang="tr-TR" sz="2100" dirty="0">
                <a:latin typeface="Times New Roman" panose="02020603050405020304" pitchFamily="18" charset="0"/>
                <a:cs typeface="Times New Roman" panose="02020603050405020304" pitchFamily="18" charset="0"/>
              </a:rPr>
              <a:t>://www.ohu.edu.tr/personel</a:t>
            </a: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451040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2559220656"/>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A.3. Yönetim Sistemleri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A.3.3. Finansal Yönetim</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3693319"/>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Kurumun genelinde finansal kaynakların yönetime ilişkin uygulamalar tanımlı süreçlere uygun biçimde yürütülmektedir.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r>
              <a:rPr lang="tr-TR" sz="2100" dirty="0">
                <a:latin typeface="Times New Roman" panose="02020603050405020304" pitchFamily="18" charset="0"/>
                <a:cs typeface="Times New Roman" panose="02020603050405020304" pitchFamily="18" charset="0"/>
              </a:rPr>
              <a:t>Yüksekokulumuzda </a:t>
            </a:r>
            <a:r>
              <a:rPr lang="tr-TR" sz="2100" dirty="0">
                <a:effectLst/>
                <a:latin typeface="Times New Roman" panose="02020603050405020304" pitchFamily="18" charset="0"/>
                <a:ea typeface="Times New Roman" panose="02020603050405020304" pitchFamily="18" charset="0"/>
              </a:rPr>
              <a:t>faaliyetlere ilişkin bilgi ve değerlendirmelere</a:t>
            </a:r>
            <a:r>
              <a:rPr lang="tr-TR" sz="2100" dirty="0">
                <a:latin typeface="Times New Roman" panose="02020603050405020304" pitchFamily="18" charset="0"/>
                <a:cs typeface="Times New Roman" panose="02020603050405020304" pitchFamily="18" charset="0"/>
              </a:rPr>
              <a:t> ait bütçe bilgileri her yıl faaliyet raporlarında yayımlanmaktadır: https://www.ohu.edu.tr/ulukislamyo/sayfa/faaliyet-raporu</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[3]</a:t>
            </a:r>
            <a:r>
              <a:rPr lang="tr-TR" sz="2100" dirty="0" err="1" smtClean="0">
                <a:latin typeface="Times New Roman" panose="02020603050405020304" pitchFamily="18" charset="0"/>
                <a:cs typeface="Times New Roman" panose="02020603050405020304" pitchFamily="18" charset="0"/>
              </a:rPr>
              <a:t>Stratejik_plan</a:t>
            </a:r>
            <a:r>
              <a:rPr lang="tr-TR" sz="2100" dirty="0">
                <a:latin typeface="Times New Roman" panose="02020603050405020304" pitchFamily="18" charset="0"/>
                <a:cs typeface="Times New Roman" panose="02020603050405020304" pitchFamily="18" charset="0"/>
              </a:rPr>
              <a:t>:</a:t>
            </a:r>
          </a:p>
          <a:p>
            <a:pPr algn="just"/>
            <a:r>
              <a:rPr lang="tr-TR" sz="21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https://static.ohu.edu.tr/uniweb/media/portallar/kalitecalismalari2/sayfalar/16296/5c025ylx.pdf</a:t>
            </a:r>
            <a:endParaRPr lang="tr-TR" sz="2100" dirty="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a:t>
            </a:r>
            <a:r>
              <a:rPr lang="tr-TR" sz="2100" dirty="0" smtClean="0">
                <a:latin typeface="Times New Roman" panose="02020603050405020304" pitchFamily="18" charset="0"/>
                <a:cs typeface="Times New Roman" panose="02020603050405020304" pitchFamily="18" charset="0"/>
              </a:rPr>
              <a:t>3]</a:t>
            </a:r>
            <a:r>
              <a:rPr lang="tr-TR" sz="2100" dirty="0" err="1" smtClean="0">
                <a:latin typeface="Times New Roman" panose="02020603050405020304" pitchFamily="18" charset="0"/>
                <a:cs typeface="Times New Roman" panose="02020603050405020304" pitchFamily="18" charset="0"/>
              </a:rPr>
              <a:t>Kamu_mali_yönetimi_ve_kontrol</a:t>
            </a:r>
            <a:r>
              <a:rPr lang="tr-TR" sz="2100" dirty="0" err="1">
                <a:latin typeface="Times New Roman" panose="02020603050405020304" pitchFamily="18" charset="0"/>
                <a:cs typeface="Times New Roman" panose="02020603050405020304" pitchFamily="18" charset="0"/>
              </a:rPr>
              <a:t>_</a:t>
            </a:r>
            <a:r>
              <a:rPr lang="tr-TR" sz="2100" dirty="0" err="1" smtClean="0">
                <a:latin typeface="Times New Roman" panose="02020603050405020304" pitchFamily="18" charset="0"/>
                <a:cs typeface="Times New Roman" panose="02020603050405020304" pitchFamily="18" charset="0"/>
              </a:rPr>
              <a:t>kanunu</a:t>
            </a:r>
            <a:r>
              <a:rPr lang="tr-TR" sz="2100" dirty="0">
                <a:latin typeface="Times New Roman" panose="02020603050405020304" pitchFamily="18" charset="0"/>
                <a:cs typeface="Times New Roman" panose="02020603050405020304" pitchFamily="18" charset="0"/>
              </a:rPr>
              <a:t>: https://www.mevzuat.gov.tr/MevzuatMetin/1.5.5018.pdf</a:t>
            </a: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50268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1895331018"/>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A.3. Yönetim Sistemleri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A.3.4. Süreç Yönetimi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4185761"/>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a:t>
            </a:r>
            <a:r>
              <a:rPr lang="tr-TR" sz="2100" dirty="0">
                <a:latin typeface="Times New Roman" panose="02020603050405020304" pitchFamily="18" charset="0"/>
                <a:cs typeface="Times New Roman" panose="02020603050405020304" pitchFamily="18" charset="0"/>
              </a:rPr>
              <a:t> Kurumun genelinde tanımlı süreçler yönetilmektedir.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r>
              <a:rPr lang="tr-TR" sz="2100" dirty="0" smtClean="0">
                <a:latin typeface="Times New Roman" panose="02020603050405020304" pitchFamily="18" charset="0"/>
                <a:cs typeface="Times New Roman" panose="02020603050405020304" pitchFamily="18" charset="0"/>
              </a:rPr>
              <a:t>Bölümümüze </a:t>
            </a:r>
            <a:r>
              <a:rPr lang="tr-TR" sz="2100" dirty="0">
                <a:latin typeface="Times New Roman" panose="02020603050405020304" pitchFamily="18" charset="0"/>
                <a:cs typeface="Times New Roman" panose="02020603050405020304" pitchFamily="18" charset="0"/>
              </a:rPr>
              <a:t>ait tüm etkinliklere ait süreçler ve alt süreçler tanımlıdır.</a:t>
            </a:r>
          </a:p>
          <a:p>
            <a:pPr algn="just"/>
            <a:endParaRPr lang="tr-TR" sz="2100" dirty="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[3]</a:t>
            </a:r>
            <a:r>
              <a:rPr lang="tr-TR" sz="2000" dirty="0" err="1" smtClean="0">
                <a:latin typeface="Times New Roman" panose="02020603050405020304" pitchFamily="18" charset="0"/>
                <a:cs typeface="Times New Roman" panose="02020603050405020304" pitchFamily="18" charset="0"/>
              </a:rPr>
              <a:t>İş_akış</a:t>
            </a:r>
            <a:r>
              <a:rPr lang="tr-TR" sz="2000" dirty="0" err="1">
                <a:latin typeface="Times New Roman" panose="02020603050405020304" pitchFamily="18" charset="0"/>
                <a:cs typeface="Times New Roman" panose="02020603050405020304" pitchFamily="18" charset="0"/>
              </a:rPr>
              <a:t>_</a:t>
            </a:r>
            <a:r>
              <a:rPr lang="tr-TR" sz="2000" dirty="0" err="1" smtClean="0">
                <a:latin typeface="Times New Roman" panose="02020603050405020304" pitchFamily="18" charset="0"/>
                <a:cs typeface="Times New Roman" panose="02020603050405020304" pitchFamily="18" charset="0"/>
              </a:rPr>
              <a:t>süreçleri</a:t>
            </a:r>
            <a:r>
              <a:rPr lang="tr-TR" sz="2000"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hlinkClick r:id="rId2"/>
              </a:rPr>
              <a:t>https://www.ohu.edu.tr/ulukislamyo/sayfa/is-akis-surecleri</a:t>
            </a:r>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3]</a:t>
            </a:r>
            <a:r>
              <a:rPr lang="tr-TR" sz="2000" dirty="0" err="1" smtClean="0">
                <a:latin typeface="Times New Roman" panose="02020603050405020304" pitchFamily="18" charset="0"/>
                <a:cs typeface="Times New Roman" panose="02020603050405020304" pitchFamily="18" charset="0"/>
              </a:rPr>
              <a:t>Görev_tanımları</a:t>
            </a:r>
            <a:r>
              <a:rPr lang="tr-TR" sz="2000" dirty="0">
                <a:latin typeface="Times New Roman" panose="02020603050405020304" pitchFamily="18" charset="0"/>
                <a:cs typeface="Times New Roman" panose="02020603050405020304" pitchFamily="18" charset="0"/>
              </a:rPr>
              <a:t>: https://www.ohu.edu.tr/ulukislamyo/sayfa/gorev-tanimlari</a:t>
            </a:r>
          </a:p>
          <a:p>
            <a:pPr algn="just"/>
            <a:r>
              <a:rPr lang="tr-TR" sz="2000" dirty="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3]2547_sayılı_Yüksek_Öğretim_Kanunu</a:t>
            </a:r>
            <a:r>
              <a:rPr lang="tr-TR" sz="2000" dirty="0">
                <a:latin typeface="Times New Roman" panose="02020603050405020304" pitchFamily="18" charset="0"/>
                <a:cs typeface="Times New Roman" panose="02020603050405020304" pitchFamily="18" charset="0"/>
              </a:rPr>
              <a:t>:</a:t>
            </a:r>
          </a:p>
          <a:p>
            <a:pPr algn="just"/>
            <a:r>
              <a:rPr lang="tr-TR" sz="2000"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rPr>
              <a:t>https://www.mevzuat.gov.tr/mevzuat?MevzuatNo=2547&amp;MevzuatTur=1&amp;MevzuatTertip=5 </a:t>
            </a:r>
            <a:endParaRPr lang="tr-TR" sz="2000" dirty="0">
              <a:latin typeface="Times New Roman" panose="02020603050405020304" pitchFamily="18" charset="0"/>
              <a:cs typeface="Times New Roman" panose="02020603050405020304" pitchFamily="18" charset="0"/>
            </a:endParaRPr>
          </a:p>
          <a:p>
            <a:pPr algn="just">
              <a:spcAft>
                <a:spcPts val="0"/>
              </a:spcAft>
            </a:pPr>
            <a:r>
              <a:rPr lang="tr-TR" sz="2000" dirty="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3]</a:t>
            </a:r>
            <a:r>
              <a:rPr lang="tr-TR" sz="2000" b="0" baseline="0" dirty="0" smtClean="0">
                <a:effectLst/>
                <a:latin typeface="Times New Roman" panose="02020603050405020304" pitchFamily="18" charset="0"/>
                <a:cs typeface="Times New Roman" panose="02020603050405020304" pitchFamily="18" charset="0"/>
              </a:rPr>
              <a:t>2809_sayılı_Yüksek_Öğretim_Kurumları_Teşkilatı_Kanunu</a:t>
            </a:r>
            <a:r>
              <a:rPr lang="tr-TR" sz="2000" b="0" baseline="0" dirty="0">
                <a:effectLst/>
                <a:latin typeface="Times New Roman" panose="02020603050405020304" pitchFamily="18" charset="0"/>
                <a:cs typeface="Times New Roman" panose="02020603050405020304" pitchFamily="18" charset="0"/>
              </a:rPr>
              <a:t>:</a:t>
            </a:r>
          </a:p>
          <a:p>
            <a:pPr algn="just">
              <a:spcAft>
                <a:spcPts val="0"/>
              </a:spcAft>
            </a:pPr>
            <a:r>
              <a:rPr lang="tr-TR" sz="2000" b="0" baseline="0" dirty="0">
                <a:effectLst/>
                <a:latin typeface="Times New Roman" panose="02020603050405020304" pitchFamily="18" charset="0"/>
                <a:cs typeface="Times New Roman" panose="02020603050405020304" pitchFamily="18" charset="0"/>
                <a:hlinkClick r:id="rId4"/>
              </a:rPr>
              <a:t>https://www.mevzuat.gov.tr/mevzuat?MevzuatNo=10127&amp;MevzuatTur=7&amp;MevzuatTertip=5 </a:t>
            </a:r>
            <a:endParaRPr lang="tr-TR" sz="2000" b="0" baseline="0" dirty="0">
              <a:effectLst/>
              <a:latin typeface="Times New Roman" panose="02020603050405020304" pitchFamily="18" charset="0"/>
              <a:cs typeface="Times New Roman" panose="02020603050405020304" pitchFamily="18" charset="0"/>
            </a:endParaRPr>
          </a:p>
          <a:p>
            <a:pPr algn="just">
              <a:spcAft>
                <a:spcPts val="0"/>
              </a:spcAft>
            </a:pPr>
            <a:r>
              <a:rPr lang="tr-TR" sz="2000" dirty="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3]</a:t>
            </a:r>
            <a:r>
              <a:rPr lang="tr-TR" sz="2000" b="0" baseline="0" dirty="0" smtClean="0">
                <a:effectLst/>
                <a:latin typeface="Times New Roman" panose="02020603050405020304" pitchFamily="18" charset="0"/>
                <a:cs typeface="Times New Roman" panose="02020603050405020304" pitchFamily="18" charset="0"/>
              </a:rPr>
              <a:t>2914_sayılı_Yüksek_Öğretim_Personel_Kanunu</a:t>
            </a:r>
            <a:r>
              <a:rPr lang="tr-TR" sz="2000" b="0" baseline="0" dirty="0">
                <a:effectLst/>
                <a:latin typeface="Times New Roman" panose="02020603050405020304" pitchFamily="18" charset="0"/>
                <a:cs typeface="Times New Roman" panose="02020603050405020304" pitchFamily="18" charset="0"/>
              </a:rPr>
              <a:t>: </a:t>
            </a:r>
            <a:r>
              <a:rPr lang="tr-TR" sz="2000" b="0" baseline="0" dirty="0">
                <a:effectLst/>
                <a:latin typeface="Times New Roman" panose="02020603050405020304" pitchFamily="18" charset="0"/>
                <a:cs typeface="Times New Roman" panose="02020603050405020304" pitchFamily="18" charset="0"/>
                <a:hlinkClick r:id="rId5"/>
              </a:rPr>
              <a:t>https://www.mevzuat.gov.tr/MevzuatMetin/1.5.2914.pdf </a:t>
            </a:r>
            <a:endParaRPr lang="tr-TR" sz="2000" dirty="0">
              <a:effectLst/>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6"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959867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2570881432"/>
              </p:ext>
            </p:extLst>
          </p:nvPr>
        </p:nvGraphicFramePr>
        <p:xfrm>
          <a:off x="1111044" y="1623588"/>
          <a:ext cx="10176387" cy="2800928"/>
        </p:xfrm>
        <a:graphic>
          <a:graphicData uri="http://schemas.openxmlformats.org/drawingml/2006/table">
            <a:tbl>
              <a:tblPr>
                <a:tableStyleId>{D7AC3CCA-C797-4891-BE02-D94E43425B78}</a:tableStyleId>
              </a:tblPr>
              <a:tblGrid>
                <a:gridCol w="10176387">
                  <a:extLst>
                    <a:ext uri="{9D8B030D-6E8A-4147-A177-3AD203B41FA5}">
                      <a16:colId xmlns:a16="http://schemas.microsoft.com/office/drawing/2014/main" val="2232394278"/>
                    </a:ext>
                  </a:extLst>
                </a:gridCol>
              </a:tblGrid>
              <a:tr h="783926">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A. LİDERLİK, YÖNETİŞİM VE KALİTE</a:t>
                      </a:r>
                    </a:p>
                  </a:txBody>
                  <a:tcPr marL="7620" marR="7620" marT="7620" marB="0" anchor="ctr"/>
                </a:tc>
                <a:extLst>
                  <a:ext uri="{0D108BD9-81ED-4DB2-BD59-A6C34878D82A}">
                    <a16:rowId xmlns:a16="http://schemas.microsoft.com/office/drawing/2014/main" val="770569739"/>
                  </a:ext>
                </a:extLst>
              </a:tr>
              <a:tr h="2017002">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A.4. Paydaş Katılım</a:t>
                      </a:r>
                    </a:p>
                    <a:p>
                      <a:pPr algn="just" fontAlgn="b"/>
                      <a:endParaRPr lang="tr-TR" sz="2200" b="0" i="0" u="none" strike="noStrike" dirty="0">
                        <a:solidFill>
                          <a:srgbClr val="000000"/>
                        </a:solidFill>
                        <a:effectLst/>
                        <a:latin typeface="Times New Roman" panose="02020603050405020304" pitchFamily="18" charset="0"/>
                        <a:cs typeface="Times New Roman" panose="02020603050405020304" pitchFamily="18" charset="0"/>
                      </a:endParaRPr>
                    </a:p>
                    <a:p>
                      <a:pPr algn="just" fontAlgn="b"/>
                      <a:r>
                        <a:rPr lang="tr-TR" sz="2200" b="0" i="0" u="none" strike="noStrike" dirty="0">
                          <a:solidFill>
                            <a:srgbClr val="000000"/>
                          </a:solidFill>
                          <a:effectLst/>
                          <a:latin typeface="Times New Roman" panose="02020603050405020304" pitchFamily="18" charset="0"/>
                          <a:cs typeface="Times New Roman" panose="02020603050405020304" pitchFamily="18" charset="0"/>
                        </a:rPr>
                        <a:t>Kurum, iç ve dış paydaşlarının stratejik kararlara ve süreçlere katılımını sağlamak üzere geri bildirimlerini almak, yanıtlamak ve kararlarında kullanmak için gerekli sistemleri oluşturmalı ve yönetmelidir.</a:t>
                      </a: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584775"/>
          </a:xfrm>
          <a:prstGeom prst="rect">
            <a:avLst/>
          </a:prstGeom>
          <a:noFill/>
        </p:spPr>
        <p:txBody>
          <a:bodyPr wrap="square" rtlCol="0">
            <a:spAutoFit/>
          </a:bodyPr>
          <a:lstStyle/>
          <a:p>
            <a:pPr algn="ctr"/>
            <a:r>
              <a:rPr lang="tr-TR" sz="3200" b="1" dirty="0">
                <a:latin typeface="Times New Roman" panose="02020603050405020304" pitchFamily="18" charset="0"/>
                <a:cs typeface="Times New Roman" panose="02020603050405020304" pitchFamily="18" charset="0"/>
              </a:rPr>
              <a:t>ÖLÇÜTLER</a:t>
            </a:r>
          </a:p>
        </p:txBody>
      </p:sp>
      <p:pic>
        <p:nvPicPr>
          <p:cNvPr id="2" name="Resim 1" descr="daire, metin, grafik, logo içeren bir resim">
            <a:extLst>
              <a:ext uri="{FF2B5EF4-FFF2-40B4-BE49-F238E27FC236}">
                <a16:creationId xmlns:a16="http://schemas.microsoft.com/office/drawing/2014/main" id="{EF5ED216-8C44-CE24-EDB3-58DBEC667A0A}"/>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201339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1876788986"/>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2200" b="1" i="0" u="none" strike="noStrike" dirty="0">
                          <a:effectLst/>
                          <a:latin typeface="Times New Roman" panose="02020603050405020304" pitchFamily="18" charset="0"/>
                          <a:cs typeface="Times New Roman" panose="02020603050405020304" pitchFamily="18" charset="0"/>
                        </a:rPr>
                        <a:t>A.4. </a:t>
                      </a:r>
                      <a:r>
                        <a:rPr lang="tr-TR" sz="2200" b="1" i="0" u="none" strike="noStrike" dirty="0">
                          <a:solidFill>
                            <a:srgbClr val="000000"/>
                          </a:solidFill>
                          <a:effectLst/>
                          <a:latin typeface="Times New Roman" panose="02020603050405020304" pitchFamily="18" charset="0"/>
                          <a:cs typeface="Times New Roman" panose="02020603050405020304" pitchFamily="18" charset="0"/>
                        </a:rPr>
                        <a:t>Paydaş Katılım</a:t>
                      </a: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A.4.1. İç ve Dış Paydaş Katılımı</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4939814"/>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a:t>
            </a:r>
            <a:r>
              <a:rPr lang="tr-TR" sz="2100" dirty="0">
                <a:latin typeface="Times New Roman" panose="02020603050405020304" pitchFamily="18" charset="0"/>
                <a:cs typeface="Times New Roman" panose="02020603050405020304" pitchFamily="18" charset="0"/>
              </a:rPr>
              <a:t> Tüm süreçlerdeki PUKÖ katmanlarına paydaş katılımını sağlamak üzere Kurumun geneline yayılmış mekanizmalar bulunmaktadır.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r>
              <a:rPr lang="tr-TR" sz="2100" dirty="0">
                <a:latin typeface="Times New Roman" panose="02020603050405020304" pitchFamily="18" charset="0"/>
                <a:cs typeface="Times New Roman" panose="02020603050405020304" pitchFamily="18" charset="0"/>
              </a:rPr>
              <a:t>İç ve dış paydaşların karar alma, yönetişim ve iyileştirme süreçlerine katılım mekanizmaları tanımlanmıştır. Gerçekleşen katılım neticesinde sonuçlar değerlendirilmekte ve bağlı iyileştirmeler gerçekleştirilmektedir</a:t>
            </a:r>
            <a:r>
              <a:rPr lang="tr-TR" sz="2100" dirty="0" smtClean="0">
                <a:latin typeface="Times New Roman" panose="02020603050405020304" pitchFamily="18" charset="0"/>
                <a:cs typeface="Times New Roman" panose="02020603050405020304" pitchFamily="18" charset="0"/>
              </a:rPr>
              <a:t>.</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Paydaş görüşlerinin alınması sürecinde kullanılan veri toplama araç ve yöntemleri olarak anketler, grup toplantıları gerçekleştirilmektedir.</a:t>
            </a:r>
          </a:p>
          <a:p>
            <a:pPr algn="just"/>
            <a:r>
              <a:rPr lang="tr-TR" sz="2100" dirty="0" smtClean="0">
                <a:latin typeface="Times New Roman" panose="02020603050405020304" pitchFamily="18" charset="0"/>
                <a:cs typeface="Times New Roman" panose="02020603050405020304" pitchFamily="18" charset="0"/>
              </a:rPr>
              <a:t>[3]Kanıt: </a:t>
            </a:r>
            <a:r>
              <a:rPr lang="tr-TR" sz="2100" dirty="0">
                <a:latin typeface="Times New Roman" panose="02020603050405020304" pitchFamily="18" charset="0"/>
                <a:cs typeface="Times New Roman" panose="02020603050405020304" pitchFamily="18" charset="0"/>
                <a:hlinkClick r:id="rId2"/>
              </a:rPr>
              <a:t>https://www.ohu.edu.tr/ulukislamyo/duyuru/62025</a:t>
            </a:r>
            <a:r>
              <a:rPr lang="tr-TR" sz="2100" dirty="0">
                <a:latin typeface="Times New Roman" panose="02020603050405020304" pitchFamily="18" charset="0"/>
                <a:cs typeface="Times New Roman" panose="02020603050405020304" pitchFamily="18" charset="0"/>
              </a:rPr>
              <a:t> adresinde yer almaktadır</a:t>
            </a:r>
            <a:r>
              <a:rPr lang="tr-TR" sz="2100" dirty="0" smtClean="0">
                <a:latin typeface="Times New Roman" panose="02020603050405020304" pitchFamily="18" charset="0"/>
                <a:cs typeface="Times New Roman" panose="02020603050405020304" pitchFamily="18" charset="0"/>
              </a:rPr>
              <a:t>.</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Karar alma süreçlerinde iç ve dış paydaş görüşleri alınmaktadır</a:t>
            </a:r>
          </a:p>
          <a:p>
            <a:pPr algn="just"/>
            <a:r>
              <a:rPr lang="tr-TR" sz="2100" dirty="0" smtClean="0">
                <a:latin typeface="Times New Roman" panose="02020603050405020304" pitchFamily="18" charset="0"/>
                <a:cs typeface="Times New Roman" panose="02020603050405020304" pitchFamily="18" charset="0"/>
              </a:rPr>
              <a:t>[3]</a:t>
            </a:r>
            <a:r>
              <a:rPr lang="tr-TR" sz="2100" dirty="0" err="1" smtClean="0">
                <a:latin typeface="Times New Roman" panose="02020603050405020304" pitchFamily="18" charset="0"/>
                <a:cs typeface="Times New Roman" panose="02020603050405020304" pitchFamily="18" charset="0"/>
              </a:rPr>
              <a:t>Kanıt:NÖHÜ_Evrak_Tarih_ve</a:t>
            </a:r>
            <a:r>
              <a:rPr lang="tr-TR" sz="2100" dirty="0" err="1">
                <a:latin typeface="Times New Roman" panose="02020603050405020304" pitchFamily="18" charset="0"/>
                <a:cs typeface="Times New Roman" panose="02020603050405020304" pitchFamily="18" charset="0"/>
              </a:rPr>
              <a:t>_</a:t>
            </a:r>
            <a:r>
              <a:rPr lang="tr-TR" sz="2100" dirty="0" err="1" smtClean="0">
                <a:latin typeface="Times New Roman" panose="02020603050405020304" pitchFamily="18" charset="0"/>
                <a:cs typeface="Times New Roman" panose="02020603050405020304" pitchFamily="18" charset="0"/>
              </a:rPr>
              <a:t>Sayısı</a:t>
            </a:r>
            <a:r>
              <a:rPr lang="tr-TR" sz="2100" dirty="0">
                <a:latin typeface="Times New Roman" panose="02020603050405020304" pitchFamily="18" charset="0"/>
                <a:cs typeface="Times New Roman" panose="02020603050405020304" pitchFamily="18" charset="0"/>
              </a:rPr>
              <a:t>: 30/03/2023-339073. </a:t>
            </a: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945989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3552207741"/>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2200" b="1" i="0" u="none" strike="noStrike" dirty="0">
                          <a:effectLst/>
                          <a:latin typeface="Times New Roman" panose="02020603050405020304" pitchFamily="18" charset="0"/>
                          <a:cs typeface="Times New Roman" panose="02020603050405020304" pitchFamily="18" charset="0"/>
                        </a:rPr>
                        <a:t>A.4. </a:t>
                      </a:r>
                      <a:r>
                        <a:rPr lang="tr-TR" sz="2200" b="1" i="0" u="none" strike="noStrike" dirty="0">
                          <a:solidFill>
                            <a:srgbClr val="000000"/>
                          </a:solidFill>
                          <a:effectLst/>
                          <a:latin typeface="Times New Roman" panose="02020603050405020304" pitchFamily="18" charset="0"/>
                          <a:cs typeface="Times New Roman" panose="02020603050405020304" pitchFamily="18" charset="0"/>
                        </a:rPr>
                        <a:t>Paydaş Katılım</a:t>
                      </a: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A.4.2. Öğrenci Geri Bildirimleri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4939814"/>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a:t>
            </a:r>
            <a:r>
              <a:rPr lang="tr-TR" sz="2100" dirty="0">
                <a:latin typeface="Times New Roman" panose="02020603050405020304" pitchFamily="18" charset="0"/>
                <a:cs typeface="Times New Roman" panose="02020603050405020304" pitchFamily="18" charset="0"/>
              </a:rPr>
              <a:t> Programların genelinde öğrenci geri bildirimleri ( her yarıyıl ya da her akademik yıl sonunda) alınmaktadır.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ctr"/>
            <a:endParaRPr lang="tr-TR" sz="2100" b="1"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Yüksekokulumuzda öğrenci görüşleri, şikayetleri, anketler, dış paydaş anketleri vb. OGRİS sistemi üzerinden sistematik ve çeşitli yollarla alınmaktadır. </a:t>
            </a:r>
          </a:p>
          <a:p>
            <a:pPr algn="just"/>
            <a:r>
              <a:rPr lang="tr-TR" sz="2100" dirty="0" smtClean="0">
                <a:latin typeface="Times New Roman" panose="02020603050405020304" pitchFamily="18" charset="0"/>
                <a:cs typeface="Times New Roman" panose="02020603050405020304" pitchFamily="18" charset="0"/>
              </a:rPr>
              <a:t>Öğrenci </a:t>
            </a:r>
            <a:r>
              <a:rPr lang="tr-TR" sz="2100" dirty="0">
                <a:latin typeface="Times New Roman" panose="02020603050405020304" pitchFamily="18" charset="0"/>
                <a:cs typeface="Times New Roman" panose="02020603050405020304" pitchFamily="18" charset="0"/>
              </a:rPr>
              <a:t>şikayetleri ve/veya önerileri için muhtelif kanallar vardır, öğrencilerce bilinir, bunlar adil ve etkin bir biçimde çalışmaktadır.</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Öğrenciler ile ilgili geri bildirimler OGRİS sistemi üzerinden her yarıyıl sonunda anket yolu ile gerçekleştirilmektedir.</a:t>
            </a:r>
          </a:p>
          <a:p>
            <a:pPr algn="just"/>
            <a:r>
              <a:rPr lang="tr-TR" sz="2100" dirty="0" smtClean="0">
                <a:latin typeface="Times New Roman" panose="02020603050405020304" pitchFamily="18" charset="0"/>
                <a:cs typeface="Times New Roman" panose="02020603050405020304" pitchFamily="18" charset="0"/>
              </a:rPr>
              <a:t>Öğrenci </a:t>
            </a:r>
            <a:r>
              <a:rPr lang="tr-TR" sz="2100" dirty="0">
                <a:latin typeface="Times New Roman" panose="02020603050405020304" pitchFamily="18" charset="0"/>
                <a:cs typeface="Times New Roman" panose="02020603050405020304" pitchFamily="18" charset="0"/>
              </a:rPr>
              <a:t>birliği başkanı ve okul yönetimi düzenlediği toplantılar ile öğrencilerle gerçekleştirilecek olan gezilere karar vermekte ve planlamalar yapmaktadır.</a:t>
            </a: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436337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509985069"/>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2200" b="1" i="0" u="none" strike="noStrike" dirty="0">
                          <a:effectLst/>
                          <a:latin typeface="Times New Roman" panose="02020603050405020304" pitchFamily="18" charset="0"/>
                          <a:cs typeface="Times New Roman" panose="02020603050405020304" pitchFamily="18" charset="0"/>
                        </a:rPr>
                        <a:t>A.4. </a:t>
                      </a:r>
                      <a:r>
                        <a:rPr lang="tr-TR" sz="2200" b="1" i="0" u="none" strike="noStrike" dirty="0">
                          <a:solidFill>
                            <a:srgbClr val="000000"/>
                          </a:solidFill>
                          <a:effectLst/>
                          <a:latin typeface="Times New Roman" panose="02020603050405020304" pitchFamily="18" charset="0"/>
                          <a:cs typeface="Times New Roman" panose="02020603050405020304" pitchFamily="18" charset="0"/>
                        </a:rPr>
                        <a:t>Paydaş Katılım</a:t>
                      </a: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A.4.3. Mezun İlişkileri Yönetimi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90049" y="1257080"/>
            <a:ext cx="11503743" cy="4247317"/>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Kurumdaki programların genelinde mezun izleme sistemi uygulamaları vardır.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Öğrenimini başarı ile tamamlayıp mezun olmaya hak kazanan öğrencilerin mezun bilgi sistemine üye olmaları sağlanarak mezun olan öğrenciler ile bölümümüzün bağlarının koparılmaması amaçlanmaktadır</a:t>
            </a:r>
            <a:r>
              <a:rPr lang="tr-TR" sz="2100" dirty="0" smtClean="0">
                <a:latin typeface="Times New Roman" panose="02020603050405020304" pitchFamily="18" charset="0"/>
                <a:cs typeface="Times New Roman" panose="02020603050405020304" pitchFamily="18" charset="0"/>
              </a:rPr>
              <a:t>.</a:t>
            </a:r>
          </a:p>
          <a:p>
            <a:pPr algn="just"/>
            <a:r>
              <a:rPr lang="tr-TR" sz="2100" dirty="0" smtClean="0">
                <a:latin typeface="Times New Roman" panose="02020603050405020304" pitchFamily="18" charset="0"/>
                <a:cs typeface="Times New Roman" panose="02020603050405020304" pitchFamily="18" charset="0"/>
              </a:rPr>
              <a:t> </a:t>
            </a:r>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[3]Kanıt </a:t>
            </a:r>
            <a:r>
              <a:rPr lang="tr-TR" sz="2100" dirty="0">
                <a:latin typeface="Times New Roman" panose="02020603050405020304" pitchFamily="18" charset="0"/>
                <a:cs typeface="Times New Roman" panose="02020603050405020304" pitchFamily="18" charset="0"/>
                <a:hlinkClick r:id="rId2"/>
              </a:rPr>
              <a:t>https://soft.ohu.edu.tr/mbs/</a:t>
            </a:r>
            <a:r>
              <a:rPr lang="tr-TR" sz="2100" dirty="0">
                <a:latin typeface="Times New Roman" panose="02020603050405020304" pitchFamily="18" charset="0"/>
                <a:cs typeface="Times New Roman" panose="02020603050405020304" pitchFamily="18" charset="0"/>
              </a:rPr>
              <a:t> adresinde yer almaktadır.</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Mezun öğrencilerden bu konu ile ilgili anket yolu ile bilgi alınmaktadır. </a:t>
            </a:r>
            <a:endParaRPr lang="tr-TR" sz="2100" dirty="0" smtClean="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Ankete </a:t>
            </a:r>
            <a:r>
              <a:rPr lang="tr-TR" sz="2100" dirty="0">
                <a:latin typeface="Times New Roman" panose="02020603050405020304" pitchFamily="18" charset="0"/>
                <a:cs typeface="Times New Roman" panose="02020603050405020304" pitchFamily="18" charset="0"/>
              </a:rPr>
              <a:t>öğrencimiz </a:t>
            </a:r>
            <a:r>
              <a:rPr lang="tr-TR" sz="2100" dirty="0">
                <a:latin typeface="Times New Roman" panose="02020603050405020304" pitchFamily="18" charset="0"/>
                <a:cs typeface="Times New Roman" panose="02020603050405020304" pitchFamily="18" charset="0"/>
                <a:hlinkClick r:id="rId2"/>
              </a:rPr>
              <a:t>https://soft.ohu.edu.tr/mbs/</a:t>
            </a:r>
            <a:r>
              <a:rPr lang="tr-TR" sz="2100" dirty="0">
                <a:latin typeface="Times New Roman" panose="02020603050405020304" pitchFamily="18" charset="0"/>
                <a:cs typeface="Times New Roman" panose="02020603050405020304" pitchFamily="18" charset="0"/>
              </a:rPr>
              <a:t> adresinden ulaşmaktadır.</a:t>
            </a:r>
          </a:p>
          <a:p>
            <a:endParaRPr lang="tr-TR" dirty="0"/>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767878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3528223040"/>
              </p:ext>
            </p:extLst>
          </p:nvPr>
        </p:nvGraphicFramePr>
        <p:xfrm>
          <a:off x="969023" y="1397809"/>
          <a:ext cx="10617610" cy="3815187"/>
        </p:xfrm>
        <a:graphic>
          <a:graphicData uri="http://schemas.openxmlformats.org/drawingml/2006/table">
            <a:tbl>
              <a:tblPr>
                <a:tableStyleId>{D7AC3CCA-C797-4891-BE02-D94E43425B78}</a:tableStyleId>
              </a:tblPr>
              <a:tblGrid>
                <a:gridCol w="10617610">
                  <a:extLst>
                    <a:ext uri="{9D8B030D-6E8A-4147-A177-3AD203B41FA5}">
                      <a16:colId xmlns:a16="http://schemas.microsoft.com/office/drawing/2014/main" val="2232394278"/>
                    </a:ext>
                  </a:extLst>
                </a:gridCol>
              </a:tblGrid>
              <a:tr h="1065637">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B. EĞİTİM</a:t>
                      </a:r>
                      <a:r>
                        <a:rPr lang="tr-TR" sz="2200" b="1" i="0" u="none" strike="noStrike" baseline="0" dirty="0">
                          <a:solidFill>
                            <a:srgbClr val="000000"/>
                          </a:solidFill>
                          <a:effectLst/>
                          <a:latin typeface="Times New Roman" panose="02020603050405020304" pitchFamily="18" charset="0"/>
                          <a:cs typeface="Times New Roman" panose="02020603050405020304" pitchFamily="18" charset="0"/>
                        </a:rPr>
                        <a:t> VE ÖĞRETİM</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770569739"/>
                  </a:ext>
                </a:extLst>
              </a:tr>
              <a:tr h="2749550">
                <a:tc>
                  <a:txBody>
                    <a:bodyPr/>
                    <a:lstStyle/>
                    <a:p>
                      <a:pPr algn="just"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B.1.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 Tasarımı, Değerlendirmesi ve Güncellenmesi</a:t>
                      </a:r>
                    </a:p>
                    <a:p>
                      <a:pPr algn="l" fontAlgn="b"/>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Kurum, öğretim programlarını Türkiye Yükseköğretim Yeterlilikleri Çerçevesi ile uyumlu; öğretim amaçlarına ve öğrenme çıktılarına uygun olarak tasarlamalı, öğrencilerin ve toplumun ihtiyaçlarına cevap verdiğinden emin olmak için periyodik olarak değerlendirmeli ve güncellemelidir.</a:t>
                      </a:r>
                      <a:endParaRPr lang="tr-T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extLst>
                  <a:ext uri="{0D108BD9-81ED-4DB2-BD59-A6C34878D82A}">
                    <a16:rowId xmlns:a16="http://schemas.microsoft.com/office/drawing/2014/main" val="2731926030"/>
                  </a:ext>
                </a:extLst>
              </a:tr>
            </a:tbl>
          </a:graphicData>
        </a:graphic>
      </p:graphicFrame>
      <p:pic>
        <p:nvPicPr>
          <p:cNvPr id="2" name="Resim 1" descr="daire, metin, grafik, logo içeren bir resim">
            <a:extLst>
              <a:ext uri="{FF2B5EF4-FFF2-40B4-BE49-F238E27FC236}">
                <a16:creationId xmlns:a16="http://schemas.microsoft.com/office/drawing/2014/main" id="{EF5ED216-8C44-CE24-EDB3-58DBEC667A0A}"/>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546918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nvGraphicFramePr>
        <p:xfrm>
          <a:off x="235973" y="282666"/>
          <a:ext cx="11611896" cy="1239012"/>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B.1.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 Tasarımı, Değerlendirmesi ve Güncellenmesi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a:lnSpc>
                          <a:spcPct val="200000"/>
                        </a:lnSpc>
                        <a:spcAft>
                          <a:spcPts val="0"/>
                        </a:spcAft>
                      </a:pPr>
                      <a:r>
                        <a:rPr lang="tr-TR" sz="2200" b="1" dirty="0">
                          <a:effectLst/>
                          <a:latin typeface="Times New Roman" panose="02020603050405020304" pitchFamily="18" charset="0"/>
                          <a:cs typeface="Times New Roman" panose="02020603050405020304" pitchFamily="18" charset="0"/>
                        </a:rPr>
                        <a:t>OLGUNLUK DÜZEYİ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70569739"/>
                  </a:ext>
                </a:extLst>
              </a:tr>
              <a:tr h="399084">
                <a:tc>
                  <a:txBody>
                    <a:bodyPr/>
                    <a:lstStyle/>
                    <a:p>
                      <a:pPr>
                        <a:lnSpc>
                          <a:spcPct val="200000"/>
                        </a:lnSpc>
                        <a:spcAft>
                          <a:spcPts val="0"/>
                        </a:spcAft>
                      </a:pPr>
                      <a:r>
                        <a:rPr lang="tr-TR" sz="2200" b="1" dirty="0">
                          <a:effectLst/>
                          <a:latin typeface="Times New Roman" panose="02020603050405020304" pitchFamily="18" charset="0"/>
                          <a:cs typeface="Times New Roman" panose="02020603050405020304" pitchFamily="18" charset="0"/>
                        </a:rPr>
                        <a:t>B.1.1. Programların Tasarımı ve Onayı</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200000"/>
                        </a:lnSpc>
                        <a:spcAft>
                          <a:spcPts val="0"/>
                        </a:spcAft>
                      </a:pPr>
                      <a:r>
                        <a:rPr lang="tr-TR" sz="2200" b="1" dirty="0">
                          <a:effectLst/>
                          <a:latin typeface="Times New Roman" panose="02020603050405020304" pitchFamily="18" charset="0"/>
                          <a:cs typeface="Times New Roman" panose="02020603050405020304" pitchFamily="18" charset="0"/>
                        </a:rPr>
                        <a:t>1</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200000"/>
                        </a:lnSpc>
                        <a:spcAft>
                          <a:spcPts val="0"/>
                        </a:spcAft>
                      </a:pPr>
                      <a:r>
                        <a:rPr lang="tr-TR" sz="2200" b="1" dirty="0">
                          <a:solidFill>
                            <a:schemeClr val="tx1"/>
                          </a:solidFill>
                          <a:effectLst/>
                          <a:latin typeface="Times New Roman" panose="02020603050405020304" pitchFamily="18" charset="0"/>
                          <a:ea typeface="Calibri"/>
                          <a:cs typeface="Times New Roman" panose="02020603050405020304" pitchFamily="18" charset="0"/>
                        </a:rPr>
                        <a:t>2</a:t>
                      </a:r>
                    </a:p>
                  </a:txBody>
                  <a:tcPr marL="68580" marR="68580" marT="0" marB="0" anchor="ctr"/>
                </a:tc>
                <a:tc>
                  <a:txBody>
                    <a:bodyPr/>
                    <a:lstStyle/>
                    <a:p>
                      <a:pPr algn="ctr">
                        <a:lnSpc>
                          <a:spcPct val="200000"/>
                        </a:lnSpc>
                        <a:spcAft>
                          <a:spcPts val="0"/>
                        </a:spcAft>
                      </a:pPr>
                      <a:r>
                        <a:rPr lang="tr-TR" sz="2200" b="1" dirty="0">
                          <a:solidFill>
                            <a:schemeClr val="tx1"/>
                          </a:solidFill>
                          <a:effectLst/>
                          <a:latin typeface="Times New Roman" panose="02020603050405020304" pitchFamily="18" charset="0"/>
                          <a:cs typeface="Times New Roman" panose="02020603050405020304" pitchFamily="18" charset="0"/>
                        </a:rPr>
                        <a:t>3</a:t>
                      </a:r>
                      <a:endParaRPr lang="tr-TR" sz="22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solidFill>
                      <a:schemeClr val="tx2">
                        <a:lumMod val="50000"/>
                        <a:lumOff val="50000"/>
                      </a:schemeClr>
                    </a:solidFill>
                  </a:tcPr>
                </a:tc>
                <a:tc>
                  <a:txBody>
                    <a:bodyPr/>
                    <a:lstStyle/>
                    <a:p>
                      <a:pPr algn="ctr">
                        <a:lnSpc>
                          <a:spcPct val="200000"/>
                        </a:lnSpc>
                        <a:spcAft>
                          <a:spcPts val="0"/>
                        </a:spcAft>
                      </a:pPr>
                      <a:r>
                        <a:rPr lang="tr-TR" sz="2200" b="1" dirty="0">
                          <a:solidFill>
                            <a:schemeClr val="tx1"/>
                          </a:solidFill>
                          <a:effectLst/>
                          <a:latin typeface="Times New Roman" panose="02020603050405020304" pitchFamily="18" charset="0"/>
                          <a:cs typeface="Times New Roman" panose="02020603050405020304" pitchFamily="18" charset="0"/>
                        </a:rPr>
                        <a:t>4</a:t>
                      </a:r>
                      <a:endParaRPr lang="tr-TR" sz="22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200000"/>
                        </a:lnSpc>
                        <a:spcAft>
                          <a:spcPts val="0"/>
                        </a:spcAft>
                      </a:pPr>
                      <a:r>
                        <a:rPr lang="tr-TR" sz="2200" b="1" dirty="0">
                          <a:effectLst/>
                          <a:latin typeface="Times New Roman" panose="02020603050405020304" pitchFamily="18" charset="0"/>
                          <a:cs typeface="Times New Roman" panose="02020603050405020304" pitchFamily="18" charset="0"/>
                        </a:rPr>
                        <a:t>5</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90049" y="1865364"/>
            <a:ext cx="11503743" cy="4124206"/>
          </a:xfrm>
          <a:prstGeom prst="rect">
            <a:avLst/>
          </a:prstGeom>
          <a:noFill/>
        </p:spPr>
        <p:txBody>
          <a:bodyPr wrap="square" rtlCol="0">
            <a:spAutoFit/>
          </a:bodyPr>
          <a:lstStyle/>
          <a:p>
            <a:pPr lvl="0" algn="just" defTabSz="914400"/>
            <a:r>
              <a:rPr lang="tr-TR" sz="2200" b="1" dirty="0">
                <a:solidFill>
                  <a:prstClr val="black"/>
                </a:solidFill>
                <a:latin typeface="Times New Roman" panose="02020603050405020304" pitchFamily="18" charset="0"/>
                <a:cs typeface="Times New Roman" panose="02020603050405020304" pitchFamily="18" charset="0"/>
              </a:rPr>
              <a:t>Olgunluk Düzeyi 3:</a:t>
            </a:r>
            <a:r>
              <a:rPr lang="tr-TR" sz="2200" dirty="0">
                <a:solidFill>
                  <a:prstClr val="black"/>
                </a:solidFill>
                <a:latin typeface="Times New Roman" panose="02020603050405020304" pitchFamily="18" charset="0"/>
                <a:cs typeface="Times New Roman" panose="02020603050405020304" pitchFamily="18" charset="0"/>
              </a:rPr>
              <a:t>Tanımlı süreçler doğrultusunda; Kurumun genelinde, tasarımı ve onayı gerçekleşen programlar, programların amaç ve öğrenme çıktılarına uygun olarak yürütülmektedir.</a:t>
            </a:r>
          </a:p>
          <a:p>
            <a:pPr algn="ctr" defTabSz="914400"/>
            <a:endParaRPr lang="tr-TR" sz="2200" b="1" dirty="0">
              <a:latin typeface="Times New Roman" panose="02020603050405020304" pitchFamily="18" charset="0"/>
              <a:cs typeface="Times New Roman" panose="02020603050405020304" pitchFamily="18" charset="0"/>
            </a:endParaRPr>
          </a:p>
          <a:p>
            <a:pPr algn="ctr" defTabSz="914400"/>
            <a:r>
              <a:rPr lang="tr-TR" sz="2200" b="1" dirty="0">
                <a:latin typeface="Times New Roman" panose="02020603050405020304" pitchFamily="18" charset="0"/>
                <a:cs typeface="Times New Roman" panose="02020603050405020304" pitchFamily="18" charset="0"/>
              </a:rPr>
              <a:t>KANITLAR</a:t>
            </a:r>
          </a:p>
          <a:p>
            <a:pPr lvl="0" algn="ctr" defTabSz="914400"/>
            <a:endParaRPr lang="tr-TR" sz="2200" dirty="0">
              <a:solidFill>
                <a:prstClr val="black"/>
              </a:solidFill>
              <a:latin typeface="Times New Roman" panose="02020603050405020304" pitchFamily="18" charset="0"/>
              <a:cs typeface="Times New Roman" panose="02020603050405020304" pitchFamily="18" charset="0"/>
            </a:endParaRPr>
          </a:p>
          <a:p>
            <a:pPr lvl="0" algn="just" defTabSz="914400"/>
            <a:r>
              <a:rPr lang="tr-TR" sz="2200" dirty="0">
                <a:solidFill>
                  <a:prstClr val="black"/>
                </a:solidFill>
                <a:latin typeface="Times New Roman" panose="02020603050405020304" pitchFamily="18" charset="0"/>
                <a:cs typeface="Times New Roman" panose="02020603050405020304" pitchFamily="18" charset="0"/>
              </a:rPr>
              <a:t>Derslerin içerikleri, amaç ve </a:t>
            </a:r>
            <a:r>
              <a:rPr lang="tr-TR" sz="2200" dirty="0" smtClean="0">
                <a:solidFill>
                  <a:prstClr val="black"/>
                </a:solidFill>
                <a:latin typeface="Times New Roman" panose="02020603050405020304" pitchFamily="18" charset="0"/>
                <a:cs typeface="Times New Roman" panose="02020603050405020304" pitchFamily="18" charset="0"/>
              </a:rPr>
              <a:t>hedeflerine internet </a:t>
            </a:r>
            <a:r>
              <a:rPr lang="tr-TR" sz="2200" dirty="0">
                <a:solidFill>
                  <a:prstClr val="black"/>
                </a:solidFill>
                <a:latin typeface="Times New Roman" panose="02020603050405020304" pitchFamily="18" charset="0"/>
                <a:cs typeface="Times New Roman" panose="02020603050405020304" pitchFamily="18" charset="0"/>
              </a:rPr>
              <a:t>adresinde verilmektedir</a:t>
            </a:r>
            <a:r>
              <a:rPr lang="tr-TR" sz="2200" dirty="0" smtClean="0">
                <a:solidFill>
                  <a:prstClr val="black"/>
                </a:solidFill>
                <a:latin typeface="Times New Roman" panose="02020603050405020304" pitchFamily="18" charset="0"/>
                <a:cs typeface="Times New Roman" panose="02020603050405020304" pitchFamily="18" charset="0"/>
              </a:rPr>
              <a:t>.</a:t>
            </a:r>
          </a:p>
          <a:p>
            <a:pPr lvl="0" algn="just" defTabSz="914400"/>
            <a:r>
              <a:rPr lang="tr-TR" sz="2200" dirty="0" smtClean="0">
                <a:solidFill>
                  <a:prstClr val="black"/>
                </a:solidFill>
                <a:latin typeface="Times New Roman" panose="02020603050405020304" pitchFamily="18" charset="0"/>
                <a:cs typeface="Times New Roman" panose="02020603050405020304" pitchFamily="18" charset="0"/>
              </a:rPr>
              <a:t>[3] </a:t>
            </a:r>
            <a:r>
              <a:rPr lang="tr-TR" sz="2200" dirty="0" err="1" smtClean="0">
                <a:solidFill>
                  <a:prstClr val="black"/>
                </a:solidFill>
                <a:latin typeface="Times New Roman" panose="02020603050405020304" pitchFamily="18" charset="0"/>
                <a:cs typeface="Times New Roman" panose="02020603050405020304" pitchFamily="18" charset="0"/>
              </a:rPr>
              <a:t>Ders_bilgi_paketi</a:t>
            </a:r>
            <a:r>
              <a:rPr lang="tr-TR" sz="2200" dirty="0" smtClean="0">
                <a:solidFill>
                  <a:prstClr val="black"/>
                </a:solidFill>
                <a:latin typeface="Times New Roman" panose="02020603050405020304" pitchFamily="18" charset="0"/>
                <a:cs typeface="Times New Roman" panose="02020603050405020304" pitchFamily="18" charset="0"/>
              </a:rPr>
              <a:t>: </a:t>
            </a:r>
            <a:r>
              <a:rPr lang="tr-TR" sz="2200" dirty="0" smtClean="0">
                <a:solidFill>
                  <a:prstClr val="black"/>
                </a:solidFill>
                <a:latin typeface="Times New Roman" panose="02020603050405020304" pitchFamily="18" charset="0"/>
                <a:cs typeface="Times New Roman" panose="02020603050405020304" pitchFamily="18" charset="0"/>
                <a:hlinkClick r:id="rId2"/>
              </a:rPr>
              <a:t>https</a:t>
            </a:r>
            <a:r>
              <a:rPr lang="tr-TR" sz="2200" dirty="0">
                <a:solidFill>
                  <a:prstClr val="black"/>
                </a:solidFill>
                <a:latin typeface="Times New Roman" panose="02020603050405020304" pitchFamily="18" charset="0"/>
                <a:cs typeface="Times New Roman" panose="02020603050405020304" pitchFamily="18" charset="0"/>
                <a:hlinkClick r:id="rId2"/>
              </a:rPr>
              <a:t>://www.ohu.edu.tr/akts/bilgipaketi/onlisans</a:t>
            </a:r>
            <a:endParaRPr lang="tr-TR" sz="2200" dirty="0" smtClean="0">
              <a:solidFill>
                <a:prstClr val="black"/>
              </a:solidFill>
              <a:latin typeface="Times New Roman" panose="02020603050405020304" pitchFamily="18" charset="0"/>
              <a:cs typeface="Times New Roman" panose="02020603050405020304" pitchFamily="18" charset="0"/>
            </a:endParaRPr>
          </a:p>
          <a:p>
            <a:pPr lvl="0" algn="just" defTabSz="914400"/>
            <a:endParaRPr lang="tr-TR" sz="2200" dirty="0">
              <a:solidFill>
                <a:prstClr val="black"/>
              </a:solidFill>
              <a:latin typeface="Times New Roman" panose="02020603050405020304" pitchFamily="18" charset="0"/>
              <a:cs typeface="Times New Roman" panose="02020603050405020304" pitchFamily="18" charset="0"/>
            </a:endParaRPr>
          </a:p>
          <a:p>
            <a:pPr lvl="0" algn="just" defTabSz="914400"/>
            <a:r>
              <a:rPr lang="tr-TR" sz="2200" dirty="0">
                <a:solidFill>
                  <a:prstClr val="black"/>
                </a:solidFill>
                <a:latin typeface="Times New Roman" panose="02020603050405020304" pitchFamily="18" charset="0"/>
                <a:cs typeface="Times New Roman" panose="02020603050405020304" pitchFamily="18" charset="0"/>
              </a:rPr>
              <a:t>Ancak bu uygulamaların sonuçlarının izlenmesi yapılmamaktadır.</a:t>
            </a:r>
            <a:endParaRPr lang="tr-TR" sz="2200" b="1" dirty="0">
              <a:solidFill>
                <a:prstClr val="black"/>
              </a:solidFill>
              <a:latin typeface="Times New Roman" panose="02020603050405020304" pitchFamily="18" charset="0"/>
              <a:cs typeface="Times New Roman" panose="02020603050405020304" pitchFamily="18" charset="0"/>
            </a:endParaRPr>
          </a:p>
          <a:p>
            <a:pPr lvl="0" algn="ctr" defTabSz="914400">
              <a:lnSpc>
                <a:spcPct val="200000"/>
              </a:lnSpc>
            </a:pPr>
            <a:endParaRPr lang="tr-TR" sz="1600" b="1" dirty="0">
              <a:solidFill>
                <a:prstClr val="black"/>
              </a:solidFill>
              <a:latin typeface="Calibri"/>
            </a:endParaRPr>
          </a:p>
          <a:p>
            <a:pPr lvl="0" algn="ctr" defTabSz="914400">
              <a:lnSpc>
                <a:spcPct val="200000"/>
              </a:lnSpc>
            </a:pPr>
            <a:endParaRPr lang="tr-TR" sz="1600" b="1" dirty="0">
              <a:solidFill>
                <a:prstClr val="black"/>
              </a:solidFill>
              <a:latin typeface="Calibri"/>
              <a:ea typeface="Calibri"/>
              <a:cs typeface="Times New Roman"/>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338212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graphicFrame>
        <p:nvGraphicFramePr>
          <p:cNvPr id="5" name="Tablo 4">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1110804876"/>
              </p:ext>
            </p:extLst>
          </p:nvPr>
        </p:nvGraphicFramePr>
        <p:xfrm>
          <a:off x="331593" y="339816"/>
          <a:ext cx="11611896" cy="1341120"/>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B.1.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 Tasarımı, Değerlendirmesi ve Güncellenmesi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a:lnSpc>
                          <a:spcPct val="200000"/>
                        </a:lnSpc>
                        <a:spcAft>
                          <a:spcPts val="0"/>
                        </a:spcAft>
                      </a:pPr>
                      <a:r>
                        <a:rPr lang="tr-TR" sz="2200" b="1" dirty="0">
                          <a:effectLst/>
                          <a:latin typeface="Times New Roman" panose="02020603050405020304" pitchFamily="18" charset="0"/>
                          <a:cs typeface="Times New Roman" panose="02020603050405020304" pitchFamily="18" charset="0"/>
                        </a:rPr>
                        <a:t>OLGUNLUK DÜZEYİ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70569739"/>
                  </a:ext>
                </a:extLst>
              </a:tr>
              <a:tr h="399084">
                <a:tc>
                  <a:txBody>
                    <a:bodyPr/>
                    <a:lstStyle/>
                    <a:p>
                      <a:pPr>
                        <a:lnSpc>
                          <a:spcPct val="200000"/>
                        </a:lnSpc>
                        <a:spcAft>
                          <a:spcPts val="0"/>
                        </a:spcAft>
                      </a:pPr>
                      <a:r>
                        <a:rPr lang="tr-TR" sz="2200" b="1" dirty="0">
                          <a:effectLst/>
                          <a:latin typeface="Times New Roman" panose="02020603050405020304" pitchFamily="18" charset="0"/>
                          <a:cs typeface="Times New Roman" panose="02020603050405020304" pitchFamily="18" charset="0"/>
                        </a:rPr>
                        <a:t>B.1.2. Programın Ders Dağılım Dengesi </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200000"/>
                        </a:lnSpc>
                        <a:spcAft>
                          <a:spcPts val="0"/>
                        </a:spcAft>
                      </a:pPr>
                      <a:r>
                        <a:rPr lang="tr-TR" sz="2200" b="1" dirty="0">
                          <a:effectLst/>
                          <a:latin typeface="Times New Roman" panose="02020603050405020304" pitchFamily="18" charset="0"/>
                          <a:cs typeface="Times New Roman" panose="02020603050405020304" pitchFamily="18" charset="0"/>
                        </a:rPr>
                        <a:t>1</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200000"/>
                        </a:lnSpc>
                        <a:spcAft>
                          <a:spcPts val="0"/>
                        </a:spcAft>
                      </a:pPr>
                      <a:r>
                        <a:rPr lang="tr-TR" sz="2200" b="1" dirty="0">
                          <a:effectLst/>
                          <a:latin typeface="Times New Roman" panose="02020603050405020304" pitchFamily="18" charset="0"/>
                          <a:cs typeface="Times New Roman" panose="02020603050405020304" pitchFamily="18" charset="0"/>
                        </a:rPr>
                        <a:t>2</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200000"/>
                        </a:lnSpc>
                        <a:spcAft>
                          <a:spcPts val="0"/>
                        </a:spcAft>
                      </a:pPr>
                      <a:r>
                        <a:rPr lang="tr-TR" sz="2200" b="1" dirty="0">
                          <a:solidFill>
                            <a:schemeClr val="tx1"/>
                          </a:solidFill>
                          <a:effectLst/>
                          <a:latin typeface="Times New Roman" panose="02020603050405020304" pitchFamily="18" charset="0"/>
                          <a:cs typeface="Times New Roman" panose="02020603050405020304" pitchFamily="18" charset="0"/>
                        </a:rPr>
                        <a:t>3</a:t>
                      </a:r>
                      <a:endParaRPr lang="tr-TR" sz="22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solidFill>
                      <a:schemeClr val="tx2">
                        <a:lumMod val="50000"/>
                        <a:lumOff val="50000"/>
                      </a:schemeClr>
                    </a:solidFill>
                  </a:tcPr>
                </a:tc>
                <a:tc>
                  <a:txBody>
                    <a:bodyPr/>
                    <a:lstStyle/>
                    <a:p>
                      <a:pPr algn="ctr">
                        <a:lnSpc>
                          <a:spcPct val="200000"/>
                        </a:lnSpc>
                        <a:spcAft>
                          <a:spcPts val="0"/>
                        </a:spcAft>
                      </a:pPr>
                      <a:r>
                        <a:rPr lang="tr-TR" sz="2200" b="1" dirty="0">
                          <a:solidFill>
                            <a:schemeClr val="tx1"/>
                          </a:solidFill>
                          <a:effectLst/>
                          <a:latin typeface="Times New Roman" panose="02020603050405020304" pitchFamily="18" charset="0"/>
                          <a:cs typeface="Times New Roman" panose="02020603050405020304" pitchFamily="18" charset="0"/>
                        </a:rPr>
                        <a:t>4</a:t>
                      </a:r>
                      <a:endParaRPr lang="tr-TR" sz="22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200000"/>
                        </a:lnSpc>
                        <a:spcAft>
                          <a:spcPts val="0"/>
                        </a:spcAft>
                      </a:pPr>
                      <a:r>
                        <a:rPr lang="tr-TR" sz="2200" b="1" dirty="0">
                          <a:effectLst/>
                          <a:latin typeface="Times New Roman" panose="02020603050405020304" pitchFamily="18" charset="0"/>
                          <a:cs typeface="Times New Roman" panose="02020603050405020304" pitchFamily="18" charset="0"/>
                        </a:rPr>
                        <a:t>5</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extLst>
                  <a:ext uri="{0D108BD9-81ED-4DB2-BD59-A6C34878D82A}">
                    <a16:rowId xmlns:a16="http://schemas.microsoft.com/office/drawing/2014/main" val="2731926030"/>
                  </a:ext>
                </a:extLst>
              </a:tr>
            </a:tbl>
          </a:graphicData>
        </a:graphic>
      </p:graphicFrame>
      <p:sp>
        <p:nvSpPr>
          <p:cNvPr id="4" name="Dikdörtgen 3"/>
          <p:cNvSpPr/>
          <p:nvPr/>
        </p:nvSpPr>
        <p:spPr>
          <a:xfrm>
            <a:off x="428625" y="1720840"/>
            <a:ext cx="11382375" cy="3816429"/>
          </a:xfrm>
          <a:prstGeom prst="rect">
            <a:avLst/>
          </a:prstGeom>
        </p:spPr>
        <p:txBody>
          <a:bodyPr wrap="square">
            <a:spAutoFit/>
          </a:bodyPr>
          <a:lstStyle/>
          <a:p>
            <a:pPr algn="just"/>
            <a:r>
              <a:rPr lang="tr-TR" sz="2200" b="1" dirty="0">
                <a:latin typeface="Times New Roman" panose="02020603050405020304" pitchFamily="18" charset="0"/>
                <a:cs typeface="Times New Roman" panose="02020603050405020304" pitchFamily="18" charset="0"/>
              </a:rPr>
              <a:t>Olgunluk Düzeyi 3</a:t>
            </a:r>
            <a:r>
              <a:rPr lang="tr-TR" sz="2200" dirty="0">
                <a:latin typeface="Times New Roman" panose="02020603050405020304" pitchFamily="18" charset="0"/>
                <a:cs typeface="Times New Roman" panose="02020603050405020304" pitchFamily="18" charset="0"/>
              </a:rPr>
              <a:t>: </a:t>
            </a:r>
            <a:r>
              <a:rPr lang="tr-TR" sz="2200" b="0" i="0" u="none" strike="noStrike" baseline="0" dirty="0">
                <a:latin typeface="Times New Roman" panose="02020603050405020304" pitchFamily="18" charset="0"/>
                <a:cs typeface="Times New Roman" panose="02020603050405020304" pitchFamily="18" charset="0"/>
              </a:rPr>
              <a:t>Ders dağılımı dengesine ilişkin tanımlı süreçlere uygun olarak kurum genelinde uygulamalar bulunmaktadır.</a:t>
            </a:r>
            <a:endParaRPr lang="tr-TR" sz="2200" b="1" dirty="0">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KANITLAR</a:t>
            </a:r>
          </a:p>
          <a:p>
            <a:pPr algn="just"/>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Programların genelinde ders bilgi paketleri, tanımlı süreçler doğrultusunda hazırlanmış ve ilan edilmiştir. Program ve ders bilgi </a:t>
            </a:r>
            <a:r>
              <a:rPr lang="tr-TR" sz="2200" dirty="0" smtClean="0">
                <a:latin typeface="Times New Roman" panose="02020603050405020304" pitchFamily="18" charset="0"/>
                <a:cs typeface="Times New Roman" panose="02020603050405020304" pitchFamily="18" charset="0"/>
              </a:rPr>
              <a:t>paketleri web sayfasında ilan edilmektedir.</a:t>
            </a:r>
          </a:p>
          <a:p>
            <a:pPr algn="just"/>
            <a:r>
              <a:rPr lang="tr-TR" sz="2200" dirty="0" smtClean="0">
                <a:latin typeface="Times New Roman" panose="02020603050405020304" pitchFamily="18" charset="0"/>
                <a:cs typeface="Times New Roman" panose="02020603050405020304" pitchFamily="18" charset="0"/>
              </a:rPr>
              <a:t>[2] </a:t>
            </a:r>
            <a:r>
              <a:rPr lang="tr-TR" sz="2200" dirty="0" err="1" smtClean="0">
                <a:latin typeface="Times New Roman" panose="02020603050405020304" pitchFamily="18" charset="0"/>
                <a:cs typeface="Times New Roman" panose="02020603050405020304" pitchFamily="18" charset="0"/>
              </a:rPr>
              <a:t>Program_ve_ders_bilgi</a:t>
            </a:r>
            <a:r>
              <a:rPr lang="tr-TR" sz="2200" dirty="0" err="1">
                <a:latin typeface="Times New Roman" panose="02020603050405020304" pitchFamily="18" charset="0"/>
                <a:cs typeface="Times New Roman" panose="02020603050405020304" pitchFamily="18" charset="0"/>
              </a:rPr>
              <a:t>_</a:t>
            </a:r>
            <a:r>
              <a:rPr lang="tr-TR" sz="2200" dirty="0" err="1" smtClean="0">
                <a:latin typeface="Times New Roman" panose="02020603050405020304" pitchFamily="18" charset="0"/>
                <a:cs typeface="Times New Roman" panose="02020603050405020304" pitchFamily="18" charset="0"/>
              </a:rPr>
              <a:t>paketleri</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hlinkClick r:id="rId3"/>
              </a:rPr>
              <a:t>https://ohu.edu.tr/oidb/sayfa/ulukisla-meslek-yuksekokulu</a:t>
            </a:r>
            <a:r>
              <a:rPr lang="tr-TR" sz="2200" dirty="0">
                <a:latin typeface="Times New Roman" panose="02020603050405020304" pitchFamily="18" charset="0"/>
                <a:cs typeface="Times New Roman" panose="02020603050405020304" pitchFamily="18" charset="0"/>
              </a:rPr>
              <a:t> </a:t>
            </a:r>
            <a:endParaRPr lang="tr-TR" sz="2200" dirty="0" smtClean="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Web Sitesinde ilan edilen tanımlı süreçler doğrultusunda ders </a:t>
            </a:r>
            <a:r>
              <a:rPr lang="tr-TR" sz="2200" dirty="0" smtClean="0">
                <a:latin typeface="Times New Roman" panose="02020603050405020304" pitchFamily="18" charset="0"/>
                <a:ea typeface="Calibri"/>
                <a:cs typeface="Times New Roman" panose="02020603050405020304" pitchFamily="18" charset="0"/>
              </a:rPr>
              <a:t>programları internet sitesinde yayımlanmaktadır. </a:t>
            </a:r>
          </a:p>
          <a:p>
            <a:pPr algn="just"/>
            <a:r>
              <a:rPr lang="tr-TR" sz="2200" dirty="0" smtClean="0">
                <a:latin typeface="Times New Roman" panose="02020603050405020304" pitchFamily="18" charset="0"/>
                <a:ea typeface="Calibri"/>
                <a:cs typeface="Times New Roman" panose="02020603050405020304" pitchFamily="18" charset="0"/>
              </a:rPr>
              <a:t>[3] </a:t>
            </a:r>
            <a:r>
              <a:rPr lang="tr-TR" sz="2200" dirty="0" err="1" smtClean="0">
                <a:latin typeface="Times New Roman" panose="02020603050405020304" pitchFamily="18" charset="0"/>
                <a:ea typeface="Calibri"/>
                <a:cs typeface="Times New Roman" panose="02020603050405020304" pitchFamily="18" charset="0"/>
              </a:rPr>
              <a:t>Ders_ve_sınav_programı</a:t>
            </a:r>
            <a:r>
              <a:rPr lang="tr-TR" sz="2200" dirty="0" smtClean="0">
                <a:latin typeface="Times New Roman" panose="02020603050405020304" pitchFamily="18" charset="0"/>
                <a:ea typeface="Calibri"/>
                <a:cs typeface="Times New Roman" panose="02020603050405020304" pitchFamily="18" charset="0"/>
              </a:rPr>
              <a:t>: </a:t>
            </a:r>
            <a:r>
              <a:rPr lang="tr-TR" sz="2200" dirty="0" smtClean="0">
                <a:latin typeface="Times New Roman" panose="02020603050405020304" pitchFamily="18" charset="0"/>
                <a:ea typeface="Calibri"/>
                <a:cs typeface="Times New Roman" panose="02020603050405020304" pitchFamily="18" charset="0"/>
                <a:hlinkClick r:id="rId4"/>
              </a:rPr>
              <a:t>https</a:t>
            </a:r>
            <a:r>
              <a:rPr lang="tr-TR" sz="2200" dirty="0">
                <a:latin typeface="Times New Roman" panose="02020603050405020304" pitchFamily="18" charset="0"/>
                <a:ea typeface="Calibri"/>
                <a:cs typeface="Times New Roman" panose="02020603050405020304" pitchFamily="18" charset="0"/>
                <a:hlinkClick r:id="rId4"/>
              </a:rPr>
              <a:t>://www.ohu.edu.tr/ulukislamyo/sayfa/ders-ve-sinav-programlari</a:t>
            </a:r>
            <a:r>
              <a:rPr lang="tr-TR" sz="2200" dirty="0">
                <a:latin typeface="Times New Roman" panose="02020603050405020304" pitchFamily="18" charset="0"/>
                <a:ea typeface="Calibri"/>
                <a:cs typeface="Times New Roman" panose="02020603050405020304" pitchFamily="18" charset="0"/>
              </a:rPr>
              <a:t> </a:t>
            </a:r>
          </a:p>
        </p:txBody>
      </p:sp>
    </p:spTree>
    <p:extLst>
      <p:ext uri="{BB962C8B-B14F-4D97-AF65-F5344CB8AC3E}">
        <p14:creationId xmlns:p14="http://schemas.microsoft.com/office/powerpoint/2010/main" val="2073044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8DF2F9FB-24BB-57DF-BBDC-2C7EB2B4D6B7}"/>
              </a:ext>
            </a:extLst>
          </p:cNvPr>
          <p:cNvSpPr txBox="1"/>
          <p:nvPr/>
        </p:nvSpPr>
        <p:spPr>
          <a:xfrm>
            <a:off x="334297" y="501445"/>
            <a:ext cx="11366090" cy="430887"/>
          </a:xfrm>
          <a:prstGeom prst="rect">
            <a:avLst/>
          </a:prstGeom>
          <a:noFill/>
        </p:spPr>
        <p:txBody>
          <a:bodyPr wrap="square" rtlCol="0">
            <a:spAutoFit/>
          </a:bodyPr>
          <a:lstStyle/>
          <a:p>
            <a:pPr algn="ctr"/>
            <a:r>
              <a:rPr lang="tr-TR" sz="2200" b="1" dirty="0">
                <a:latin typeface="Times New Roman" panose="02020603050405020304" pitchFamily="18" charset="0"/>
                <a:cs typeface="Times New Roman" panose="02020603050405020304" pitchFamily="18" charset="0"/>
              </a:rPr>
              <a:t>SAYILARLA OKULUMUZ</a:t>
            </a:r>
          </a:p>
        </p:txBody>
      </p:sp>
      <p:graphicFrame>
        <p:nvGraphicFramePr>
          <p:cNvPr id="5" name="Tablo 4">
            <a:extLst>
              <a:ext uri="{FF2B5EF4-FFF2-40B4-BE49-F238E27FC236}">
                <a16:creationId xmlns:a16="http://schemas.microsoft.com/office/drawing/2014/main" id="{702C79EA-DEB7-C96A-B715-BF5795CA7576}"/>
              </a:ext>
            </a:extLst>
          </p:cNvPr>
          <p:cNvGraphicFramePr>
            <a:graphicFrameLocks noGrp="1"/>
          </p:cNvGraphicFramePr>
          <p:nvPr>
            <p:extLst>
              <p:ext uri="{D42A27DB-BD31-4B8C-83A1-F6EECF244321}">
                <p14:modId xmlns:p14="http://schemas.microsoft.com/office/powerpoint/2010/main" val="3702114197"/>
              </p:ext>
            </p:extLst>
          </p:nvPr>
        </p:nvGraphicFramePr>
        <p:xfrm>
          <a:off x="524257" y="1367388"/>
          <a:ext cx="10773796" cy="1188720"/>
        </p:xfrm>
        <a:graphic>
          <a:graphicData uri="http://schemas.openxmlformats.org/drawingml/2006/table">
            <a:tbl>
              <a:tblPr firstRow="1" bandRow="1">
                <a:tableStyleId>{5C22544A-7EE6-4342-B048-85BDC9FD1C3A}</a:tableStyleId>
              </a:tblPr>
              <a:tblGrid>
                <a:gridCol w="3522500">
                  <a:extLst>
                    <a:ext uri="{9D8B030D-6E8A-4147-A177-3AD203B41FA5}">
                      <a16:colId xmlns:a16="http://schemas.microsoft.com/office/drawing/2014/main" val="2626634711"/>
                    </a:ext>
                  </a:extLst>
                </a:gridCol>
                <a:gridCol w="1120154">
                  <a:extLst>
                    <a:ext uri="{9D8B030D-6E8A-4147-A177-3AD203B41FA5}">
                      <a16:colId xmlns:a16="http://schemas.microsoft.com/office/drawing/2014/main" val="663066417"/>
                    </a:ext>
                  </a:extLst>
                </a:gridCol>
                <a:gridCol w="877101">
                  <a:extLst>
                    <a:ext uri="{9D8B030D-6E8A-4147-A177-3AD203B41FA5}">
                      <a16:colId xmlns:a16="http://schemas.microsoft.com/office/drawing/2014/main" val="683636813"/>
                    </a:ext>
                  </a:extLst>
                </a:gridCol>
                <a:gridCol w="1680231">
                  <a:extLst>
                    <a:ext uri="{9D8B030D-6E8A-4147-A177-3AD203B41FA5}">
                      <a16:colId xmlns:a16="http://schemas.microsoft.com/office/drawing/2014/main" val="148110871"/>
                    </a:ext>
                  </a:extLst>
                </a:gridCol>
                <a:gridCol w="1807041">
                  <a:extLst>
                    <a:ext uri="{9D8B030D-6E8A-4147-A177-3AD203B41FA5}">
                      <a16:colId xmlns:a16="http://schemas.microsoft.com/office/drawing/2014/main" val="3494307684"/>
                    </a:ext>
                  </a:extLst>
                </a:gridCol>
                <a:gridCol w="1766769">
                  <a:extLst>
                    <a:ext uri="{9D8B030D-6E8A-4147-A177-3AD203B41FA5}">
                      <a16:colId xmlns:a16="http://schemas.microsoft.com/office/drawing/2014/main" val="3060341333"/>
                    </a:ext>
                  </a:extLst>
                </a:gridCol>
              </a:tblGrid>
              <a:tr h="316488">
                <a:tc gridSpan="6">
                  <a:txBody>
                    <a:bodyPr/>
                    <a:lstStyle/>
                    <a:p>
                      <a:pPr algn="ctr" fontAlgn="b"/>
                      <a:r>
                        <a:rPr lang="tr-TR" b="1" dirty="0">
                          <a:solidFill>
                            <a:schemeClr val="tx1"/>
                          </a:solidFill>
                          <a:effectLst/>
                          <a:latin typeface="Times New Roman" panose="02020603050405020304" pitchFamily="18" charset="0"/>
                          <a:cs typeface="Times New Roman" panose="02020603050405020304" pitchFamily="18" charset="0"/>
                        </a:rPr>
                        <a:t>Öğretim Elemanı Sayısı</a:t>
                      </a:r>
                    </a:p>
                  </a:txBody>
                  <a:tcPr marL="60960" marR="60960" marT="60960" marB="60960" anchor="ctr">
                    <a:solidFill>
                      <a:schemeClr val="bg2"/>
                    </a:solidFill>
                  </a:tcPr>
                </a:tc>
                <a:tc hMerge="1">
                  <a:txBody>
                    <a:bodyPr/>
                    <a:lstStyle/>
                    <a:p>
                      <a:pPr algn="ctr" fontAlgn="b"/>
                      <a:endParaRPr lang="tr-TR" b="1" dirty="0">
                        <a:solidFill>
                          <a:schemeClr val="tx1"/>
                        </a:solidFill>
                        <a:effectLst/>
                        <a:latin typeface="Times New Roman" panose="02020603050405020304" pitchFamily="18" charset="0"/>
                        <a:cs typeface="Times New Roman" panose="02020603050405020304" pitchFamily="18" charset="0"/>
                      </a:endParaRPr>
                    </a:p>
                  </a:txBody>
                  <a:tcPr marL="60960" marR="60960" marT="60960" marB="60960" anchor="b">
                    <a:solidFill>
                      <a:schemeClr val="bg2"/>
                    </a:solidFill>
                  </a:tcPr>
                </a:tc>
                <a:tc hMerge="1">
                  <a:txBody>
                    <a:bodyPr/>
                    <a:lstStyle/>
                    <a:p>
                      <a:pPr algn="ctr" fontAlgn="b"/>
                      <a:endParaRPr lang="tr-TR" b="1" dirty="0">
                        <a:solidFill>
                          <a:schemeClr val="tx1"/>
                        </a:solidFill>
                        <a:effectLst/>
                        <a:latin typeface="Times New Roman" panose="02020603050405020304" pitchFamily="18" charset="0"/>
                        <a:cs typeface="Times New Roman" panose="02020603050405020304" pitchFamily="18" charset="0"/>
                      </a:endParaRPr>
                    </a:p>
                  </a:txBody>
                  <a:tcPr marL="60960" marR="60960" marT="60960" marB="60960" anchor="b">
                    <a:solidFill>
                      <a:schemeClr val="bg2"/>
                    </a:solidFill>
                  </a:tcPr>
                </a:tc>
                <a:tc hMerge="1">
                  <a:txBody>
                    <a:bodyPr/>
                    <a:lstStyle/>
                    <a:p>
                      <a:pPr algn="ctr" fontAlgn="b"/>
                      <a:endParaRPr lang="tr-TR" b="1" dirty="0">
                        <a:solidFill>
                          <a:schemeClr val="tx1"/>
                        </a:solidFill>
                        <a:effectLst/>
                        <a:latin typeface="Times New Roman" panose="02020603050405020304" pitchFamily="18" charset="0"/>
                        <a:cs typeface="Times New Roman" panose="02020603050405020304" pitchFamily="18" charset="0"/>
                      </a:endParaRPr>
                    </a:p>
                  </a:txBody>
                  <a:tcPr marL="60960" marR="60960" marT="60960" marB="60960" anchor="b">
                    <a:solidFill>
                      <a:schemeClr val="bg2"/>
                    </a:solidFill>
                  </a:tcPr>
                </a:tc>
                <a:tc hMerge="1">
                  <a:txBody>
                    <a:bodyPr/>
                    <a:lstStyle/>
                    <a:p>
                      <a:pPr algn="ctr" fontAlgn="b"/>
                      <a:endParaRPr lang="tr-TR" b="1" dirty="0">
                        <a:solidFill>
                          <a:schemeClr val="tx1"/>
                        </a:solidFill>
                        <a:effectLst/>
                        <a:latin typeface="Times New Roman" panose="02020603050405020304" pitchFamily="18" charset="0"/>
                        <a:cs typeface="Times New Roman" panose="02020603050405020304" pitchFamily="18" charset="0"/>
                      </a:endParaRPr>
                    </a:p>
                  </a:txBody>
                  <a:tcPr marL="60960" marR="60960" marT="60960" marB="60960" anchor="b">
                    <a:solidFill>
                      <a:schemeClr val="bg2"/>
                    </a:solidFill>
                  </a:tcPr>
                </a:tc>
                <a:tc hMerge="1">
                  <a:txBody>
                    <a:bodyPr/>
                    <a:lstStyle/>
                    <a:p>
                      <a:pPr algn="ctr" fontAlgn="b"/>
                      <a:endParaRPr lang="tr-TR" b="1" dirty="0">
                        <a:solidFill>
                          <a:schemeClr val="tx1"/>
                        </a:solidFill>
                        <a:effectLst/>
                        <a:latin typeface="Times New Roman" panose="02020603050405020304" pitchFamily="18" charset="0"/>
                        <a:cs typeface="Times New Roman" panose="02020603050405020304" pitchFamily="18" charset="0"/>
                      </a:endParaRPr>
                    </a:p>
                  </a:txBody>
                  <a:tcPr marL="60960" marR="60960" marT="60960" marB="60960" anchor="b">
                    <a:solidFill>
                      <a:schemeClr val="bg2"/>
                    </a:solidFill>
                  </a:tcPr>
                </a:tc>
                <a:extLst>
                  <a:ext uri="{0D108BD9-81ED-4DB2-BD59-A6C34878D82A}">
                    <a16:rowId xmlns:a16="http://schemas.microsoft.com/office/drawing/2014/main" val="2042161158"/>
                  </a:ext>
                </a:extLst>
              </a:tr>
              <a:tr h="316488">
                <a:tc>
                  <a:txBody>
                    <a:bodyPr/>
                    <a:lstStyle/>
                    <a:p>
                      <a:pPr algn="ctr" fontAlgn="b"/>
                      <a:r>
                        <a:rPr lang="tr-TR" b="1" dirty="0">
                          <a:solidFill>
                            <a:schemeClr val="tx1"/>
                          </a:solidFill>
                          <a:effectLst/>
                          <a:latin typeface="Times New Roman" panose="02020603050405020304" pitchFamily="18" charset="0"/>
                          <a:cs typeface="Times New Roman" panose="02020603050405020304" pitchFamily="18" charset="0"/>
                        </a:rPr>
                        <a:t>Program</a:t>
                      </a:r>
                    </a:p>
                  </a:txBody>
                  <a:tcPr marL="60960" marR="60960" marT="60960" marB="60960" anchor="ctr">
                    <a:solidFill>
                      <a:schemeClr val="bg2"/>
                    </a:solidFill>
                  </a:tcPr>
                </a:tc>
                <a:tc>
                  <a:txBody>
                    <a:bodyPr/>
                    <a:lstStyle/>
                    <a:p>
                      <a:pPr algn="ctr" fontAlgn="b"/>
                      <a:r>
                        <a:rPr lang="tr-TR" b="1" dirty="0">
                          <a:solidFill>
                            <a:schemeClr val="tx1"/>
                          </a:solidFill>
                          <a:effectLst/>
                          <a:latin typeface="Times New Roman" panose="02020603050405020304" pitchFamily="18" charset="0"/>
                          <a:cs typeface="Times New Roman" panose="02020603050405020304" pitchFamily="18" charset="0"/>
                        </a:rPr>
                        <a:t>Profesör</a:t>
                      </a:r>
                    </a:p>
                  </a:txBody>
                  <a:tcPr marL="60960" marR="60960" marT="60960" marB="60960" anchor="ctr">
                    <a:solidFill>
                      <a:schemeClr val="bg2"/>
                    </a:solidFill>
                  </a:tcPr>
                </a:tc>
                <a:tc>
                  <a:txBody>
                    <a:bodyPr/>
                    <a:lstStyle/>
                    <a:p>
                      <a:pPr algn="ctr" fontAlgn="b"/>
                      <a:r>
                        <a:rPr lang="tr-TR" b="1" dirty="0">
                          <a:solidFill>
                            <a:schemeClr val="tx1"/>
                          </a:solidFill>
                          <a:effectLst/>
                          <a:latin typeface="Times New Roman" panose="02020603050405020304" pitchFamily="18" charset="0"/>
                          <a:cs typeface="Times New Roman" panose="02020603050405020304" pitchFamily="18" charset="0"/>
                        </a:rPr>
                        <a:t>Doçent</a:t>
                      </a:r>
                    </a:p>
                  </a:txBody>
                  <a:tcPr marL="60960" marR="60960" marT="60960" marB="60960" anchor="ctr">
                    <a:solidFill>
                      <a:schemeClr val="bg2"/>
                    </a:solidFill>
                  </a:tcPr>
                </a:tc>
                <a:tc>
                  <a:txBody>
                    <a:bodyPr/>
                    <a:lstStyle/>
                    <a:p>
                      <a:pPr algn="ctr" fontAlgn="b"/>
                      <a:r>
                        <a:rPr lang="tr-TR" b="1" dirty="0">
                          <a:solidFill>
                            <a:schemeClr val="tx1"/>
                          </a:solidFill>
                          <a:effectLst/>
                          <a:latin typeface="Times New Roman" panose="02020603050405020304" pitchFamily="18" charset="0"/>
                          <a:cs typeface="Times New Roman" panose="02020603050405020304" pitchFamily="18" charset="0"/>
                        </a:rPr>
                        <a:t>Dr. Öğr. Üyesi</a:t>
                      </a:r>
                    </a:p>
                  </a:txBody>
                  <a:tcPr marL="60960" marR="60960" marT="60960" marB="60960" anchor="ctr">
                    <a:solidFill>
                      <a:schemeClr val="bg2"/>
                    </a:solidFill>
                  </a:tcPr>
                </a:tc>
                <a:tc>
                  <a:txBody>
                    <a:bodyPr/>
                    <a:lstStyle/>
                    <a:p>
                      <a:pPr algn="ctr" fontAlgn="b"/>
                      <a:r>
                        <a:rPr lang="tr-TR" b="1" dirty="0">
                          <a:solidFill>
                            <a:schemeClr val="tx1"/>
                          </a:solidFill>
                          <a:effectLst/>
                          <a:latin typeface="Times New Roman" panose="02020603050405020304" pitchFamily="18" charset="0"/>
                          <a:cs typeface="Times New Roman" panose="02020603050405020304" pitchFamily="18" charset="0"/>
                        </a:rPr>
                        <a:t> Öğr. Görevlisi</a:t>
                      </a:r>
                    </a:p>
                  </a:txBody>
                  <a:tcPr marL="60960" marR="60960" marT="60960" marB="60960" anchor="ctr">
                    <a:solidFill>
                      <a:schemeClr val="bg2"/>
                    </a:solidFill>
                  </a:tcPr>
                </a:tc>
                <a:tc>
                  <a:txBody>
                    <a:bodyPr/>
                    <a:lstStyle/>
                    <a:p>
                      <a:pPr algn="ctr" fontAlgn="b"/>
                      <a:r>
                        <a:rPr lang="tr-TR" b="1" dirty="0">
                          <a:solidFill>
                            <a:schemeClr val="tx1"/>
                          </a:solidFill>
                          <a:effectLst/>
                          <a:latin typeface="Times New Roman" panose="02020603050405020304" pitchFamily="18" charset="0"/>
                          <a:cs typeface="Times New Roman" panose="02020603050405020304" pitchFamily="18" charset="0"/>
                        </a:rPr>
                        <a:t> Toplam</a:t>
                      </a:r>
                    </a:p>
                  </a:txBody>
                  <a:tcPr marL="60960" marR="60960" marT="60960" marB="60960" anchor="ctr">
                    <a:solidFill>
                      <a:schemeClr val="bg2"/>
                    </a:solidFill>
                  </a:tcPr>
                </a:tc>
                <a:extLst>
                  <a:ext uri="{0D108BD9-81ED-4DB2-BD59-A6C34878D82A}">
                    <a16:rowId xmlns:a16="http://schemas.microsoft.com/office/drawing/2014/main" val="2999553024"/>
                  </a:ext>
                </a:extLst>
              </a:tr>
              <a:tr h="316488">
                <a:tc>
                  <a:txBody>
                    <a:bodyPr/>
                    <a:lstStyle/>
                    <a:p>
                      <a:pPr algn="ctr" fontAlgn="t"/>
                      <a:r>
                        <a:rPr lang="tr-TR" b="0" dirty="0">
                          <a:solidFill>
                            <a:schemeClr val="tx1"/>
                          </a:solidFill>
                          <a:effectLst/>
                          <a:latin typeface="Times New Roman" panose="02020603050405020304" pitchFamily="18" charset="0"/>
                          <a:cs typeface="Times New Roman" panose="02020603050405020304" pitchFamily="18" charset="0"/>
                        </a:rPr>
                        <a:t>Muhasebe ve Vergi Uygulamaları</a:t>
                      </a:r>
                    </a:p>
                  </a:txBody>
                  <a:tcPr marL="60960" marR="60960" marT="60960" marB="60960" anchor="ctr">
                    <a:solidFill>
                      <a:schemeClr val="bg2"/>
                    </a:solidFill>
                  </a:tcPr>
                </a:tc>
                <a:tc>
                  <a:txBody>
                    <a:bodyPr/>
                    <a:lstStyle/>
                    <a:p>
                      <a:pPr algn="ctr" fontAlgn="t"/>
                      <a:r>
                        <a:rPr lang="tr-TR" b="0" dirty="0">
                          <a:solidFill>
                            <a:schemeClr val="tx1"/>
                          </a:solidFill>
                          <a:effectLst/>
                          <a:latin typeface="Times New Roman" panose="02020603050405020304" pitchFamily="18" charset="0"/>
                          <a:cs typeface="Times New Roman" panose="02020603050405020304" pitchFamily="18" charset="0"/>
                        </a:rPr>
                        <a:t>-</a:t>
                      </a:r>
                    </a:p>
                  </a:txBody>
                  <a:tcPr marL="60960" marR="60960" marT="60960" marB="60960" anchor="ctr">
                    <a:solidFill>
                      <a:schemeClr val="bg2"/>
                    </a:solidFill>
                  </a:tcPr>
                </a:tc>
                <a:tc>
                  <a:txBody>
                    <a:bodyPr/>
                    <a:lstStyle/>
                    <a:p>
                      <a:pPr algn="ctr" fontAlgn="t"/>
                      <a:r>
                        <a:rPr lang="tr-TR" b="0" dirty="0">
                          <a:solidFill>
                            <a:schemeClr val="tx1"/>
                          </a:solidFill>
                          <a:effectLst/>
                          <a:latin typeface="Times New Roman" panose="02020603050405020304" pitchFamily="18" charset="0"/>
                          <a:cs typeface="Times New Roman" panose="02020603050405020304" pitchFamily="18" charset="0"/>
                        </a:rPr>
                        <a:t>-</a:t>
                      </a:r>
                    </a:p>
                  </a:txBody>
                  <a:tcPr marL="60960" marR="60960" marT="60960" marB="60960" anchor="ctr">
                    <a:solidFill>
                      <a:schemeClr val="bg2"/>
                    </a:solidFill>
                  </a:tcPr>
                </a:tc>
                <a:tc>
                  <a:txBody>
                    <a:bodyPr/>
                    <a:lstStyle/>
                    <a:p>
                      <a:pPr algn="ctr" fontAlgn="t"/>
                      <a:r>
                        <a:rPr lang="tr-TR" b="0" dirty="0">
                          <a:solidFill>
                            <a:schemeClr val="tx1"/>
                          </a:solidFill>
                          <a:effectLst/>
                          <a:latin typeface="Times New Roman" panose="02020603050405020304" pitchFamily="18" charset="0"/>
                          <a:cs typeface="Times New Roman" panose="02020603050405020304" pitchFamily="18" charset="0"/>
                        </a:rPr>
                        <a:t>-</a:t>
                      </a:r>
                    </a:p>
                  </a:txBody>
                  <a:tcPr marL="60960" marR="60960" marT="60960" marB="60960" anchor="ctr">
                    <a:solidFill>
                      <a:schemeClr val="bg2"/>
                    </a:solidFill>
                  </a:tcPr>
                </a:tc>
                <a:tc>
                  <a:txBody>
                    <a:bodyPr/>
                    <a:lstStyle/>
                    <a:p>
                      <a:pPr algn="ctr" fontAlgn="t"/>
                      <a:r>
                        <a:rPr lang="tr-TR" b="0" dirty="0">
                          <a:solidFill>
                            <a:schemeClr val="tx1"/>
                          </a:solidFill>
                          <a:effectLst/>
                          <a:latin typeface="Times New Roman" panose="02020603050405020304" pitchFamily="18" charset="0"/>
                          <a:cs typeface="Times New Roman" panose="02020603050405020304" pitchFamily="18" charset="0"/>
                        </a:rPr>
                        <a:t>3</a:t>
                      </a:r>
                    </a:p>
                  </a:txBody>
                  <a:tcPr marL="60960" marR="60960" marT="60960" marB="60960" anchor="ctr">
                    <a:solidFill>
                      <a:schemeClr val="bg2"/>
                    </a:solidFill>
                  </a:tcPr>
                </a:tc>
                <a:tc>
                  <a:txBody>
                    <a:bodyPr/>
                    <a:lstStyle/>
                    <a:p>
                      <a:pPr algn="ctr" fontAlgn="t"/>
                      <a:r>
                        <a:rPr lang="tr-TR" b="0" dirty="0">
                          <a:solidFill>
                            <a:schemeClr val="tx1"/>
                          </a:solidFill>
                          <a:effectLst/>
                          <a:latin typeface="Times New Roman" panose="02020603050405020304" pitchFamily="18" charset="0"/>
                          <a:cs typeface="Times New Roman" panose="02020603050405020304" pitchFamily="18" charset="0"/>
                        </a:rPr>
                        <a:t>3</a:t>
                      </a:r>
                    </a:p>
                  </a:txBody>
                  <a:tcPr marL="60960" marR="60960" marT="60960" marB="60960" anchor="ctr">
                    <a:solidFill>
                      <a:schemeClr val="bg2"/>
                    </a:solidFill>
                  </a:tcPr>
                </a:tc>
                <a:extLst>
                  <a:ext uri="{0D108BD9-81ED-4DB2-BD59-A6C34878D82A}">
                    <a16:rowId xmlns:a16="http://schemas.microsoft.com/office/drawing/2014/main" val="4024811716"/>
                  </a:ext>
                </a:extLst>
              </a:tr>
            </a:tbl>
          </a:graphicData>
        </a:graphic>
      </p:graphicFrame>
      <p:graphicFrame>
        <p:nvGraphicFramePr>
          <p:cNvPr id="9" name="Tablo 8">
            <a:extLst>
              <a:ext uri="{FF2B5EF4-FFF2-40B4-BE49-F238E27FC236}">
                <a16:creationId xmlns:a16="http://schemas.microsoft.com/office/drawing/2014/main" id="{702C79EA-DEB7-C96A-B715-BF5795CA7576}"/>
              </a:ext>
            </a:extLst>
          </p:cNvPr>
          <p:cNvGraphicFramePr>
            <a:graphicFrameLocks noGrp="1"/>
          </p:cNvGraphicFramePr>
          <p:nvPr>
            <p:extLst>
              <p:ext uri="{D42A27DB-BD31-4B8C-83A1-F6EECF244321}">
                <p14:modId xmlns:p14="http://schemas.microsoft.com/office/powerpoint/2010/main" val="631899559"/>
              </p:ext>
            </p:extLst>
          </p:nvPr>
        </p:nvGraphicFramePr>
        <p:xfrm>
          <a:off x="477192" y="3275431"/>
          <a:ext cx="10867926" cy="1263252"/>
        </p:xfrm>
        <a:graphic>
          <a:graphicData uri="http://schemas.openxmlformats.org/drawingml/2006/table">
            <a:tbl>
              <a:tblPr firstRow="1" bandRow="1">
                <a:tableStyleId>{5C22544A-7EE6-4342-B048-85BDC9FD1C3A}</a:tableStyleId>
              </a:tblPr>
              <a:tblGrid>
                <a:gridCol w="3790913">
                  <a:extLst>
                    <a:ext uri="{9D8B030D-6E8A-4147-A177-3AD203B41FA5}">
                      <a16:colId xmlns:a16="http://schemas.microsoft.com/office/drawing/2014/main" val="2626634711"/>
                    </a:ext>
                  </a:extLst>
                </a:gridCol>
                <a:gridCol w="941941">
                  <a:extLst>
                    <a:ext uri="{9D8B030D-6E8A-4147-A177-3AD203B41FA5}">
                      <a16:colId xmlns:a16="http://schemas.microsoft.com/office/drawing/2014/main" val="663066417"/>
                    </a:ext>
                  </a:extLst>
                </a:gridCol>
                <a:gridCol w="874659">
                  <a:extLst>
                    <a:ext uri="{9D8B030D-6E8A-4147-A177-3AD203B41FA5}">
                      <a16:colId xmlns:a16="http://schemas.microsoft.com/office/drawing/2014/main" val="683636813"/>
                    </a:ext>
                  </a:extLst>
                </a:gridCol>
                <a:gridCol w="1049590">
                  <a:extLst>
                    <a:ext uri="{9D8B030D-6E8A-4147-A177-3AD203B41FA5}">
                      <a16:colId xmlns:a16="http://schemas.microsoft.com/office/drawing/2014/main" val="148110871"/>
                    </a:ext>
                  </a:extLst>
                </a:gridCol>
                <a:gridCol w="4210823">
                  <a:extLst>
                    <a:ext uri="{9D8B030D-6E8A-4147-A177-3AD203B41FA5}">
                      <a16:colId xmlns:a16="http://schemas.microsoft.com/office/drawing/2014/main" val="1633727617"/>
                    </a:ext>
                  </a:extLst>
                </a:gridCol>
              </a:tblGrid>
              <a:tr h="233904">
                <a:tc gridSpan="5">
                  <a:txBody>
                    <a:bodyPr/>
                    <a:lstStyle/>
                    <a:p>
                      <a:pPr algn="ctr" fontAlgn="b"/>
                      <a:r>
                        <a:rPr lang="tr-TR" b="1" dirty="0">
                          <a:solidFill>
                            <a:schemeClr val="tx1"/>
                          </a:solidFill>
                          <a:effectLst/>
                          <a:latin typeface="Times New Roman" panose="02020603050405020304" pitchFamily="18" charset="0"/>
                          <a:cs typeface="Times New Roman" panose="02020603050405020304" pitchFamily="18" charset="0"/>
                        </a:rPr>
                        <a:t>Öğrenci Sayımız</a:t>
                      </a:r>
                    </a:p>
                  </a:txBody>
                  <a:tcPr marL="60960" marR="60960" marT="60960" marB="60960" anchor="ctr">
                    <a:solidFill>
                      <a:schemeClr val="bg2"/>
                    </a:solidFill>
                  </a:tcPr>
                </a:tc>
                <a:tc hMerge="1">
                  <a:txBody>
                    <a:bodyPr/>
                    <a:lstStyle/>
                    <a:p>
                      <a:pPr algn="ctr" fontAlgn="b"/>
                      <a:endParaRPr lang="tr-TR" b="1" dirty="0">
                        <a:solidFill>
                          <a:schemeClr val="tx1"/>
                        </a:solidFill>
                        <a:effectLst/>
                        <a:latin typeface="Times New Roman" panose="02020603050405020304" pitchFamily="18" charset="0"/>
                        <a:cs typeface="Times New Roman" panose="02020603050405020304" pitchFamily="18" charset="0"/>
                      </a:endParaRPr>
                    </a:p>
                  </a:txBody>
                  <a:tcPr marL="60960" marR="60960" marT="60960" marB="60960" anchor="b">
                    <a:solidFill>
                      <a:schemeClr val="bg2"/>
                    </a:solidFill>
                  </a:tcPr>
                </a:tc>
                <a:tc hMerge="1">
                  <a:txBody>
                    <a:bodyPr/>
                    <a:lstStyle/>
                    <a:p>
                      <a:pPr algn="ctr" fontAlgn="b"/>
                      <a:endParaRPr lang="tr-TR" b="1" dirty="0">
                        <a:solidFill>
                          <a:schemeClr val="tx1"/>
                        </a:solidFill>
                        <a:effectLst/>
                        <a:latin typeface="Times New Roman" panose="02020603050405020304" pitchFamily="18" charset="0"/>
                        <a:cs typeface="Times New Roman" panose="02020603050405020304" pitchFamily="18" charset="0"/>
                      </a:endParaRPr>
                    </a:p>
                  </a:txBody>
                  <a:tcPr marL="60960" marR="60960" marT="60960" marB="60960" anchor="b">
                    <a:solidFill>
                      <a:schemeClr val="bg2"/>
                    </a:solidFill>
                  </a:tcPr>
                </a:tc>
                <a:tc hMerge="1">
                  <a:txBody>
                    <a:bodyPr/>
                    <a:lstStyle/>
                    <a:p>
                      <a:pPr algn="ctr" fontAlgn="b"/>
                      <a:endParaRPr lang="tr-TR" b="1" dirty="0">
                        <a:solidFill>
                          <a:schemeClr val="tx1"/>
                        </a:solidFill>
                        <a:effectLst/>
                        <a:latin typeface="Times New Roman" panose="02020603050405020304" pitchFamily="18" charset="0"/>
                        <a:cs typeface="Times New Roman" panose="02020603050405020304" pitchFamily="18" charset="0"/>
                      </a:endParaRPr>
                    </a:p>
                  </a:txBody>
                  <a:tcPr marL="60960" marR="60960" marT="60960" marB="60960" anchor="b">
                    <a:solidFill>
                      <a:schemeClr val="bg2"/>
                    </a:solidFill>
                  </a:tcPr>
                </a:tc>
                <a:tc hMerge="1">
                  <a:txBody>
                    <a:bodyPr/>
                    <a:lstStyle/>
                    <a:p>
                      <a:pPr algn="ctr" fontAlgn="b"/>
                      <a:endParaRPr lang="tr-TR" b="1" dirty="0">
                        <a:solidFill>
                          <a:schemeClr val="tx1"/>
                        </a:solidFill>
                        <a:effectLst/>
                        <a:latin typeface="Times New Roman" panose="02020603050405020304" pitchFamily="18" charset="0"/>
                        <a:cs typeface="Times New Roman" panose="02020603050405020304" pitchFamily="18" charset="0"/>
                      </a:endParaRPr>
                    </a:p>
                  </a:txBody>
                  <a:tcPr marL="60960" marR="60960" marT="60960" marB="60960">
                    <a:solidFill>
                      <a:schemeClr val="bg2"/>
                    </a:solidFill>
                  </a:tcPr>
                </a:tc>
                <a:extLst>
                  <a:ext uri="{0D108BD9-81ED-4DB2-BD59-A6C34878D82A}">
                    <a16:rowId xmlns:a16="http://schemas.microsoft.com/office/drawing/2014/main" val="2042161158"/>
                  </a:ext>
                </a:extLst>
              </a:tr>
              <a:tr h="337536">
                <a:tc>
                  <a:txBody>
                    <a:bodyPr/>
                    <a:lstStyle/>
                    <a:p>
                      <a:pPr algn="ctr" fontAlgn="b"/>
                      <a:r>
                        <a:rPr lang="tr-TR" b="1" dirty="0">
                          <a:effectLst/>
                          <a:latin typeface="Times New Roman" panose="02020603050405020304" pitchFamily="18" charset="0"/>
                          <a:cs typeface="Times New Roman" panose="02020603050405020304" pitchFamily="18" charset="0"/>
                        </a:rPr>
                        <a:t>Program</a:t>
                      </a:r>
                      <a:endParaRPr lang="tr-TR" dirty="0">
                        <a:effectLst/>
                        <a:latin typeface="Times New Roman" panose="02020603050405020304" pitchFamily="18" charset="0"/>
                        <a:cs typeface="Times New Roman" panose="02020603050405020304" pitchFamily="18" charset="0"/>
                      </a:endParaRPr>
                    </a:p>
                  </a:txBody>
                  <a:tcPr marL="60960" marR="60960" marT="60960" marB="60960" anchor="ctr">
                    <a:solidFill>
                      <a:schemeClr val="bg2"/>
                    </a:solidFill>
                  </a:tcPr>
                </a:tc>
                <a:tc>
                  <a:txBody>
                    <a:bodyPr/>
                    <a:lstStyle/>
                    <a:p>
                      <a:pPr algn="ctr" fontAlgn="b"/>
                      <a:r>
                        <a:rPr lang="tr-TR" b="1" dirty="0">
                          <a:effectLst/>
                          <a:latin typeface="Times New Roman" panose="02020603050405020304" pitchFamily="18" charset="0"/>
                          <a:cs typeface="Times New Roman" panose="02020603050405020304" pitchFamily="18" charset="0"/>
                        </a:rPr>
                        <a:t>Kadın</a:t>
                      </a:r>
                      <a:endParaRPr lang="tr-TR" dirty="0">
                        <a:effectLst/>
                        <a:latin typeface="Times New Roman" panose="02020603050405020304" pitchFamily="18" charset="0"/>
                        <a:cs typeface="Times New Roman" panose="02020603050405020304" pitchFamily="18" charset="0"/>
                      </a:endParaRPr>
                    </a:p>
                  </a:txBody>
                  <a:tcPr marL="60960" marR="60960" marT="60960" marB="60960" anchor="ctr">
                    <a:solidFill>
                      <a:schemeClr val="bg2"/>
                    </a:solidFill>
                  </a:tcPr>
                </a:tc>
                <a:tc>
                  <a:txBody>
                    <a:bodyPr/>
                    <a:lstStyle/>
                    <a:p>
                      <a:pPr algn="ctr" fontAlgn="b"/>
                      <a:r>
                        <a:rPr lang="tr-TR" b="1" dirty="0">
                          <a:effectLst/>
                          <a:latin typeface="Times New Roman" panose="02020603050405020304" pitchFamily="18" charset="0"/>
                          <a:cs typeface="Times New Roman" panose="02020603050405020304" pitchFamily="18" charset="0"/>
                        </a:rPr>
                        <a:t>Erk</a:t>
                      </a:r>
                      <a:r>
                        <a:rPr lang="tr-TR" dirty="0">
                          <a:effectLst/>
                          <a:latin typeface="Times New Roman" panose="02020603050405020304" pitchFamily="18" charset="0"/>
                          <a:cs typeface="Times New Roman" panose="02020603050405020304" pitchFamily="18" charset="0"/>
                        </a:rPr>
                        <a:t>ek</a:t>
                      </a:r>
                    </a:p>
                  </a:txBody>
                  <a:tcPr marL="60960" marR="60960" marT="60960" marB="60960" anchor="ctr">
                    <a:solidFill>
                      <a:schemeClr val="bg2"/>
                    </a:solidFill>
                  </a:tcPr>
                </a:tc>
                <a:tc>
                  <a:txBody>
                    <a:bodyPr/>
                    <a:lstStyle/>
                    <a:p>
                      <a:pPr algn="ctr" fontAlgn="b"/>
                      <a:r>
                        <a:rPr lang="tr-TR" b="1" dirty="0" smtClean="0">
                          <a:effectLst/>
                          <a:latin typeface="Times New Roman" panose="02020603050405020304" pitchFamily="18" charset="0"/>
                          <a:cs typeface="Times New Roman" panose="02020603050405020304" pitchFamily="18" charset="0"/>
                        </a:rPr>
                        <a:t>Toplam</a:t>
                      </a:r>
                      <a:r>
                        <a:rPr lang="tr-TR" dirty="0" smtClean="0">
                          <a:effectLst/>
                          <a:latin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cs typeface="Times New Roman" panose="02020603050405020304" pitchFamily="18" charset="0"/>
                        </a:rPr>
                        <a:t>  </a:t>
                      </a:r>
                    </a:p>
                  </a:txBody>
                  <a:tcPr marL="60960" marR="60960" marT="60960" marB="60960" anchor="ctr">
                    <a:solidFill>
                      <a:schemeClr val="bg2"/>
                    </a:solidFill>
                  </a:tcPr>
                </a:tc>
                <a:tc>
                  <a:txBody>
                    <a:bodyPr/>
                    <a:lstStyle/>
                    <a:p>
                      <a:pPr algn="ctr" fontAlgn="b"/>
                      <a:r>
                        <a:rPr lang="tr-TR" b="1" dirty="0" smtClean="0">
                          <a:effectLst/>
                          <a:latin typeface="Times New Roman" panose="02020603050405020304" pitchFamily="18" charset="0"/>
                          <a:cs typeface="Times New Roman" panose="02020603050405020304" pitchFamily="18" charset="0"/>
                        </a:rPr>
                        <a:t>Öğretim Elemanına Düşen Öğrenci Sayısı</a:t>
                      </a:r>
                      <a:endParaRPr lang="tr-TR" b="1" dirty="0">
                        <a:effectLst/>
                        <a:latin typeface="Times New Roman" panose="02020603050405020304" pitchFamily="18" charset="0"/>
                        <a:cs typeface="Times New Roman" panose="02020603050405020304" pitchFamily="18" charset="0"/>
                      </a:endParaRPr>
                    </a:p>
                  </a:txBody>
                  <a:tcPr marL="60960" marR="60960" marT="60960" marB="60960" anchor="ctr">
                    <a:solidFill>
                      <a:schemeClr val="bg2"/>
                    </a:solidFill>
                  </a:tcPr>
                </a:tc>
                <a:extLst>
                  <a:ext uri="{0D108BD9-81ED-4DB2-BD59-A6C34878D82A}">
                    <a16:rowId xmlns:a16="http://schemas.microsoft.com/office/drawing/2014/main" val="2999553024"/>
                  </a:ext>
                </a:extLst>
              </a:tr>
              <a:tr h="470772">
                <a:tc>
                  <a:txBody>
                    <a:bodyPr/>
                    <a:lstStyle/>
                    <a:p>
                      <a:pPr algn="ctr" fontAlgn="t"/>
                      <a:r>
                        <a:rPr lang="tr-TR" b="0" dirty="0">
                          <a:effectLst/>
                          <a:latin typeface="Times New Roman" panose="02020603050405020304" pitchFamily="18" charset="0"/>
                          <a:cs typeface="Times New Roman" panose="02020603050405020304" pitchFamily="18" charset="0"/>
                        </a:rPr>
                        <a:t>Muhasebe ve Vergi </a:t>
                      </a:r>
                      <a:r>
                        <a:rPr lang="tr-TR" b="0" dirty="0" smtClean="0">
                          <a:effectLst/>
                          <a:latin typeface="Times New Roman" panose="02020603050405020304" pitchFamily="18" charset="0"/>
                          <a:cs typeface="Times New Roman" panose="02020603050405020304" pitchFamily="18" charset="0"/>
                        </a:rPr>
                        <a:t>Uygulamaları</a:t>
                      </a:r>
                      <a:endParaRPr lang="tr-TR" b="0" dirty="0">
                        <a:effectLst/>
                        <a:latin typeface="Times New Roman" panose="02020603050405020304" pitchFamily="18" charset="0"/>
                        <a:cs typeface="Times New Roman" panose="02020603050405020304" pitchFamily="18" charset="0"/>
                      </a:endParaRPr>
                    </a:p>
                  </a:txBody>
                  <a:tcPr marL="60960" marR="60960" marT="60960" marB="60960" anchor="ctr">
                    <a:solidFill>
                      <a:schemeClr val="bg2"/>
                    </a:solidFill>
                  </a:tcPr>
                </a:tc>
                <a:tc>
                  <a:txBody>
                    <a:bodyPr/>
                    <a:lstStyle/>
                    <a:p>
                      <a:pPr algn="ctr" fontAlgn="t"/>
                      <a:r>
                        <a:rPr lang="tr-TR" b="0" dirty="0">
                          <a:effectLst/>
                          <a:latin typeface="Times New Roman" panose="02020603050405020304" pitchFamily="18" charset="0"/>
                          <a:cs typeface="Times New Roman" panose="02020603050405020304" pitchFamily="18" charset="0"/>
                        </a:rPr>
                        <a:t>61</a:t>
                      </a:r>
                    </a:p>
                  </a:txBody>
                  <a:tcPr marL="60960" marR="60960" marT="60960" marB="60960" anchor="ctr">
                    <a:solidFill>
                      <a:schemeClr val="bg2"/>
                    </a:solidFill>
                  </a:tcPr>
                </a:tc>
                <a:tc>
                  <a:txBody>
                    <a:bodyPr/>
                    <a:lstStyle/>
                    <a:p>
                      <a:pPr algn="ctr" fontAlgn="t"/>
                      <a:r>
                        <a:rPr lang="tr-TR" b="0" dirty="0">
                          <a:effectLst/>
                          <a:latin typeface="Times New Roman" panose="02020603050405020304" pitchFamily="18" charset="0"/>
                          <a:cs typeface="Times New Roman" panose="02020603050405020304" pitchFamily="18" charset="0"/>
                        </a:rPr>
                        <a:t>43</a:t>
                      </a:r>
                    </a:p>
                  </a:txBody>
                  <a:tcPr marL="60960" marR="60960" marT="60960" marB="60960" anchor="ctr">
                    <a:solidFill>
                      <a:schemeClr val="bg2"/>
                    </a:solidFill>
                  </a:tcPr>
                </a:tc>
                <a:tc>
                  <a:txBody>
                    <a:bodyPr/>
                    <a:lstStyle/>
                    <a:p>
                      <a:pPr algn="ctr" fontAlgn="t"/>
                      <a:r>
                        <a:rPr lang="tr-TR" b="0" dirty="0">
                          <a:effectLst/>
                          <a:latin typeface="Times New Roman" panose="02020603050405020304" pitchFamily="18" charset="0"/>
                          <a:cs typeface="Times New Roman" panose="02020603050405020304" pitchFamily="18" charset="0"/>
                        </a:rPr>
                        <a:t>104</a:t>
                      </a:r>
                    </a:p>
                  </a:txBody>
                  <a:tcPr marL="60960" marR="60960" marT="60960" marB="60960" anchor="ctr">
                    <a:solidFill>
                      <a:schemeClr val="bg2"/>
                    </a:solidFill>
                  </a:tcPr>
                </a:tc>
                <a:tc>
                  <a:txBody>
                    <a:bodyPr/>
                    <a:lstStyle/>
                    <a:p>
                      <a:pPr algn="ctr" fontAlgn="t"/>
                      <a:r>
                        <a:rPr lang="tr-TR" b="0" dirty="0" smtClean="0">
                          <a:effectLst/>
                          <a:latin typeface="Times New Roman" panose="02020603050405020304" pitchFamily="18" charset="0"/>
                          <a:cs typeface="Times New Roman" panose="02020603050405020304" pitchFamily="18" charset="0"/>
                        </a:rPr>
                        <a:t>104/3=34,6</a:t>
                      </a:r>
                      <a:endParaRPr lang="tr-TR" b="0" dirty="0">
                        <a:effectLst/>
                        <a:latin typeface="Times New Roman" panose="02020603050405020304" pitchFamily="18" charset="0"/>
                        <a:cs typeface="Times New Roman" panose="02020603050405020304" pitchFamily="18" charset="0"/>
                      </a:endParaRPr>
                    </a:p>
                  </a:txBody>
                  <a:tcPr marL="60960" marR="60960" marT="60960" marB="60960" anchor="ctr">
                    <a:solidFill>
                      <a:schemeClr val="bg2"/>
                    </a:solidFill>
                  </a:tcPr>
                </a:tc>
                <a:extLst>
                  <a:ext uri="{0D108BD9-81ED-4DB2-BD59-A6C34878D82A}">
                    <a16:rowId xmlns:a16="http://schemas.microsoft.com/office/drawing/2014/main" val="2051960169"/>
                  </a:ext>
                </a:extLst>
              </a:tr>
            </a:tbl>
          </a:graphicData>
        </a:graphic>
      </p:graphicFrame>
      <p:pic>
        <p:nvPicPr>
          <p:cNvPr id="4" name="Resim 3" descr="daire, metin, grafik, logo içeren bir resim&#10;&#10;Açıklama otomatik olarak oluşturuldu">
            <a:extLst>
              <a:ext uri="{FF2B5EF4-FFF2-40B4-BE49-F238E27FC236}">
                <a16:creationId xmlns:a16="http://schemas.microsoft.com/office/drawing/2014/main" id="{F875D337-E69E-79AC-F960-0F8690110E61}"/>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633588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nvGraphicFramePr>
        <p:xfrm>
          <a:off x="476249" y="282666"/>
          <a:ext cx="11371619" cy="1341120"/>
        </p:xfrm>
        <a:graphic>
          <a:graphicData uri="http://schemas.openxmlformats.org/drawingml/2006/table">
            <a:tbl>
              <a:tblPr>
                <a:tableStyleId>{D7AC3CCA-C797-4891-BE02-D94E43425B78}</a:tableStyleId>
              </a:tblPr>
              <a:tblGrid>
                <a:gridCol w="4980074">
                  <a:extLst>
                    <a:ext uri="{9D8B030D-6E8A-4147-A177-3AD203B41FA5}">
                      <a16:colId xmlns:a16="http://schemas.microsoft.com/office/drawing/2014/main" val="2232394278"/>
                    </a:ext>
                  </a:extLst>
                </a:gridCol>
                <a:gridCol w="1278309">
                  <a:extLst>
                    <a:ext uri="{9D8B030D-6E8A-4147-A177-3AD203B41FA5}">
                      <a16:colId xmlns:a16="http://schemas.microsoft.com/office/drawing/2014/main" val="1838714415"/>
                    </a:ext>
                  </a:extLst>
                </a:gridCol>
                <a:gridCol w="1278309">
                  <a:extLst>
                    <a:ext uri="{9D8B030D-6E8A-4147-A177-3AD203B41FA5}">
                      <a16:colId xmlns:a16="http://schemas.microsoft.com/office/drawing/2014/main" val="3404289838"/>
                    </a:ext>
                  </a:extLst>
                </a:gridCol>
                <a:gridCol w="1278309">
                  <a:extLst>
                    <a:ext uri="{9D8B030D-6E8A-4147-A177-3AD203B41FA5}">
                      <a16:colId xmlns:a16="http://schemas.microsoft.com/office/drawing/2014/main" val="3847456225"/>
                    </a:ext>
                  </a:extLst>
                </a:gridCol>
                <a:gridCol w="1278309">
                  <a:extLst>
                    <a:ext uri="{9D8B030D-6E8A-4147-A177-3AD203B41FA5}">
                      <a16:colId xmlns:a16="http://schemas.microsoft.com/office/drawing/2014/main" val="2146953279"/>
                    </a:ext>
                  </a:extLst>
                </a:gridCol>
                <a:gridCol w="1278309">
                  <a:extLst>
                    <a:ext uri="{9D8B030D-6E8A-4147-A177-3AD203B41FA5}">
                      <a16:colId xmlns:a16="http://schemas.microsoft.com/office/drawing/2014/main" val="2100558007"/>
                    </a:ext>
                  </a:extLst>
                </a:gridCol>
              </a:tblGrid>
              <a:tr h="51929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B.1.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 Tasarımı, Değerlendirmesi ve Güncellenmesi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just">
                        <a:lnSpc>
                          <a:spcPct val="100000"/>
                        </a:lnSpc>
                        <a:spcAft>
                          <a:spcPts val="0"/>
                        </a:spcAft>
                      </a:pPr>
                      <a:r>
                        <a:rPr lang="tr-TR" sz="2200" b="1" dirty="0">
                          <a:effectLst/>
                          <a:latin typeface="Times New Roman" panose="02020603050405020304" pitchFamily="18" charset="0"/>
                          <a:cs typeface="Times New Roman" panose="02020603050405020304" pitchFamily="18" charset="0"/>
                        </a:rPr>
                        <a:t>B.1.3.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Ders Kazanımlarının Program Çıktılarıyla Uyumu</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344128" y="1867822"/>
            <a:ext cx="11503743" cy="3785652"/>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Ders kazanımları programların genelinde program çıktılarıyla uyumlandırılmıştır ve ders bilgi paketleri ile paylaşılmaktadır.</a:t>
            </a:r>
            <a:endParaRPr lang="tr-TR" sz="2200" dirty="0">
              <a:latin typeface="Times New Roman" panose="02020603050405020304" pitchFamily="18" charset="0"/>
              <a:cs typeface="Times New Roman" panose="02020603050405020304" pitchFamily="18" charset="0"/>
            </a:endParaRPr>
          </a:p>
          <a:p>
            <a:pPr algn="ctr"/>
            <a:endParaRPr lang="tr-TR" sz="2200" b="1" dirty="0">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KANITLAR</a:t>
            </a:r>
          </a:p>
          <a:p>
            <a:pPr algn="ctr"/>
            <a:endParaRPr lang="tr-TR" sz="2100" b="1" dirty="0">
              <a:latin typeface="Times New Roman" panose="02020603050405020304" pitchFamily="18" charset="0"/>
              <a:cs typeface="Times New Roman" panose="02020603050405020304" pitchFamily="18" charset="0"/>
            </a:endParaRPr>
          </a:p>
          <a:p>
            <a:pPr algn="just" defTabSz="914400"/>
            <a:r>
              <a:rPr lang="tr-TR" sz="2200" dirty="0">
                <a:solidFill>
                  <a:prstClr val="black"/>
                </a:solidFill>
                <a:latin typeface="Times New Roman" panose="02020603050405020304" pitchFamily="18" charset="0"/>
                <a:cs typeface="Times New Roman" panose="02020603050405020304" pitchFamily="18" charset="0"/>
              </a:rPr>
              <a:t>Program çıktıları ve ders kazanımlarının ilişkilendirilmesi </a:t>
            </a:r>
            <a:r>
              <a:rPr lang="tr-TR" sz="2200" dirty="0" smtClean="0">
                <a:solidFill>
                  <a:prstClr val="black"/>
                </a:solidFill>
                <a:latin typeface="Times New Roman" panose="02020603050405020304" pitchFamily="18" charset="0"/>
                <a:cs typeface="Times New Roman" panose="02020603050405020304" pitchFamily="18" charset="0"/>
              </a:rPr>
              <a:t>internet </a:t>
            </a:r>
            <a:r>
              <a:rPr lang="tr-TR" sz="2200" dirty="0">
                <a:solidFill>
                  <a:prstClr val="black"/>
                </a:solidFill>
                <a:latin typeface="Times New Roman" panose="02020603050405020304" pitchFamily="18" charset="0"/>
                <a:cs typeface="Times New Roman" panose="02020603050405020304" pitchFamily="18" charset="0"/>
              </a:rPr>
              <a:t>adresinde </a:t>
            </a:r>
            <a:r>
              <a:rPr lang="tr-TR" sz="2200" dirty="0" smtClean="0">
                <a:solidFill>
                  <a:prstClr val="black"/>
                </a:solidFill>
                <a:latin typeface="Times New Roman" panose="02020603050405020304" pitchFamily="18" charset="0"/>
                <a:cs typeface="Times New Roman" panose="02020603050405020304" pitchFamily="18" charset="0"/>
              </a:rPr>
              <a:t>yer almaktadır. </a:t>
            </a:r>
            <a:endParaRPr lang="tr-TR" sz="2200" dirty="0">
              <a:solidFill>
                <a:prstClr val="black"/>
              </a:solidFill>
              <a:latin typeface="Times New Roman" panose="02020603050405020304" pitchFamily="18" charset="0"/>
              <a:cs typeface="Times New Roman" panose="02020603050405020304" pitchFamily="18" charset="0"/>
            </a:endParaRPr>
          </a:p>
          <a:p>
            <a:pPr lvl="0" algn="just" defTabSz="914400"/>
            <a:r>
              <a:rPr lang="tr-TR" sz="2200" dirty="0" smtClean="0">
                <a:solidFill>
                  <a:prstClr val="black"/>
                </a:solidFill>
                <a:latin typeface="Times New Roman" panose="02020603050405020304" pitchFamily="18" charset="0"/>
                <a:cs typeface="Times New Roman" panose="02020603050405020304" pitchFamily="18" charset="0"/>
              </a:rPr>
              <a:t>[3]</a:t>
            </a:r>
            <a:r>
              <a:rPr lang="tr-TR" sz="2200" dirty="0" err="1" smtClean="0">
                <a:solidFill>
                  <a:prstClr val="black"/>
                </a:solidFill>
                <a:latin typeface="Times New Roman" panose="02020603050405020304" pitchFamily="18" charset="0"/>
                <a:cs typeface="Times New Roman" panose="02020603050405020304" pitchFamily="18" charset="0"/>
              </a:rPr>
              <a:t>Program_çıktıları</a:t>
            </a:r>
            <a:r>
              <a:rPr lang="tr-TR" sz="2200" dirty="0" smtClean="0">
                <a:solidFill>
                  <a:prstClr val="black"/>
                </a:solidFill>
                <a:latin typeface="Times New Roman" panose="02020603050405020304" pitchFamily="18" charset="0"/>
                <a:cs typeface="Times New Roman" panose="02020603050405020304" pitchFamily="18" charset="0"/>
              </a:rPr>
              <a:t>: </a:t>
            </a:r>
            <a:r>
              <a:rPr lang="tr-TR" sz="2200" b="1" dirty="0" smtClean="0">
                <a:solidFill>
                  <a:prstClr val="black"/>
                </a:solidFill>
                <a:latin typeface="Times New Roman" panose="02020603050405020304" pitchFamily="18" charset="0"/>
                <a:cs typeface="Times New Roman" panose="02020603050405020304" pitchFamily="18" charset="0"/>
                <a:hlinkClick r:id="rId2"/>
              </a:rPr>
              <a:t>https</a:t>
            </a:r>
            <a:r>
              <a:rPr lang="tr-TR" sz="2200" b="1" dirty="0">
                <a:solidFill>
                  <a:prstClr val="black"/>
                </a:solidFill>
                <a:latin typeface="Times New Roman" panose="02020603050405020304" pitchFamily="18" charset="0"/>
                <a:cs typeface="Times New Roman" panose="02020603050405020304" pitchFamily="18" charset="0"/>
                <a:hlinkClick r:id="rId2"/>
              </a:rPr>
              <a:t>://www.ohu.edu.tr/ulukislamyo//muhasebevergiuygulama/sayfa/program-ciktilari</a:t>
            </a:r>
            <a:endParaRPr lang="tr-TR" sz="2200" b="1" dirty="0">
              <a:solidFill>
                <a:prstClr val="black"/>
              </a:solidFill>
              <a:latin typeface="Times New Roman" panose="02020603050405020304" pitchFamily="18" charset="0"/>
              <a:cs typeface="Times New Roman" panose="02020603050405020304" pitchFamily="18" charset="0"/>
            </a:endParaRPr>
          </a:p>
          <a:p>
            <a:pPr lvl="0" algn="just" defTabSz="914400"/>
            <a:endParaRPr lang="tr-TR" sz="2200" dirty="0">
              <a:solidFill>
                <a:prstClr val="black"/>
              </a:solidFill>
              <a:latin typeface="Times New Roman" panose="02020603050405020304" pitchFamily="18" charset="0"/>
              <a:cs typeface="Times New Roman" panose="02020603050405020304" pitchFamily="18" charset="0"/>
            </a:endParaRPr>
          </a:p>
          <a:p>
            <a:pPr lvl="0" algn="just" defTabSz="914400"/>
            <a:r>
              <a:rPr lang="tr-TR" sz="2200" dirty="0">
                <a:solidFill>
                  <a:prstClr val="black"/>
                </a:solidFill>
                <a:latin typeface="Times New Roman" panose="02020603050405020304" pitchFamily="18" charset="0"/>
                <a:cs typeface="Times New Roman" panose="02020603050405020304" pitchFamily="18" charset="0"/>
              </a:rPr>
              <a:t>Ancak bu uygulamaların sonuçlarının izlenmesi yapılmamaktadır.</a:t>
            </a:r>
          </a:p>
          <a:p>
            <a:pPr algn="ctr"/>
            <a:endParaRPr lang="tr-TR" sz="2100" b="1"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016145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1396412647"/>
              </p:ext>
            </p:extLst>
          </p:nvPr>
        </p:nvGraphicFramePr>
        <p:xfrm>
          <a:off x="304801" y="282666"/>
          <a:ext cx="11543068" cy="1341120"/>
        </p:xfrm>
        <a:graphic>
          <a:graphicData uri="http://schemas.openxmlformats.org/drawingml/2006/table">
            <a:tbl>
              <a:tblPr>
                <a:tableStyleId>{D7AC3CCA-C797-4891-BE02-D94E43425B78}</a:tableStyleId>
              </a:tblPr>
              <a:tblGrid>
                <a:gridCol w="5055158">
                  <a:extLst>
                    <a:ext uri="{9D8B030D-6E8A-4147-A177-3AD203B41FA5}">
                      <a16:colId xmlns:a16="http://schemas.microsoft.com/office/drawing/2014/main" val="2232394278"/>
                    </a:ext>
                  </a:extLst>
                </a:gridCol>
                <a:gridCol w="1297582">
                  <a:extLst>
                    <a:ext uri="{9D8B030D-6E8A-4147-A177-3AD203B41FA5}">
                      <a16:colId xmlns:a16="http://schemas.microsoft.com/office/drawing/2014/main" val="1838714415"/>
                    </a:ext>
                  </a:extLst>
                </a:gridCol>
                <a:gridCol w="1297582">
                  <a:extLst>
                    <a:ext uri="{9D8B030D-6E8A-4147-A177-3AD203B41FA5}">
                      <a16:colId xmlns:a16="http://schemas.microsoft.com/office/drawing/2014/main" val="3404289838"/>
                    </a:ext>
                  </a:extLst>
                </a:gridCol>
                <a:gridCol w="1297582">
                  <a:extLst>
                    <a:ext uri="{9D8B030D-6E8A-4147-A177-3AD203B41FA5}">
                      <a16:colId xmlns:a16="http://schemas.microsoft.com/office/drawing/2014/main" val="3847456225"/>
                    </a:ext>
                  </a:extLst>
                </a:gridCol>
                <a:gridCol w="1297582">
                  <a:extLst>
                    <a:ext uri="{9D8B030D-6E8A-4147-A177-3AD203B41FA5}">
                      <a16:colId xmlns:a16="http://schemas.microsoft.com/office/drawing/2014/main" val="2146953279"/>
                    </a:ext>
                  </a:extLst>
                </a:gridCol>
                <a:gridCol w="1297582">
                  <a:extLst>
                    <a:ext uri="{9D8B030D-6E8A-4147-A177-3AD203B41FA5}">
                      <a16:colId xmlns:a16="http://schemas.microsoft.com/office/drawing/2014/main" val="2100558007"/>
                    </a:ext>
                  </a:extLst>
                </a:gridCol>
              </a:tblGrid>
              <a:tr h="51929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B.1.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 Tasarımı, Değerlendirmesi ve Güncellenmesi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r>
                        <a:rPr lang="tr-TR" sz="2200" b="1" i="0" u="none" strike="noStrike" baseline="0" dirty="0">
                          <a:solidFill>
                            <a:srgbClr val="000000"/>
                          </a:solidFill>
                          <a:latin typeface="Times New Roman" panose="02020603050405020304" pitchFamily="18" charset="0"/>
                          <a:cs typeface="Times New Roman" panose="02020603050405020304" pitchFamily="18" charset="0"/>
                        </a:rPr>
                        <a:t>B.1.4. Öğrenci İş Yüküne Dayalı Ders Tasarımı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304801" y="1623786"/>
            <a:ext cx="11503743" cy="5155257"/>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 </a:t>
            </a:r>
            <a:r>
              <a:rPr lang="tr-TR" sz="2200" dirty="0">
                <a:latin typeface="Times New Roman" panose="02020603050405020304" pitchFamily="18" charset="0"/>
                <a:cs typeface="Times New Roman" panose="02020603050405020304" pitchFamily="18" charset="0"/>
              </a:rPr>
              <a:t>Dersler öğrenci iş yüküne uygun olarak tasarlanmış, ilan edilmiş ve uygulamaya konulmuştur.</a:t>
            </a:r>
          </a:p>
          <a:p>
            <a:pPr algn="ctr"/>
            <a:r>
              <a:rPr lang="tr-TR" sz="2100" b="1" dirty="0">
                <a:latin typeface="Times New Roman" panose="02020603050405020304" pitchFamily="18" charset="0"/>
                <a:cs typeface="Times New Roman" panose="02020603050405020304" pitchFamily="18" charset="0"/>
              </a:rPr>
              <a:t>KANITLAR</a:t>
            </a:r>
          </a:p>
          <a:p>
            <a:pPr algn="just"/>
            <a:r>
              <a:rPr lang="tr-TR" sz="2200" dirty="0" smtClean="0">
                <a:latin typeface="Times New Roman" panose="02020603050405020304" pitchFamily="18" charset="0"/>
                <a:cs typeface="Times New Roman" panose="02020603050405020304" pitchFamily="18" charset="0"/>
              </a:rPr>
              <a:t>Bölüme ait ders planları ve AKTS ders bilgileri web sayfasında yer almaktadır. Ders planlarımız içerisinde muhasebe uygulamaları dersi ilave edilerek öğrencilerin uygulama ders saatleri arttırılmıştır.</a:t>
            </a:r>
          </a:p>
          <a:p>
            <a:pPr algn="just"/>
            <a:r>
              <a:rPr lang="tr-TR" sz="2200" dirty="0" smtClean="0">
                <a:latin typeface="Times New Roman" panose="02020603050405020304" pitchFamily="18" charset="0"/>
                <a:cs typeface="Times New Roman" panose="02020603050405020304" pitchFamily="18" charset="0"/>
              </a:rPr>
              <a:t>[3] </a:t>
            </a:r>
            <a:r>
              <a:rPr lang="tr-TR" sz="2200" dirty="0" err="1" smtClean="0">
                <a:latin typeface="Times New Roman" panose="02020603050405020304" pitchFamily="18" charset="0"/>
                <a:cs typeface="Times New Roman" panose="02020603050405020304" pitchFamily="18" charset="0"/>
              </a:rPr>
              <a:t>Ders_planı:</a:t>
            </a:r>
            <a:r>
              <a:rPr lang="tr-TR" sz="2200" b="1" dirty="0" err="1" smtClean="0">
                <a:latin typeface="Times New Roman" panose="02020603050405020304" pitchFamily="18" charset="0"/>
                <a:cs typeface="Times New Roman" panose="02020603050405020304" pitchFamily="18" charset="0"/>
                <a:hlinkClick r:id="rId2"/>
              </a:rPr>
              <a:t>https</a:t>
            </a:r>
            <a:r>
              <a:rPr lang="tr-TR" sz="2200" b="1" dirty="0" smtClean="0">
                <a:latin typeface="Times New Roman" panose="02020603050405020304" pitchFamily="18" charset="0"/>
                <a:cs typeface="Times New Roman" panose="02020603050405020304" pitchFamily="18" charset="0"/>
                <a:hlinkClick r:id="rId2"/>
              </a:rPr>
              <a:t>://www.ohu.edu.tr/ulukislamyo/muhasebevergiuygulama/dersplani</a:t>
            </a:r>
            <a:r>
              <a:rPr lang="tr-TR" sz="2200" b="1" dirty="0" smtClean="0">
                <a:latin typeface="Times New Roman" panose="02020603050405020304" pitchFamily="18" charset="0"/>
                <a:cs typeface="Times New Roman" panose="02020603050405020304" pitchFamily="18" charset="0"/>
              </a:rPr>
              <a:t>   </a:t>
            </a:r>
          </a:p>
          <a:p>
            <a:pPr algn="just"/>
            <a:endParaRPr lang="tr-TR" sz="2200" b="1"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ea typeface="Calibri"/>
                <a:cs typeface="Times New Roman" panose="02020603050405020304" pitchFamily="18" charset="0"/>
              </a:rPr>
              <a:t>[3]</a:t>
            </a:r>
            <a:r>
              <a:rPr lang="tr-TR" sz="2200" dirty="0" err="1" smtClean="0">
                <a:latin typeface="Times New Roman" panose="02020603050405020304" pitchFamily="18" charset="0"/>
                <a:ea typeface="Calibri"/>
                <a:cs typeface="Times New Roman" panose="02020603050405020304" pitchFamily="18" charset="0"/>
              </a:rPr>
              <a:t>AKTS_kredilerinin_hesaplanması_web_sayfası</a:t>
            </a:r>
            <a:r>
              <a:rPr lang="tr-TR" sz="2200" dirty="0" smtClean="0">
                <a:latin typeface="Times New Roman" panose="02020603050405020304" pitchFamily="18" charset="0"/>
                <a:ea typeface="Calibri"/>
                <a:cs typeface="Times New Roman" panose="02020603050405020304" pitchFamily="18" charset="0"/>
              </a:rPr>
              <a:t>: </a:t>
            </a:r>
            <a:r>
              <a:rPr lang="tr-TR" sz="2200" dirty="0" smtClean="0">
                <a:latin typeface="Times New Roman" panose="02020603050405020304" pitchFamily="18" charset="0"/>
                <a:ea typeface="Calibri"/>
                <a:cs typeface="Times New Roman" panose="02020603050405020304" pitchFamily="18" charset="0"/>
                <a:hlinkClick r:id="rId3"/>
              </a:rPr>
              <a:t>https</a:t>
            </a:r>
            <a:r>
              <a:rPr lang="tr-TR" sz="2200" dirty="0">
                <a:latin typeface="Times New Roman" panose="02020603050405020304" pitchFamily="18" charset="0"/>
                <a:ea typeface="Calibri"/>
                <a:cs typeface="Times New Roman" panose="02020603050405020304" pitchFamily="18" charset="0"/>
                <a:hlinkClick r:id="rId3"/>
              </a:rPr>
              <a:t>://www.ohu.edu.tr/diplomaeki/sayfa/akts-kredi-dagilimi</a:t>
            </a:r>
            <a:r>
              <a:rPr lang="tr-TR" sz="2200" dirty="0">
                <a:latin typeface="Times New Roman" panose="02020603050405020304" pitchFamily="18" charset="0"/>
                <a:ea typeface="Calibri"/>
                <a:cs typeface="Times New Roman" panose="02020603050405020304" pitchFamily="18" charset="0"/>
              </a:rPr>
              <a:t> </a:t>
            </a:r>
            <a:endParaRPr lang="tr-TR" sz="2200" dirty="0" smtClean="0">
              <a:latin typeface="Times New Roman" panose="02020603050405020304" pitchFamily="18" charset="0"/>
              <a:ea typeface="Calibri"/>
              <a:cs typeface="Times New Roman" panose="02020603050405020304" pitchFamily="18" charset="0"/>
            </a:endParaRPr>
          </a:p>
          <a:p>
            <a:pPr algn="just"/>
            <a:endParaRPr lang="tr-TR" sz="2200" dirty="0" smtClean="0">
              <a:latin typeface="Times New Roman" panose="02020603050405020304" pitchFamily="18" charset="0"/>
              <a:ea typeface="Calibri"/>
              <a:cs typeface="Times New Roman" panose="02020603050405020304" pitchFamily="18" charset="0"/>
            </a:endParaRPr>
          </a:p>
          <a:p>
            <a:pPr algn="just"/>
            <a:r>
              <a:rPr lang="tr-TR" sz="2200" dirty="0" smtClean="0">
                <a:latin typeface="Times New Roman" panose="02020603050405020304" pitchFamily="18" charset="0"/>
                <a:ea typeface="Calibri"/>
                <a:cs typeface="Times New Roman" panose="02020603050405020304" pitchFamily="18" charset="0"/>
              </a:rPr>
              <a:t>Bölümde öğrencilerin mesleki uygulamalarını gerçekleştirebileceği staj dersi </a:t>
            </a:r>
            <a:r>
              <a:rPr lang="tr-TR" sz="2200" dirty="0">
                <a:latin typeface="Times New Roman" panose="02020603050405020304" pitchFamily="18" charset="0"/>
                <a:ea typeface="Calibri"/>
                <a:cs typeface="Times New Roman" panose="02020603050405020304" pitchFamily="18" charset="0"/>
              </a:rPr>
              <a:t>yer almaktadır. </a:t>
            </a:r>
            <a:r>
              <a:rPr lang="tr-TR" sz="2200" dirty="0" smtClean="0">
                <a:latin typeface="Times New Roman" panose="02020603050405020304" pitchFamily="18" charset="0"/>
                <a:ea typeface="Calibri"/>
                <a:cs typeface="Times New Roman" panose="02020603050405020304" pitchFamily="18" charset="0"/>
              </a:rPr>
              <a:t>[3]</a:t>
            </a:r>
            <a:r>
              <a:rPr lang="tr-TR" sz="2200" dirty="0" err="1" smtClean="0">
                <a:latin typeface="Times New Roman" panose="02020603050405020304" pitchFamily="18" charset="0"/>
                <a:ea typeface="Calibri"/>
                <a:cs typeface="Times New Roman" panose="02020603050405020304" pitchFamily="18" charset="0"/>
              </a:rPr>
              <a:t>Ders_bilgisi:</a:t>
            </a:r>
            <a:r>
              <a:rPr lang="tr-TR" sz="2200" dirty="0" err="1" smtClean="0">
                <a:latin typeface="Times New Roman" panose="02020603050405020304" pitchFamily="18" charset="0"/>
                <a:ea typeface="Calibri"/>
                <a:cs typeface="Times New Roman" panose="02020603050405020304" pitchFamily="18" charset="0"/>
                <a:hlinkClick r:id="rId4"/>
              </a:rPr>
              <a:t>https</a:t>
            </a:r>
            <a:r>
              <a:rPr lang="tr-TR" sz="2200" dirty="0">
                <a:latin typeface="Times New Roman" panose="02020603050405020304" pitchFamily="18" charset="0"/>
                <a:ea typeface="Calibri"/>
                <a:cs typeface="Times New Roman" panose="02020603050405020304" pitchFamily="18" charset="0"/>
                <a:hlinkClick r:id="rId4"/>
              </a:rPr>
              <a:t>://</a:t>
            </a:r>
            <a:r>
              <a:rPr lang="tr-TR" sz="2200" dirty="0" smtClean="0">
                <a:latin typeface="Times New Roman" panose="02020603050405020304" pitchFamily="18" charset="0"/>
                <a:ea typeface="Calibri"/>
                <a:cs typeface="Times New Roman" panose="02020603050405020304" pitchFamily="18" charset="0"/>
                <a:hlinkClick r:id="rId4"/>
              </a:rPr>
              <a:t>www.ohu.edu.tr/akts/bilgipaketi_dersdetay/1/UMU2031/dersbilgi</a:t>
            </a:r>
            <a:endParaRPr lang="tr-TR" sz="2200" dirty="0" smtClean="0">
              <a:latin typeface="Times New Roman" panose="02020603050405020304" pitchFamily="18" charset="0"/>
              <a:ea typeface="Calibri"/>
              <a:cs typeface="Times New Roman" panose="02020603050405020304" pitchFamily="18" charset="0"/>
            </a:endParaRPr>
          </a:p>
          <a:p>
            <a:pPr algn="just"/>
            <a:r>
              <a:rPr lang="tr-TR" sz="2200" dirty="0" smtClean="0">
                <a:latin typeface="Times New Roman" panose="02020603050405020304" pitchFamily="18" charset="0"/>
                <a:ea typeface="Calibri"/>
                <a:cs typeface="Times New Roman" panose="02020603050405020304" pitchFamily="18" charset="0"/>
              </a:rPr>
              <a:t>AKTS </a:t>
            </a:r>
            <a:r>
              <a:rPr lang="tr-TR" sz="2200" dirty="0">
                <a:latin typeface="Times New Roman" panose="02020603050405020304" pitchFamily="18" charset="0"/>
                <a:ea typeface="Calibri"/>
                <a:cs typeface="Times New Roman" panose="02020603050405020304" pitchFamily="18" charset="0"/>
              </a:rPr>
              <a:t>kredileri, öğrenme sonuçlarına ve tam zamanlı akademik yılın eşdeğer iş yüküne göre tahsis edilmiştir. </a:t>
            </a: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5"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761773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nvGraphicFramePr>
        <p:xfrm>
          <a:off x="304801" y="282666"/>
          <a:ext cx="11543068" cy="1341120"/>
        </p:xfrm>
        <a:graphic>
          <a:graphicData uri="http://schemas.openxmlformats.org/drawingml/2006/table">
            <a:tbl>
              <a:tblPr>
                <a:tableStyleId>{D7AC3CCA-C797-4891-BE02-D94E43425B78}</a:tableStyleId>
              </a:tblPr>
              <a:tblGrid>
                <a:gridCol w="5055158">
                  <a:extLst>
                    <a:ext uri="{9D8B030D-6E8A-4147-A177-3AD203B41FA5}">
                      <a16:colId xmlns:a16="http://schemas.microsoft.com/office/drawing/2014/main" val="2232394278"/>
                    </a:ext>
                  </a:extLst>
                </a:gridCol>
                <a:gridCol w="1297582">
                  <a:extLst>
                    <a:ext uri="{9D8B030D-6E8A-4147-A177-3AD203B41FA5}">
                      <a16:colId xmlns:a16="http://schemas.microsoft.com/office/drawing/2014/main" val="1838714415"/>
                    </a:ext>
                  </a:extLst>
                </a:gridCol>
                <a:gridCol w="1297582">
                  <a:extLst>
                    <a:ext uri="{9D8B030D-6E8A-4147-A177-3AD203B41FA5}">
                      <a16:colId xmlns:a16="http://schemas.microsoft.com/office/drawing/2014/main" val="3404289838"/>
                    </a:ext>
                  </a:extLst>
                </a:gridCol>
                <a:gridCol w="1297582">
                  <a:extLst>
                    <a:ext uri="{9D8B030D-6E8A-4147-A177-3AD203B41FA5}">
                      <a16:colId xmlns:a16="http://schemas.microsoft.com/office/drawing/2014/main" val="3847456225"/>
                    </a:ext>
                  </a:extLst>
                </a:gridCol>
                <a:gridCol w="1297582">
                  <a:extLst>
                    <a:ext uri="{9D8B030D-6E8A-4147-A177-3AD203B41FA5}">
                      <a16:colId xmlns:a16="http://schemas.microsoft.com/office/drawing/2014/main" val="2146953279"/>
                    </a:ext>
                  </a:extLst>
                </a:gridCol>
                <a:gridCol w="1297582">
                  <a:extLst>
                    <a:ext uri="{9D8B030D-6E8A-4147-A177-3AD203B41FA5}">
                      <a16:colId xmlns:a16="http://schemas.microsoft.com/office/drawing/2014/main" val="2100558007"/>
                    </a:ext>
                  </a:extLst>
                </a:gridCol>
              </a:tblGrid>
              <a:tr h="51929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B.1.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 Tasarımı, Değerlendirmesi ve Güncellenmesi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just"/>
                      <a:r>
                        <a:rPr lang="tr-TR" sz="2200" b="1" i="0" u="none" strike="noStrike" baseline="0" dirty="0">
                          <a:solidFill>
                            <a:srgbClr val="000000"/>
                          </a:solidFill>
                          <a:latin typeface="Times New Roman" panose="02020603050405020304" pitchFamily="18" charset="0"/>
                          <a:cs typeface="Times New Roman" panose="02020603050405020304" pitchFamily="18" charset="0"/>
                        </a:rPr>
                        <a:t>B.1.5.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Programların İzlenmesi ve Güncellenmesi</a:t>
                      </a:r>
                      <a:endParaRPr lang="tr-TR" sz="2200" b="1" i="0" u="none" strike="noStrike" baseline="0" dirty="0">
                        <a:solidFill>
                          <a:srgbClr val="000000"/>
                        </a:solidFill>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304801" y="1659285"/>
            <a:ext cx="11503743" cy="4832092"/>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Programların genelinde program çıktılarının izlenmesine ve güncellenmesine</a:t>
            </a:r>
          </a:p>
          <a:p>
            <a:pPr algn="just"/>
            <a:r>
              <a:rPr lang="tr-TR" sz="2200" b="0" i="0" u="none" strike="noStrike" baseline="0" dirty="0">
                <a:latin typeface="Times New Roman" panose="02020603050405020304" pitchFamily="18" charset="0"/>
                <a:cs typeface="Times New Roman" panose="02020603050405020304" pitchFamily="18" charset="0"/>
              </a:rPr>
              <a:t>İlişkin mekanizmalar işletilmektedir.</a:t>
            </a:r>
            <a:endParaRPr lang="tr-TR" sz="2200" b="1" dirty="0">
              <a:latin typeface="Times New Roman" panose="02020603050405020304" pitchFamily="18" charset="0"/>
              <a:cs typeface="Times New Roman" panose="02020603050405020304" pitchFamily="18" charset="0"/>
            </a:endParaRPr>
          </a:p>
          <a:p>
            <a:pPr algn="just"/>
            <a:endParaRPr lang="tr-TR" sz="2200" b="1" dirty="0">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KANITLAR</a:t>
            </a:r>
          </a:p>
          <a:p>
            <a:endParaRPr lang="tr-TR" sz="2200" dirty="0">
              <a:latin typeface="Times New Roman" panose="02020603050405020304" pitchFamily="18" charset="0"/>
              <a:ea typeface="Calibri"/>
              <a:cs typeface="Times New Roman" panose="02020603050405020304" pitchFamily="18" charset="0"/>
            </a:endParaRPr>
          </a:p>
          <a:p>
            <a:pPr algn="just"/>
            <a:r>
              <a:rPr lang="tr-TR" sz="2200" dirty="0" smtClean="0">
                <a:latin typeface="Times New Roman" panose="02020603050405020304" pitchFamily="18" charset="0"/>
                <a:ea typeface="Calibri"/>
                <a:cs typeface="Times New Roman" panose="02020603050405020304" pitchFamily="18" charset="0"/>
              </a:rPr>
              <a:t>Bölümünüzce program </a:t>
            </a:r>
            <a:r>
              <a:rPr lang="tr-TR" sz="2200" dirty="0">
                <a:latin typeface="Times New Roman" panose="02020603050405020304" pitchFamily="18" charset="0"/>
                <a:ea typeface="Calibri"/>
                <a:cs typeface="Times New Roman" panose="02020603050405020304" pitchFamily="18" charset="0"/>
              </a:rPr>
              <a:t>çıktılarının izlenmesine ve güncellenmesine ilişkin her eğitim - öğretim yılı sonunda </a:t>
            </a:r>
            <a:r>
              <a:rPr lang="tr-TR" sz="2200" dirty="0" smtClean="0">
                <a:latin typeface="Times New Roman" panose="02020603050405020304" pitchFamily="18" charset="0"/>
                <a:ea typeface="Calibri"/>
                <a:cs typeface="Times New Roman" panose="02020603050405020304" pitchFamily="18" charset="0"/>
              </a:rPr>
              <a:t>eğitim </a:t>
            </a:r>
            <a:r>
              <a:rPr lang="tr-TR" sz="2200" dirty="0">
                <a:latin typeface="Times New Roman" panose="02020603050405020304" pitchFamily="18" charset="0"/>
                <a:ea typeface="Calibri"/>
                <a:cs typeface="Times New Roman" panose="02020603050405020304" pitchFamily="18" charset="0"/>
              </a:rPr>
              <a:t>– öğretim programlarının; değişen koşullar, mevzuatlar, yeterlilik çerçeveleri, mezun öğrenci ve paydaş görüşleri doğrultusunda değişikliğe ihtiyacı olup olmadığı değerlendirilir. Bu bilgiler ışığında yeniden güncellenir</a:t>
            </a:r>
            <a:r>
              <a:rPr lang="tr-TR" sz="2200" dirty="0" smtClean="0">
                <a:latin typeface="Times New Roman" panose="02020603050405020304" pitchFamily="18" charset="0"/>
                <a:ea typeface="Calibri"/>
                <a:cs typeface="Times New Roman" panose="02020603050405020304" pitchFamily="18" charset="0"/>
              </a:rPr>
              <a:t>.</a:t>
            </a:r>
          </a:p>
          <a:p>
            <a:pPr algn="just"/>
            <a:endParaRPr lang="tr-TR" sz="2200"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Bölümümüz 22/05/2023 tarihli 2023/127 sayılı senato kararı ile müfredatını güncellemiştir</a:t>
            </a:r>
            <a:r>
              <a:rPr lang="tr-TR" sz="2200" dirty="0" smtClean="0">
                <a:latin typeface="Times New Roman" panose="02020603050405020304" pitchFamily="18" charset="0"/>
                <a:ea typeface="Calibri"/>
                <a:cs typeface="Times New Roman" panose="02020603050405020304" pitchFamily="18" charset="0"/>
              </a:rPr>
              <a:t>.</a:t>
            </a:r>
          </a:p>
          <a:p>
            <a:pPr algn="just"/>
            <a:endParaRPr lang="tr-TR" sz="2200"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Bölümümüz her yıl öz değerlendirme raporlarını güncellemektedir.</a:t>
            </a:r>
          </a:p>
          <a:p>
            <a:pPr algn="just"/>
            <a:endParaRPr lang="tr-TR" sz="2200" dirty="0">
              <a:latin typeface="Times New Roman" panose="02020603050405020304" pitchFamily="18" charset="0"/>
              <a:ea typeface="Calibri"/>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560952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nvGraphicFramePr>
        <p:xfrm>
          <a:off x="304801" y="282666"/>
          <a:ext cx="11543068" cy="1341120"/>
        </p:xfrm>
        <a:graphic>
          <a:graphicData uri="http://schemas.openxmlformats.org/drawingml/2006/table">
            <a:tbl>
              <a:tblPr>
                <a:tableStyleId>{D7AC3CCA-C797-4891-BE02-D94E43425B78}</a:tableStyleId>
              </a:tblPr>
              <a:tblGrid>
                <a:gridCol w="5055158">
                  <a:extLst>
                    <a:ext uri="{9D8B030D-6E8A-4147-A177-3AD203B41FA5}">
                      <a16:colId xmlns:a16="http://schemas.microsoft.com/office/drawing/2014/main" val="2232394278"/>
                    </a:ext>
                  </a:extLst>
                </a:gridCol>
                <a:gridCol w="1297582">
                  <a:extLst>
                    <a:ext uri="{9D8B030D-6E8A-4147-A177-3AD203B41FA5}">
                      <a16:colId xmlns:a16="http://schemas.microsoft.com/office/drawing/2014/main" val="1838714415"/>
                    </a:ext>
                  </a:extLst>
                </a:gridCol>
                <a:gridCol w="1297582">
                  <a:extLst>
                    <a:ext uri="{9D8B030D-6E8A-4147-A177-3AD203B41FA5}">
                      <a16:colId xmlns:a16="http://schemas.microsoft.com/office/drawing/2014/main" val="3404289838"/>
                    </a:ext>
                  </a:extLst>
                </a:gridCol>
                <a:gridCol w="1297582">
                  <a:extLst>
                    <a:ext uri="{9D8B030D-6E8A-4147-A177-3AD203B41FA5}">
                      <a16:colId xmlns:a16="http://schemas.microsoft.com/office/drawing/2014/main" val="3847456225"/>
                    </a:ext>
                  </a:extLst>
                </a:gridCol>
                <a:gridCol w="1297582">
                  <a:extLst>
                    <a:ext uri="{9D8B030D-6E8A-4147-A177-3AD203B41FA5}">
                      <a16:colId xmlns:a16="http://schemas.microsoft.com/office/drawing/2014/main" val="2146953279"/>
                    </a:ext>
                  </a:extLst>
                </a:gridCol>
                <a:gridCol w="1297582">
                  <a:extLst>
                    <a:ext uri="{9D8B030D-6E8A-4147-A177-3AD203B41FA5}">
                      <a16:colId xmlns:a16="http://schemas.microsoft.com/office/drawing/2014/main" val="2100558007"/>
                    </a:ext>
                  </a:extLst>
                </a:gridCol>
              </a:tblGrid>
              <a:tr h="51929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B.1.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 Tasarımı, Değerlendirmesi ve Güncellenmesi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just"/>
                      <a:r>
                        <a:rPr lang="tr-TR" sz="2200" b="1" i="0" u="none" strike="noStrike" baseline="0" dirty="0">
                          <a:solidFill>
                            <a:srgbClr val="000000"/>
                          </a:solidFill>
                          <a:latin typeface="Times New Roman" panose="02020603050405020304" pitchFamily="18" charset="0"/>
                          <a:cs typeface="Times New Roman" panose="02020603050405020304" pitchFamily="18" charset="0"/>
                        </a:rPr>
                        <a:t>B.1.5.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Programların İzlenmesi ve Güncellenmesi</a:t>
                      </a:r>
                      <a:endParaRPr lang="tr-TR" sz="2200" b="1" i="0" u="none" strike="noStrike" baseline="0" dirty="0">
                        <a:solidFill>
                          <a:srgbClr val="000000"/>
                        </a:solidFill>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304801" y="1659285"/>
            <a:ext cx="11503743" cy="5493812"/>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Programların genelinde program çıktılarının izlenmesine ve güncellenmesine</a:t>
            </a:r>
          </a:p>
          <a:p>
            <a:pPr algn="just"/>
            <a:r>
              <a:rPr lang="tr-TR" sz="2200" b="0" i="0" u="none" strike="noStrike" baseline="0" dirty="0">
                <a:latin typeface="Times New Roman" panose="02020603050405020304" pitchFamily="18" charset="0"/>
                <a:cs typeface="Times New Roman" panose="02020603050405020304" pitchFamily="18" charset="0"/>
              </a:rPr>
              <a:t>İlişkin mekanizmalar işletilmektedir.</a:t>
            </a:r>
            <a:endParaRPr lang="tr-TR" sz="2200" b="1" dirty="0">
              <a:latin typeface="Times New Roman" panose="02020603050405020304" pitchFamily="18" charset="0"/>
              <a:cs typeface="Times New Roman" panose="02020603050405020304" pitchFamily="18" charset="0"/>
            </a:endParaRPr>
          </a:p>
          <a:p>
            <a:pPr algn="just"/>
            <a:endParaRPr lang="tr-TR" sz="2200" b="1" dirty="0">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KANITLAR</a:t>
            </a:r>
          </a:p>
          <a:p>
            <a:pPr algn="just"/>
            <a:r>
              <a:rPr lang="tr-TR" sz="2200" dirty="0" smtClean="0">
                <a:latin typeface="Times New Roman" panose="02020603050405020304" pitchFamily="18" charset="0"/>
                <a:ea typeface="Calibri"/>
                <a:cs typeface="Times New Roman" panose="02020603050405020304" pitchFamily="18" charset="0"/>
              </a:rPr>
              <a:t>Her </a:t>
            </a:r>
            <a:r>
              <a:rPr lang="tr-TR" sz="2200" dirty="0">
                <a:latin typeface="Times New Roman" panose="02020603050405020304" pitchFamily="18" charset="0"/>
                <a:ea typeface="Calibri"/>
                <a:cs typeface="Times New Roman" panose="02020603050405020304" pitchFamily="18" charset="0"/>
              </a:rPr>
              <a:t>yıl iç ve dış paydaş toplantıları düzenlenerek iyileştirme ve değişiklikler konusunda bilgilendirme ve görüş alış verişi yapılmaktadır</a:t>
            </a:r>
            <a:r>
              <a:rPr lang="tr-TR" sz="2200" dirty="0" smtClean="0">
                <a:latin typeface="Times New Roman" panose="02020603050405020304" pitchFamily="18" charset="0"/>
                <a:ea typeface="Calibri"/>
                <a:cs typeface="Times New Roman" panose="02020603050405020304" pitchFamily="18" charset="0"/>
              </a:rPr>
              <a:t>.</a:t>
            </a:r>
          </a:p>
          <a:p>
            <a:pPr algn="just"/>
            <a:endParaRPr lang="tr-TR" sz="2200"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a:t>
            </a:r>
            <a:r>
              <a:rPr lang="tr-TR" sz="2200" dirty="0" smtClean="0">
                <a:latin typeface="Times New Roman" panose="02020603050405020304" pitchFamily="18" charset="0"/>
                <a:ea typeface="Calibri"/>
                <a:cs typeface="Times New Roman" panose="02020603050405020304" pitchFamily="18" charset="0"/>
              </a:rPr>
              <a:t>3] </a:t>
            </a:r>
            <a:r>
              <a:rPr lang="tr-TR" sz="2200" dirty="0" err="1" smtClean="0">
                <a:latin typeface="Times New Roman" panose="02020603050405020304" pitchFamily="18" charset="0"/>
                <a:ea typeface="Calibri"/>
                <a:cs typeface="Times New Roman" panose="02020603050405020304" pitchFamily="18" charset="0"/>
              </a:rPr>
              <a:t>İç_ve_dış_paydaş_toplantısına_ilişkin_kanıtlar</a:t>
            </a:r>
            <a:r>
              <a:rPr lang="tr-TR" sz="2200" dirty="0" smtClean="0">
                <a:latin typeface="Times New Roman" panose="02020603050405020304" pitchFamily="18" charset="0"/>
                <a:ea typeface="Calibri"/>
                <a:cs typeface="Times New Roman" panose="02020603050405020304" pitchFamily="18" charset="0"/>
              </a:rPr>
              <a:t>:</a:t>
            </a:r>
          </a:p>
          <a:p>
            <a:pPr algn="just"/>
            <a:r>
              <a:rPr lang="tr-TR" sz="2200" dirty="0" smtClean="0">
                <a:latin typeface="Times New Roman" panose="02020603050405020304" pitchFamily="18" charset="0"/>
                <a:ea typeface="Calibri"/>
                <a:cs typeface="Times New Roman" panose="02020603050405020304" pitchFamily="18" charset="0"/>
                <a:hlinkClick r:id="rId2"/>
              </a:rPr>
              <a:t>https</a:t>
            </a:r>
            <a:r>
              <a:rPr lang="tr-TR" sz="2200" dirty="0">
                <a:latin typeface="Times New Roman" panose="02020603050405020304" pitchFamily="18" charset="0"/>
                <a:ea typeface="Calibri"/>
                <a:cs typeface="Times New Roman" panose="02020603050405020304" pitchFamily="18" charset="0"/>
                <a:hlinkClick r:id="rId2"/>
              </a:rPr>
              <a:t>://</a:t>
            </a:r>
            <a:r>
              <a:rPr lang="tr-TR" sz="2200" dirty="0" smtClean="0">
                <a:latin typeface="Times New Roman" panose="02020603050405020304" pitchFamily="18" charset="0"/>
                <a:ea typeface="Calibri"/>
                <a:cs typeface="Times New Roman" panose="02020603050405020304" pitchFamily="18" charset="0"/>
                <a:hlinkClick r:id="rId2"/>
              </a:rPr>
              <a:t>www.ohu.edu.tr/ulukislamyo/duyuru/62025</a:t>
            </a:r>
            <a:endParaRPr lang="tr-TR" sz="2200" dirty="0" smtClean="0">
              <a:latin typeface="Times New Roman" panose="02020603050405020304" pitchFamily="18" charset="0"/>
              <a:ea typeface="Calibri"/>
              <a:cs typeface="Times New Roman" panose="02020603050405020304" pitchFamily="18" charset="0"/>
            </a:endParaRPr>
          </a:p>
          <a:p>
            <a:pPr algn="just"/>
            <a:endParaRPr lang="tr-TR" sz="2200"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Bölümümüzde olağan dışı her türlü durum ve faaliyet ile ilgili eğitimler düzenlenmektedir.</a:t>
            </a:r>
          </a:p>
          <a:p>
            <a:pPr algn="just"/>
            <a:r>
              <a:rPr lang="tr-TR" sz="2200" dirty="0" smtClean="0">
                <a:latin typeface="Times New Roman" panose="02020603050405020304" pitchFamily="18" charset="0"/>
                <a:ea typeface="Calibri"/>
                <a:cs typeface="Times New Roman" panose="02020603050405020304" pitchFamily="18" charset="0"/>
                <a:hlinkClick r:id="rId3"/>
              </a:rPr>
              <a:t>[3]</a:t>
            </a:r>
            <a:r>
              <a:rPr lang="tr-TR" sz="2200" dirty="0" err="1" smtClean="0">
                <a:latin typeface="Times New Roman" panose="02020603050405020304" pitchFamily="18" charset="0"/>
                <a:ea typeface="Calibri"/>
                <a:cs typeface="Times New Roman" panose="02020603050405020304" pitchFamily="18" charset="0"/>
                <a:hlinkClick r:id="rId3"/>
              </a:rPr>
              <a:t>Bağımlılık_ile-Mücadele_eğitimi:https</a:t>
            </a:r>
            <a:r>
              <a:rPr lang="tr-TR" sz="2200" dirty="0">
                <a:latin typeface="Times New Roman" panose="02020603050405020304" pitchFamily="18" charset="0"/>
                <a:ea typeface="Calibri"/>
                <a:cs typeface="Times New Roman" panose="02020603050405020304" pitchFamily="18" charset="0"/>
                <a:hlinkClick r:id="rId3"/>
              </a:rPr>
              <a:t>://www.ohu.edu.tr/ulukislamyo/duyuru/61679</a:t>
            </a:r>
            <a:endParaRPr lang="tr-TR" sz="2200" dirty="0">
              <a:latin typeface="Times New Roman" panose="02020603050405020304" pitchFamily="18" charset="0"/>
              <a:ea typeface="Calibri"/>
              <a:cs typeface="Times New Roman" panose="02020603050405020304" pitchFamily="18" charset="0"/>
            </a:endParaRPr>
          </a:p>
          <a:p>
            <a:pPr algn="just"/>
            <a:r>
              <a:rPr lang="tr-TR" sz="2200" dirty="0" smtClean="0">
                <a:latin typeface="Times New Roman" panose="02020603050405020304" pitchFamily="18" charset="0"/>
                <a:ea typeface="Calibri"/>
                <a:cs typeface="Times New Roman" panose="02020603050405020304" pitchFamily="18" charset="0"/>
              </a:rPr>
              <a:t>[3]</a:t>
            </a:r>
            <a:r>
              <a:rPr lang="tr-TR" sz="2200" dirty="0" err="1" smtClean="0">
                <a:latin typeface="Times New Roman" panose="02020603050405020304" pitchFamily="18" charset="0"/>
                <a:ea typeface="Calibri"/>
                <a:cs typeface="Times New Roman" panose="02020603050405020304" pitchFamily="18" charset="0"/>
              </a:rPr>
              <a:t>Afet_farkındalı_eğitimi</a:t>
            </a:r>
            <a:r>
              <a:rPr lang="tr-TR" sz="2200" dirty="0" smtClean="0">
                <a:latin typeface="Times New Roman" panose="02020603050405020304" pitchFamily="18" charset="0"/>
                <a:ea typeface="Calibri"/>
                <a:cs typeface="Times New Roman" panose="02020603050405020304" pitchFamily="18" charset="0"/>
              </a:rPr>
              <a:t>: https</a:t>
            </a:r>
            <a:r>
              <a:rPr lang="tr-TR" sz="2200" dirty="0">
                <a:latin typeface="Times New Roman" panose="02020603050405020304" pitchFamily="18" charset="0"/>
                <a:ea typeface="Calibri"/>
                <a:cs typeface="Times New Roman" panose="02020603050405020304" pitchFamily="18" charset="0"/>
              </a:rPr>
              <a:t>://www.ohu.edu.tr/ulukislamyo/duyuru/60190</a:t>
            </a:r>
          </a:p>
          <a:p>
            <a:pPr algn="just"/>
            <a:endParaRPr lang="tr-TR" sz="2200" dirty="0">
              <a:latin typeface="Times New Roman" panose="02020603050405020304" pitchFamily="18" charset="0"/>
              <a:ea typeface="Calibri"/>
              <a:cs typeface="Times New Roman" panose="02020603050405020304" pitchFamily="18" charset="0"/>
            </a:endParaRPr>
          </a:p>
          <a:p>
            <a:endParaRPr lang="tr-TR" sz="2200" dirty="0">
              <a:latin typeface="Times New Roman" panose="02020603050405020304" pitchFamily="18" charset="0"/>
              <a:ea typeface="Calibri"/>
              <a:cs typeface="Times New Roman" panose="02020603050405020304" pitchFamily="18" charset="0"/>
            </a:endParaRPr>
          </a:p>
          <a:p>
            <a:pPr algn="ctr"/>
            <a:endParaRPr lang="tr-TR" sz="2100" b="1"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485090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nvGraphicFramePr>
        <p:xfrm>
          <a:off x="304801" y="282666"/>
          <a:ext cx="11543068" cy="1341120"/>
        </p:xfrm>
        <a:graphic>
          <a:graphicData uri="http://schemas.openxmlformats.org/drawingml/2006/table">
            <a:tbl>
              <a:tblPr>
                <a:tableStyleId>{D7AC3CCA-C797-4891-BE02-D94E43425B78}</a:tableStyleId>
              </a:tblPr>
              <a:tblGrid>
                <a:gridCol w="5055158">
                  <a:extLst>
                    <a:ext uri="{9D8B030D-6E8A-4147-A177-3AD203B41FA5}">
                      <a16:colId xmlns:a16="http://schemas.microsoft.com/office/drawing/2014/main" val="2232394278"/>
                    </a:ext>
                  </a:extLst>
                </a:gridCol>
                <a:gridCol w="1297582">
                  <a:extLst>
                    <a:ext uri="{9D8B030D-6E8A-4147-A177-3AD203B41FA5}">
                      <a16:colId xmlns:a16="http://schemas.microsoft.com/office/drawing/2014/main" val="1838714415"/>
                    </a:ext>
                  </a:extLst>
                </a:gridCol>
                <a:gridCol w="1297582">
                  <a:extLst>
                    <a:ext uri="{9D8B030D-6E8A-4147-A177-3AD203B41FA5}">
                      <a16:colId xmlns:a16="http://schemas.microsoft.com/office/drawing/2014/main" val="3404289838"/>
                    </a:ext>
                  </a:extLst>
                </a:gridCol>
                <a:gridCol w="1297582">
                  <a:extLst>
                    <a:ext uri="{9D8B030D-6E8A-4147-A177-3AD203B41FA5}">
                      <a16:colId xmlns:a16="http://schemas.microsoft.com/office/drawing/2014/main" val="3847456225"/>
                    </a:ext>
                  </a:extLst>
                </a:gridCol>
                <a:gridCol w="1297582">
                  <a:extLst>
                    <a:ext uri="{9D8B030D-6E8A-4147-A177-3AD203B41FA5}">
                      <a16:colId xmlns:a16="http://schemas.microsoft.com/office/drawing/2014/main" val="2146953279"/>
                    </a:ext>
                  </a:extLst>
                </a:gridCol>
                <a:gridCol w="1297582">
                  <a:extLst>
                    <a:ext uri="{9D8B030D-6E8A-4147-A177-3AD203B41FA5}">
                      <a16:colId xmlns:a16="http://schemas.microsoft.com/office/drawing/2014/main" val="2100558007"/>
                    </a:ext>
                  </a:extLst>
                </a:gridCol>
              </a:tblGrid>
              <a:tr h="51929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B.1.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 Tasarımı, Değerlendirmesi ve Güncellenmesi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just"/>
                      <a:r>
                        <a:rPr lang="tr-TR" sz="2200" b="1" i="0" u="none" strike="noStrike" baseline="0" dirty="0">
                          <a:solidFill>
                            <a:srgbClr val="000000"/>
                          </a:solidFill>
                          <a:latin typeface="Times New Roman" panose="02020603050405020304" pitchFamily="18" charset="0"/>
                          <a:cs typeface="Times New Roman" panose="02020603050405020304" pitchFamily="18" charset="0"/>
                        </a:rPr>
                        <a:t>B.1.6. Eğitim ve Öğretim Süreçlerinin Yönetimi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304801" y="1659285"/>
            <a:ext cx="11503743" cy="3801041"/>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Kurumun genelinde eğitim ve öğretim süreçleri belirlenmiş ilke ve kuralara uygun yönetilmektedir.</a:t>
            </a:r>
            <a:endParaRPr lang="tr-TR" sz="2200" b="1" dirty="0">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KANITLAR</a:t>
            </a:r>
          </a:p>
          <a:p>
            <a:pPr algn="ctr"/>
            <a:endParaRPr lang="tr-TR" sz="2200" b="1" dirty="0">
              <a:latin typeface="Times New Roman" panose="02020603050405020304" pitchFamily="18" charset="0"/>
              <a:cs typeface="Times New Roman" panose="02020603050405020304" pitchFamily="18" charset="0"/>
            </a:endParaRPr>
          </a:p>
          <a:p>
            <a:pPr algn="just"/>
            <a:endParaRPr lang="tr-TR" sz="2200" b="1"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Bölümümüzde </a:t>
            </a:r>
            <a:r>
              <a:rPr lang="tr-TR" sz="2200" dirty="0">
                <a:latin typeface="Times New Roman" panose="02020603050405020304" pitchFamily="18" charset="0"/>
                <a:cs typeface="Times New Roman" panose="02020603050405020304" pitchFamily="18" charset="0"/>
              </a:rPr>
              <a:t>eğitim ve öğretim süreçlerine ilişkin kanıtlar web sitesinde yayımlanmaktadır. </a:t>
            </a:r>
          </a:p>
          <a:p>
            <a:pPr algn="just"/>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[3]</a:t>
            </a:r>
            <a:r>
              <a:rPr lang="tr-TR" sz="2200" dirty="0" err="1">
                <a:latin typeface="Times New Roman" panose="02020603050405020304" pitchFamily="18" charset="0"/>
                <a:cs typeface="Times New Roman" panose="02020603050405020304" pitchFamily="18" charset="0"/>
              </a:rPr>
              <a:t>Sınav_yönetmeliği</a:t>
            </a:r>
            <a:r>
              <a:rPr lang="tr-TR" sz="2200" dirty="0">
                <a:latin typeface="Times New Roman" panose="02020603050405020304" pitchFamily="18" charset="0"/>
                <a:cs typeface="Times New Roman" panose="02020603050405020304" pitchFamily="18" charset="0"/>
              </a:rPr>
              <a:t>: https://www.ohu.edu.tr/oidb/sayfa/yonetmelikler</a:t>
            </a:r>
          </a:p>
          <a:p>
            <a:pPr algn="just"/>
            <a:r>
              <a:rPr lang="tr-TR" sz="2200" dirty="0">
                <a:latin typeface="Times New Roman" panose="02020603050405020304" pitchFamily="18" charset="0"/>
                <a:cs typeface="Times New Roman" panose="02020603050405020304" pitchFamily="18" charset="0"/>
              </a:rPr>
              <a:t>[3]</a:t>
            </a:r>
            <a:r>
              <a:rPr lang="tr-TR" sz="2200" dirty="0" err="1">
                <a:latin typeface="Times New Roman" panose="02020603050405020304" pitchFamily="18" charset="0"/>
                <a:cs typeface="Times New Roman" panose="02020603050405020304" pitchFamily="18" charset="0"/>
              </a:rPr>
              <a:t>Akademik_takvim</a:t>
            </a:r>
            <a:r>
              <a:rPr lang="tr-TR" sz="2200" dirty="0">
                <a:latin typeface="Times New Roman" panose="02020603050405020304" pitchFamily="18" charset="0"/>
                <a:cs typeface="Times New Roman" panose="02020603050405020304" pitchFamily="18" charset="0"/>
              </a:rPr>
              <a:t>: https://www.ohu.edu.tr/oidb/sayfa/akademik-takvim</a:t>
            </a:r>
          </a:p>
          <a:p>
            <a:pPr algn="just"/>
            <a:r>
              <a:rPr lang="tr-TR" sz="2200" dirty="0">
                <a:latin typeface="Times New Roman" panose="02020603050405020304" pitchFamily="18" charset="0"/>
                <a:cs typeface="Times New Roman" panose="02020603050405020304" pitchFamily="18" charset="0"/>
              </a:rPr>
              <a:t>[3]</a:t>
            </a:r>
            <a:r>
              <a:rPr lang="tr-TR" sz="2200" dirty="0" err="1">
                <a:latin typeface="Times New Roman" panose="02020603050405020304" pitchFamily="18" charset="0"/>
                <a:cs typeface="Times New Roman" panose="02020603050405020304" pitchFamily="18" charset="0"/>
              </a:rPr>
              <a:t>Sınav_programları</a:t>
            </a:r>
            <a:r>
              <a:rPr lang="tr-TR" sz="2200" dirty="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hlinkClick r:id="rId2"/>
              </a:rPr>
              <a:t>https://www.ohu.edu.tr/ulukislamyo/sayfa/ders-ve-sinav-programlari</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[3]</a:t>
            </a:r>
            <a:r>
              <a:rPr lang="tr-TR" sz="2200" dirty="0" err="1">
                <a:latin typeface="Times New Roman" panose="02020603050405020304" pitchFamily="18" charset="0"/>
                <a:cs typeface="Times New Roman" panose="02020603050405020304" pitchFamily="18" charset="0"/>
              </a:rPr>
              <a:t>Komisyonlar:</a:t>
            </a:r>
            <a:r>
              <a:rPr lang="tr-TR" sz="2200" dirty="0" err="1">
                <a:latin typeface="Times New Roman" panose="02020603050405020304" pitchFamily="18" charset="0"/>
                <a:cs typeface="Times New Roman" panose="02020603050405020304" pitchFamily="18" charset="0"/>
                <a:hlinkClick r:id="rId3"/>
              </a:rPr>
              <a:t>https</a:t>
            </a:r>
            <a:r>
              <a:rPr lang="tr-TR" sz="2200" dirty="0">
                <a:latin typeface="Times New Roman" panose="02020603050405020304" pitchFamily="18" charset="0"/>
                <a:cs typeface="Times New Roman" panose="02020603050405020304" pitchFamily="18" charset="0"/>
                <a:hlinkClick r:id="rId3"/>
              </a:rPr>
              <a:t>://www.ohu.edu.tr/ulukislamyo/muhasebevergiuygulama/sayfa/komisyonlar</a:t>
            </a:r>
            <a:r>
              <a:rPr lang="tr-TR" sz="2200" dirty="0">
                <a:latin typeface="Times New Roman" panose="02020603050405020304" pitchFamily="18" charset="0"/>
                <a:cs typeface="Times New Roman" panose="02020603050405020304" pitchFamily="18" charset="0"/>
              </a:rPr>
              <a:t> </a:t>
            </a: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394993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2269847691"/>
              </p:ext>
            </p:extLst>
          </p:nvPr>
        </p:nvGraphicFramePr>
        <p:xfrm>
          <a:off x="1499419" y="1623588"/>
          <a:ext cx="9193162" cy="3137196"/>
        </p:xfrm>
        <a:graphic>
          <a:graphicData uri="http://schemas.openxmlformats.org/drawingml/2006/table">
            <a:tbl>
              <a:tblPr>
                <a:tableStyleId>{D7AC3CCA-C797-4891-BE02-D94E43425B78}</a:tableStyleId>
              </a:tblPr>
              <a:tblGrid>
                <a:gridCol w="9193162">
                  <a:extLst>
                    <a:ext uri="{9D8B030D-6E8A-4147-A177-3AD203B41FA5}">
                      <a16:colId xmlns:a16="http://schemas.microsoft.com/office/drawing/2014/main" val="2232394278"/>
                    </a:ext>
                  </a:extLst>
                </a:gridCol>
              </a:tblGrid>
              <a:tr h="782616">
                <a:tc>
                  <a:txBody>
                    <a:bodyPr/>
                    <a:lstStyle/>
                    <a:p>
                      <a:pPr algn="just"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B.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EĞİTİM VE ÖĞRETİM</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770569739"/>
                  </a:ext>
                </a:extLst>
              </a:tr>
              <a:tr h="1334217">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B.2. Programların Yürütülmesi</a:t>
                      </a:r>
                    </a:p>
                    <a:p>
                      <a:pPr algn="l" fontAlgn="b"/>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Kurum, hedeflediği nitelikli mezun yeterliliklerine ulaşmak amacıyla öğrenci merkezli ve yetkinlik temelli öğretim, ölçme ve değerlendirme yöntemlerini uygulamalıdır. Kurum, öğrenci kabulleri, diploma, derece ve diğer yeterliliklerin tanınması ve sertifikalandırılmasına yönelik açık kriterler belirlemeli; önceden tanımlanmış ve ilan edilmiş kuralları tutarlı şekilde uygulamalıdır.</a:t>
                      </a:r>
                      <a:endParaRPr lang="tr-T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584775"/>
          </a:xfrm>
          <a:prstGeom prst="rect">
            <a:avLst/>
          </a:prstGeom>
          <a:noFill/>
        </p:spPr>
        <p:txBody>
          <a:bodyPr wrap="square" rtlCol="0">
            <a:spAutoFit/>
          </a:bodyPr>
          <a:lstStyle/>
          <a:p>
            <a:pPr algn="ctr"/>
            <a:r>
              <a:rPr lang="tr-TR" sz="3200" b="1" dirty="0">
                <a:latin typeface="Times New Roman" panose="02020603050405020304" pitchFamily="18" charset="0"/>
                <a:cs typeface="Times New Roman" panose="02020603050405020304" pitchFamily="18" charset="0"/>
              </a:rPr>
              <a:t>ÖLÇÜTLER</a:t>
            </a:r>
          </a:p>
        </p:txBody>
      </p:sp>
      <p:pic>
        <p:nvPicPr>
          <p:cNvPr id="2" name="Resim 1" descr="daire, metin, grafik, logo içeren bir resim">
            <a:extLst>
              <a:ext uri="{FF2B5EF4-FFF2-40B4-BE49-F238E27FC236}">
                <a16:creationId xmlns:a16="http://schemas.microsoft.com/office/drawing/2014/main" id="{EF5ED216-8C44-CE24-EDB3-58DBEC667A0A}"/>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67816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3920972014"/>
              </p:ext>
            </p:extLst>
          </p:nvPr>
        </p:nvGraphicFramePr>
        <p:xfrm>
          <a:off x="304801" y="282666"/>
          <a:ext cx="11543068" cy="1189854"/>
        </p:xfrm>
        <a:graphic>
          <a:graphicData uri="http://schemas.openxmlformats.org/drawingml/2006/table">
            <a:tbl>
              <a:tblPr>
                <a:tableStyleId>{D7AC3CCA-C797-4891-BE02-D94E43425B78}</a:tableStyleId>
              </a:tblPr>
              <a:tblGrid>
                <a:gridCol w="5505449">
                  <a:extLst>
                    <a:ext uri="{9D8B030D-6E8A-4147-A177-3AD203B41FA5}">
                      <a16:colId xmlns:a16="http://schemas.microsoft.com/office/drawing/2014/main" val="2232394278"/>
                    </a:ext>
                  </a:extLst>
                </a:gridCol>
                <a:gridCol w="1009650">
                  <a:extLst>
                    <a:ext uri="{9D8B030D-6E8A-4147-A177-3AD203B41FA5}">
                      <a16:colId xmlns:a16="http://schemas.microsoft.com/office/drawing/2014/main" val="1838714415"/>
                    </a:ext>
                  </a:extLst>
                </a:gridCol>
                <a:gridCol w="1135223">
                  <a:extLst>
                    <a:ext uri="{9D8B030D-6E8A-4147-A177-3AD203B41FA5}">
                      <a16:colId xmlns:a16="http://schemas.microsoft.com/office/drawing/2014/main" val="3404289838"/>
                    </a:ext>
                  </a:extLst>
                </a:gridCol>
                <a:gridCol w="1297582">
                  <a:extLst>
                    <a:ext uri="{9D8B030D-6E8A-4147-A177-3AD203B41FA5}">
                      <a16:colId xmlns:a16="http://schemas.microsoft.com/office/drawing/2014/main" val="3847456225"/>
                    </a:ext>
                  </a:extLst>
                </a:gridCol>
                <a:gridCol w="1297582">
                  <a:extLst>
                    <a:ext uri="{9D8B030D-6E8A-4147-A177-3AD203B41FA5}">
                      <a16:colId xmlns:a16="http://schemas.microsoft.com/office/drawing/2014/main" val="2146953279"/>
                    </a:ext>
                  </a:extLst>
                </a:gridCol>
                <a:gridCol w="1297582">
                  <a:extLst>
                    <a:ext uri="{9D8B030D-6E8A-4147-A177-3AD203B41FA5}">
                      <a16:colId xmlns:a16="http://schemas.microsoft.com/office/drawing/2014/main" val="2100558007"/>
                    </a:ext>
                  </a:extLst>
                </a:gridCol>
              </a:tblGrid>
              <a:tr h="519294">
                <a:tc>
                  <a:txBody>
                    <a:bodyPr/>
                    <a:lstStyle/>
                    <a:p>
                      <a:pPr algn="just">
                        <a:lnSpc>
                          <a:spcPct val="100000"/>
                        </a:lnSpc>
                        <a:spcAft>
                          <a:spcPts val="0"/>
                        </a:spcAft>
                      </a:pPr>
                      <a:r>
                        <a:rPr lang="tr-TR" sz="2200" b="1" dirty="0">
                          <a:effectLst/>
                          <a:latin typeface="Times New Roman" panose="02020603050405020304" pitchFamily="18" charset="0"/>
                          <a:cs typeface="Times New Roman" panose="02020603050405020304" pitchFamily="18" charset="0"/>
                        </a:rPr>
                        <a:t>B.2. Programların Yürütülmesi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B.2.1. Öğretim Yöntem ve Teknikleri 	</a:t>
                      </a:r>
                    </a:p>
                    <a:p>
                      <a:pPr marL="0" marR="0" indent="0" algn="l"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3" name="Dikdörtgen 2"/>
          <p:cNvSpPr/>
          <p:nvPr/>
        </p:nvSpPr>
        <p:spPr>
          <a:xfrm>
            <a:off x="304801" y="1748909"/>
            <a:ext cx="11543068" cy="3939540"/>
          </a:xfrm>
          <a:prstGeom prst="rect">
            <a:avLst/>
          </a:prstGeom>
        </p:spPr>
        <p:txBody>
          <a:bodyPr wrap="square">
            <a:spAutoFit/>
          </a:bodyPr>
          <a:lstStyle/>
          <a:p>
            <a:pPr algn="just" defTabSz="914400">
              <a:defRPr/>
            </a:pPr>
            <a:r>
              <a:rPr lang="tr-TR" sz="2200" b="1" dirty="0">
                <a:solidFill>
                  <a:prstClr val="black"/>
                </a:solidFill>
                <a:latin typeface="Times New Roman" panose="02020603050405020304" pitchFamily="18" charset="0"/>
                <a:ea typeface="Calibri"/>
                <a:cs typeface="Times New Roman" panose="02020603050405020304" pitchFamily="18" charset="0"/>
              </a:rPr>
              <a:t>Olgunluk Düzeyi 3: </a:t>
            </a:r>
            <a:r>
              <a:rPr lang="tr-TR" sz="2400" dirty="0">
                <a:latin typeface="Times New Roman" panose="02020603050405020304" pitchFamily="18" charset="0"/>
                <a:ea typeface="Calibri"/>
                <a:cs typeface="Times New Roman" panose="02020603050405020304" pitchFamily="18" charset="0"/>
              </a:rPr>
              <a:t>Programların genelinde öğrenci merkezli öğretim yöntem teknikleri tanımlı süreçler doğrultusunda uygulanmaktadır.</a:t>
            </a:r>
          </a:p>
          <a:p>
            <a:pPr algn="just" defTabSz="914400">
              <a:defRPr/>
            </a:pPr>
            <a:endParaRPr lang="tr-TR" sz="2400" dirty="0">
              <a:latin typeface="Times New Roman" panose="02020603050405020304" pitchFamily="18" charset="0"/>
              <a:ea typeface="Calibri"/>
              <a:cs typeface="Times New Roman" panose="02020603050405020304" pitchFamily="18" charset="0"/>
            </a:endParaRPr>
          </a:p>
          <a:p>
            <a:pPr algn="ctr" defTabSz="914400">
              <a:defRPr/>
            </a:pPr>
            <a:r>
              <a:rPr lang="tr-TR" sz="2200" b="1" dirty="0">
                <a:latin typeface="Times New Roman" panose="02020603050405020304" pitchFamily="18" charset="0"/>
                <a:ea typeface="Calibri"/>
                <a:cs typeface="Times New Roman" panose="02020603050405020304" pitchFamily="18" charset="0"/>
              </a:rPr>
              <a:t>KANITLAR</a:t>
            </a:r>
          </a:p>
          <a:p>
            <a:pPr algn="just">
              <a:lnSpc>
                <a:spcPct val="100000"/>
              </a:lnSpc>
              <a:spcAft>
                <a:spcPts val="0"/>
              </a:spcAft>
            </a:pPr>
            <a:endParaRPr lang="tr-TR" sz="2400" dirty="0">
              <a:ea typeface="Calibri"/>
              <a:cs typeface="Times New Roman"/>
            </a:endParaRPr>
          </a:p>
          <a:p>
            <a:pPr algn="just">
              <a:lnSpc>
                <a:spcPct val="100000"/>
              </a:lnSpc>
              <a:spcAft>
                <a:spcPts val="0"/>
              </a:spcAft>
            </a:pPr>
            <a:r>
              <a:rPr lang="tr-TR" sz="2200" dirty="0">
                <a:latin typeface="Times New Roman" panose="02020603050405020304" pitchFamily="18" charset="0"/>
                <a:ea typeface="Calibri"/>
                <a:cs typeface="Times New Roman" panose="02020603050405020304" pitchFamily="18" charset="0"/>
              </a:rPr>
              <a:t>Aktif öğrenme yöntemi kullanılarak öğrencilerin araştırma geliştirme yeteneğini geliştirmeyi hedefleyen araştırma ve </a:t>
            </a:r>
            <a:r>
              <a:rPr lang="tr-TR" sz="2200" dirty="0" smtClean="0">
                <a:latin typeface="Times New Roman" panose="02020603050405020304" pitchFamily="18" charset="0"/>
                <a:ea typeface="Calibri"/>
                <a:cs typeface="Times New Roman" panose="02020603050405020304" pitchFamily="18" charset="0"/>
              </a:rPr>
              <a:t>ödevler verilmektedir. Bölümümüzde </a:t>
            </a:r>
            <a:r>
              <a:rPr lang="tr-TR" sz="2200" dirty="0">
                <a:latin typeface="Times New Roman" panose="02020603050405020304" pitchFamily="18" charset="0"/>
                <a:ea typeface="Calibri"/>
                <a:cs typeface="Times New Roman" panose="02020603050405020304" pitchFamily="18" charset="0"/>
              </a:rPr>
              <a:t>2023 yılı </a:t>
            </a:r>
            <a:r>
              <a:rPr lang="tr-TR" sz="2200" dirty="0" smtClean="0">
                <a:latin typeface="Times New Roman" panose="02020603050405020304" pitchFamily="18" charset="0"/>
                <a:ea typeface="Calibri"/>
                <a:cs typeface="Times New Roman" panose="02020603050405020304" pitchFamily="18" charset="0"/>
              </a:rPr>
              <a:t>Güz döneminde 7 </a:t>
            </a:r>
            <a:r>
              <a:rPr lang="tr-TR" sz="2200" dirty="0">
                <a:latin typeface="Times New Roman" panose="02020603050405020304" pitchFamily="18" charset="0"/>
                <a:ea typeface="Calibri"/>
                <a:cs typeface="Times New Roman" panose="02020603050405020304" pitchFamily="18" charset="0"/>
              </a:rPr>
              <a:t>adet TÜBİTAK 2209 A öğrenci projesi başvurusu yapılmıştır</a:t>
            </a:r>
            <a:r>
              <a:rPr lang="tr-TR" sz="2200" dirty="0" smtClean="0">
                <a:latin typeface="Times New Roman" panose="02020603050405020304" pitchFamily="18" charset="0"/>
                <a:ea typeface="Calibri"/>
                <a:cs typeface="Times New Roman" panose="02020603050405020304" pitchFamily="18" charset="0"/>
              </a:rPr>
              <a:t>.</a:t>
            </a:r>
          </a:p>
          <a:p>
            <a:pPr algn="just">
              <a:lnSpc>
                <a:spcPct val="100000"/>
              </a:lnSpc>
              <a:spcAft>
                <a:spcPts val="0"/>
              </a:spcAft>
            </a:pPr>
            <a:endParaRPr lang="tr-TR" sz="2200" dirty="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r>
              <a:rPr lang="tr-TR" sz="2200" dirty="0" smtClean="0">
                <a:latin typeface="Times New Roman" panose="02020603050405020304" pitchFamily="18" charset="0"/>
                <a:ea typeface="Calibri"/>
                <a:cs typeface="Times New Roman" panose="02020603050405020304" pitchFamily="18" charset="0"/>
              </a:rPr>
              <a:t>[3]</a:t>
            </a:r>
            <a:r>
              <a:rPr lang="tr-TR" sz="2200" dirty="0" err="1" smtClean="0">
                <a:latin typeface="Times New Roman" panose="02020603050405020304" pitchFamily="18" charset="0"/>
                <a:ea typeface="Calibri"/>
                <a:cs typeface="Times New Roman" panose="02020603050405020304" pitchFamily="18" charset="0"/>
              </a:rPr>
              <a:t>TUBİTAK_toplantısı</a:t>
            </a:r>
            <a:r>
              <a:rPr lang="tr-TR" sz="2200" dirty="0" smtClean="0">
                <a:latin typeface="Times New Roman" panose="02020603050405020304" pitchFamily="18" charset="0"/>
                <a:ea typeface="Calibri"/>
                <a:cs typeface="Times New Roman" panose="02020603050405020304" pitchFamily="18" charset="0"/>
              </a:rPr>
              <a:t>: https</a:t>
            </a:r>
            <a:r>
              <a:rPr lang="tr-TR" sz="2200" dirty="0">
                <a:latin typeface="Times New Roman" panose="02020603050405020304" pitchFamily="18" charset="0"/>
                <a:ea typeface="Calibri"/>
                <a:cs typeface="Times New Roman" panose="02020603050405020304" pitchFamily="18" charset="0"/>
              </a:rPr>
              <a:t>://www.ohu.edu.tr/ulukislamyo/duyuru/61645</a:t>
            </a:r>
          </a:p>
          <a:p>
            <a:pPr lvl="0" algn="just" defTabSz="914400">
              <a:defRPr/>
            </a:pPr>
            <a:endParaRPr lang="tr-TR" sz="2200" dirty="0">
              <a:solidFill>
                <a:prstClr val="black"/>
              </a:solidFill>
              <a:latin typeface="Times New Roman" panose="02020603050405020304" pitchFamily="18" charset="0"/>
              <a:ea typeface="Calibri"/>
              <a:cs typeface="Times New Roman" panose="02020603050405020304" pitchFamily="18" charset="0"/>
            </a:endParaRPr>
          </a:p>
        </p:txBody>
      </p:sp>
      <p:pic>
        <p:nvPicPr>
          <p:cNvPr id="4" name="Resim 3"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447878" y="5115862"/>
            <a:ext cx="2219386" cy="1206729"/>
          </a:xfrm>
          <a:prstGeom prst="ellipse">
            <a:avLst/>
          </a:prstGeom>
          <a:ln>
            <a:noFill/>
          </a:ln>
          <a:effectLst>
            <a:softEdge rad="112500"/>
          </a:effectLst>
        </p:spPr>
      </p:pic>
    </p:spTree>
    <p:extLst>
      <p:ext uri="{BB962C8B-B14F-4D97-AF65-F5344CB8AC3E}">
        <p14:creationId xmlns:p14="http://schemas.microsoft.com/office/powerpoint/2010/main" val="684101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nvGraphicFramePr>
        <p:xfrm>
          <a:off x="304801" y="282666"/>
          <a:ext cx="11543068" cy="918378"/>
        </p:xfrm>
        <a:graphic>
          <a:graphicData uri="http://schemas.openxmlformats.org/drawingml/2006/table">
            <a:tbl>
              <a:tblPr>
                <a:tableStyleId>{D7AC3CCA-C797-4891-BE02-D94E43425B78}</a:tableStyleId>
              </a:tblPr>
              <a:tblGrid>
                <a:gridCol w="5055158">
                  <a:extLst>
                    <a:ext uri="{9D8B030D-6E8A-4147-A177-3AD203B41FA5}">
                      <a16:colId xmlns:a16="http://schemas.microsoft.com/office/drawing/2014/main" val="2232394278"/>
                    </a:ext>
                  </a:extLst>
                </a:gridCol>
                <a:gridCol w="1297582">
                  <a:extLst>
                    <a:ext uri="{9D8B030D-6E8A-4147-A177-3AD203B41FA5}">
                      <a16:colId xmlns:a16="http://schemas.microsoft.com/office/drawing/2014/main" val="1838714415"/>
                    </a:ext>
                  </a:extLst>
                </a:gridCol>
                <a:gridCol w="1297582">
                  <a:extLst>
                    <a:ext uri="{9D8B030D-6E8A-4147-A177-3AD203B41FA5}">
                      <a16:colId xmlns:a16="http://schemas.microsoft.com/office/drawing/2014/main" val="3404289838"/>
                    </a:ext>
                  </a:extLst>
                </a:gridCol>
                <a:gridCol w="1297582">
                  <a:extLst>
                    <a:ext uri="{9D8B030D-6E8A-4147-A177-3AD203B41FA5}">
                      <a16:colId xmlns:a16="http://schemas.microsoft.com/office/drawing/2014/main" val="3847456225"/>
                    </a:ext>
                  </a:extLst>
                </a:gridCol>
                <a:gridCol w="1297582">
                  <a:extLst>
                    <a:ext uri="{9D8B030D-6E8A-4147-A177-3AD203B41FA5}">
                      <a16:colId xmlns:a16="http://schemas.microsoft.com/office/drawing/2014/main" val="2146953279"/>
                    </a:ext>
                  </a:extLst>
                </a:gridCol>
                <a:gridCol w="1297582">
                  <a:extLst>
                    <a:ext uri="{9D8B030D-6E8A-4147-A177-3AD203B41FA5}">
                      <a16:colId xmlns:a16="http://schemas.microsoft.com/office/drawing/2014/main" val="2100558007"/>
                    </a:ext>
                  </a:extLst>
                </a:gridCol>
              </a:tblGrid>
              <a:tr h="51929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B.2.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Programların Yürütülmesi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r>
                        <a:rPr lang="tr-TR" sz="2200" b="1" i="0" u="none" strike="noStrike" baseline="0" dirty="0">
                          <a:solidFill>
                            <a:srgbClr val="000000"/>
                          </a:solidFill>
                          <a:latin typeface="Times New Roman" panose="02020603050405020304" pitchFamily="18" charset="0"/>
                          <a:cs typeface="Times New Roman" panose="02020603050405020304" pitchFamily="18" charset="0"/>
                        </a:rPr>
                        <a:t>B.2.2. Ölçme ve Değerlendirme</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304801" y="1461861"/>
            <a:ext cx="11503743" cy="5155257"/>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a:t>
            </a:r>
            <a:r>
              <a:rPr lang="tr-TR" sz="2200" dirty="0">
                <a:latin typeface="Times New Roman" panose="02020603050405020304" pitchFamily="18" charset="0"/>
                <a:cs typeface="Times New Roman" panose="02020603050405020304" pitchFamily="18" charset="0"/>
              </a:rPr>
              <a:t> </a:t>
            </a:r>
            <a:r>
              <a:rPr lang="tr-TR" sz="2200" b="0" i="0" u="none" strike="noStrike" baseline="0" dirty="0">
                <a:latin typeface="Times New Roman" panose="02020603050405020304" pitchFamily="18" charset="0"/>
                <a:cs typeface="Times New Roman" panose="02020603050405020304" pitchFamily="18" charset="0"/>
              </a:rPr>
              <a:t>Programların genelinde öğrenci merkezli ve çeşitlendirilmiş ölçme ve değerlendirme uygulamaları bulunmaktadır.</a:t>
            </a:r>
            <a:endParaRPr lang="tr-TR" sz="2200" dirty="0">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KANITLAR</a:t>
            </a:r>
          </a:p>
          <a:p>
            <a:pPr algn="ctr"/>
            <a:endParaRPr lang="tr-TR" sz="2200" b="1"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Bölümümüzde sınıf </a:t>
            </a:r>
            <a:r>
              <a:rPr lang="tr-TR" sz="2200" dirty="0">
                <a:latin typeface="Times New Roman" panose="02020603050405020304" pitchFamily="18" charset="0"/>
                <a:cs typeface="Times New Roman" panose="02020603050405020304" pitchFamily="18" charset="0"/>
              </a:rPr>
              <a:t>ya da staj geçme ile ilgili kurallar aşağıdaki internet adreslerinde öğrencilerle paylaşılmaktadır. </a:t>
            </a:r>
          </a:p>
          <a:p>
            <a:pPr algn="just"/>
            <a:endParaRPr lang="tr-TR" sz="2200" dirty="0">
              <a:latin typeface="Times New Roman" panose="02020603050405020304" pitchFamily="18" charset="0"/>
              <a:cs typeface="Times New Roman" panose="02020603050405020304" pitchFamily="18" charset="0"/>
            </a:endParaRPr>
          </a:p>
          <a:p>
            <a:pPr algn="just">
              <a:lnSpc>
                <a:spcPct val="100000"/>
              </a:lnSpc>
              <a:spcAft>
                <a:spcPts val="0"/>
              </a:spcAft>
            </a:pPr>
            <a:r>
              <a:rPr lang="tr-TR" sz="2200" dirty="0">
                <a:latin typeface="Times New Roman" panose="02020603050405020304" pitchFamily="18" charset="0"/>
                <a:cs typeface="Times New Roman" panose="02020603050405020304" pitchFamily="18" charset="0"/>
              </a:rPr>
              <a:t>Niğde Ömer Halisdemir Üniversitesi Ön lisans ve Lisans Eğitim-Öğretim ve Sınav Yönetmeliği</a:t>
            </a:r>
          </a:p>
          <a:p>
            <a:pPr algn="just">
              <a:lnSpc>
                <a:spcPct val="100000"/>
              </a:lnSpc>
              <a:spcAft>
                <a:spcPts val="0"/>
              </a:spcAft>
            </a:pPr>
            <a:r>
              <a:rPr lang="tr-TR" sz="2200" dirty="0" smtClean="0">
                <a:latin typeface="Times New Roman" panose="02020603050405020304" pitchFamily="18" charset="0"/>
                <a:ea typeface="Calibri"/>
                <a:cs typeface="Times New Roman" panose="02020603050405020304" pitchFamily="18" charset="0"/>
                <a:hlinkClick r:id="rId2"/>
              </a:rPr>
              <a:t>[3]:</a:t>
            </a:r>
            <a:r>
              <a:rPr lang="tr-TR" sz="2200" dirty="0" err="1" smtClean="0">
                <a:latin typeface="Times New Roman" panose="02020603050405020304" pitchFamily="18" charset="0"/>
                <a:ea typeface="Calibri"/>
                <a:cs typeface="Times New Roman" panose="02020603050405020304" pitchFamily="18" charset="0"/>
                <a:hlinkClick r:id="rId2"/>
              </a:rPr>
              <a:t>https</a:t>
            </a:r>
            <a:r>
              <a:rPr lang="tr-TR" sz="2200" dirty="0">
                <a:latin typeface="Times New Roman" panose="02020603050405020304" pitchFamily="18" charset="0"/>
                <a:ea typeface="Calibri"/>
                <a:cs typeface="Times New Roman" panose="02020603050405020304" pitchFamily="18" charset="0"/>
                <a:hlinkClick r:id="rId2"/>
              </a:rPr>
              <a:t>://www.ohu.edu.tr/oidb/sayfa/yonetmelikler</a:t>
            </a:r>
            <a:r>
              <a:rPr lang="tr-TR" sz="2200" dirty="0">
                <a:latin typeface="Times New Roman" panose="02020603050405020304" pitchFamily="18" charset="0"/>
                <a:ea typeface="Calibri"/>
                <a:cs typeface="Times New Roman" panose="02020603050405020304" pitchFamily="18" charset="0"/>
              </a:rPr>
              <a:t>  </a:t>
            </a:r>
          </a:p>
          <a:p>
            <a:pPr algn="just">
              <a:lnSpc>
                <a:spcPct val="100000"/>
              </a:lnSpc>
              <a:spcAft>
                <a:spcPts val="0"/>
              </a:spcAft>
            </a:pPr>
            <a:endParaRPr lang="tr-TR" sz="2200" dirty="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r>
              <a:rPr lang="tr-TR" sz="2200" dirty="0">
                <a:latin typeface="Times New Roman" panose="02020603050405020304" pitchFamily="18" charset="0"/>
                <a:ea typeface="Calibri"/>
                <a:cs typeface="Times New Roman" panose="02020603050405020304" pitchFamily="18" charset="0"/>
              </a:rPr>
              <a:t>Ölçme </a:t>
            </a:r>
            <a:r>
              <a:rPr lang="tr-TR" sz="2200" dirty="0">
                <a:latin typeface="Times New Roman" panose="02020603050405020304" pitchFamily="18" charset="0"/>
                <a:cs typeface="Times New Roman" panose="02020603050405020304" pitchFamily="18" charset="0"/>
              </a:rPr>
              <a:t>değerlendirme sonuçları  Öğrenci İşleri Otomasyon (OGRIS)  Sistemi ile duyurulmaktadır. [3]</a:t>
            </a:r>
            <a:r>
              <a:rPr lang="tr-TR" sz="2200" dirty="0" err="1">
                <a:latin typeface="Times New Roman" panose="02020603050405020304" pitchFamily="18" charset="0"/>
                <a:cs typeface="Times New Roman" panose="02020603050405020304" pitchFamily="18" charset="0"/>
              </a:rPr>
              <a:t>Öğrenci_işleri_otomasyon_internet_adresi</a:t>
            </a:r>
            <a:r>
              <a:rPr lang="tr-TR" sz="2200" dirty="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hlinkClick r:id="rId3"/>
              </a:rPr>
              <a:t>https://login.ohu.edu.tr/</a:t>
            </a:r>
            <a:r>
              <a:rPr lang="tr-TR" sz="2200" dirty="0">
                <a:latin typeface="Times New Roman" panose="02020603050405020304" pitchFamily="18" charset="0"/>
                <a:cs typeface="Times New Roman" panose="02020603050405020304" pitchFamily="18" charset="0"/>
              </a:rPr>
              <a:t> </a:t>
            </a:r>
          </a:p>
          <a:p>
            <a:pPr algn="just"/>
            <a:r>
              <a:rPr lang="tr-TR" sz="2200" dirty="0">
                <a:latin typeface="Times New Roman" panose="02020603050405020304" pitchFamily="18" charset="0"/>
                <a:cs typeface="Times New Roman" panose="02020603050405020304" pitchFamily="18" charset="0"/>
              </a:rPr>
              <a:t>Dezavantajlı gruplar için sınavlar farklı dersliklerde ve öğretim görevlisi gözetimi altında gerçekleştirilmektedir.</a:t>
            </a:r>
          </a:p>
          <a:p>
            <a:pPr algn="just">
              <a:lnSpc>
                <a:spcPct val="100000"/>
              </a:lnSpc>
              <a:spcAft>
                <a:spcPts val="0"/>
              </a:spcAft>
            </a:pPr>
            <a:endParaRPr lang="tr-TR" sz="2100" b="1"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5718989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79E754ED-7ECA-7423-2205-E41143B9B2CD}"/>
              </a:ext>
            </a:extLst>
          </p:cNvPr>
          <p:cNvGraphicFramePr>
            <a:graphicFrameLocks noGrp="1"/>
          </p:cNvGraphicFramePr>
          <p:nvPr/>
        </p:nvGraphicFramePr>
        <p:xfrm>
          <a:off x="427764" y="371474"/>
          <a:ext cx="11116536" cy="836665"/>
        </p:xfrm>
        <a:graphic>
          <a:graphicData uri="http://schemas.openxmlformats.org/drawingml/2006/table">
            <a:tbl>
              <a:tblPr>
                <a:tableStyleId>{D7AC3CCA-C797-4891-BE02-D94E43425B78}</a:tableStyleId>
              </a:tblPr>
              <a:tblGrid>
                <a:gridCol w="5182767">
                  <a:extLst>
                    <a:ext uri="{9D8B030D-6E8A-4147-A177-3AD203B41FA5}">
                      <a16:colId xmlns:a16="http://schemas.microsoft.com/office/drawing/2014/main" val="2232394278"/>
                    </a:ext>
                  </a:extLst>
                </a:gridCol>
                <a:gridCol w="935233">
                  <a:extLst>
                    <a:ext uri="{9D8B030D-6E8A-4147-A177-3AD203B41FA5}">
                      <a16:colId xmlns:a16="http://schemas.microsoft.com/office/drawing/2014/main" val="1838714415"/>
                    </a:ext>
                  </a:extLst>
                </a:gridCol>
                <a:gridCol w="1249634">
                  <a:extLst>
                    <a:ext uri="{9D8B030D-6E8A-4147-A177-3AD203B41FA5}">
                      <a16:colId xmlns:a16="http://schemas.microsoft.com/office/drawing/2014/main" val="3404289838"/>
                    </a:ext>
                  </a:extLst>
                </a:gridCol>
                <a:gridCol w="1249634">
                  <a:extLst>
                    <a:ext uri="{9D8B030D-6E8A-4147-A177-3AD203B41FA5}">
                      <a16:colId xmlns:a16="http://schemas.microsoft.com/office/drawing/2014/main" val="3847456225"/>
                    </a:ext>
                  </a:extLst>
                </a:gridCol>
                <a:gridCol w="1249634">
                  <a:extLst>
                    <a:ext uri="{9D8B030D-6E8A-4147-A177-3AD203B41FA5}">
                      <a16:colId xmlns:a16="http://schemas.microsoft.com/office/drawing/2014/main" val="2146953279"/>
                    </a:ext>
                  </a:extLst>
                </a:gridCol>
                <a:gridCol w="1249634">
                  <a:extLst>
                    <a:ext uri="{9D8B030D-6E8A-4147-A177-3AD203B41FA5}">
                      <a16:colId xmlns:a16="http://schemas.microsoft.com/office/drawing/2014/main" val="2100558007"/>
                    </a:ext>
                  </a:extLst>
                </a:gridCol>
              </a:tblGrid>
              <a:tr h="4937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B.2.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Programların Yürütülmesi</a:t>
                      </a:r>
                      <a:endParaRPr lang="tr-TR" sz="2200" b="1" dirty="0">
                        <a:effectLst/>
                        <a:latin typeface="Times New Roman" panose="02020603050405020304" pitchFamily="18" charset="0"/>
                        <a:ea typeface="Calibri"/>
                        <a:cs typeface="Times New Roman" panose="02020603050405020304" pitchFamily="18" charset="0"/>
                      </a:endParaRPr>
                    </a:p>
                  </a:txBody>
                  <a:tcPr marL="68580" marR="68580" marT="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14810">
                <a:tc>
                  <a:txBody>
                    <a:bodyPr/>
                    <a:lstStyle/>
                    <a:p>
                      <a:r>
                        <a:rPr lang="tr-TR" sz="2200" b="1" i="0" u="none" strike="noStrike" baseline="0" dirty="0">
                          <a:solidFill>
                            <a:srgbClr val="000000"/>
                          </a:solidFill>
                          <a:latin typeface="Times New Roman" panose="02020603050405020304" pitchFamily="18" charset="0"/>
                          <a:cs typeface="Times New Roman" panose="02020603050405020304" pitchFamily="18" charset="0"/>
                        </a:rPr>
                        <a:t>B.2.2. Ölçme ve değerlendirme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3" name="Dikdörtgen 2"/>
          <p:cNvSpPr/>
          <p:nvPr/>
        </p:nvSpPr>
        <p:spPr>
          <a:xfrm>
            <a:off x="427764" y="1446715"/>
            <a:ext cx="11239500" cy="4832092"/>
          </a:xfrm>
          <a:prstGeom prst="rect">
            <a:avLst/>
          </a:prstGeom>
        </p:spPr>
        <p:txBody>
          <a:bodyPr wrap="square">
            <a:spAutoFit/>
          </a:bodyPr>
          <a:lstStyle/>
          <a:p>
            <a:pPr algn="just"/>
            <a:r>
              <a:rPr lang="tr-TR" sz="2200" b="1" dirty="0">
                <a:solidFill>
                  <a:prstClr val="black"/>
                </a:solidFill>
                <a:latin typeface="Times New Roman" panose="02020603050405020304" pitchFamily="18" charset="0"/>
                <a:ea typeface="Calibri"/>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Programların genelinde öğrenci merkezli ve çeşitlendirilmiş ölçme ve değerlendirme uygulamaları bulunmaktadır.</a:t>
            </a:r>
          </a:p>
          <a:p>
            <a:pPr algn="ctr"/>
            <a:r>
              <a:rPr lang="tr-TR" sz="2200" b="1" dirty="0">
                <a:latin typeface="Times New Roman" panose="02020603050405020304" pitchFamily="18" charset="0"/>
                <a:ea typeface="Calibri"/>
                <a:cs typeface="Times New Roman" panose="02020603050405020304" pitchFamily="18" charset="0"/>
              </a:rPr>
              <a:t>KAYNAKLAR</a:t>
            </a:r>
          </a:p>
          <a:p>
            <a:pPr algn="just">
              <a:lnSpc>
                <a:spcPct val="100000"/>
              </a:lnSpc>
              <a:spcAft>
                <a:spcPts val="0"/>
              </a:spcAft>
            </a:pPr>
            <a:r>
              <a:rPr lang="tr-TR" sz="2200" dirty="0" smtClean="0">
                <a:latin typeface="Times New Roman" panose="02020603050405020304" pitchFamily="18" charset="0"/>
                <a:ea typeface="Calibri"/>
                <a:cs typeface="Times New Roman" panose="02020603050405020304" pitchFamily="18" charset="0"/>
              </a:rPr>
              <a:t>Bölümümüz </a:t>
            </a:r>
            <a:r>
              <a:rPr lang="tr-TR" sz="2200" dirty="0">
                <a:latin typeface="Times New Roman" panose="02020603050405020304" pitchFamily="18" charset="0"/>
                <a:ea typeface="Calibri"/>
                <a:cs typeface="Times New Roman" panose="02020603050405020304" pitchFamily="18" charset="0"/>
              </a:rPr>
              <a:t>öğrencilerinin yazılı ve uygulamalı sınav başarıları, üniversitemizin “Ön lisans ve Lisans Eğitim-Öğretim ve Sınav Yönetmeliği” kapsamında değerlendirilmektedir. </a:t>
            </a:r>
            <a:endParaRPr lang="tr-TR" sz="2200" dirty="0" smtClean="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endParaRPr lang="tr-TR" sz="2200" dirty="0" smtClean="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r>
              <a:rPr lang="tr-TR" sz="2200" dirty="0" smtClean="0">
                <a:latin typeface="Times New Roman" panose="02020603050405020304" pitchFamily="18" charset="0"/>
                <a:ea typeface="Calibri"/>
                <a:cs typeface="Times New Roman" panose="02020603050405020304" pitchFamily="18" charset="0"/>
              </a:rPr>
              <a:t>[3]Niğde_Ömer_Halisdemir_Üniversitesi_Ön_lisans_ve_Lisans_Eğitim_Öğretim_ve_Sınav_Yönetmeliği: </a:t>
            </a:r>
            <a:r>
              <a:rPr lang="tr-TR" sz="2200" dirty="0">
                <a:latin typeface="Times New Roman" panose="02020603050405020304" pitchFamily="18" charset="0"/>
                <a:ea typeface="Calibri"/>
                <a:cs typeface="Times New Roman" panose="02020603050405020304" pitchFamily="18" charset="0"/>
                <a:hlinkClick r:id="rId2"/>
              </a:rPr>
              <a:t>https://www.ohu.edu.tr/oidb/sayfa/yonetmelikler</a:t>
            </a:r>
            <a:r>
              <a:rPr lang="tr-TR" sz="2200" dirty="0">
                <a:latin typeface="Times New Roman" panose="02020603050405020304" pitchFamily="18" charset="0"/>
                <a:ea typeface="Calibri"/>
                <a:cs typeface="Times New Roman" panose="02020603050405020304" pitchFamily="18" charset="0"/>
              </a:rPr>
              <a:t> </a:t>
            </a:r>
            <a:endParaRPr lang="tr-TR" sz="2200" dirty="0" smtClean="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endParaRPr lang="tr-TR" sz="2200" dirty="0">
              <a:latin typeface="Times New Roman" panose="02020603050405020304" pitchFamily="18" charset="0"/>
              <a:ea typeface="Calibri"/>
              <a:cs typeface="Times New Roman" panose="02020603050405020304" pitchFamily="18" charset="0"/>
            </a:endParaRPr>
          </a:p>
          <a:p>
            <a:pPr algn="just" defTabSz="914400">
              <a:defRPr/>
            </a:pPr>
            <a:r>
              <a:rPr lang="tr-TR" sz="2200" dirty="0">
                <a:latin typeface="Times New Roman" panose="02020603050405020304" pitchFamily="18" charset="0"/>
                <a:ea typeface="Calibri"/>
                <a:cs typeface="Times New Roman" panose="02020603050405020304" pitchFamily="18" charset="0"/>
              </a:rPr>
              <a:t>Yüksekokul öğretim elamanları her eğitim dönemi başlangıcında  sınav yöntemleri ve değerlendirme belirlenerek güncellenir ve OGRİS sistemine yüklenir. </a:t>
            </a:r>
            <a:endParaRPr lang="tr-TR" sz="2200" dirty="0" smtClean="0">
              <a:latin typeface="Times New Roman" panose="02020603050405020304" pitchFamily="18" charset="0"/>
              <a:ea typeface="Calibri"/>
              <a:cs typeface="Times New Roman" panose="02020603050405020304" pitchFamily="18" charset="0"/>
            </a:endParaRPr>
          </a:p>
          <a:p>
            <a:pPr algn="just" defTabSz="914400">
              <a:defRPr/>
            </a:pPr>
            <a:endParaRPr lang="tr-TR" sz="2200" dirty="0">
              <a:latin typeface="Times New Roman" panose="02020603050405020304" pitchFamily="18" charset="0"/>
              <a:ea typeface="Calibri"/>
              <a:cs typeface="Times New Roman" panose="02020603050405020304" pitchFamily="18" charset="0"/>
            </a:endParaRPr>
          </a:p>
          <a:p>
            <a:pPr algn="just" defTabSz="914400">
              <a:defRPr/>
            </a:pPr>
            <a:r>
              <a:rPr lang="tr-TR" sz="2200" dirty="0">
                <a:latin typeface="Times New Roman" panose="02020603050405020304" pitchFamily="18" charset="0"/>
                <a:ea typeface="Calibri"/>
                <a:cs typeface="Times New Roman" panose="02020603050405020304" pitchFamily="18" charset="0"/>
              </a:rPr>
              <a:t>Dersin sorumlu öğretim elemanı tarafından sistem kontrolü sağlanır ve öğrenci erişimine açılır.</a:t>
            </a:r>
            <a:endParaRPr lang="tr-TR" sz="2200" dirty="0">
              <a:latin typeface="Times New Roman" panose="02020603050405020304" pitchFamily="18" charset="0"/>
              <a:cs typeface="Times New Roman" panose="02020603050405020304" pitchFamily="18" charset="0"/>
            </a:endParaRPr>
          </a:p>
          <a:p>
            <a:pPr lvl="0" algn="just" defTabSz="914400">
              <a:defRPr/>
            </a:pPr>
            <a:endParaRPr lang="tr-TR" sz="2200" dirty="0">
              <a:solidFill>
                <a:prstClr val="black"/>
              </a:solidFill>
              <a:latin typeface="Times New Roman" panose="02020603050405020304" pitchFamily="18" charset="0"/>
              <a:ea typeface="Calibri"/>
              <a:cs typeface="Times New Roman" panose="02020603050405020304" pitchFamily="18" charset="0"/>
            </a:endParaRPr>
          </a:p>
        </p:txBody>
      </p:sp>
      <p:pic>
        <p:nvPicPr>
          <p:cNvPr id="4" name="Resim 3"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447878" y="4863779"/>
            <a:ext cx="2219386" cy="1206729"/>
          </a:xfrm>
          <a:prstGeom prst="ellipse">
            <a:avLst/>
          </a:prstGeom>
          <a:ln>
            <a:noFill/>
          </a:ln>
          <a:effectLst>
            <a:softEdge rad="112500"/>
          </a:effectLst>
        </p:spPr>
      </p:pic>
    </p:spTree>
    <p:extLst>
      <p:ext uri="{BB962C8B-B14F-4D97-AF65-F5344CB8AC3E}">
        <p14:creationId xmlns:p14="http://schemas.microsoft.com/office/powerpoint/2010/main" val="3282147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548179577"/>
              </p:ext>
            </p:extLst>
          </p:nvPr>
        </p:nvGraphicFramePr>
        <p:xfrm>
          <a:off x="304801" y="282666"/>
          <a:ext cx="11543068" cy="1341120"/>
        </p:xfrm>
        <a:graphic>
          <a:graphicData uri="http://schemas.openxmlformats.org/drawingml/2006/table">
            <a:tbl>
              <a:tblPr>
                <a:tableStyleId>{D7AC3CCA-C797-4891-BE02-D94E43425B78}</a:tableStyleId>
              </a:tblPr>
              <a:tblGrid>
                <a:gridCol w="5429249">
                  <a:extLst>
                    <a:ext uri="{9D8B030D-6E8A-4147-A177-3AD203B41FA5}">
                      <a16:colId xmlns:a16="http://schemas.microsoft.com/office/drawing/2014/main" val="2232394278"/>
                    </a:ext>
                  </a:extLst>
                </a:gridCol>
                <a:gridCol w="923491">
                  <a:extLst>
                    <a:ext uri="{9D8B030D-6E8A-4147-A177-3AD203B41FA5}">
                      <a16:colId xmlns:a16="http://schemas.microsoft.com/office/drawing/2014/main" val="1838714415"/>
                    </a:ext>
                  </a:extLst>
                </a:gridCol>
                <a:gridCol w="1297582">
                  <a:extLst>
                    <a:ext uri="{9D8B030D-6E8A-4147-A177-3AD203B41FA5}">
                      <a16:colId xmlns:a16="http://schemas.microsoft.com/office/drawing/2014/main" val="3404289838"/>
                    </a:ext>
                  </a:extLst>
                </a:gridCol>
                <a:gridCol w="1297582">
                  <a:extLst>
                    <a:ext uri="{9D8B030D-6E8A-4147-A177-3AD203B41FA5}">
                      <a16:colId xmlns:a16="http://schemas.microsoft.com/office/drawing/2014/main" val="3847456225"/>
                    </a:ext>
                  </a:extLst>
                </a:gridCol>
                <a:gridCol w="1297582">
                  <a:extLst>
                    <a:ext uri="{9D8B030D-6E8A-4147-A177-3AD203B41FA5}">
                      <a16:colId xmlns:a16="http://schemas.microsoft.com/office/drawing/2014/main" val="2146953279"/>
                    </a:ext>
                  </a:extLst>
                </a:gridCol>
                <a:gridCol w="1297582">
                  <a:extLst>
                    <a:ext uri="{9D8B030D-6E8A-4147-A177-3AD203B41FA5}">
                      <a16:colId xmlns:a16="http://schemas.microsoft.com/office/drawing/2014/main" val="2100558007"/>
                    </a:ext>
                  </a:extLst>
                </a:gridCol>
              </a:tblGrid>
              <a:tr h="0">
                <a:tc>
                  <a:txBody>
                    <a:bodyPr/>
                    <a:lstStyle/>
                    <a:p>
                      <a:pPr algn="just">
                        <a:lnSpc>
                          <a:spcPct val="200000"/>
                        </a:lnSpc>
                        <a:spcAft>
                          <a:spcPts val="0"/>
                        </a:spcAft>
                      </a:pPr>
                      <a:r>
                        <a:rPr lang="tr-TR" sz="2200" b="1" dirty="0">
                          <a:effectLst/>
                          <a:latin typeface="Times New Roman" panose="02020603050405020304" pitchFamily="18" charset="0"/>
                          <a:cs typeface="Times New Roman" panose="02020603050405020304" pitchFamily="18" charset="0"/>
                        </a:rPr>
                        <a:t>B.2.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Programların Yürütülmesi</a:t>
                      </a:r>
                      <a:endParaRPr lang="tr-TR" sz="2200"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B.2.3. Öğrenci Kabulü, Önceki Öğrenmenin Tanınması Ve Kredilendirilmesi </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304801" y="1623786"/>
            <a:ext cx="11503743" cy="4124206"/>
          </a:xfrm>
          <a:prstGeom prst="rect">
            <a:avLst/>
          </a:prstGeom>
          <a:noFill/>
        </p:spPr>
        <p:txBody>
          <a:bodyPr wrap="square" rtlCol="0">
            <a:spAutoFit/>
          </a:bodyPr>
          <a:lstStyle/>
          <a:p>
            <a:pPr algn="just"/>
            <a:r>
              <a:rPr lang="tr-TR" sz="2000" b="1" dirty="0">
                <a:latin typeface="Times New Roman" panose="02020603050405020304" pitchFamily="18" charset="0"/>
                <a:cs typeface="Times New Roman" panose="02020603050405020304" pitchFamily="18" charset="0"/>
              </a:rPr>
              <a:t>Olgunluk Düzeyi 3:</a:t>
            </a:r>
            <a:r>
              <a:rPr lang="tr-TR" sz="2000" dirty="0">
                <a:latin typeface="Times New Roman" panose="02020603050405020304" pitchFamily="18" charset="0"/>
                <a:cs typeface="Times New Roman" panose="02020603050405020304" pitchFamily="18" charset="0"/>
              </a:rPr>
              <a:t> </a:t>
            </a:r>
            <a:r>
              <a:rPr lang="tr-TR" sz="2000" b="0" i="0" u="none" strike="noStrike" baseline="0" dirty="0">
                <a:latin typeface="Times New Roman" panose="02020603050405020304" pitchFamily="18" charset="0"/>
                <a:cs typeface="Times New Roman" panose="02020603050405020304" pitchFamily="18" charset="0"/>
              </a:rPr>
              <a:t>Kurumun genelinde öğrenci kabulü, önceki öğrenmenin tanınması ve kredilendirilmesine ilişkin planlar dahilinde uygulamalar bulunmaktadır.</a:t>
            </a:r>
          </a:p>
          <a:p>
            <a:pPr algn="ctr"/>
            <a:r>
              <a:rPr lang="tr-TR" sz="2200" b="1" dirty="0">
                <a:latin typeface="Times New Roman" panose="02020603050405020304" pitchFamily="18" charset="0"/>
                <a:cs typeface="Times New Roman" panose="02020603050405020304" pitchFamily="18" charset="0"/>
              </a:rPr>
              <a:t>KANITLAR</a:t>
            </a:r>
            <a:endParaRPr lang="tr-TR" sz="22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Öğrenci kabulü, önceki öğrenmenin tanınması ve kredilendirilmesine ilişkin ilke ve kurallar Üniversitede merkezi yerleştirme dışında lisans öğrencilerinin kabulü yatay geçiş, dikey geçiş, yurt dışından öğrenci kabulü vb. oluşturulan yönetmelik ve yönergelerle düzenlenmekte olup, bu yönetmelik ve yönergelerde kriterler ile değerlendirmenin ne şekilde yapılacağı belirtilmektedir. Kabuller, belirtilen kriterlere uygun olarak gerçekleştirilmektedir.</a:t>
            </a:r>
          </a:p>
          <a:p>
            <a:pPr algn="just">
              <a:lnSpc>
                <a:spcPct val="100000"/>
              </a:lnSpc>
              <a:spcAft>
                <a:spcPts val="0"/>
              </a:spcAft>
            </a:pPr>
            <a:r>
              <a:rPr lang="tr-TR" sz="2000" dirty="0" smtClean="0">
                <a:latin typeface="Times New Roman" panose="02020603050405020304" pitchFamily="18" charset="0"/>
                <a:cs typeface="Times New Roman" panose="02020603050405020304" pitchFamily="18" charset="0"/>
              </a:rPr>
              <a:t>[3]Ön_lisans_düzeyindeki_program_esaslarına_ilişkin_yönetmelik:</a:t>
            </a:r>
            <a:r>
              <a:rPr lang="tr-TR" sz="2000" dirty="0" smtClean="0">
                <a:latin typeface="Times New Roman" panose="02020603050405020304" pitchFamily="18" charset="0"/>
                <a:cs typeface="Times New Roman" panose="02020603050405020304" pitchFamily="18" charset="0"/>
                <a:hlinkClick r:id="rId2"/>
              </a:rPr>
              <a:t>https</a:t>
            </a:r>
            <a:r>
              <a:rPr lang="tr-TR" sz="2000" dirty="0">
                <a:latin typeface="Times New Roman" panose="02020603050405020304" pitchFamily="18" charset="0"/>
                <a:cs typeface="Times New Roman" panose="02020603050405020304" pitchFamily="18" charset="0"/>
                <a:hlinkClick r:id="rId2"/>
              </a:rPr>
              <a:t>://www.ohu.edu.tr/oidb/sayfa/yonetmelikler</a:t>
            </a:r>
            <a:endParaRPr lang="tr-TR" sz="2000" dirty="0">
              <a:latin typeface="Times New Roman" panose="02020603050405020304" pitchFamily="18" charset="0"/>
              <a:cs typeface="Times New Roman" panose="02020603050405020304" pitchFamily="18" charset="0"/>
            </a:endParaRPr>
          </a:p>
          <a:p>
            <a:pPr algn="just">
              <a:lnSpc>
                <a:spcPct val="100000"/>
              </a:lnSpc>
              <a:spcAft>
                <a:spcPts val="0"/>
              </a:spcAft>
            </a:pPr>
            <a:r>
              <a:rPr lang="tr-TR" sz="2000" dirty="0" smtClean="0">
                <a:latin typeface="Times New Roman" panose="02020603050405020304" pitchFamily="18" charset="0"/>
                <a:ea typeface="Calibri"/>
                <a:cs typeface="Times New Roman" panose="02020603050405020304" pitchFamily="18" charset="0"/>
              </a:rPr>
              <a:t>[3]</a:t>
            </a:r>
            <a:r>
              <a:rPr lang="tr-TR" sz="2000" dirty="0" err="1" smtClean="0">
                <a:latin typeface="Times New Roman" panose="02020603050405020304" pitchFamily="18" charset="0"/>
                <a:ea typeface="Calibri"/>
                <a:cs typeface="Times New Roman" panose="02020603050405020304" pitchFamily="18" charset="0"/>
              </a:rPr>
              <a:t>Ön_lisans_yatay_geçiş_yönergesi</a:t>
            </a:r>
            <a:r>
              <a:rPr lang="tr-TR" sz="2000" dirty="0" smtClean="0">
                <a:latin typeface="Times New Roman" panose="02020603050405020304" pitchFamily="18" charset="0"/>
                <a:ea typeface="Calibri"/>
                <a:cs typeface="Times New Roman" panose="02020603050405020304" pitchFamily="18" charset="0"/>
              </a:rPr>
              <a:t> </a:t>
            </a:r>
            <a:r>
              <a:rPr lang="tr-TR" sz="2000" dirty="0">
                <a:latin typeface="Times New Roman" panose="02020603050405020304" pitchFamily="18" charset="0"/>
                <a:ea typeface="Calibri"/>
                <a:cs typeface="Times New Roman" panose="02020603050405020304" pitchFamily="18" charset="0"/>
              </a:rPr>
              <a:t>: </a:t>
            </a:r>
            <a:r>
              <a:rPr lang="tr-TR" sz="2000" dirty="0">
                <a:latin typeface="Times New Roman" panose="02020603050405020304" pitchFamily="18" charset="0"/>
                <a:ea typeface="Calibri"/>
                <a:cs typeface="Times New Roman" panose="02020603050405020304" pitchFamily="18" charset="0"/>
                <a:hlinkClick r:id="rId2"/>
              </a:rPr>
              <a:t>https://www.ohu.edu.tr/oidb/sayfa/yonetmelikler</a:t>
            </a:r>
            <a:endParaRPr lang="tr-TR" sz="2000" dirty="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r>
              <a:rPr lang="tr-TR" sz="2000" dirty="0">
                <a:latin typeface="Times New Roman" panose="02020603050405020304" pitchFamily="18" charset="0"/>
                <a:ea typeface="Calibri"/>
                <a:cs typeface="Times New Roman" panose="02020603050405020304" pitchFamily="18" charset="0"/>
              </a:rPr>
              <a:t>[3]Ön_lisans</a:t>
            </a:r>
            <a:r>
              <a:rPr lang="tr-TR" sz="2000" dirty="0" smtClean="0">
                <a:latin typeface="Times New Roman" panose="02020603050405020304" pitchFamily="18" charset="0"/>
                <a:ea typeface="Calibri"/>
                <a:cs typeface="Times New Roman" panose="02020603050405020304" pitchFamily="18" charset="0"/>
              </a:rPr>
              <a:t>_programlarına_yurt_dışından_öğrenci_kabul_yönergesi:</a:t>
            </a:r>
            <a:r>
              <a:rPr lang="tr-TR" sz="2000" dirty="0" smtClean="0">
                <a:solidFill>
                  <a:schemeClr val="tx2">
                    <a:lumMod val="75000"/>
                    <a:lumOff val="25000"/>
                  </a:schemeClr>
                </a:solidFill>
                <a:latin typeface="Times New Roman" panose="02020603050405020304" pitchFamily="18" charset="0"/>
                <a:ea typeface="Calibri"/>
                <a:cs typeface="Times New Roman" panose="02020603050405020304" pitchFamily="18" charset="0"/>
              </a:rPr>
              <a:t>https</a:t>
            </a:r>
            <a:r>
              <a:rPr lang="tr-TR" sz="2000" dirty="0">
                <a:solidFill>
                  <a:schemeClr val="tx2">
                    <a:lumMod val="75000"/>
                    <a:lumOff val="25000"/>
                  </a:schemeClr>
                </a:solidFill>
                <a:latin typeface="Times New Roman" panose="02020603050405020304" pitchFamily="18" charset="0"/>
                <a:ea typeface="Calibri"/>
                <a:cs typeface="Times New Roman" panose="02020603050405020304" pitchFamily="18" charset="0"/>
              </a:rPr>
              <a:t>://www.ohu.edu.tr/oidb/sayfa/yonetmelikler</a:t>
            </a:r>
            <a:endParaRPr lang="tr-TR" sz="2000" dirty="0">
              <a:solidFill>
                <a:schemeClr val="tx2">
                  <a:lumMod val="75000"/>
                  <a:lumOff val="25000"/>
                </a:schemeClr>
              </a:solidFill>
              <a:latin typeface="Calibri"/>
              <a:ea typeface="Calibri"/>
              <a:cs typeface="Times New Roman"/>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58119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709210EA-D3A7-5B6D-AD73-FEE9A5AE8C40}"/>
              </a:ext>
            </a:extLst>
          </p:cNvPr>
          <p:cNvSpPr txBox="1"/>
          <p:nvPr/>
        </p:nvSpPr>
        <p:spPr>
          <a:xfrm>
            <a:off x="619432" y="346432"/>
            <a:ext cx="11080955" cy="430887"/>
          </a:xfrm>
          <a:prstGeom prst="rect">
            <a:avLst/>
          </a:prstGeom>
          <a:noFill/>
        </p:spPr>
        <p:txBody>
          <a:bodyPr wrap="square">
            <a:spAutoFit/>
          </a:bodyPr>
          <a:lstStyle/>
          <a:p>
            <a:pPr algn="ctr"/>
            <a:r>
              <a:rPr lang="tr-TR" sz="2200" b="1" dirty="0" smtClean="0">
                <a:latin typeface="Times New Roman" panose="02020603050405020304" pitchFamily="18" charset="0"/>
                <a:cs typeface="Times New Roman" panose="02020603050405020304" pitchFamily="18" charset="0"/>
              </a:rPr>
              <a:t>Amaç ve Hedefler</a:t>
            </a:r>
            <a:endParaRPr lang="tr-TR" sz="2200" b="1" dirty="0">
              <a:latin typeface="Times New Roman" panose="02020603050405020304" pitchFamily="18" charset="0"/>
              <a:cs typeface="Times New Roman" panose="02020603050405020304" pitchFamily="18" charset="0"/>
            </a:endParaRPr>
          </a:p>
        </p:txBody>
      </p:sp>
      <p:sp>
        <p:nvSpPr>
          <p:cNvPr id="2" name="Dikdörtgen 1"/>
          <p:cNvSpPr/>
          <p:nvPr/>
        </p:nvSpPr>
        <p:spPr>
          <a:xfrm>
            <a:off x="438912" y="914400"/>
            <a:ext cx="11411712" cy="5115311"/>
          </a:xfrm>
          <a:prstGeom prst="rect">
            <a:avLst/>
          </a:prstGeom>
        </p:spPr>
        <p:txBody>
          <a:bodyPr wrap="square">
            <a:spAutoFit/>
          </a:bodyPr>
          <a:lstStyle/>
          <a:p>
            <a:pPr algn="just">
              <a:lnSpc>
                <a:spcPct val="150000"/>
              </a:lnSpc>
              <a:spcAft>
                <a:spcPts val="0"/>
              </a:spcAft>
            </a:pPr>
            <a:r>
              <a:rPr lang="tr-TR" sz="2000" b="1" dirty="0" smtClean="0">
                <a:solidFill>
                  <a:srgbClr val="000000"/>
                </a:solidFill>
                <a:latin typeface="Times New Roman" panose="02020603050405020304" pitchFamily="18" charset="0"/>
                <a:ea typeface="Calibri" panose="020F0502020204030204" pitchFamily="34" charset="0"/>
              </a:rPr>
              <a:t>Amaç</a:t>
            </a:r>
            <a:r>
              <a:rPr lang="tr-TR" sz="2000" dirty="0">
                <a:solidFill>
                  <a:srgbClr val="000000"/>
                </a:solidFill>
                <a:latin typeface="Times New Roman" panose="02020603050405020304" pitchFamily="18" charset="0"/>
                <a:ea typeface="Calibri" panose="020F0502020204030204" pitchFamily="34" charset="0"/>
              </a:rPr>
              <a:t/>
            </a:r>
            <a:br>
              <a:rPr lang="tr-TR" sz="2000" dirty="0">
                <a:solidFill>
                  <a:srgbClr val="000000"/>
                </a:solidFill>
                <a:latin typeface="Times New Roman" panose="02020603050405020304" pitchFamily="18" charset="0"/>
                <a:ea typeface="Calibri" panose="020F0502020204030204" pitchFamily="34" charset="0"/>
              </a:rPr>
            </a:br>
            <a:r>
              <a:rPr lang="tr-TR" sz="2000" dirty="0">
                <a:solidFill>
                  <a:srgbClr val="000000"/>
                </a:solidFill>
                <a:latin typeface="Times New Roman" panose="02020603050405020304" pitchFamily="18" charset="0"/>
                <a:ea typeface="Calibri" panose="020F0502020204030204" pitchFamily="34" charset="0"/>
              </a:rPr>
              <a:t>Muhasebe ve Vergi Uygulamaları programının temel amacı Muhasebe ve Vergi konusunda hizmet veren muhasebe veya müşavirlik bürolarının, kamu veya özel sektör kuruluşlarının muhasebe ve finans departmanlarının ihtiyacını karşılayacak, analitik düşünme yeteneğine sahip, problem çözen, girişimci muhasebe elemanları yetiştirmektir.</a:t>
            </a:r>
            <a:endParaRPr lang="tr-TR" sz="2000" dirty="0">
              <a:latin typeface="Times New Roman" panose="02020603050405020304" pitchFamily="18" charset="0"/>
              <a:ea typeface="Times New Roman" panose="02020603050405020304" pitchFamily="18" charset="0"/>
            </a:endParaRPr>
          </a:p>
          <a:p>
            <a:pPr algn="just">
              <a:lnSpc>
                <a:spcPct val="150000"/>
              </a:lnSpc>
              <a:spcAft>
                <a:spcPts val="0"/>
              </a:spcAft>
            </a:pPr>
            <a:r>
              <a:rPr lang="tr-TR" sz="2000" b="1" dirty="0">
                <a:solidFill>
                  <a:srgbClr val="000000"/>
                </a:solidFill>
                <a:latin typeface="Times New Roman" panose="02020603050405020304" pitchFamily="18" charset="0"/>
                <a:ea typeface="Calibri" panose="020F0502020204030204" pitchFamily="34" charset="0"/>
              </a:rPr>
              <a:t>Hedef</a:t>
            </a:r>
            <a:r>
              <a:rPr lang="tr-TR" sz="2000" dirty="0">
                <a:solidFill>
                  <a:srgbClr val="000000"/>
                </a:solidFill>
                <a:latin typeface="Times New Roman" panose="02020603050405020304" pitchFamily="18" charset="0"/>
                <a:ea typeface="Calibri" panose="020F0502020204030204" pitchFamily="34" charset="0"/>
              </a:rPr>
              <a:t/>
            </a:r>
            <a:br>
              <a:rPr lang="tr-TR" sz="2000" dirty="0">
                <a:solidFill>
                  <a:srgbClr val="000000"/>
                </a:solidFill>
                <a:latin typeface="Times New Roman" panose="02020603050405020304" pitchFamily="18" charset="0"/>
                <a:ea typeface="Calibri" panose="020F0502020204030204" pitchFamily="34" charset="0"/>
              </a:rPr>
            </a:br>
            <a:r>
              <a:rPr lang="tr-TR" sz="2000" dirty="0">
                <a:solidFill>
                  <a:srgbClr val="000000"/>
                </a:solidFill>
                <a:latin typeface="Times New Roman" panose="02020603050405020304" pitchFamily="18" charset="0"/>
                <a:ea typeface="Calibri" panose="020F0502020204030204" pitchFamily="34" charset="0"/>
              </a:rPr>
              <a:t>Bölümümüzün başlıca hedefleri ülkemizin ihtiyaç duyduğu ara eleman yetiştiren bölümleri arasında tercih edilen bir bölüm konumuna gelmektir. Gerekli bilimsel ve sosyal yetilerle donatılmış, fiziki ve zihinsel doygunluğa erişmiş, bir üst seviyedeki eğitimleri takip edebilen, çalışacakları ortamlarda kritik düşünme ve liderlik becerilerine sahip, disiplinler arası işbirliği sağlayabilen, yönetici özelliklerine sahip, yenilikçi, özgün çözümler üretebilen Muhasebe ve Vergi Uygulamaları Meslek Elemanı yetiştirmektir.</a:t>
            </a:r>
            <a:endParaRPr lang="tr-TR" sz="2000" dirty="0">
              <a:latin typeface="Times New Roman" panose="02020603050405020304" pitchFamily="18" charset="0"/>
              <a:ea typeface="Times New Roman" panose="02020603050405020304" pitchFamily="18" charset="0"/>
            </a:endParaRPr>
          </a:p>
        </p:txBody>
      </p:sp>
      <p:pic>
        <p:nvPicPr>
          <p:cNvPr id="4" name="Resim 3" descr="daire, metin, grafik, logo içeren bir resim&#10;&#10;Açıklama otomatik olarak oluşturuldu">
            <a:extLst>
              <a:ext uri="{FF2B5EF4-FFF2-40B4-BE49-F238E27FC236}">
                <a16:creationId xmlns:a16="http://schemas.microsoft.com/office/drawing/2014/main" id="{F875D337-E69E-79AC-F960-0F8690110E61}"/>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4048287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a:extLst>
              <a:ext uri="{FF2B5EF4-FFF2-40B4-BE49-F238E27FC236}">
                <a16:creationId xmlns:a16="http://schemas.microsoft.com/office/drawing/2014/main" id="{7B2A5364-9E2C-1708-241C-3F05EF102769}"/>
              </a:ext>
            </a:extLst>
          </p:cNvPr>
          <p:cNvSpPr txBox="1"/>
          <p:nvPr/>
        </p:nvSpPr>
        <p:spPr>
          <a:xfrm>
            <a:off x="276227" y="1719036"/>
            <a:ext cx="11503743" cy="4370427"/>
          </a:xfrm>
          <a:prstGeom prst="rect">
            <a:avLst/>
          </a:prstGeom>
          <a:noFill/>
        </p:spPr>
        <p:txBody>
          <a:bodyPr wrap="square" rtlCol="0">
            <a:spAutoFit/>
          </a:bodyPr>
          <a:lstStyle/>
          <a:p>
            <a:pPr algn="ctr" defTabSz="914400">
              <a:defRPr/>
            </a:pPr>
            <a:r>
              <a:rPr lang="tr-TR" sz="2200" b="1" dirty="0">
                <a:latin typeface="Times New Roman" panose="02020603050405020304" pitchFamily="18" charset="0"/>
                <a:cs typeface="Times New Roman" panose="02020603050405020304" pitchFamily="18" charset="0"/>
              </a:rPr>
              <a:t>KANITLAR</a:t>
            </a:r>
          </a:p>
          <a:p>
            <a:pPr algn="ctr" defTabSz="914400">
              <a:defRPr/>
            </a:pPr>
            <a:endParaRPr lang="tr-TR" sz="2200" b="1"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ea typeface="Calibri"/>
                <a:cs typeface="Times New Roman" panose="02020603050405020304" pitchFamily="18" charset="0"/>
              </a:rPr>
              <a:t>Önceki öğrenmelerin tanınmasında öğrenci iş yükü temelli kredilerin kullanıldığına dair belgeler;</a:t>
            </a:r>
          </a:p>
          <a:p>
            <a:pPr algn="just">
              <a:lnSpc>
                <a:spcPct val="100000"/>
              </a:lnSpc>
              <a:spcAft>
                <a:spcPts val="0"/>
              </a:spcAft>
            </a:pPr>
            <a:r>
              <a:rPr lang="tr-TR" sz="2100" dirty="0">
                <a:latin typeface="Times New Roman" panose="02020603050405020304" pitchFamily="18" charset="0"/>
                <a:ea typeface="Calibri"/>
                <a:cs typeface="Times New Roman" panose="02020603050405020304" pitchFamily="18" charset="0"/>
              </a:rPr>
              <a:t>TYYÇ kapsamında yer alan her bir eğitim-öğretim düzeyi ön lisans için toplam eğitim süresi, kredi ve öğrenci çalışma yükü aralıkları aşağıda gösterilmektedir. TYYÇ Düzeyleri için Toplam Kredi ve Öğrenci Çalışma Yükü Aralıklarına her bölüm için aşağıda verilen ders planları web sayfalarından ulaşılabilir</a:t>
            </a:r>
            <a:r>
              <a:rPr lang="tr-TR" sz="2100" dirty="0" smtClean="0">
                <a:latin typeface="Times New Roman" panose="02020603050405020304" pitchFamily="18" charset="0"/>
                <a:ea typeface="Calibri"/>
                <a:cs typeface="Times New Roman" panose="02020603050405020304" pitchFamily="18" charset="0"/>
              </a:rPr>
              <a:t>.</a:t>
            </a:r>
          </a:p>
          <a:p>
            <a:pPr algn="just">
              <a:lnSpc>
                <a:spcPct val="100000"/>
              </a:lnSpc>
              <a:spcAft>
                <a:spcPts val="0"/>
              </a:spcAft>
            </a:pPr>
            <a:endParaRPr lang="tr-TR" sz="2100" dirty="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r>
              <a:rPr lang="tr-TR" sz="2100" dirty="0" smtClean="0">
                <a:latin typeface="Times New Roman" panose="02020603050405020304" pitchFamily="18" charset="0"/>
                <a:ea typeface="Calibri"/>
                <a:cs typeface="Times New Roman" panose="02020603050405020304" pitchFamily="18" charset="0"/>
              </a:rPr>
              <a:t>[3]</a:t>
            </a:r>
            <a:r>
              <a:rPr lang="tr-TR" sz="2100" dirty="0" err="1" smtClean="0">
                <a:latin typeface="Times New Roman" panose="02020603050405020304" pitchFamily="18" charset="0"/>
                <a:ea typeface="Calibri"/>
                <a:cs typeface="Times New Roman" panose="02020603050405020304" pitchFamily="18" charset="0"/>
              </a:rPr>
              <a:t>Ders_planı</a:t>
            </a:r>
            <a:r>
              <a:rPr lang="tr-TR" sz="2100" dirty="0" smtClean="0">
                <a:latin typeface="Times New Roman" panose="02020603050405020304" pitchFamily="18" charset="0"/>
                <a:ea typeface="Calibri"/>
                <a:cs typeface="Times New Roman" panose="02020603050405020304" pitchFamily="18" charset="0"/>
              </a:rPr>
              <a:t>: </a:t>
            </a:r>
            <a:r>
              <a:rPr lang="tr-TR" sz="2100" dirty="0">
                <a:latin typeface="Times New Roman" panose="02020603050405020304" pitchFamily="18" charset="0"/>
                <a:ea typeface="Calibri"/>
                <a:cs typeface="Times New Roman" panose="02020603050405020304" pitchFamily="18" charset="0"/>
                <a:hlinkClick r:id="rId2"/>
              </a:rPr>
              <a:t>https://www.ohu.edu.tr/ulukislamyo//muhasebevergiuygulama/dersplani</a:t>
            </a:r>
            <a:r>
              <a:rPr lang="tr-TR" sz="2100" dirty="0">
                <a:latin typeface="Times New Roman" panose="02020603050405020304" pitchFamily="18" charset="0"/>
                <a:ea typeface="Calibri"/>
                <a:cs typeface="Times New Roman" panose="02020603050405020304" pitchFamily="18" charset="0"/>
              </a:rPr>
              <a:t> </a:t>
            </a:r>
          </a:p>
          <a:p>
            <a:pPr algn="just">
              <a:lnSpc>
                <a:spcPct val="100000"/>
              </a:lnSpc>
              <a:spcAft>
                <a:spcPts val="0"/>
              </a:spcAft>
            </a:pPr>
            <a:r>
              <a:rPr lang="tr-TR" sz="2100" dirty="0" smtClean="0">
                <a:latin typeface="Times New Roman" panose="02020603050405020304" pitchFamily="18" charset="0"/>
                <a:cs typeface="Times New Roman" panose="02020603050405020304" pitchFamily="18" charset="0"/>
              </a:rPr>
              <a:t>Öğrenci </a:t>
            </a:r>
            <a:r>
              <a:rPr lang="tr-TR" sz="2100" dirty="0">
                <a:latin typeface="Times New Roman" panose="02020603050405020304" pitchFamily="18" charset="0"/>
                <a:cs typeface="Times New Roman" panose="02020603050405020304" pitchFamily="18" charset="0"/>
              </a:rPr>
              <a:t>kabulü, önceki öğrenmenin tanınması ve kredilendirilmesine ilişkin ilke ve kurallar, Ön Lisans Öğrenci kabulü Niğde Ömer Halisdemir Üniversitesi Eğitim-Öğretim Yönetmeliğinde ayrıntılı olarak belirtilmekte ve uygulanmaktadır. </a:t>
            </a:r>
          </a:p>
          <a:p>
            <a:pPr algn="just">
              <a:lnSpc>
                <a:spcPct val="100000"/>
              </a:lnSpc>
              <a:spcAft>
                <a:spcPts val="0"/>
              </a:spcAft>
            </a:pPr>
            <a:r>
              <a:rPr lang="tr-TR" sz="2100" dirty="0" smtClean="0">
                <a:latin typeface="Times New Roman" panose="02020603050405020304" pitchFamily="18" charset="0"/>
                <a:cs typeface="Times New Roman" panose="02020603050405020304" pitchFamily="18" charset="0"/>
              </a:rPr>
              <a:t>[3]</a:t>
            </a:r>
            <a:r>
              <a:rPr lang="tr-TR" sz="2100" dirty="0" err="1" smtClean="0">
                <a:latin typeface="Times New Roman" panose="02020603050405020304" pitchFamily="18" charset="0"/>
                <a:cs typeface="Times New Roman" panose="02020603050405020304" pitchFamily="18" charset="0"/>
              </a:rPr>
              <a:t>Öğrenci_kabulüne_ilişkin_yönetmelik</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hlinkClick r:id="rId3"/>
              </a:rPr>
              <a:t>https://www.ohu.edu.tr/oidb/sayfa/yonetmelikler</a:t>
            </a:r>
            <a:r>
              <a:rPr lang="tr-TR" sz="2100" dirty="0">
                <a:latin typeface="Times New Roman" panose="02020603050405020304" pitchFamily="18" charset="0"/>
                <a:cs typeface="Times New Roman" panose="02020603050405020304" pitchFamily="18" charset="0"/>
              </a:rPr>
              <a:t> </a:t>
            </a:r>
          </a:p>
          <a:p>
            <a:pPr algn="just">
              <a:lnSpc>
                <a:spcPct val="100000"/>
              </a:lnSpc>
              <a:spcAft>
                <a:spcPts val="0"/>
              </a:spcAft>
            </a:pPr>
            <a:endParaRPr lang="tr-TR" sz="2400" dirty="0">
              <a:ea typeface="Calibri"/>
              <a:cs typeface="Times New Roman"/>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graphicFrame>
        <p:nvGraphicFramePr>
          <p:cNvPr id="3" name="Tablo 2">
            <a:extLst>
              <a:ext uri="{FF2B5EF4-FFF2-40B4-BE49-F238E27FC236}">
                <a16:creationId xmlns:a16="http://schemas.microsoft.com/office/drawing/2014/main" id="{CC50DBF0-8E86-EA90-B315-FDD38AC8DCDE}"/>
              </a:ext>
            </a:extLst>
          </p:cNvPr>
          <p:cNvGraphicFramePr>
            <a:graphicFrameLocks noGrp="1"/>
          </p:cNvGraphicFramePr>
          <p:nvPr>
            <p:extLst>
              <p:ext uri="{D42A27DB-BD31-4B8C-83A1-F6EECF244321}">
                <p14:modId xmlns:p14="http://schemas.microsoft.com/office/powerpoint/2010/main" val="2229984851"/>
              </p:ext>
            </p:extLst>
          </p:nvPr>
        </p:nvGraphicFramePr>
        <p:xfrm>
          <a:off x="304801" y="282666"/>
          <a:ext cx="11543068" cy="1341120"/>
        </p:xfrm>
        <a:graphic>
          <a:graphicData uri="http://schemas.openxmlformats.org/drawingml/2006/table">
            <a:tbl>
              <a:tblPr>
                <a:tableStyleId>{D7AC3CCA-C797-4891-BE02-D94E43425B78}</a:tableStyleId>
              </a:tblPr>
              <a:tblGrid>
                <a:gridCol w="5429249">
                  <a:extLst>
                    <a:ext uri="{9D8B030D-6E8A-4147-A177-3AD203B41FA5}">
                      <a16:colId xmlns:a16="http://schemas.microsoft.com/office/drawing/2014/main" val="2232394278"/>
                    </a:ext>
                  </a:extLst>
                </a:gridCol>
                <a:gridCol w="923491">
                  <a:extLst>
                    <a:ext uri="{9D8B030D-6E8A-4147-A177-3AD203B41FA5}">
                      <a16:colId xmlns:a16="http://schemas.microsoft.com/office/drawing/2014/main" val="1838714415"/>
                    </a:ext>
                  </a:extLst>
                </a:gridCol>
                <a:gridCol w="1297582">
                  <a:extLst>
                    <a:ext uri="{9D8B030D-6E8A-4147-A177-3AD203B41FA5}">
                      <a16:colId xmlns:a16="http://schemas.microsoft.com/office/drawing/2014/main" val="3404289838"/>
                    </a:ext>
                  </a:extLst>
                </a:gridCol>
                <a:gridCol w="1297582">
                  <a:extLst>
                    <a:ext uri="{9D8B030D-6E8A-4147-A177-3AD203B41FA5}">
                      <a16:colId xmlns:a16="http://schemas.microsoft.com/office/drawing/2014/main" val="3847456225"/>
                    </a:ext>
                  </a:extLst>
                </a:gridCol>
                <a:gridCol w="1297582">
                  <a:extLst>
                    <a:ext uri="{9D8B030D-6E8A-4147-A177-3AD203B41FA5}">
                      <a16:colId xmlns:a16="http://schemas.microsoft.com/office/drawing/2014/main" val="2146953279"/>
                    </a:ext>
                  </a:extLst>
                </a:gridCol>
                <a:gridCol w="1297582">
                  <a:extLst>
                    <a:ext uri="{9D8B030D-6E8A-4147-A177-3AD203B41FA5}">
                      <a16:colId xmlns:a16="http://schemas.microsoft.com/office/drawing/2014/main" val="2100558007"/>
                    </a:ext>
                  </a:extLst>
                </a:gridCol>
              </a:tblGrid>
              <a:tr h="0">
                <a:tc>
                  <a:txBody>
                    <a:bodyPr/>
                    <a:lstStyle/>
                    <a:p>
                      <a:pPr algn="just">
                        <a:lnSpc>
                          <a:spcPct val="200000"/>
                        </a:lnSpc>
                        <a:spcAft>
                          <a:spcPts val="0"/>
                        </a:spcAft>
                      </a:pPr>
                      <a:r>
                        <a:rPr lang="tr-TR" sz="2200" b="1" dirty="0">
                          <a:effectLst/>
                          <a:latin typeface="Times New Roman" panose="02020603050405020304" pitchFamily="18" charset="0"/>
                          <a:cs typeface="Times New Roman" panose="02020603050405020304" pitchFamily="18" charset="0"/>
                        </a:rPr>
                        <a:t>B.2.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Programların Yürütülmesi</a:t>
                      </a:r>
                      <a:endParaRPr lang="tr-TR" sz="2200"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B.2.3. Öğrenci Kabulü, Önceki Öğrenmenin Tanınması Ve Kredilendirilmesi </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Tree>
    <p:extLst>
      <p:ext uri="{BB962C8B-B14F-4D97-AF65-F5344CB8AC3E}">
        <p14:creationId xmlns:p14="http://schemas.microsoft.com/office/powerpoint/2010/main" val="13150669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3726788914"/>
              </p:ext>
            </p:extLst>
          </p:nvPr>
        </p:nvGraphicFramePr>
        <p:xfrm>
          <a:off x="257175" y="252589"/>
          <a:ext cx="11686313" cy="1341120"/>
        </p:xfrm>
        <a:graphic>
          <a:graphicData uri="http://schemas.openxmlformats.org/drawingml/2006/table">
            <a:tbl>
              <a:tblPr>
                <a:tableStyleId>{D7AC3CCA-C797-4891-BE02-D94E43425B78}</a:tableStyleId>
              </a:tblPr>
              <a:tblGrid>
                <a:gridCol w="5824493">
                  <a:extLst>
                    <a:ext uri="{9D8B030D-6E8A-4147-A177-3AD203B41FA5}">
                      <a16:colId xmlns:a16="http://schemas.microsoft.com/office/drawing/2014/main" val="2232394278"/>
                    </a:ext>
                  </a:extLst>
                </a:gridCol>
                <a:gridCol w="800385">
                  <a:extLst>
                    <a:ext uri="{9D8B030D-6E8A-4147-A177-3AD203B41FA5}">
                      <a16:colId xmlns:a16="http://schemas.microsoft.com/office/drawing/2014/main" val="1838714415"/>
                    </a:ext>
                  </a:extLst>
                </a:gridCol>
                <a:gridCol w="1120381">
                  <a:extLst>
                    <a:ext uri="{9D8B030D-6E8A-4147-A177-3AD203B41FA5}">
                      <a16:colId xmlns:a16="http://schemas.microsoft.com/office/drawing/2014/main" val="3404289838"/>
                    </a:ext>
                  </a:extLst>
                </a:gridCol>
                <a:gridCol w="1579716">
                  <a:extLst>
                    <a:ext uri="{9D8B030D-6E8A-4147-A177-3AD203B41FA5}">
                      <a16:colId xmlns:a16="http://schemas.microsoft.com/office/drawing/2014/main" val="3847456225"/>
                    </a:ext>
                  </a:extLst>
                </a:gridCol>
                <a:gridCol w="1047654">
                  <a:extLst>
                    <a:ext uri="{9D8B030D-6E8A-4147-A177-3AD203B41FA5}">
                      <a16:colId xmlns:a16="http://schemas.microsoft.com/office/drawing/2014/main" val="2146953279"/>
                    </a:ext>
                  </a:extLst>
                </a:gridCol>
                <a:gridCol w="1313684">
                  <a:extLst>
                    <a:ext uri="{9D8B030D-6E8A-4147-A177-3AD203B41FA5}">
                      <a16:colId xmlns:a16="http://schemas.microsoft.com/office/drawing/2014/main" val="2100558007"/>
                    </a:ext>
                  </a:extLst>
                </a:gridCol>
              </a:tblGrid>
              <a:tr h="561565">
                <a:tc>
                  <a:txBody>
                    <a:bodyPr/>
                    <a:lstStyle/>
                    <a:p>
                      <a:pPr algn="l">
                        <a:lnSpc>
                          <a:spcPct val="200000"/>
                        </a:lnSpc>
                        <a:spcAft>
                          <a:spcPts val="0"/>
                        </a:spcAft>
                      </a:pPr>
                      <a:r>
                        <a:rPr lang="tr-TR" sz="2200" b="1" dirty="0">
                          <a:effectLst/>
                          <a:latin typeface="Times New Roman" panose="02020603050405020304" pitchFamily="18" charset="0"/>
                          <a:cs typeface="Times New Roman" panose="02020603050405020304" pitchFamily="18" charset="0"/>
                        </a:rPr>
                        <a:t>B.2.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Programların Yürütülmesi</a:t>
                      </a:r>
                      <a:endParaRPr lang="tr-TR" sz="2200"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6624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B.2.4. Yeterliliklerin Sertifikalandırılması Ve Diploma</a:t>
                      </a:r>
                      <a:endParaRPr lang="tr-TR" sz="2400" b="0" i="0" u="none" strike="noStrike" kern="1200" baseline="0" dirty="0">
                        <a:solidFill>
                          <a:schemeClr val="dk1"/>
                        </a:solidFill>
                        <a:latin typeface="+mn-lt"/>
                        <a:ea typeface="+mn-ea"/>
                        <a:cs typeface="+mn-cs"/>
                      </a:endParaRP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439745" y="1739162"/>
            <a:ext cx="11503743" cy="4154984"/>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a:t>
            </a:r>
            <a:r>
              <a:rPr lang="tr-TR" sz="2200" dirty="0">
                <a:latin typeface="Times New Roman" panose="02020603050405020304" pitchFamily="18" charset="0"/>
                <a:cs typeface="Times New Roman" panose="02020603050405020304" pitchFamily="18" charset="0"/>
              </a:rPr>
              <a:t> </a:t>
            </a:r>
            <a:r>
              <a:rPr lang="tr-TR" sz="2200" dirty="0">
                <a:solidFill>
                  <a:prstClr val="black"/>
                </a:solidFill>
                <a:latin typeface="Times New Roman" panose="02020603050405020304" pitchFamily="18" charset="0"/>
                <a:cs typeface="Times New Roman" panose="02020603050405020304" pitchFamily="18" charset="0"/>
              </a:rPr>
              <a:t>Kurumun genelinde diploma onayı ve diğer yeterliliklerin sertifikalandırılmasına ilişkin uygulamalar bulunmaktadır.</a:t>
            </a:r>
            <a:endParaRPr lang="tr-TR" sz="2200" dirty="0">
              <a:latin typeface="Times New Roman" panose="02020603050405020304" pitchFamily="18" charset="0"/>
              <a:cs typeface="Times New Roman" panose="02020603050405020304" pitchFamily="18" charset="0"/>
            </a:endParaRPr>
          </a:p>
          <a:p>
            <a:pPr algn="ctr">
              <a:lnSpc>
                <a:spcPct val="100000"/>
              </a:lnSpc>
              <a:spcAft>
                <a:spcPts val="0"/>
              </a:spcAft>
            </a:pPr>
            <a:r>
              <a:rPr lang="tr-TR" sz="2200" b="1" dirty="0">
                <a:latin typeface="Times New Roman" panose="02020603050405020304" pitchFamily="18" charset="0"/>
                <a:cs typeface="Times New Roman" panose="02020603050405020304" pitchFamily="18" charset="0"/>
              </a:rPr>
              <a:t>KANITLAR</a:t>
            </a:r>
            <a:endParaRPr lang="tr-TR" sz="2400" dirty="0">
              <a:solidFill>
                <a:prstClr val="black"/>
              </a:solidFill>
            </a:endParaRPr>
          </a:p>
          <a:p>
            <a:pPr lvl="0" algn="just" defTabSz="914400">
              <a:defRPr/>
            </a:pPr>
            <a:r>
              <a:rPr lang="tr-TR" sz="2200" dirty="0">
                <a:solidFill>
                  <a:prstClr val="black"/>
                </a:solidFill>
                <a:latin typeface="Times New Roman" panose="02020603050405020304" pitchFamily="18" charset="0"/>
                <a:cs typeface="Times New Roman" panose="02020603050405020304" pitchFamily="18" charset="0"/>
              </a:rPr>
              <a:t>Niğde Ömer Halisdemir Üniversitesi </a:t>
            </a:r>
            <a:r>
              <a:rPr lang="tr-TR" sz="2200" dirty="0" smtClean="0">
                <a:solidFill>
                  <a:prstClr val="black"/>
                </a:solidFill>
                <a:latin typeface="Times New Roman" panose="02020603050405020304" pitchFamily="18" charset="0"/>
                <a:cs typeface="Times New Roman" panose="02020603050405020304" pitchFamily="18" charset="0"/>
              </a:rPr>
              <a:t>Yurt </a:t>
            </a:r>
            <a:r>
              <a:rPr lang="tr-TR" sz="2200" dirty="0">
                <a:solidFill>
                  <a:prstClr val="black"/>
                </a:solidFill>
                <a:latin typeface="Times New Roman" panose="02020603050405020304" pitchFamily="18" charset="0"/>
                <a:cs typeface="Times New Roman" panose="02020603050405020304" pitchFamily="18" charset="0"/>
              </a:rPr>
              <a:t>Dışından Öğrenci Kabul Yönergesi</a:t>
            </a:r>
          </a:p>
          <a:p>
            <a:pPr lvl="0" algn="just" defTabSz="914400">
              <a:defRPr/>
            </a:pPr>
            <a:r>
              <a:rPr lang="tr-TR" sz="2200" b="1" dirty="0">
                <a:solidFill>
                  <a:prstClr val="black"/>
                </a:solidFill>
                <a:latin typeface="Times New Roman" panose="02020603050405020304" pitchFamily="18" charset="0"/>
                <a:cs typeface="Times New Roman" panose="02020603050405020304" pitchFamily="18" charset="0"/>
              </a:rPr>
              <a:t> </a:t>
            </a:r>
            <a:r>
              <a:rPr lang="tr-TR" sz="2200" b="1" dirty="0" smtClean="0">
                <a:solidFill>
                  <a:prstClr val="black"/>
                </a:solidFill>
                <a:latin typeface="Times New Roman" panose="02020603050405020304" pitchFamily="18" charset="0"/>
                <a:cs typeface="Times New Roman" panose="02020603050405020304" pitchFamily="18" charset="0"/>
              </a:rPr>
              <a:t>[3]</a:t>
            </a:r>
            <a:r>
              <a:rPr lang="tr-TR" sz="2200" b="1" dirty="0" smtClean="0">
                <a:solidFill>
                  <a:prstClr val="black"/>
                </a:solidFill>
                <a:latin typeface="Times New Roman" panose="02020603050405020304" pitchFamily="18" charset="0"/>
                <a:cs typeface="Times New Roman" panose="02020603050405020304" pitchFamily="18" charset="0"/>
                <a:hlinkClick r:id="rId2"/>
              </a:rPr>
              <a:t>https</a:t>
            </a:r>
            <a:r>
              <a:rPr lang="tr-TR" sz="2200" b="1" dirty="0">
                <a:solidFill>
                  <a:prstClr val="black"/>
                </a:solidFill>
                <a:latin typeface="Times New Roman" panose="02020603050405020304" pitchFamily="18" charset="0"/>
                <a:cs typeface="Times New Roman" panose="02020603050405020304" pitchFamily="18" charset="0"/>
                <a:hlinkClick r:id="rId2"/>
              </a:rPr>
              <a:t>://www.ohu.edu.tr/oidb/sayfa/yonetmelikler</a:t>
            </a:r>
            <a:r>
              <a:rPr lang="tr-TR" sz="2200" b="1" dirty="0">
                <a:solidFill>
                  <a:prstClr val="black"/>
                </a:solidFill>
                <a:latin typeface="Times New Roman" panose="02020603050405020304" pitchFamily="18" charset="0"/>
                <a:cs typeface="Times New Roman" panose="02020603050405020304" pitchFamily="18" charset="0"/>
              </a:rPr>
              <a:t> </a:t>
            </a:r>
          </a:p>
          <a:p>
            <a:pPr lvl="0" algn="just" defTabSz="914400">
              <a:defRPr/>
            </a:pPr>
            <a:r>
              <a:rPr lang="tr-TR" sz="2200" dirty="0">
                <a:solidFill>
                  <a:prstClr val="black"/>
                </a:solidFill>
                <a:latin typeface="Times New Roman" panose="02020603050405020304" pitchFamily="18" charset="0"/>
                <a:cs typeface="Times New Roman" panose="02020603050405020304" pitchFamily="18" charset="0"/>
              </a:rPr>
              <a:t>Niğde Ömer </a:t>
            </a:r>
            <a:r>
              <a:rPr lang="tr-TR" sz="2200" dirty="0" err="1">
                <a:solidFill>
                  <a:prstClr val="black"/>
                </a:solidFill>
                <a:latin typeface="Times New Roman" panose="02020603050405020304" pitchFamily="18" charset="0"/>
                <a:cs typeface="Times New Roman" panose="02020603050405020304" pitchFamily="18" charset="0"/>
              </a:rPr>
              <a:t>Halisdemir</a:t>
            </a:r>
            <a:r>
              <a:rPr lang="tr-TR" sz="2200" dirty="0">
                <a:solidFill>
                  <a:prstClr val="black"/>
                </a:solidFill>
                <a:latin typeface="Times New Roman" panose="02020603050405020304" pitchFamily="18" charset="0"/>
                <a:cs typeface="Times New Roman" panose="02020603050405020304" pitchFamily="18" charset="0"/>
              </a:rPr>
              <a:t>  Üniversitesi Çift </a:t>
            </a:r>
            <a:r>
              <a:rPr lang="tr-TR" sz="2200" dirty="0" err="1">
                <a:solidFill>
                  <a:prstClr val="black"/>
                </a:solidFill>
                <a:latin typeface="Times New Roman" panose="02020603050405020304" pitchFamily="18" charset="0"/>
                <a:cs typeface="Times New Roman" panose="02020603050405020304" pitchFamily="18" charset="0"/>
              </a:rPr>
              <a:t>Anadal</a:t>
            </a:r>
            <a:r>
              <a:rPr lang="tr-TR" sz="2200" dirty="0">
                <a:solidFill>
                  <a:prstClr val="black"/>
                </a:solidFill>
                <a:latin typeface="Times New Roman" panose="02020603050405020304" pitchFamily="18" charset="0"/>
                <a:cs typeface="Times New Roman" panose="02020603050405020304" pitchFamily="18" charset="0"/>
              </a:rPr>
              <a:t> Yönergesi  </a:t>
            </a:r>
            <a:endParaRPr lang="tr-TR" sz="2200" dirty="0" smtClean="0">
              <a:solidFill>
                <a:prstClr val="black"/>
              </a:solidFill>
              <a:latin typeface="Times New Roman" panose="02020603050405020304" pitchFamily="18" charset="0"/>
              <a:cs typeface="Times New Roman" panose="02020603050405020304" pitchFamily="18" charset="0"/>
            </a:endParaRPr>
          </a:p>
          <a:p>
            <a:pPr lvl="0" algn="just" defTabSz="914400">
              <a:defRPr/>
            </a:pPr>
            <a:r>
              <a:rPr lang="tr-TR" sz="2200" dirty="0" smtClean="0">
                <a:solidFill>
                  <a:prstClr val="black"/>
                </a:solidFill>
                <a:latin typeface="Times New Roman" panose="02020603050405020304" pitchFamily="18" charset="0"/>
                <a:cs typeface="Times New Roman" panose="02020603050405020304" pitchFamily="18" charset="0"/>
              </a:rPr>
              <a:t>[3]</a:t>
            </a:r>
            <a:r>
              <a:rPr lang="tr-TR" sz="2200" b="1" dirty="0" smtClean="0">
                <a:solidFill>
                  <a:prstClr val="black"/>
                </a:solidFill>
                <a:latin typeface="Times New Roman" panose="02020603050405020304" pitchFamily="18" charset="0"/>
                <a:cs typeface="Times New Roman" panose="02020603050405020304" pitchFamily="18" charset="0"/>
                <a:hlinkClick r:id="rId2"/>
              </a:rPr>
              <a:t>https</a:t>
            </a:r>
            <a:r>
              <a:rPr lang="tr-TR" sz="2200" b="1" dirty="0">
                <a:solidFill>
                  <a:prstClr val="black"/>
                </a:solidFill>
                <a:latin typeface="Times New Roman" panose="02020603050405020304" pitchFamily="18" charset="0"/>
                <a:cs typeface="Times New Roman" panose="02020603050405020304" pitchFamily="18" charset="0"/>
                <a:hlinkClick r:id="rId2"/>
              </a:rPr>
              <a:t>://www.ohu.edu.tr/oidb/sayfa/yonetmelikler</a:t>
            </a:r>
            <a:r>
              <a:rPr lang="tr-TR" sz="2200" b="1" dirty="0">
                <a:solidFill>
                  <a:prstClr val="black"/>
                </a:solidFill>
                <a:latin typeface="Times New Roman" panose="02020603050405020304" pitchFamily="18" charset="0"/>
                <a:cs typeface="Times New Roman" panose="02020603050405020304" pitchFamily="18" charset="0"/>
              </a:rPr>
              <a:t> </a:t>
            </a:r>
          </a:p>
          <a:p>
            <a:pPr lvl="0" algn="just" defTabSz="914400">
              <a:defRPr/>
            </a:pPr>
            <a:r>
              <a:rPr lang="tr-TR" sz="2200" dirty="0">
                <a:solidFill>
                  <a:prstClr val="black"/>
                </a:solidFill>
                <a:latin typeface="Times New Roman" panose="02020603050405020304" pitchFamily="18" charset="0"/>
                <a:ea typeface="Calibri"/>
                <a:cs typeface="Times New Roman" panose="02020603050405020304" pitchFamily="18" charset="0"/>
              </a:rPr>
              <a:t>Yatay geçiş (merkezi yerleştirme puanına ve başarı puanına göre) yönerge yönetmelik ve Ek-1 madde uygulama ilkeleri </a:t>
            </a:r>
          </a:p>
          <a:p>
            <a:pPr lvl="0" algn="just" defTabSz="914400">
              <a:defRPr/>
            </a:pPr>
            <a:r>
              <a:rPr lang="tr-TR" sz="2200" b="1" dirty="0" smtClean="0">
                <a:solidFill>
                  <a:prstClr val="black"/>
                </a:solidFill>
                <a:latin typeface="Times New Roman" panose="02020603050405020304" pitchFamily="18" charset="0"/>
                <a:ea typeface="Calibri"/>
                <a:cs typeface="Times New Roman" panose="02020603050405020304" pitchFamily="18" charset="0"/>
                <a:hlinkClick r:id="rId2"/>
              </a:rPr>
              <a:t>[3]https</a:t>
            </a:r>
            <a:r>
              <a:rPr lang="tr-TR" sz="2200" b="1" dirty="0">
                <a:solidFill>
                  <a:prstClr val="black"/>
                </a:solidFill>
                <a:latin typeface="Times New Roman" panose="02020603050405020304" pitchFamily="18" charset="0"/>
                <a:ea typeface="Calibri"/>
                <a:cs typeface="Times New Roman" panose="02020603050405020304" pitchFamily="18" charset="0"/>
                <a:hlinkClick r:id="rId2"/>
              </a:rPr>
              <a:t>://www.ohu.edu.tr/oidb/sayfa/yonetmelikler</a:t>
            </a:r>
            <a:r>
              <a:rPr lang="tr-TR" sz="2200" b="1" dirty="0">
                <a:solidFill>
                  <a:prstClr val="black"/>
                </a:solidFill>
                <a:latin typeface="Times New Roman" panose="02020603050405020304" pitchFamily="18" charset="0"/>
                <a:ea typeface="Calibri"/>
                <a:cs typeface="Times New Roman" panose="02020603050405020304" pitchFamily="18" charset="0"/>
              </a:rPr>
              <a:t> </a:t>
            </a:r>
          </a:p>
          <a:p>
            <a:pPr lvl="0" algn="just" defTabSz="914400">
              <a:defRPr/>
            </a:pPr>
            <a:r>
              <a:rPr lang="tr-TR" sz="2200" dirty="0" err="1">
                <a:solidFill>
                  <a:prstClr val="black"/>
                </a:solidFill>
                <a:latin typeface="Times New Roman" panose="02020603050405020304" pitchFamily="18" charset="0"/>
                <a:ea typeface="Calibri"/>
                <a:cs typeface="Times New Roman" panose="02020603050405020304" pitchFamily="18" charset="0"/>
              </a:rPr>
              <a:t>Önlisans</a:t>
            </a:r>
            <a:r>
              <a:rPr lang="tr-TR" sz="2200" dirty="0">
                <a:solidFill>
                  <a:prstClr val="black"/>
                </a:solidFill>
                <a:latin typeface="Times New Roman" panose="02020603050405020304" pitchFamily="18" charset="0"/>
                <a:ea typeface="Calibri"/>
                <a:cs typeface="Times New Roman" panose="02020603050405020304" pitchFamily="18" charset="0"/>
              </a:rPr>
              <a:t> ve Lisans Düzeyinde Yatay Geçiş Esaslarına İlişkin Yönerge</a:t>
            </a:r>
            <a:endParaRPr lang="tr-TR" sz="2200" dirty="0">
              <a:latin typeface="Times New Roman" panose="02020603050405020304" pitchFamily="18" charset="0"/>
              <a:ea typeface="Calibri"/>
              <a:cs typeface="Times New Roman" panose="02020603050405020304" pitchFamily="18" charset="0"/>
            </a:endParaRPr>
          </a:p>
          <a:p>
            <a:pPr algn="ctr">
              <a:lnSpc>
                <a:spcPct val="100000"/>
              </a:lnSpc>
              <a:spcAft>
                <a:spcPts val="0"/>
              </a:spcAft>
            </a:pPr>
            <a:endParaRPr lang="tr-TR" sz="2200" b="1"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3188240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2122870301"/>
              </p:ext>
            </p:extLst>
          </p:nvPr>
        </p:nvGraphicFramePr>
        <p:xfrm>
          <a:off x="1499419" y="1623588"/>
          <a:ext cx="9193162" cy="3472476"/>
        </p:xfrm>
        <a:graphic>
          <a:graphicData uri="http://schemas.openxmlformats.org/drawingml/2006/table">
            <a:tbl>
              <a:tblPr>
                <a:tableStyleId>{D7AC3CCA-C797-4891-BE02-D94E43425B78}</a:tableStyleId>
              </a:tblPr>
              <a:tblGrid>
                <a:gridCol w="9193162">
                  <a:extLst>
                    <a:ext uri="{9D8B030D-6E8A-4147-A177-3AD203B41FA5}">
                      <a16:colId xmlns:a16="http://schemas.microsoft.com/office/drawing/2014/main" val="2232394278"/>
                    </a:ext>
                  </a:extLst>
                </a:gridCol>
              </a:tblGrid>
              <a:tr h="782616">
                <a:tc>
                  <a:txBody>
                    <a:bodyPr/>
                    <a:lstStyle/>
                    <a:p>
                      <a:pPr algn="just"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B.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EĞİTİM VE ÖĞRETİM</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770569739"/>
                  </a:ext>
                </a:extLst>
              </a:tr>
              <a:tr h="1334217">
                <a:tc>
                  <a:txBody>
                    <a:bodyPr/>
                    <a:lstStyle/>
                    <a:p>
                      <a:pPr algn="just"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B.3.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Öğrenme Kaynakları ve Akademik Destek Hizmetleri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fontAlgn="b"/>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Kurum, hedeflediği nitelikli mezun yeterliliklerine ulaşmak ve eğitim- öğretim faaliyetlerini yürütmek için uygun altyapıya, kaynaklara ve ortamlara sahip olmalı ve öğrenme olanaklarının tüm öğrenciler için yeterli ve erişilebilir olmasını güvence altına almalıdır. Kurum öğrencilerin akademik gelişimi ve kariyer planlamasına yönelik destek hizmetleri sağlamalıdır.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a:t>
                      </a:r>
                      <a:endParaRPr lang="tr-T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584775"/>
          </a:xfrm>
          <a:prstGeom prst="rect">
            <a:avLst/>
          </a:prstGeom>
          <a:noFill/>
        </p:spPr>
        <p:txBody>
          <a:bodyPr wrap="square" rtlCol="0">
            <a:spAutoFit/>
          </a:bodyPr>
          <a:lstStyle/>
          <a:p>
            <a:pPr algn="ctr"/>
            <a:r>
              <a:rPr lang="tr-TR" sz="3200" b="1" dirty="0">
                <a:latin typeface="Times New Roman" panose="02020603050405020304" pitchFamily="18" charset="0"/>
                <a:cs typeface="Times New Roman" panose="02020603050405020304" pitchFamily="18" charset="0"/>
              </a:rPr>
              <a:t>ÖLÇÜTLER</a:t>
            </a:r>
          </a:p>
        </p:txBody>
      </p:sp>
      <p:pic>
        <p:nvPicPr>
          <p:cNvPr id="2" name="Resim 1" descr="daire, metin, grafik, logo içeren bir resim">
            <a:extLst>
              <a:ext uri="{FF2B5EF4-FFF2-40B4-BE49-F238E27FC236}">
                <a16:creationId xmlns:a16="http://schemas.microsoft.com/office/drawing/2014/main" id="{EF5ED216-8C44-CE24-EDB3-58DBEC667A0A}"/>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2618690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F367016E-AE3E-4E8E-42A8-6C2E92A36170}"/>
              </a:ext>
            </a:extLst>
          </p:cNvPr>
          <p:cNvGraphicFramePr>
            <a:graphicFrameLocks noGrp="1"/>
          </p:cNvGraphicFramePr>
          <p:nvPr>
            <p:extLst>
              <p:ext uri="{D42A27DB-BD31-4B8C-83A1-F6EECF244321}">
                <p14:modId xmlns:p14="http://schemas.microsoft.com/office/powerpoint/2010/main" val="1050681815"/>
              </p:ext>
            </p:extLst>
          </p:nvPr>
        </p:nvGraphicFramePr>
        <p:xfrm>
          <a:off x="438149" y="368391"/>
          <a:ext cx="11381145" cy="1069644"/>
        </p:xfrm>
        <a:graphic>
          <a:graphicData uri="http://schemas.openxmlformats.org/drawingml/2006/table">
            <a:tbl>
              <a:tblPr>
                <a:tableStyleId>{D7AC3CCA-C797-4891-BE02-D94E43425B78}</a:tableStyleId>
              </a:tblPr>
              <a:tblGrid>
                <a:gridCol w="5155426">
                  <a:extLst>
                    <a:ext uri="{9D8B030D-6E8A-4147-A177-3AD203B41FA5}">
                      <a16:colId xmlns:a16="http://schemas.microsoft.com/office/drawing/2014/main" val="2232394278"/>
                    </a:ext>
                  </a:extLst>
                </a:gridCol>
                <a:gridCol w="1108199">
                  <a:extLst>
                    <a:ext uri="{9D8B030D-6E8A-4147-A177-3AD203B41FA5}">
                      <a16:colId xmlns:a16="http://schemas.microsoft.com/office/drawing/2014/main" val="1838714415"/>
                    </a:ext>
                  </a:extLst>
                </a:gridCol>
                <a:gridCol w="1279380">
                  <a:extLst>
                    <a:ext uri="{9D8B030D-6E8A-4147-A177-3AD203B41FA5}">
                      <a16:colId xmlns:a16="http://schemas.microsoft.com/office/drawing/2014/main" val="3404289838"/>
                    </a:ext>
                  </a:extLst>
                </a:gridCol>
                <a:gridCol w="1279380">
                  <a:extLst>
                    <a:ext uri="{9D8B030D-6E8A-4147-A177-3AD203B41FA5}">
                      <a16:colId xmlns:a16="http://schemas.microsoft.com/office/drawing/2014/main" val="3847456225"/>
                    </a:ext>
                  </a:extLst>
                </a:gridCol>
                <a:gridCol w="1279380">
                  <a:extLst>
                    <a:ext uri="{9D8B030D-6E8A-4147-A177-3AD203B41FA5}">
                      <a16:colId xmlns:a16="http://schemas.microsoft.com/office/drawing/2014/main" val="2146953279"/>
                    </a:ext>
                  </a:extLst>
                </a:gridCol>
                <a:gridCol w="1279380">
                  <a:extLst>
                    <a:ext uri="{9D8B030D-6E8A-4147-A177-3AD203B41FA5}">
                      <a16:colId xmlns:a16="http://schemas.microsoft.com/office/drawing/2014/main" val="2100558007"/>
                    </a:ext>
                  </a:extLst>
                </a:gridCol>
              </a:tblGrid>
              <a:tr h="519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200" b="1" i="0" u="none" strike="noStrike" dirty="0">
                          <a:solidFill>
                            <a:srgbClr val="000000"/>
                          </a:solidFill>
                          <a:effectLst/>
                          <a:latin typeface="Times New Roman" panose="02020603050405020304" pitchFamily="18" charset="0"/>
                          <a:cs typeface="Times New Roman" panose="02020603050405020304" pitchFamily="18" charset="0"/>
                        </a:rPr>
                        <a:t>B.3.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Öğrenme Kaynakları ve Akademik Destek Hizmetleri</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B.3.1. Öğrenme Ortam Ve Kaynakları</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3" name="Dikdörtgen 2"/>
          <p:cNvSpPr/>
          <p:nvPr/>
        </p:nvSpPr>
        <p:spPr>
          <a:xfrm>
            <a:off x="372706" y="1709511"/>
            <a:ext cx="11381145" cy="4832092"/>
          </a:xfrm>
          <a:prstGeom prst="rect">
            <a:avLst/>
          </a:prstGeom>
        </p:spPr>
        <p:txBody>
          <a:bodyPr wrap="square">
            <a:spAutoFit/>
          </a:bodyPr>
          <a:lstStyle/>
          <a:p>
            <a:pPr algn="just"/>
            <a:r>
              <a:rPr lang="tr-TR" sz="2200" b="1" dirty="0">
                <a:latin typeface="Times New Roman" panose="02020603050405020304" pitchFamily="18" charset="0"/>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Kurumun genelinde öğrenme kaynaklarının yönetimi alana özgü koşullar, erişilebilirlik ve birimler arası denge gözetilerek gerçekleştirilmektedir.</a:t>
            </a:r>
          </a:p>
          <a:p>
            <a:pPr algn="just"/>
            <a:endParaRPr lang="tr-TR" sz="2200" dirty="0">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KAYNAKLAR</a:t>
            </a:r>
          </a:p>
          <a:p>
            <a:pPr algn="just">
              <a:lnSpc>
                <a:spcPct val="100000"/>
              </a:lnSpc>
              <a:spcAft>
                <a:spcPts val="0"/>
              </a:spcAft>
            </a:pPr>
            <a:r>
              <a:rPr lang="tr-TR" sz="2200" dirty="0" smtClean="0">
                <a:latin typeface="Times New Roman" panose="02020603050405020304" pitchFamily="18" charset="0"/>
                <a:ea typeface="Calibri"/>
                <a:cs typeface="Times New Roman" panose="02020603050405020304" pitchFamily="18" charset="0"/>
              </a:rPr>
              <a:t>Öğrenciler bölümümüz </a:t>
            </a:r>
            <a:r>
              <a:rPr lang="tr-TR" sz="2200" dirty="0">
                <a:latin typeface="Times New Roman" panose="02020603050405020304" pitchFamily="18" charset="0"/>
                <a:ea typeface="Calibri"/>
                <a:cs typeface="Times New Roman" panose="02020603050405020304" pitchFamily="18" charset="0"/>
              </a:rPr>
              <a:t>web sayfasından ders </a:t>
            </a:r>
            <a:r>
              <a:rPr lang="tr-TR" sz="2200" dirty="0" smtClean="0">
                <a:latin typeface="Times New Roman" panose="02020603050405020304" pitchFamily="18" charset="0"/>
                <a:ea typeface="Calibri"/>
                <a:cs typeface="Times New Roman" panose="02020603050405020304" pitchFamily="18" charset="0"/>
              </a:rPr>
              <a:t>planları </a:t>
            </a:r>
            <a:r>
              <a:rPr lang="tr-TR" sz="2200" dirty="0">
                <a:latin typeface="Times New Roman" panose="02020603050405020304" pitchFamily="18" charset="0"/>
                <a:ea typeface="Calibri"/>
                <a:cs typeface="Times New Roman" panose="02020603050405020304" pitchFamily="18" charset="0"/>
              </a:rPr>
              <a:t>sayfasından ders kaynaklarına ulaşabilmektedirler</a:t>
            </a:r>
            <a:r>
              <a:rPr lang="tr-TR" sz="2200" dirty="0" smtClean="0">
                <a:latin typeface="Times New Roman" panose="02020603050405020304" pitchFamily="18" charset="0"/>
                <a:ea typeface="Calibri"/>
                <a:cs typeface="Times New Roman" panose="02020603050405020304" pitchFamily="18" charset="0"/>
              </a:rPr>
              <a:t>.</a:t>
            </a:r>
            <a:endParaRPr lang="tr-TR" sz="2200" dirty="0">
              <a:latin typeface="Times New Roman" panose="02020603050405020304" pitchFamily="18" charset="0"/>
              <a:ea typeface="Calibri"/>
              <a:cs typeface="Times New Roman" panose="02020603050405020304" pitchFamily="18" charset="0"/>
            </a:endParaRPr>
          </a:p>
          <a:p>
            <a:pPr algn="just"/>
            <a:r>
              <a:rPr lang="tr-TR" sz="2200" u="sng" dirty="0" smtClean="0">
                <a:latin typeface="Times New Roman" panose="02020603050405020304" pitchFamily="18" charset="0"/>
                <a:ea typeface="Calibri"/>
                <a:cs typeface="Times New Roman" panose="02020603050405020304" pitchFamily="18" charset="0"/>
                <a:hlinkClick r:id="rId2"/>
              </a:rPr>
              <a:t>[3] </a:t>
            </a:r>
            <a:r>
              <a:rPr lang="tr-TR" sz="2200" u="sng" dirty="0" err="1" smtClean="0">
                <a:latin typeface="Times New Roman" panose="02020603050405020304" pitchFamily="18" charset="0"/>
                <a:ea typeface="Calibri"/>
                <a:cs typeface="Times New Roman" panose="02020603050405020304" pitchFamily="18" charset="0"/>
                <a:hlinkClick r:id="rId2"/>
              </a:rPr>
              <a:t>Ders_kaynakları</a:t>
            </a:r>
            <a:r>
              <a:rPr lang="tr-TR" sz="2200" u="sng" dirty="0" smtClean="0">
                <a:latin typeface="Times New Roman" panose="02020603050405020304" pitchFamily="18" charset="0"/>
                <a:ea typeface="Calibri"/>
                <a:cs typeface="Times New Roman" panose="02020603050405020304" pitchFamily="18" charset="0"/>
                <a:hlinkClick r:id="rId2"/>
              </a:rPr>
              <a:t>: https</a:t>
            </a:r>
            <a:r>
              <a:rPr lang="tr-TR" sz="2200" u="sng" dirty="0">
                <a:latin typeface="Times New Roman" panose="02020603050405020304" pitchFamily="18" charset="0"/>
                <a:ea typeface="Calibri"/>
                <a:cs typeface="Times New Roman" panose="02020603050405020304" pitchFamily="18" charset="0"/>
                <a:hlinkClick r:id="rId2"/>
              </a:rPr>
              <a:t>://www.ohu.edu.tr/ulukislamyo/muhasebevergiuygulama/dersplani</a:t>
            </a:r>
            <a:r>
              <a:rPr lang="tr-TR" sz="2200" u="sng" dirty="0">
                <a:latin typeface="Times New Roman" panose="02020603050405020304" pitchFamily="18" charset="0"/>
                <a:ea typeface="Calibri"/>
                <a:cs typeface="Times New Roman" panose="02020603050405020304" pitchFamily="18" charset="0"/>
              </a:rPr>
              <a:t> </a:t>
            </a:r>
            <a:endParaRPr lang="tr-TR" sz="2200" u="sng" dirty="0" smtClean="0">
              <a:latin typeface="Times New Roman" panose="02020603050405020304" pitchFamily="18" charset="0"/>
              <a:ea typeface="Calibri"/>
              <a:cs typeface="Times New Roman" panose="02020603050405020304" pitchFamily="18" charset="0"/>
            </a:endParaRPr>
          </a:p>
          <a:p>
            <a:pPr algn="just"/>
            <a:endParaRPr lang="tr-TR" sz="2200" u="sng" dirty="0" smtClean="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Öğrencilere her yıl kurumun sunduğu öğrenme ortam ve kaynaklarının anlatıldığı eğitimler verilmektedir. </a:t>
            </a:r>
            <a:endParaRPr lang="tr-TR" sz="2200" dirty="0" smtClean="0">
              <a:latin typeface="Times New Roman" panose="02020603050405020304" pitchFamily="18" charset="0"/>
              <a:ea typeface="Calibri"/>
              <a:cs typeface="Times New Roman" panose="02020603050405020304" pitchFamily="18" charset="0"/>
            </a:endParaRPr>
          </a:p>
          <a:p>
            <a:pPr algn="just"/>
            <a:r>
              <a:rPr lang="tr-TR" sz="2200" dirty="0" smtClean="0">
                <a:latin typeface="Times New Roman" panose="02020603050405020304" pitchFamily="18" charset="0"/>
                <a:ea typeface="Calibri"/>
                <a:cs typeface="Times New Roman" panose="02020603050405020304" pitchFamily="18" charset="0"/>
              </a:rPr>
              <a:t>Kanıt [3] </a:t>
            </a:r>
            <a:r>
              <a:rPr lang="tr-TR" sz="2200" dirty="0" smtClean="0">
                <a:latin typeface="Times New Roman" panose="02020603050405020304" pitchFamily="18" charset="0"/>
                <a:ea typeface="Calibri"/>
                <a:cs typeface="Times New Roman" panose="02020603050405020304" pitchFamily="18" charset="0"/>
                <a:hlinkClick r:id="rId3"/>
              </a:rPr>
              <a:t>https</a:t>
            </a:r>
            <a:r>
              <a:rPr lang="tr-TR" sz="2200" dirty="0">
                <a:latin typeface="Times New Roman" panose="02020603050405020304" pitchFamily="18" charset="0"/>
                <a:ea typeface="Calibri"/>
                <a:cs typeface="Times New Roman" panose="02020603050405020304" pitchFamily="18" charset="0"/>
                <a:hlinkClick r:id="rId3"/>
              </a:rPr>
              <a:t>://www.ohu.edu.tr/ulukislamyo/duyuru/60137</a:t>
            </a:r>
            <a:r>
              <a:rPr lang="tr-TR" sz="2200" dirty="0">
                <a:latin typeface="Times New Roman" panose="02020603050405020304" pitchFamily="18" charset="0"/>
                <a:ea typeface="Calibri"/>
                <a:cs typeface="Times New Roman" panose="02020603050405020304" pitchFamily="18" charset="0"/>
              </a:rPr>
              <a:t> adresinde yer almaktadır</a:t>
            </a:r>
            <a:r>
              <a:rPr lang="tr-TR" sz="2200" dirty="0" smtClean="0">
                <a:latin typeface="Times New Roman" panose="02020603050405020304" pitchFamily="18" charset="0"/>
                <a:ea typeface="Calibri"/>
                <a:cs typeface="Times New Roman" panose="02020603050405020304" pitchFamily="18" charset="0"/>
              </a:rPr>
              <a:t>.</a:t>
            </a:r>
          </a:p>
          <a:p>
            <a:pPr algn="just"/>
            <a:endParaRPr lang="tr-TR" sz="2200"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Öğrenme kaynaklarının iyileştirilmesine yönelik iç ve dış paydaş görüşleri yıllık olarak ele alınmaktadır. Bunun yanında mezun görüşlerine de yer verilmektedir</a:t>
            </a:r>
            <a:r>
              <a:rPr lang="tr-TR" sz="2200" dirty="0" smtClean="0">
                <a:latin typeface="Times New Roman" panose="02020603050405020304" pitchFamily="18" charset="0"/>
                <a:ea typeface="Calibri"/>
                <a:cs typeface="Times New Roman" panose="02020603050405020304" pitchFamily="18" charset="0"/>
              </a:rPr>
              <a:t>.</a:t>
            </a:r>
            <a:endParaRPr lang="tr-TR" sz="2200" u="sng" dirty="0">
              <a:latin typeface="Times New Roman" panose="02020603050405020304" pitchFamily="18" charset="0"/>
              <a:ea typeface="Calibri"/>
              <a:cs typeface="Times New Roman" panose="02020603050405020304" pitchFamily="18" charset="0"/>
            </a:endParaRPr>
          </a:p>
        </p:txBody>
      </p:sp>
      <p:pic>
        <p:nvPicPr>
          <p:cNvPr id="4" name="Resim 3"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696233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nvGraphicFramePr>
        <p:xfrm>
          <a:off x="304801" y="282666"/>
          <a:ext cx="11543068" cy="1069644"/>
        </p:xfrm>
        <a:graphic>
          <a:graphicData uri="http://schemas.openxmlformats.org/drawingml/2006/table">
            <a:tbl>
              <a:tblPr>
                <a:tableStyleId>{D7AC3CCA-C797-4891-BE02-D94E43425B78}</a:tableStyleId>
              </a:tblPr>
              <a:tblGrid>
                <a:gridCol w="5381624">
                  <a:extLst>
                    <a:ext uri="{9D8B030D-6E8A-4147-A177-3AD203B41FA5}">
                      <a16:colId xmlns:a16="http://schemas.microsoft.com/office/drawing/2014/main" val="2232394278"/>
                    </a:ext>
                  </a:extLst>
                </a:gridCol>
                <a:gridCol w="971116">
                  <a:extLst>
                    <a:ext uri="{9D8B030D-6E8A-4147-A177-3AD203B41FA5}">
                      <a16:colId xmlns:a16="http://schemas.microsoft.com/office/drawing/2014/main" val="1838714415"/>
                    </a:ext>
                  </a:extLst>
                </a:gridCol>
                <a:gridCol w="1297582">
                  <a:extLst>
                    <a:ext uri="{9D8B030D-6E8A-4147-A177-3AD203B41FA5}">
                      <a16:colId xmlns:a16="http://schemas.microsoft.com/office/drawing/2014/main" val="3404289838"/>
                    </a:ext>
                  </a:extLst>
                </a:gridCol>
                <a:gridCol w="1297582">
                  <a:extLst>
                    <a:ext uri="{9D8B030D-6E8A-4147-A177-3AD203B41FA5}">
                      <a16:colId xmlns:a16="http://schemas.microsoft.com/office/drawing/2014/main" val="3847456225"/>
                    </a:ext>
                  </a:extLst>
                </a:gridCol>
                <a:gridCol w="1297582">
                  <a:extLst>
                    <a:ext uri="{9D8B030D-6E8A-4147-A177-3AD203B41FA5}">
                      <a16:colId xmlns:a16="http://schemas.microsoft.com/office/drawing/2014/main" val="2146953279"/>
                    </a:ext>
                  </a:extLst>
                </a:gridCol>
                <a:gridCol w="1297582">
                  <a:extLst>
                    <a:ext uri="{9D8B030D-6E8A-4147-A177-3AD203B41FA5}">
                      <a16:colId xmlns:a16="http://schemas.microsoft.com/office/drawing/2014/main" val="2100558007"/>
                    </a:ext>
                  </a:extLst>
                </a:gridCol>
              </a:tblGrid>
              <a:tr h="519294">
                <a:tc>
                  <a:txBody>
                    <a:bodyPr/>
                    <a:lstStyle/>
                    <a:p>
                      <a:pPr algn="just">
                        <a:lnSpc>
                          <a:spcPct val="100000"/>
                        </a:lnSpc>
                        <a:spcAft>
                          <a:spcPts val="0"/>
                        </a:spcAft>
                      </a:pPr>
                      <a:r>
                        <a:rPr lang="tr-TR" sz="2200" b="1" dirty="0">
                          <a:effectLst/>
                          <a:latin typeface="Times New Roman" panose="02020603050405020304" pitchFamily="18" charset="0"/>
                          <a:cs typeface="Times New Roman" panose="02020603050405020304" pitchFamily="18" charset="0"/>
                        </a:rPr>
                        <a:t>B.3.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Öğrenme Kaynakları ve Akademik Destek Hizmetleri</a:t>
                      </a:r>
                      <a:endParaRPr lang="tr-TR" sz="2200" dirty="0">
                        <a:effectLst/>
                        <a:latin typeface="Times New Roman" panose="02020603050405020304" pitchFamily="18" charset="0"/>
                        <a:ea typeface="Calibri"/>
                        <a:cs typeface="Times New Roman" panose="02020603050405020304" pitchFamily="18" charset="0"/>
                      </a:endParaRP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B.3.2. Akademik Destek Hizmetleri</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304801" y="1623786"/>
            <a:ext cx="11503743" cy="4154984"/>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a:t>
            </a:r>
            <a:r>
              <a:rPr lang="tr-TR" sz="2200" dirty="0">
                <a:latin typeface="Times New Roman" panose="02020603050405020304" pitchFamily="18" charset="0"/>
                <a:cs typeface="Times New Roman" panose="02020603050405020304" pitchFamily="18" charset="0"/>
              </a:rPr>
              <a:t> </a:t>
            </a:r>
            <a:r>
              <a:rPr lang="tr-TR" sz="2200" b="0" i="0" u="none" strike="noStrike" baseline="0" dirty="0">
                <a:latin typeface="Times New Roman" panose="02020603050405020304" pitchFamily="18" charset="0"/>
                <a:cs typeface="Times New Roman" panose="02020603050405020304" pitchFamily="18" charset="0"/>
              </a:rPr>
              <a:t>Kurumda öğrencilerin akademik gelişim ve kariyer planlamasına yönelik destek hizmetleri tanımlı ilke ve kurallar dahilinde yürütülmektedir.</a:t>
            </a:r>
            <a:endParaRPr lang="tr-TR" sz="2200" dirty="0">
              <a:latin typeface="Times New Roman" panose="02020603050405020304" pitchFamily="18" charset="0"/>
              <a:cs typeface="Times New Roman" panose="02020603050405020304" pitchFamily="18" charset="0"/>
            </a:endParaRPr>
          </a:p>
          <a:p>
            <a:pPr algn="ctr">
              <a:lnSpc>
                <a:spcPct val="100000"/>
              </a:lnSpc>
              <a:spcAft>
                <a:spcPts val="0"/>
              </a:spcAft>
            </a:pPr>
            <a:endParaRPr lang="tr-TR" sz="2200" b="1" dirty="0">
              <a:latin typeface="Times New Roman" panose="02020603050405020304" pitchFamily="18" charset="0"/>
              <a:cs typeface="Times New Roman" panose="02020603050405020304" pitchFamily="18" charset="0"/>
            </a:endParaRPr>
          </a:p>
          <a:p>
            <a:pPr algn="ctr">
              <a:lnSpc>
                <a:spcPct val="100000"/>
              </a:lnSpc>
              <a:spcAft>
                <a:spcPts val="0"/>
              </a:spcAft>
            </a:pPr>
            <a:r>
              <a:rPr lang="tr-TR" sz="2200" b="1" dirty="0">
                <a:latin typeface="Times New Roman" panose="02020603050405020304" pitchFamily="18" charset="0"/>
                <a:cs typeface="Times New Roman" panose="02020603050405020304" pitchFamily="18" charset="0"/>
              </a:rPr>
              <a:t>KANITLAR</a:t>
            </a:r>
          </a:p>
          <a:p>
            <a:pPr algn="ctr">
              <a:lnSpc>
                <a:spcPct val="100000"/>
              </a:lnSpc>
              <a:spcAft>
                <a:spcPts val="0"/>
              </a:spcAft>
            </a:pPr>
            <a:endParaRPr lang="tr-TR" sz="2200" b="1" dirty="0">
              <a:latin typeface="Times New Roman" panose="02020603050405020304" pitchFamily="18" charset="0"/>
              <a:cs typeface="Times New Roman" panose="02020603050405020304" pitchFamily="18" charset="0"/>
            </a:endParaRPr>
          </a:p>
          <a:p>
            <a:pPr algn="just">
              <a:lnSpc>
                <a:spcPct val="100000"/>
              </a:lnSpc>
              <a:spcAft>
                <a:spcPts val="0"/>
              </a:spcAft>
            </a:pPr>
            <a:r>
              <a:rPr lang="tr-TR" sz="2200" dirty="0">
                <a:latin typeface="Times New Roman" panose="02020603050405020304" pitchFamily="18" charset="0"/>
                <a:ea typeface="Calibri"/>
                <a:cs typeface="Times New Roman" panose="02020603050405020304" pitchFamily="18" charset="0"/>
              </a:rPr>
              <a:t>Öğrencilerin kariyerlerini ileri taşımak adına kariyer planlama dersi verilmektedir</a:t>
            </a:r>
            <a:r>
              <a:rPr lang="tr-TR" sz="2200" dirty="0" smtClean="0">
                <a:latin typeface="Times New Roman" panose="02020603050405020304" pitchFamily="18" charset="0"/>
                <a:ea typeface="Calibri"/>
                <a:cs typeface="Times New Roman" panose="02020603050405020304" pitchFamily="18" charset="0"/>
              </a:rPr>
              <a:t>.</a:t>
            </a:r>
          </a:p>
          <a:p>
            <a:pPr algn="just">
              <a:lnSpc>
                <a:spcPct val="100000"/>
              </a:lnSpc>
              <a:spcAft>
                <a:spcPts val="0"/>
              </a:spcAft>
            </a:pPr>
            <a:endParaRPr lang="tr-TR" sz="2200"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Yüksekokulumuzda öğrencilerin kariyerlerini geliştirmelerine yönelik eğitim ve söyleşiler gerçekleştirilmektedir</a:t>
            </a:r>
            <a:r>
              <a:rPr lang="tr-TR" sz="2200" dirty="0" smtClean="0">
                <a:latin typeface="Times New Roman" panose="02020603050405020304" pitchFamily="18" charset="0"/>
                <a:ea typeface="Calibri"/>
                <a:cs typeface="Times New Roman" panose="02020603050405020304" pitchFamily="18" charset="0"/>
              </a:rPr>
              <a:t>.</a:t>
            </a:r>
          </a:p>
          <a:p>
            <a:pPr algn="just"/>
            <a:endParaRPr lang="tr-TR" sz="2200"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Öğrenciler danışmanlarına OGRİS üzerinden mesaj göndererek, mail yoluyla ya da danışmanlarının ilan ettiği gün ve saatlerde yüz yüze görüşebilmektedirler</a:t>
            </a:r>
            <a:r>
              <a:rPr lang="tr-TR" sz="2200" dirty="0" smtClean="0">
                <a:latin typeface="Times New Roman" panose="02020603050405020304" pitchFamily="18" charset="0"/>
                <a:ea typeface="Calibri"/>
                <a:cs typeface="Times New Roman" panose="02020603050405020304" pitchFamily="18" charset="0"/>
              </a:rPr>
              <a:t>.</a:t>
            </a: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6189895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0525" y="1594961"/>
            <a:ext cx="11163299" cy="5170646"/>
          </a:xfrm>
          <a:prstGeom prst="rect">
            <a:avLst/>
          </a:prstGeom>
        </p:spPr>
        <p:txBody>
          <a:bodyPr wrap="square">
            <a:spAutoFit/>
          </a:bodyPr>
          <a:lstStyle/>
          <a:p>
            <a:pPr algn="just"/>
            <a:r>
              <a:rPr lang="tr-TR" sz="2200" b="1" dirty="0">
                <a:latin typeface="Times New Roman" panose="02020603050405020304" pitchFamily="18" charset="0"/>
                <a:ea typeface="Calibri"/>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Kurumun genelinde tesis ve altyapı erişilebilirdir ve bunlardan fırsat eşitliğine dayalı olarak yararlanılmaktadır.</a:t>
            </a:r>
          </a:p>
          <a:p>
            <a:pPr algn="just"/>
            <a:endParaRPr lang="tr-TR" sz="2200" b="1" dirty="0">
              <a:latin typeface="Times New Roman" panose="02020603050405020304" pitchFamily="18" charset="0"/>
              <a:ea typeface="Calibri"/>
              <a:cs typeface="Times New Roman" panose="02020603050405020304" pitchFamily="18" charset="0"/>
            </a:endParaRPr>
          </a:p>
          <a:p>
            <a:pPr algn="ctr"/>
            <a:r>
              <a:rPr lang="tr-TR" sz="2200" b="1" dirty="0">
                <a:latin typeface="Times New Roman" panose="02020603050405020304" pitchFamily="18" charset="0"/>
                <a:ea typeface="Calibri"/>
                <a:cs typeface="Times New Roman" panose="02020603050405020304" pitchFamily="18" charset="0"/>
              </a:rPr>
              <a:t>KANITLAR</a:t>
            </a:r>
          </a:p>
          <a:p>
            <a:pPr algn="ctr"/>
            <a:endParaRPr lang="tr-TR" sz="2200" b="1" dirty="0">
              <a:latin typeface="Times New Roman" panose="02020603050405020304" pitchFamily="18" charset="0"/>
              <a:ea typeface="Calibri"/>
              <a:cs typeface="Times New Roman" panose="02020603050405020304" pitchFamily="18" charset="0"/>
            </a:endParaRPr>
          </a:p>
          <a:p>
            <a:pPr algn="just"/>
            <a:r>
              <a:rPr kumimoji="0" lang="tr-TR" altLang="ko-KR" sz="22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Yüksekokulumuzda açık spor tesisleri (futbol, basketbol, voleybol sahaları ve giyinme odaları), bir adet spor salonu, bir adet çok amaçlı sinevizyon odası, öğrenci kantini, personel ve öğrenci yemekhaneleri bulunmaktadır. </a:t>
            </a:r>
            <a:endParaRPr kumimoji="0" lang="tr-TR" altLang="ko-KR" sz="2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kumimoji="0" lang="tr-TR" altLang="ko-KR" sz="22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Tesis </a:t>
            </a: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 altyapısının kullanımına yönelik ilke ve kurallar öğrencilere gerek uyum eğitimleri ile gerekse ilan panolarına ve sosyal tesislerin kapılarına asılmak suretiyle öğrencilere duyurulmaktadır</a:t>
            </a: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endPar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Spor tesislerinin ihtiyaçları doğrultusunda sürekli iyileştirme çalışmaları gerçekleştirilmeye çalışılmaktadır</a:t>
            </a: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altLang="ko-K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3" name="Tablo 2">
            <a:extLst>
              <a:ext uri="{FF2B5EF4-FFF2-40B4-BE49-F238E27FC236}">
                <a16:creationId xmlns:a16="http://schemas.microsoft.com/office/drawing/2014/main" id="{F367016E-AE3E-4E8E-42A8-6C2E92A36170}"/>
              </a:ext>
            </a:extLst>
          </p:cNvPr>
          <p:cNvGraphicFramePr>
            <a:graphicFrameLocks noGrp="1"/>
          </p:cNvGraphicFramePr>
          <p:nvPr>
            <p:extLst>
              <p:ext uri="{D42A27DB-BD31-4B8C-83A1-F6EECF244321}">
                <p14:modId xmlns:p14="http://schemas.microsoft.com/office/powerpoint/2010/main" val="3379030971"/>
              </p:ext>
            </p:extLst>
          </p:nvPr>
        </p:nvGraphicFramePr>
        <p:xfrm>
          <a:off x="235973" y="282666"/>
          <a:ext cx="11611896" cy="1341120"/>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B.3. Öğrenme Kaynakları ve Akademik Destek Hizmetleri</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B.3.3. Tesis ve Altyapılar </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p>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pic>
        <p:nvPicPr>
          <p:cNvPr id="5" name="Resim 4"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9090901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F367016E-AE3E-4E8E-42A8-6C2E92A36170}"/>
              </a:ext>
            </a:extLst>
          </p:cNvPr>
          <p:cNvGraphicFramePr>
            <a:graphicFrameLocks noGrp="1"/>
          </p:cNvGraphicFramePr>
          <p:nvPr>
            <p:extLst>
              <p:ext uri="{D42A27DB-BD31-4B8C-83A1-F6EECF244321}">
                <p14:modId xmlns:p14="http://schemas.microsoft.com/office/powerpoint/2010/main" val="3178908522"/>
              </p:ext>
            </p:extLst>
          </p:nvPr>
        </p:nvGraphicFramePr>
        <p:xfrm>
          <a:off x="235973" y="282666"/>
          <a:ext cx="11611896" cy="1069644"/>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just"/>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B.3. Öğrenme Kaynakları ve Akademik Destek Hizmetleri</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B.3.4. Dezavantajlı Gruplar</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3" name="Dikdörtgen 2"/>
          <p:cNvSpPr/>
          <p:nvPr/>
        </p:nvSpPr>
        <p:spPr>
          <a:xfrm>
            <a:off x="333375" y="1508701"/>
            <a:ext cx="11514494" cy="4770537"/>
          </a:xfrm>
          <a:prstGeom prst="rect">
            <a:avLst/>
          </a:prstGeom>
        </p:spPr>
        <p:txBody>
          <a:bodyPr wrap="square">
            <a:spAutoFit/>
          </a:bodyPr>
          <a:lstStyle/>
          <a:p>
            <a:pPr algn="just"/>
            <a:r>
              <a:rPr lang="tr-TR" sz="2200" b="1" dirty="0">
                <a:latin typeface="Times New Roman" panose="02020603050405020304" pitchFamily="18" charset="0"/>
                <a:ea typeface="Calibri"/>
                <a:cs typeface="Times New Roman" panose="02020603050405020304" pitchFamily="18" charset="0"/>
              </a:rPr>
              <a:t>Olgunluk Düzeyi 3</a:t>
            </a:r>
            <a:r>
              <a:rPr lang="tr-TR" sz="2200" dirty="0">
                <a:latin typeface="Times New Roman" panose="02020603050405020304" pitchFamily="18" charset="0"/>
                <a:ea typeface="Calibri"/>
                <a:cs typeface="Times New Roman" panose="02020603050405020304" pitchFamily="18" charset="0"/>
              </a:rPr>
              <a:t>: </a:t>
            </a:r>
            <a:r>
              <a:rPr lang="tr-TR" sz="2200" b="0" i="0" u="none" strike="noStrike" baseline="0" dirty="0">
                <a:latin typeface="Times New Roman" panose="02020603050405020304" pitchFamily="18" charset="0"/>
                <a:cs typeface="Times New Roman" panose="02020603050405020304" pitchFamily="18" charset="0"/>
              </a:rPr>
              <a:t>Dezavantajlı grupların eğitim olanaklarına erişimine ilişkin uygulamalar yürütülmektedir.</a:t>
            </a:r>
            <a:endParaRPr lang="tr-TR" sz="2200" dirty="0">
              <a:latin typeface="Times New Roman" panose="02020603050405020304" pitchFamily="18" charset="0"/>
              <a:ea typeface="Calibri"/>
              <a:cs typeface="Times New Roman" panose="02020603050405020304" pitchFamily="18" charset="0"/>
            </a:endParaRPr>
          </a:p>
          <a:p>
            <a:pPr algn="just"/>
            <a:endParaRPr lang="tr-TR" sz="2200" dirty="0">
              <a:latin typeface="Times New Roman" panose="02020603050405020304" pitchFamily="18" charset="0"/>
              <a:ea typeface="Calibri"/>
              <a:cs typeface="Times New Roman" panose="02020603050405020304" pitchFamily="18" charset="0"/>
            </a:endParaRPr>
          </a:p>
          <a:p>
            <a:pPr algn="ctr"/>
            <a:r>
              <a:rPr lang="tr-TR" sz="2200" b="1" dirty="0" smtClean="0">
                <a:latin typeface="Times New Roman" panose="02020603050405020304" pitchFamily="18" charset="0"/>
                <a:ea typeface="Calibri"/>
                <a:cs typeface="Times New Roman" panose="02020603050405020304" pitchFamily="18" charset="0"/>
              </a:rPr>
              <a:t>KANITLAR</a:t>
            </a:r>
          </a:p>
          <a:p>
            <a:pPr algn="ctr"/>
            <a:endParaRPr lang="tr-TR" sz="2200" b="1"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Bölümümüz kurumumuzla engelsiz üniversite uygulamasında paralel bir şekilde iyileştirme gerçekleştirmektedir. Dezavantajlı öğrencilerimize sınavlarını rahat bir şekilde gerçekleştirmeleri ve gerekiyorsa dersliklerin öğrenimlerini kolaylaştıracak şekilde hazırlanması sağlanmaktadır.</a:t>
            </a:r>
          </a:p>
          <a:p>
            <a:pPr algn="just"/>
            <a:endParaRPr lang="tr-TR" sz="2200"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Özel yaklaşım gerektiren öğrencilere sunulacak hizmetlerle ilgili planlama ve </a:t>
            </a:r>
            <a:r>
              <a:rPr lang="tr-TR" sz="2200" dirty="0" smtClean="0">
                <a:latin typeface="Times New Roman" panose="02020603050405020304" pitchFamily="18" charset="0"/>
                <a:ea typeface="Calibri"/>
                <a:cs typeface="Times New Roman" panose="02020603050405020304" pitchFamily="18" charset="0"/>
              </a:rPr>
              <a:t>uygulamalara [3]</a:t>
            </a:r>
            <a:r>
              <a:rPr lang="tr-TR" sz="2200" dirty="0" err="1" smtClean="0">
                <a:latin typeface="Times New Roman" panose="02020603050405020304" pitchFamily="18" charset="0"/>
                <a:ea typeface="Calibri"/>
                <a:cs typeface="Times New Roman" panose="02020603050405020304" pitchFamily="18" charset="0"/>
              </a:rPr>
              <a:t>Engelsiz_üniversite:</a:t>
            </a:r>
            <a:r>
              <a:rPr lang="tr-TR" sz="2200" dirty="0" err="1" smtClean="0">
                <a:latin typeface="Times New Roman" panose="02020603050405020304" pitchFamily="18" charset="0"/>
                <a:ea typeface="Calibri"/>
                <a:cs typeface="Times New Roman" panose="02020603050405020304" pitchFamily="18" charset="0"/>
                <a:hlinkClick r:id="rId2"/>
              </a:rPr>
              <a:t>https</a:t>
            </a:r>
            <a:r>
              <a:rPr lang="tr-TR" sz="2200" dirty="0">
                <a:latin typeface="Times New Roman" panose="02020603050405020304" pitchFamily="18" charset="0"/>
                <a:ea typeface="Calibri"/>
                <a:cs typeface="Times New Roman" panose="02020603050405020304" pitchFamily="18" charset="0"/>
                <a:hlinkClick r:id="rId2"/>
              </a:rPr>
              <a:t>://</a:t>
            </a:r>
            <a:r>
              <a:rPr lang="tr-TR" sz="2200" dirty="0" smtClean="0">
                <a:latin typeface="Times New Roman" panose="02020603050405020304" pitchFamily="18" charset="0"/>
                <a:ea typeface="Calibri"/>
                <a:cs typeface="Times New Roman" panose="02020603050405020304" pitchFamily="18" charset="0"/>
                <a:hlinkClick r:id="rId2"/>
              </a:rPr>
              <a:t>ohu.edu.tr/</a:t>
            </a:r>
            <a:r>
              <a:rPr lang="tr-TR" sz="2200" dirty="0" err="1" smtClean="0">
                <a:latin typeface="Times New Roman" panose="02020603050405020304" pitchFamily="18" charset="0"/>
                <a:ea typeface="Calibri"/>
                <a:cs typeface="Times New Roman" panose="02020603050405020304" pitchFamily="18" charset="0"/>
                <a:hlinkClick r:id="rId2"/>
              </a:rPr>
              <a:t>engelsizuniversite</a:t>
            </a:r>
            <a:r>
              <a:rPr lang="tr-TR" sz="2200" dirty="0" smtClean="0">
                <a:latin typeface="Times New Roman" panose="02020603050405020304" pitchFamily="18" charset="0"/>
                <a:ea typeface="Calibri"/>
                <a:cs typeface="Times New Roman" panose="02020603050405020304" pitchFamily="18" charset="0"/>
                <a:hlinkClick r:id="rId2"/>
              </a:rPr>
              <a:t>/sayfa/</a:t>
            </a:r>
            <a:r>
              <a:rPr lang="tr-TR" sz="2200" dirty="0" err="1" smtClean="0">
                <a:latin typeface="Times New Roman" panose="02020603050405020304" pitchFamily="18" charset="0"/>
                <a:ea typeface="Calibri"/>
                <a:cs typeface="Times New Roman" panose="02020603050405020304" pitchFamily="18" charset="0"/>
                <a:hlinkClick r:id="rId2"/>
              </a:rPr>
              <a:t>ozel</a:t>
            </a:r>
            <a:r>
              <a:rPr lang="tr-TR" sz="2200" dirty="0" smtClean="0">
                <a:latin typeface="Times New Roman" panose="02020603050405020304" pitchFamily="18" charset="0"/>
                <a:ea typeface="Calibri"/>
                <a:cs typeface="Times New Roman" panose="02020603050405020304" pitchFamily="18" charset="0"/>
                <a:hlinkClick r:id="rId2"/>
              </a:rPr>
              <a:t>-</a:t>
            </a:r>
            <a:r>
              <a:rPr lang="tr-TR" sz="2200" dirty="0" err="1" smtClean="0">
                <a:latin typeface="Times New Roman" panose="02020603050405020304" pitchFamily="18" charset="0"/>
                <a:ea typeface="Calibri"/>
                <a:cs typeface="Times New Roman" panose="02020603050405020304" pitchFamily="18" charset="0"/>
                <a:hlinkClick r:id="rId2"/>
              </a:rPr>
              <a:t>gereksinimli</a:t>
            </a:r>
            <a:r>
              <a:rPr lang="tr-TR" sz="2200" dirty="0" smtClean="0">
                <a:latin typeface="Times New Roman" panose="02020603050405020304" pitchFamily="18" charset="0"/>
                <a:ea typeface="Calibri"/>
                <a:cs typeface="Times New Roman" panose="02020603050405020304" pitchFamily="18" charset="0"/>
                <a:hlinkClick r:id="rId2"/>
              </a:rPr>
              <a:t>-</a:t>
            </a:r>
            <a:r>
              <a:rPr lang="tr-TR" sz="2200" dirty="0" err="1" smtClean="0">
                <a:latin typeface="Times New Roman" panose="02020603050405020304" pitchFamily="18" charset="0"/>
                <a:ea typeface="Calibri"/>
                <a:cs typeface="Times New Roman" panose="02020603050405020304" pitchFamily="18" charset="0"/>
                <a:hlinkClick r:id="rId2"/>
              </a:rPr>
              <a:t>ogrencilere</a:t>
            </a:r>
            <a:r>
              <a:rPr lang="tr-TR" sz="2200" dirty="0" smtClean="0">
                <a:latin typeface="Times New Roman" panose="02020603050405020304" pitchFamily="18" charset="0"/>
                <a:ea typeface="Calibri"/>
                <a:cs typeface="Times New Roman" panose="02020603050405020304" pitchFamily="18" charset="0"/>
                <a:hlinkClick r:id="rId2"/>
              </a:rPr>
              <a:t>-sunulan-hizmetler</a:t>
            </a:r>
            <a:r>
              <a:rPr lang="tr-TR" sz="2200" dirty="0" smtClean="0">
                <a:latin typeface="Times New Roman" panose="02020603050405020304" pitchFamily="18" charset="0"/>
                <a:ea typeface="Calibri"/>
                <a:cs typeface="Times New Roman" panose="02020603050405020304" pitchFamily="18" charset="0"/>
              </a:rPr>
              <a:t>, </a:t>
            </a:r>
            <a:r>
              <a:rPr lang="tr-TR" sz="2200" dirty="0" smtClean="0">
                <a:latin typeface="Times New Roman" panose="02020603050405020304" pitchFamily="18" charset="0"/>
                <a:ea typeface="Calibri"/>
                <a:cs typeface="Times New Roman" panose="02020603050405020304" pitchFamily="18" charset="0"/>
                <a:hlinkClick r:id="rId3"/>
              </a:rPr>
              <a:t>https</a:t>
            </a:r>
            <a:r>
              <a:rPr lang="tr-TR" sz="2200" dirty="0">
                <a:latin typeface="Times New Roman" panose="02020603050405020304" pitchFamily="18" charset="0"/>
                <a:ea typeface="Calibri"/>
                <a:cs typeface="Times New Roman" panose="02020603050405020304" pitchFamily="18" charset="0"/>
                <a:hlinkClick r:id="rId3"/>
              </a:rPr>
              <a:t>://ohu.edu.tr/engelsizuniversite/sayfa/faaliyetler</a:t>
            </a:r>
            <a:r>
              <a:rPr lang="tr-TR" sz="2200" dirty="0">
                <a:latin typeface="Times New Roman" panose="02020603050405020304" pitchFamily="18" charset="0"/>
                <a:ea typeface="Calibri"/>
                <a:cs typeface="Times New Roman" panose="02020603050405020304" pitchFamily="18" charset="0"/>
              </a:rPr>
              <a:t> </a:t>
            </a:r>
            <a:r>
              <a:rPr lang="tr-TR" sz="2200" dirty="0" smtClean="0">
                <a:latin typeface="Times New Roman" panose="02020603050405020304" pitchFamily="18" charset="0"/>
                <a:ea typeface="Calibri"/>
                <a:cs typeface="Times New Roman" panose="02020603050405020304" pitchFamily="18" charset="0"/>
              </a:rPr>
              <a:t>internet adreslerinden ulaşılabilmektedir.</a:t>
            </a:r>
            <a:endParaRPr lang="tr-TR" sz="2200" dirty="0">
              <a:latin typeface="Times New Roman" panose="02020603050405020304" pitchFamily="18" charset="0"/>
              <a:ea typeface="Calibri"/>
              <a:cs typeface="Times New Roman" panose="02020603050405020304" pitchFamily="18" charset="0"/>
            </a:endParaRPr>
          </a:p>
          <a:p>
            <a:pPr algn="just"/>
            <a:endParaRPr lang="tr-TR" dirty="0">
              <a:ea typeface="Calibri"/>
              <a:cs typeface="Times New Roman"/>
            </a:endParaRPr>
          </a:p>
        </p:txBody>
      </p:sp>
      <p:pic>
        <p:nvPicPr>
          <p:cNvPr id="5" name="Resim 4"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5846726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F367016E-AE3E-4E8E-42A8-6C2E92A36170}"/>
              </a:ext>
            </a:extLst>
          </p:cNvPr>
          <p:cNvGraphicFramePr>
            <a:graphicFrameLocks noGrp="1"/>
          </p:cNvGraphicFramePr>
          <p:nvPr>
            <p:extLst>
              <p:ext uri="{D42A27DB-BD31-4B8C-83A1-F6EECF244321}">
                <p14:modId xmlns:p14="http://schemas.microsoft.com/office/powerpoint/2010/main" val="2477282680"/>
              </p:ext>
            </p:extLst>
          </p:nvPr>
        </p:nvGraphicFramePr>
        <p:xfrm>
          <a:off x="235973" y="282666"/>
          <a:ext cx="11611896" cy="1341120"/>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B.3. Öğrenme Kaynakları ve Akademik Destek Hizmetleri</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B.3.5. Sosyal, kültürel, sportif faaliyetler </a:t>
                      </a:r>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3" name="Dikdörtgen 2"/>
          <p:cNvSpPr/>
          <p:nvPr/>
        </p:nvSpPr>
        <p:spPr>
          <a:xfrm>
            <a:off x="400050" y="1860620"/>
            <a:ext cx="11390669" cy="4154984"/>
          </a:xfrm>
          <a:prstGeom prst="rect">
            <a:avLst/>
          </a:prstGeom>
        </p:spPr>
        <p:txBody>
          <a:bodyPr wrap="square">
            <a:spAutoFit/>
          </a:bodyPr>
          <a:lstStyle/>
          <a:p>
            <a:pPr algn="just"/>
            <a:r>
              <a:rPr lang="tr-TR" sz="2200" b="1" dirty="0">
                <a:latin typeface="Times New Roman" panose="02020603050405020304" pitchFamily="18" charset="0"/>
                <a:ea typeface="Calibri"/>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Kurumun genelinde sosyal, kültürel ve sportif faaliyetler erişilebilirdir ve bunlardan fırsat eşitliğine dayalı olarak yararlanılmaktadır.</a:t>
            </a:r>
          </a:p>
          <a:p>
            <a:pPr algn="just"/>
            <a:endParaRPr lang="tr-TR" sz="2200" dirty="0">
              <a:latin typeface="Times New Roman" panose="02020603050405020304" pitchFamily="18" charset="0"/>
              <a:ea typeface="Calibri"/>
              <a:cs typeface="Times New Roman" panose="02020603050405020304" pitchFamily="18" charset="0"/>
            </a:endParaRPr>
          </a:p>
          <a:p>
            <a:pPr algn="ctr"/>
            <a:r>
              <a:rPr lang="tr-TR" sz="2200" b="1" dirty="0">
                <a:latin typeface="Times New Roman" panose="02020603050405020304" pitchFamily="18" charset="0"/>
                <a:ea typeface="Calibri"/>
                <a:cs typeface="Times New Roman" panose="02020603050405020304" pitchFamily="18" charset="0"/>
              </a:rPr>
              <a:t>KANITLAR</a:t>
            </a:r>
          </a:p>
          <a:p>
            <a:pPr algn="just"/>
            <a:endParaRPr lang="tr-TR" sz="2200" dirty="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r>
              <a:rPr lang="tr-TR" sz="2200" dirty="0">
                <a:latin typeface="Times New Roman" panose="02020603050405020304" pitchFamily="18" charset="0"/>
                <a:ea typeface="Calibri"/>
                <a:cs typeface="Times New Roman" panose="02020603050405020304" pitchFamily="18" charset="0"/>
              </a:rPr>
              <a:t>Yüksekokulumuzda  1 adet öğrenci kulübü ( Doğa ve Yaşam Kulübü ) bulunmaktadır.</a:t>
            </a:r>
          </a:p>
          <a:p>
            <a:pPr algn="just">
              <a:lnSpc>
                <a:spcPct val="100000"/>
              </a:lnSpc>
              <a:spcAft>
                <a:spcPts val="0"/>
              </a:spcAft>
            </a:pPr>
            <a:r>
              <a:rPr lang="tr-TR" sz="2200" dirty="0">
                <a:latin typeface="Times New Roman" panose="02020603050405020304" pitchFamily="18" charset="0"/>
                <a:ea typeface="Calibri"/>
                <a:cs typeface="Times New Roman" panose="02020603050405020304" pitchFamily="18" charset="0"/>
              </a:rPr>
              <a:t>Kulüplerin oluşturulması, onaylanması, izlenmesi ve değerlendirilmesi sürecinde Sağlık Kültür ve Spor Daire Başkanlığının web sayfasında yer alan ‘’ Niğde Ömer Halisdemir Üniversitesi Öğrenci Kulüpleri Yönergesi “ doğrultusunda yapılmaktadır.</a:t>
            </a:r>
          </a:p>
          <a:p>
            <a:pPr algn="just">
              <a:lnSpc>
                <a:spcPct val="100000"/>
              </a:lnSpc>
              <a:spcAft>
                <a:spcPts val="0"/>
              </a:spcAft>
            </a:pPr>
            <a:endParaRPr lang="tr-TR" sz="2200" dirty="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r>
              <a:rPr lang="tr-TR" sz="2200" dirty="0" smtClean="0">
                <a:latin typeface="Times New Roman" panose="02020603050405020304" pitchFamily="18" charset="0"/>
                <a:ea typeface="Calibri"/>
                <a:cs typeface="Times New Roman" panose="02020603050405020304" pitchFamily="18" charset="0"/>
                <a:hlinkClick r:id="rId2"/>
              </a:rPr>
              <a:t>[3]</a:t>
            </a:r>
            <a:r>
              <a:rPr lang="tr-TR" sz="2200" dirty="0" err="1" smtClean="0">
                <a:latin typeface="Times New Roman" panose="02020603050405020304" pitchFamily="18" charset="0"/>
                <a:ea typeface="Calibri"/>
                <a:cs typeface="Times New Roman" panose="02020603050405020304" pitchFamily="18" charset="0"/>
                <a:hlinkClick r:id="rId2"/>
              </a:rPr>
              <a:t>Öğrenci_kulüp_yönergesi:https</a:t>
            </a:r>
            <a:r>
              <a:rPr lang="tr-TR" sz="2200" dirty="0">
                <a:latin typeface="Times New Roman" panose="02020603050405020304" pitchFamily="18" charset="0"/>
                <a:ea typeface="Calibri"/>
                <a:cs typeface="Times New Roman" panose="02020603050405020304" pitchFamily="18" charset="0"/>
                <a:hlinkClick r:id="rId2"/>
              </a:rPr>
              <a:t>://www.ohu.edu.tr/sksdb/sayfa/mevzuat</a:t>
            </a:r>
            <a:r>
              <a:rPr lang="tr-TR" sz="2200" dirty="0">
                <a:latin typeface="Times New Roman" panose="02020603050405020304" pitchFamily="18" charset="0"/>
                <a:ea typeface="Calibri"/>
                <a:cs typeface="Times New Roman" panose="02020603050405020304" pitchFamily="18" charset="0"/>
              </a:rPr>
              <a:t> </a:t>
            </a:r>
          </a:p>
          <a:p>
            <a:pPr algn="just"/>
            <a:endParaRPr lang="tr-TR" sz="2200" dirty="0">
              <a:latin typeface="Times New Roman" panose="02020603050405020304" pitchFamily="18" charset="0"/>
              <a:ea typeface="Calibri"/>
              <a:cs typeface="Times New Roman" panose="02020603050405020304" pitchFamily="18" charset="0"/>
            </a:endParaRPr>
          </a:p>
        </p:txBody>
      </p:sp>
      <p:pic>
        <p:nvPicPr>
          <p:cNvPr id="4" name="Resim 3"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638990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1638374956"/>
              </p:ext>
            </p:extLst>
          </p:nvPr>
        </p:nvGraphicFramePr>
        <p:xfrm>
          <a:off x="1499419" y="1623588"/>
          <a:ext cx="9193162" cy="2801916"/>
        </p:xfrm>
        <a:graphic>
          <a:graphicData uri="http://schemas.openxmlformats.org/drawingml/2006/table">
            <a:tbl>
              <a:tblPr>
                <a:tableStyleId>{D7AC3CCA-C797-4891-BE02-D94E43425B78}</a:tableStyleId>
              </a:tblPr>
              <a:tblGrid>
                <a:gridCol w="9193162">
                  <a:extLst>
                    <a:ext uri="{9D8B030D-6E8A-4147-A177-3AD203B41FA5}">
                      <a16:colId xmlns:a16="http://schemas.microsoft.com/office/drawing/2014/main" val="2232394278"/>
                    </a:ext>
                  </a:extLst>
                </a:gridCol>
              </a:tblGrid>
              <a:tr h="782616">
                <a:tc>
                  <a:txBody>
                    <a:bodyPr/>
                    <a:lstStyle/>
                    <a:p>
                      <a:pPr algn="just"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B.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EĞİTİM VE ÖĞRETİM</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770569739"/>
                  </a:ext>
                </a:extLst>
              </a:tr>
              <a:tr h="611541">
                <a:tc>
                  <a:txBody>
                    <a:bodyPr/>
                    <a:lstStyle/>
                    <a:p>
                      <a:pPr algn="just"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B.4. Öğretim Kadrosu</a:t>
                      </a:r>
                    </a:p>
                    <a:p>
                      <a:pPr algn="just" fontAlgn="b"/>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Kurum, öğretim elemanlarının işe alınması, atanması, yükseltilmesi ve ders görevlendirmesi ile ilgili tüm süreçlerde adil ve açık olmalıdır. Hedeflenen nitelikli mezun yeterliliklerine ulaşmak amacıyla, öğretim elemanlarının eğitim-öğretim yetkinliklerini sürekli geliştirmek için olanaklar sunmalıdır.</a:t>
                      </a:r>
                      <a:endParaRPr lang="tr-T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584775"/>
          </a:xfrm>
          <a:prstGeom prst="rect">
            <a:avLst/>
          </a:prstGeom>
          <a:noFill/>
        </p:spPr>
        <p:txBody>
          <a:bodyPr wrap="square" rtlCol="0">
            <a:spAutoFit/>
          </a:bodyPr>
          <a:lstStyle/>
          <a:p>
            <a:pPr algn="ctr"/>
            <a:r>
              <a:rPr lang="tr-TR" sz="3200" b="1" dirty="0">
                <a:latin typeface="Times New Roman" panose="02020603050405020304" pitchFamily="18" charset="0"/>
                <a:cs typeface="Times New Roman" panose="02020603050405020304" pitchFamily="18" charset="0"/>
              </a:rPr>
              <a:t>ÖLÇÜTLER</a:t>
            </a:r>
          </a:p>
        </p:txBody>
      </p:sp>
      <p:pic>
        <p:nvPicPr>
          <p:cNvPr id="2" name="Resim 1" descr="daire, metin, grafik, logo içeren bir resim">
            <a:extLst>
              <a:ext uri="{FF2B5EF4-FFF2-40B4-BE49-F238E27FC236}">
                <a16:creationId xmlns:a16="http://schemas.microsoft.com/office/drawing/2014/main" id="{EF5ED216-8C44-CE24-EDB3-58DBEC667A0A}"/>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5816413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F367016E-AE3E-4E8E-42A8-6C2E92A36170}"/>
              </a:ext>
            </a:extLst>
          </p:cNvPr>
          <p:cNvGraphicFramePr>
            <a:graphicFrameLocks noGrp="1"/>
          </p:cNvGraphicFramePr>
          <p:nvPr>
            <p:extLst>
              <p:ext uri="{D42A27DB-BD31-4B8C-83A1-F6EECF244321}">
                <p14:modId xmlns:p14="http://schemas.microsoft.com/office/powerpoint/2010/main" val="3938958355"/>
              </p:ext>
            </p:extLst>
          </p:nvPr>
        </p:nvGraphicFramePr>
        <p:xfrm>
          <a:off x="235973" y="282666"/>
          <a:ext cx="11611896" cy="1189854"/>
        </p:xfrm>
        <a:graphic>
          <a:graphicData uri="http://schemas.openxmlformats.org/drawingml/2006/table">
            <a:tbl>
              <a:tblPr>
                <a:tableStyleId>{D7AC3CCA-C797-4891-BE02-D94E43425B78}</a:tableStyleId>
              </a:tblPr>
              <a:tblGrid>
                <a:gridCol w="5259952">
                  <a:extLst>
                    <a:ext uri="{9D8B030D-6E8A-4147-A177-3AD203B41FA5}">
                      <a16:colId xmlns:a16="http://schemas.microsoft.com/office/drawing/2014/main" val="2232394278"/>
                    </a:ext>
                  </a:extLst>
                </a:gridCol>
                <a:gridCol w="1130668">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B.4. </a:t>
                      </a:r>
                      <a:r>
                        <a:rPr lang="tr-TR" sz="2200" b="1" i="0" u="none" strike="noStrike" dirty="0">
                          <a:solidFill>
                            <a:srgbClr val="000000"/>
                          </a:solidFill>
                          <a:effectLst/>
                          <a:latin typeface="Times New Roman" panose="02020603050405020304" pitchFamily="18" charset="0"/>
                          <a:cs typeface="Times New Roman" panose="02020603050405020304" pitchFamily="18" charset="0"/>
                        </a:rPr>
                        <a:t>Öğretim Kadrosu</a:t>
                      </a: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B.4.1.Atama,Yükseltme Ve Görevlendirme Kriterleri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3" name="Dikdörtgen 2"/>
          <p:cNvSpPr/>
          <p:nvPr/>
        </p:nvSpPr>
        <p:spPr>
          <a:xfrm>
            <a:off x="304800" y="1764090"/>
            <a:ext cx="11543069" cy="3816429"/>
          </a:xfrm>
          <a:prstGeom prst="rect">
            <a:avLst/>
          </a:prstGeom>
        </p:spPr>
        <p:txBody>
          <a:bodyPr wrap="square">
            <a:spAutoFit/>
          </a:bodyPr>
          <a:lstStyle/>
          <a:p>
            <a:pPr algn="just"/>
            <a:r>
              <a:rPr lang="tr-TR" sz="2200" b="1" dirty="0">
                <a:solidFill>
                  <a:srgbClr val="000000"/>
                </a:solidFill>
                <a:latin typeface="Times New Roman" panose="02020603050405020304" pitchFamily="18" charset="0"/>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Kurumun tüm alanlar için tanımlı ve paydaşlarca bilinen atama, yükseltme ve görevlendirme kriterleri uygulanmakta ve karar almalarda (eğitim-öğretim kadrosunun işe alınması, atanması, yükseltilmesi ve ders görevlendirmeleri vb.) kullanılmaktadır.</a:t>
            </a:r>
          </a:p>
          <a:p>
            <a:pPr algn="just"/>
            <a:endParaRPr lang="tr-TR" sz="2200" dirty="0">
              <a:solidFill>
                <a:srgbClr val="000000"/>
              </a:solidFill>
              <a:latin typeface="Times New Roman" panose="02020603050405020304" pitchFamily="18" charset="0"/>
              <a:cs typeface="Times New Roman" panose="02020603050405020304" pitchFamily="18" charset="0"/>
            </a:endParaRPr>
          </a:p>
          <a:p>
            <a:r>
              <a:rPr lang="tr-TR" sz="2200" dirty="0">
                <a:solidFill>
                  <a:srgbClr val="000000"/>
                </a:solidFill>
                <a:latin typeface="Times New Roman" panose="02020603050405020304" pitchFamily="18" charset="0"/>
                <a:cs typeface="Times New Roman" panose="02020603050405020304" pitchFamily="18" charset="0"/>
              </a:rPr>
              <a:t>										</a:t>
            </a:r>
            <a:r>
              <a:rPr lang="tr-TR" sz="2200" b="1" dirty="0">
                <a:solidFill>
                  <a:srgbClr val="000000"/>
                </a:solidFill>
                <a:latin typeface="Times New Roman" panose="02020603050405020304" pitchFamily="18" charset="0"/>
                <a:cs typeface="Times New Roman" panose="02020603050405020304" pitchFamily="18" charset="0"/>
              </a:rPr>
              <a:t>KANITLAR</a:t>
            </a:r>
          </a:p>
          <a:p>
            <a:endParaRPr lang="tr-TR" sz="2200" b="1" dirty="0">
              <a:solidFill>
                <a:srgbClr val="000000"/>
              </a:solidFill>
              <a:latin typeface="Times New Roman" panose="02020603050405020304" pitchFamily="18" charset="0"/>
              <a:cs typeface="Times New Roman" panose="02020603050405020304" pitchFamily="18" charset="0"/>
            </a:endParaRPr>
          </a:p>
          <a:p>
            <a:pPr algn="just"/>
            <a:r>
              <a:rPr lang="tr-TR" sz="2200" dirty="0">
                <a:solidFill>
                  <a:srgbClr val="000000"/>
                </a:solidFill>
                <a:latin typeface="Times New Roman" panose="02020603050405020304" pitchFamily="18" charset="0"/>
                <a:cs typeface="Times New Roman" panose="02020603050405020304" pitchFamily="18" charset="0"/>
              </a:rPr>
              <a:t>Atama, yükseltme kriterleri Öğretim Üyeliğine Yükseltilme ve Atanma Yönetmeliği ile Öğretim Üyesi Dışındaki Öğretim Elemanı Kadrolarına Yapılacak Atamalarda Uygulanacak Merkezi Sınav ile Giriş Sınavlarına İlişkin Usul ve Esaslar Hakkında Yönetmelik doğrultusunda yapılmaktadır.</a:t>
            </a:r>
          </a:p>
          <a:p>
            <a:pPr algn="just"/>
            <a:endParaRPr lang="tr-TR" sz="2200" dirty="0">
              <a:solidFill>
                <a:srgbClr val="000000"/>
              </a:solidFill>
              <a:latin typeface="Times New Roman" panose="02020603050405020304" pitchFamily="18" charset="0"/>
              <a:cs typeface="Times New Roman" panose="02020603050405020304" pitchFamily="18" charset="0"/>
            </a:endParaRPr>
          </a:p>
          <a:p>
            <a:pPr algn="just"/>
            <a:r>
              <a:rPr lang="tr-TR" sz="2200" dirty="0" smtClean="0">
                <a:solidFill>
                  <a:srgbClr val="000000"/>
                </a:solidFill>
                <a:latin typeface="Times New Roman" panose="02020603050405020304" pitchFamily="18" charset="0"/>
                <a:cs typeface="Times New Roman" panose="02020603050405020304" pitchFamily="18" charset="0"/>
                <a:hlinkClick r:id="rId2"/>
              </a:rPr>
              <a:t>[3]</a:t>
            </a:r>
            <a:r>
              <a:rPr lang="tr-TR" sz="2200" dirty="0" err="1" smtClean="0">
                <a:solidFill>
                  <a:srgbClr val="000000"/>
                </a:solidFill>
                <a:latin typeface="Times New Roman" panose="02020603050405020304" pitchFamily="18" charset="0"/>
                <a:cs typeface="Times New Roman" panose="02020603050405020304" pitchFamily="18" charset="0"/>
                <a:hlinkClick r:id="rId2"/>
              </a:rPr>
              <a:t>Atanma_yönetmeliği</a:t>
            </a:r>
            <a:r>
              <a:rPr lang="tr-TR" sz="2200" dirty="0" smtClean="0">
                <a:solidFill>
                  <a:srgbClr val="000000"/>
                </a:solidFill>
                <a:latin typeface="Times New Roman" panose="02020603050405020304" pitchFamily="18" charset="0"/>
                <a:cs typeface="Times New Roman" panose="02020603050405020304" pitchFamily="18" charset="0"/>
                <a:hlinkClick r:id="rId2"/>
              </a:rPr>
              <a:t>: https</a:t>
            </a:r>
            <a:r>
              <a:rPr lang="tr-TR" sz="2200" dirty="0">
                <a:solidFill>
                  <a:srgbClr val="000000"/>
                </a:solidFill>
                <a:latin typeface="Times New Roman" panose="02020603050405020304" pitchFamily="18" charset="0"/>
                <a:cs typeface="Times New Roman" panose="02020603050405020304" pitchFamily="18" charset="0"/>
                <a:hlinkClick r:id="rId2"/>
              </a:rPr>
              <a:t>://www.ohu.edu.tr/personel/sayfa/yonetmelikler</a:t>
            </a:r>
            <a:r>
              <a:rPr lang="tr-TR" sz="2200" dirty="0">
                <a:solidFill>
                  <a:srgbClr val="000000"/>
                </a:solidFill>
                <a:latin typeface="Times New Roman" panose="02020603050405020304" pitchFamily="18" charset="0"/>
                <a:cs typeface="Times New Roman" panose="02020603050405020304" pitchFamily="18" charset="0"/>
              </a:rPr>
              <a:t> </a:t>
            </a:r>
          </a:p>
        </p:txBody>
      </p:sp>
      <p:pic>
        <p:nvPicPr>
          <p:cNvPr id="4" name="Resim 3"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131830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3349556041"/>
              </p:ext>
            </p:extLst>
          </p:nvPr>
        </p:nvGraphicFramePr>
        <p:xfrm>
          <a:off x="1002890" y="1623588"/>
          <a:ext cx="10196052" cy="2796247"/>
        </p:xfrm>
        <a:graphic>
          <a:graphicData uri="http://schemas.openxmlformats.org/drawingml/2006/table">
            <a:tbl>
              <a:tblPr>
                <a:tableStyleId>{D7AC3CCA-C797-4891-BE02-D94E43425B78}</a:tableStyleId>
              </a:tblPr>
              <a:tblGrid>
                <a:gridCol w="10196052">
                  <a:extLst>
                    <a:ext uri="{9D8B030D-6E8A-4147-A177-3AD203B41FA5}">
                      <a16:colId xmlns:a16="http://schemas.microsoft.com/office/drawing/2014/main" val="2232394278"/>
                    </a:ext>
                  </a:extLst>
                </a:gridCol>
              </a:tblGrid>
              <a:tr h="782616">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A. LİDERLİK, YÖNETİŞİM VE KALİTE</a:t>
                      </a:r>
                    </a:p>
                  </a:txBody>
                  <a:tcPr marL="7620" marR="7620" marT="7620" marB="0" anchor="ctr"/>
                </a:tc>
                <a:extLst>
                  <a:ext uri="{0D108BD9-81ED-4DB2-BD59-A6C34878D82A}">
                    <a16:rowId xmlns:a16="http://schemas.microsoft.com/office/drawing/2014/main" val="770569739"/>
                  </a:ext>
                </a:extLst>
              </a:tr>
              <a:tr h="2013631">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A.1. Liderlik ve Kalite</a:t>
                      </a:r>
                    </a:p>
                    <a:p>
                      <a:pPr algn="l" fontAlgn="b"/>
                      <a:endParaRPr lang="tr-TR" sz="2200" b="0" i="0" u="none" strike="noStrike" dirty="0">
                        <a:solidFill>
                          <a:srgbClr val="000000"/>
                        </a:solidFill>
                        <a:effectLst/>
                        <a:latin typeface="Times New Roman" panose="02020603050405020304" pitchFamily="18" charset="0"/>
                        <a:cs typeface="Times New Roman" panose="02020603050405020304" pitchFamily="18" charset="0"/>
                      </a:endParaRPr>
                    </a:p>
                    <a:p>
                      <a:pPr algn="just" fontAlgn="b"/>
                      <a:r>
                        <a:rPr lang="tr-TR" sz="2200" b="0" i="0" u="none" strike="noStrike" dirty="0">
                          <a:solidFill>
                            <a:srgbClr val="000000"/>
                          </a:solidFill>
                          <a:effectLst/>
                          <a:latin typeface="Times New Roman" panose="02020603050405020304" pitchFamily="18" charset="0"/>
                          <a:cs typeface="Times New Roman" panose="02020603050405020304" pitchFamily="18" charset="0"/>
                        </a:rPr>
                        <a:t>Kurum, kurumsal dönüşümünü sağlayacak yönetişim modeline sahip olmalı, liderlik yaklaşımları uygulamalı, iç kalite güvence mekanizmalarını oluşturmalı ve kalite güvence kültürünü içselleştirmelidir.</a:t>
                      </a: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461665"/>
          </a:xfrm>
          <a:prstGeom prst="rect">
            <a:avLst/>
          </a:prstGeom>
          <a:noFill/>
        </p:spPr>
        <p:txBody>
          <a:bodyPr wrap="square" rtlCol="0">
            <a:spAutoFit/>
          </a:bodyPr>
          <a:lstStyle/>
          <a:p>
            <a:pPr algn="ctr"/>
            <a:r>
              <a:rPr lang="tr-TR" sz="2400" b="1" dirty="0">
                <a:latin typeface="Times New Roman" panose="02020603050405020304" pitchFamily="18" charset="0"/>
                <a:cs typeface="Times New Roman" panose="02020603050405020304" pitchFamily="18" charset="0"/>
              </a:rPr>
              <a:t>ÖLÇÜTLER</a:t>
            </a:r>
          </a:p>
        </p:txBody>
      </p:sp>
      <p:pic>
        <p:nvPicPr>
          <p:cNvPr id="2" name="Resim 1" descr="daire, metin, grafik, logo içeren bir resim">
            <a:extLst>
              <a:ext uri="{FF2B5EF4-FFF2-40B4-BE49-F238E27FC236}">
                <a16:creationId xmlns:a16="http://schemas.microsoft.com/office/drawing/2014/main" id="{EF5ED216-8C44-CE24-EDB3-58DBEC667A0A}"/>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8397465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F367016E-AE3E-4E8E-42A8-6C2E92A36170}"/>
              </a:ext>
            </a:extLst>
          </p:cNvPr>
          <p:cNvGraphicFramePr>
            <a:graphicFrameLocks noGrp="1"/>
          </p:cNvGraphicFramePr>
          <p:nvPr>
            <p:extLst>
              <p:ext uri="{D42A27DB-BD31-4B8C-83A1-F6EECF244321}">
                <p14:modId xmlns:p14="http://schemas.microsoft.com/office/powerpoint/2010/main" val="612504145"/>
              </p:ext>
            </p:extLst>
          </p:nvPr>
        </p:nvGraphicFramePr>
        <p:xfrm>
          <a:off x="235973" y="282666"/>
          <a:ext cx="11611896" cy="1189854"/>
        </p:xfrm>
        <a:graphic>
          <a:graphicData uri="http://schemas.openxmlformats.org/drawingml/2006/table">
            <a:tbl>
              <a:tblPr>
                <a:tableStyleId>{D7AC3CCA-C797-4891-BE02-D94E43425B78}</a:tableStyleId>
              </a:tblPr>
              <a:tblGrid>
                <a:gridCol w="5259952">
                  <a:extLst>
                    <a:ext uri="{9D8B030D-6E8A-4147-A177-3AD203B41FA5}">
                      <a16:colId xmlns:a16="http://schemas.microsoft.com/office/drawing/2014/main" val="2232394278"/>
                    </a:ext>
                  </a:extLst>
                </a:gridCol>
                <a:gridCol w="1130668">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B.4. </a:t>
                      </a:r>
                      <a:r>
                        <a:rPr lang="tr-TR" sz="2200" b="1" i="0" u="none" strike="noStrike" dirty="0">
                          <a:solidFill>
                            <a:srgbClr val="000000"/>
                          </a:solidFill>
                          <a:effectLst/>
                          <a:latin typeface="Times New Roman" panose="02020603050405020304" pitchFamily="18" charset="0"/>
                          <a:cs typeface="Times New Roman" panose="02020603050405020304" pitchFamily="18" charset="0"/>
                        </a:rPr>
                        <a:t>Öğretim Kadrosu</a:t>
                      </a: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B.4.2. Öğretim Yetkinlikleri ve Gelişimi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3" name="Dikdörtgen 2"/>
          <p:cNvSpPr/>
          <p:nvPr/>
        </p:nvSpPr>
        <p:spPr>
          <a:xfrm>
            <a:off x="235973" y="1472520"/>
            <a:ext cx="11763375" cy="4662815"/>
          </a:xfrm>
          <a:prstGeom prst="rect">
            <a:avLst/>
          </a:prstGeom>
        </p:spPr>
        <p:txBody>
          <a:bodyPr wrap="square">
            <a:spAutoFit/>
          </a:bodyPr>
          <a:lstStyle/>
          <a:p>
            <a:pPr algn="just"/>
            <a:r>
              <a:rPr lang="tr-TR" sz="2200" b="1" dirty="0">
                <a:latin typeface="Times New Roman" panose="02020603050405020304" pitchFamily="18" charset="0"/>
                <a:ea typeface="Calibri"/>
                <a:cs typeface="Times New Roman" panose="02020603050405020304" pitchFamily="18" charset="0"/>
              </a:rPr>
              <a:t>Olgunluk Düzeyi 3: </a:t>
            </a:r>
            <a:r>
              <a:rPr lang="tr-TR" sz="2200" dirty="0">
                <a:latin typeface="Times New Roman" panose="02020603050405020304" pitchFamily="18" charset="0"/>
                <a:ea typeface="Calibri"/>
                <a:cs typeface="Times New Roman" panose="02020603050405020304" pitchFamily="18" charset="0"/>
              </a:rPr>
              <a:t>Kurumun genelinde öğretim elemanlarının öğretim yetkinliğini geliştirmek üzere uygulamalar vardır.</a:t>
            </a:r>
          </a:p>
          <a:p>
            <a:pPr algn="ctr"/>
            <a:r>
              <a:rPr lang="tr-TR" sz="2200" b="1" dirty="0">
                <a:latin typeface="Times New Roman" panose="02020603050405020304" pitchFamily="18" charset="0"/>
                <a:ea typeface="Calibri"/>
                <a:cs typeface="Times New Roman" panose="02020603050405020304" pitchFamily="18" charset="0"/>
              </a:rPr>
              <a:t>KANITLAR</a:t>
            </a:r>
          </a:p>
          <a:p>
            <a:pPr algn="just">
              <a:lnSpc>
                <a:spcPct val="100000"/>
              </a:lnSpc>
              <a:spcAft>
                <a:spcPts val="0"/>
              </a:spcAft>
            </a:pPr>
            <a:r>
              <a:rPr lang="tr-TR" sz="2100" dirty="0">
                <a:latin typeface="Times New Roman" panose="02020603050405020304" pitchFamily="18" charset="0"/>
                <a:ea typeface="Calibri"/>
                <a:cs typeface="Times New Roman" panose="02020603050405020304" pitchFamily="18" charset="0"/>
              </a:rPr>
              <a:t>Eğiticilerin, eğitim-öğretim yılı içerisinde kişisel ve mesleki gelişimlerini desteklemek için seminer, kurs, çalıştay gibi etkinlere katılımı, çalışma alanlarıyla ilgili eğitici eğitimi programlarına (eğitimci eğitimi, ilkyardım eğitici eğitimi vb.) katılımı desteklenmektedir. Kurumsal temelde hazırlanan eğitimlere (proje yazma eğitimi, kütüphane veri tabanları kullanma eğitimi, Erasmus, Farabi bilgilendirme toplantıları vb.) yönelik öğretim elemanlarına bilgilendirme ve duyuru yapılmaktadır.</a:t>
            </a:r>
          </a:p>
          <a:p>
            <a:pPr algn="just">
              <a:lnSpc>
                <a:spcPct val="100000"/>
              </a:lnSpc>
              <a:spcAft>
                <a:spcPts val="0"/>
              </a:spcAft>
            </a:pPr>
            <a:endParaRPr lang="tr-TR" sz="2100" dirty="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r>
              <a:rPr lang="tr-TR" sz="2100" dirty="0">
                <a:latin typeface="Times New Roman" panose="02020603050405020304" pitchFamily="18" charset="0"/>
                <a:ea typeface="Calibri"/>
                <a:cs typeface="Times New Roman" panose="02020603050405020304" pitchFamily="18" charset="0"/>
              </a:rPr>
              <a:t>Üniversitede yürütülen eğitim ve öğretim faaliyetleri çerçevesinde alandaki kalite ve verimliliği arttırmak amacıyla yeni gelişmelere, yeni teknolojilere, Ar-Ge çalışmalarına yönelik eğitimlere öğretim elemanlarının katılımı sağlanmakta</a:t>
            </a:r>
            <a:r>
              <a:rPr lang="tr-TR" sz="2100">
                <a:latin typeface="Times New Roman" panose="02020603050405020304" pitchFamily="18" charset="0"/>
                <a:ea typeface="Calibri"/>
                <a:cs typeface="Times New Roman" panose="02020603050405020304" pitchFamily="18" charset="0"/>
              </a:rPr>
              <a:t>, </a:t>
            </a:r>
            <a:r>
              <a:rPr lang="tr-TR" sz="2100" smtClean="0">
                <a:latin typeface="Times New Roman" panose="02020603050405020304" pitchFamily="18" charset="0"/>
                <a:ea typeface="Calibri"/>
                <a:cs typeface="Times New Roman" panose="02020603050405020304" pitchFamily="18" charset="0"/>
              </a:rPr>
              <a:t>MYO </a:t>
            </a:r>
            <a:r>
              <a:rPr lang="tr-TR" sz="2100" dirty="0">
                <a:latin typeface="Times New Roman" panose="02020603050405020304" pitchFamily="18" charset="0"/>
                <a:ea typeface="Calibri"/>
                <a:cs typeface="Times New Roman" panose="02020603050405020304" pitchFamily="18" charset="0"/>
              </a:rPr>
              <a:t>öğretim elemanları ilgili birim ve komisyonlarda görevlendirilebilmektedir</a:t>
            </a:r>
            <a:r>
              <a:rPr lang="tr-TR" sz="2100" dirty="0" smtClean="0">
                <a:latin typeface="Times New Roman" panose="02020603050405020304" pitchFamily="18" charset="0"/>
                <a:ea typeface="Calibri"/>
                <a:cs typeface="Times New Roman" panose="02020603050405020304" pitchFamily="18" charset="0"/>
              </a:rPr>
              <a:t>.</a:t>
            </a:r>
          </a:p>
          <a:p>
            <a:pPr algn="just"/>
            <a:r>
              <a:rPr lang="tr-TR" sz="2100" dirty="0" smtClean="0">
                <a:latin typeface="Times New Roman" panose="02020603050405020304" pitchFamily="18" charset="0"/>
                <a:ea typeface="Calibri"/>
                <a:cs typeface="Times New Roman" panose="02020603050405020304" pitchFamily="18" charset="0"/>
              </a:rPr>
              <a:t>Eğiticilerin </a:t>
            </a:r>
            <a:r>
              <a:rPr lang="tr-TR" sz="2100" dirty="0">
                <a:latin typeface="Times New Roman" panose="02020603050405020304" pitchFamily="18" charset="0"/>
                <a:ea typeface="Calibri"/>
                <a:cs typeface="Times New Roman" panose="02020603050405020304" pitchFamily="18" charset="0"/>
              </a:rPr>
              <a:t>eğitimleri kapsamında eğitimler düzenlenmektedir</a:t>
            </a:r>
            <a:r>
              <a:rPr lang="tr-TR" sz="2100" dirty="0" smtClean="0">
                <a:latin typeface="Times New Roman" panose="02020603050405020304" pitchFamily="18" charset="0"/>
                <a:ea typeface="Calibri"/>
                <a:cs typeface="Times New Roman" panose="02020603050405020304" pitchFamily="18" charset="0"/>
              </a:rPr>
              <a:t>.</a:t>
            </a:r>
          </a:p>
          <a:p>
            <a:pPr algn="just"/>
            <a:r>
              <a:rPr lang="tr-TR" sz="2100" dirty="0" smtClean="0">
                <a:latin typeface="Times New Roman" panose="02020603050405020304" pitchFamily="18" charset="0"/>
                <a:ea typeface="Calibri"/>
                <a:cs typeface="Times New Roman" panose="02020603050405020304" pitchFamily="18" charset="0"/>
              </a:rPr>
              <a:t>[3]_</a:t>
            </a:r>
            <a:r>
              <a:rPr lang="tr-TR" sz="2100" dirty="0" err="1" smtClean="0">
                <a:latin typeface="Times New Roman" panose="02020603050405020304" pitchFamily="18" charset="0"/>
                <a:ea typeface="Calibri"/>
                <a:cs typeface="Times New Roman" panose="02020603050405020304" pitchFamily="18" charset="0"/>
              </a:rPr>
              <a:t>Eğiticilerin_eğitimi:</a:t>
            </a:r>
            <a:r>
              <a:rPr lang="tr-TR" sz="2100" dirty="0" err="1" smtClean="0">
                <a:latin typeface="Times New Roman" panose="02020603050405020304" pitchFamily="18" charset="0"/>
                <a:ea typeface="Calibri"/>
                <a:cs typeface="Times New Roman" panose="02020603050405020304" pitchFamily="18" charset="0"/>
                <a:hlinkClick r:id="rId2"/>
              </a:rPr>
              <a:t>https</a:t>
            </a:r>
            <a:r>
              <a:rPr lang="tr-TR" sz="2100" dirty="0">
                <a:latin typeface="Times New Roman" panose="02020603050405020304" pitchFamily="18" charset="0"/>
                <a:ea typeface="Calibri"/>
                <a:cs typeface="Times New Roman" panose="02020603050405020304" pitchFamily="18" charset="0"/>
                <a:hlinkClick r:id="rId2"/>
              </a:rPr>
              <a:t>://</a:t>
            </a:r>
            <a:r>
              <a:rPr lang="tr-TR" sz="2100" dirty="0" smtClean="0">
                <a:latin typeface="Times New Roman" panose="02020603050405020304" pitchFamily="18" charset="0"/>
                <a:ea typeface="Calibri"/>
                <a:cs typeface="Times New Roman" panose="02020603050405020304" pitchFamily="18" charset="0"/>
                <a:hlinkClick r:id="rId2"/>
              </a:rPr>
              <a:t>www.ohu.edu.tr/ulukislamyo/duyuru/61645</a:t>
            </a:r>
            <a:endParaRPr lang="tr-TR" sz="2100" dirty="0">
              <a:latin typeface="Times New Roman" panose="02020603050405020304" pitchFamily="18" charset="0"/>
              <a:ea typeface="Calibri"/>
              <a:cs typeface="Times New Roman" panose="02020603050405020304" pitchFamily="18" charset="0"/>
            </a:endParaRPr>
          </a:p>
        </p:txBody>
      </p:sp>
      <p:pic>
        <p:nvPicPr>
          <p:cNvPr id="4" name="Resim 3"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3285771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F367016E-AE3E-4E8E-42A8-6C2E92A36170}"/>
              </a:ext>
            </a:extLst>
          </p:cNvPr>
          <p:cNvGraphicFramePr>
            <a:graphicFrameLocks noGrp="1"/>
          </p:cNvGraphicFramePr>
          <p:nvPr>
            <p:extLst>
              <p:ext uri="{D42A27DB-BD31-4B8C-83A1-F6EECF244321}">
                <p14:modId xmlns:p14="http://schemas.microsoft.com/office/powerpoint/2010/main" val="2972002159"/>
              </p:ext>
            </p:extLst>
          </p:nvPr>
        </p:nvGraphicFramePr>
        <p:xfrm>
          <a:off x="438149" y="368391"/>
          <a:ext cx="11381145" cy="1189854"/>
        </p:xfrm>
        <a:graphic>
          <a:graphicData uri="http://schemas.openxmlformats.org/drawingml/2006/table">
            <a:tbl>
              <a:tblPr>
                <a:tableStyleId>{D7AC3CCA-C797-4891-BE02-D94E43425B78}</a:tableStyleId>
              </a:tblPr>
              <a:tblGrid>
                <a:gridCol w="5155426">
                  <a:extLst>
                    <a:ext uri="{9D8B030D-6E8A-4147-A177-3AD203B41FA5}">
                      <a16:colId xmlns:a16="http://schemas.microsoft.com/office/drawing/2014/main" val="2232394278"/>
                    </a:ext>
                  </a:extLst>
                </a:gridCol>
                <a:gridCol w="1108199">
                  <a:extLst>
                    <a:ext uri="{9D8B030D-6E8A-4147-A177-3AD203B41FA5}">
                      <a16:colId xmlns:a16="http://schemas.microsoft.com/office/drawing/2014/main" val="1838714415"/>
                    </a:ext>
                  </a:extLst>
                </a:gridCol>
                <a:gridCol w="1279380">
                  <a:extLst>
                    <a:ext uri="{9D8B030D-6E8A-4147-A177-3AD203B41FA5}">
                      <a16:colId xmlns:a16="http://schemas.microsoft.com/office/drawing/2014/main" val="3404289838"/>
                    </a:ext>
                  </a:extLst>
                </a:gridCol>
                <a:gridCol w="1279380">
                  <a:extLst>
                    <a:ext uri="{9D8B030D-6E8A-4147-A177-3AD203B41FA5}">
                      <a16:colId xmlns:a16="http://schemas.microsoft.com/office/drawing/2014/main" val="3847456225"/>
                    </a:ext>
                  </a:extLst>
                </a:gridCol>
                <a:gridCol w="1279380">
                  <a:extLst>
                    <a:ext uri="{9D8B030D-6E8A-4147-A177-3AD203B41FA5}">
                      <a16:colId xmlns:a16="http://schemas.microsoft.com/office/drawing/2014/main" val="2146953279"/>
                    </a:ext>
                  </a:extLst>
                </a:gridCol>
                <a:gridCol w="1279380">
                  <a:extLst>
                    <a:ext uri="{9D8B030D-6E8A-4147-A177-3AD203B41FA5}">
                      <a16:colId xmlns:a16="http://schemas.microsoft.com/office/drawing/2014/main" val="2100558007"/>
                    </a:ext>
                  </a:extLst>
                </a:gridCol>
              </a:tblGrid>
              <a:tr h="519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200" b="1" dirty="0">
                          <a:effectLst/>
                          <a:latin typeface="Times New Roman" panose="02020603050405020304" pitchFamily="18" charset="0"/>
                          <a:cs typeface="Times New Roman" panose="02020603050405020304" pitchFamily="18" charset="0"/>
                        </a:rPr>
                        <a:t>B.4. </a:t>
                      </a:r>
                      <a:r>
                        <a:rPr lang="tr-TR" sz="2200" b="1" i="0" u="none" strike="noStrike" dirty="0">
                          <a:solidFill>
                            <a:srgbClr val="000000"/>
                          </a:solidFill>
                          <a:effectLst/>
                          <a:latin typeface="Times New Roman" panose="02020603050405020304" pitchFamily="18" charset="0"/>
                          <a:cs typeface="Times New Roman" panose="02020603050405020304" pitchFamily="18" charset="0"/>
                        </a:rPr>
                        <a:t>Öğretim Kadrosu</a:t>
                      </a:r>
                    </a:p>
                  </a:txBody>
                  <a:tcPr marL="68580" marR="68580" marT="0" marB="0"/>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B.4.3.Eğitim Faaliyetlerine Yönelik</a:t>
                      </a:r>
                    </a:p>
                    <a:p>
                      <a:pPr marL="0" marR="0" indent="0" algn="just" defTabSz="914400" rtl="0" eaLnBrk="1" fontAlgn="auto" latinLnBrk="0" hangingPunct="1">
                        <a:lnSpc>
                          <a:spcPct val="100000"/>
                        </a:lnSpc>
                        <a:spcBef>
                          <a:spcPts val="0"/>
                        </a:spcBef>
                        <a:spcAft>
                          <a:spcPts val="0"/>
                        </a:spcAft>
                        <a:buClrTx/>
                        <a:buSzTx/>
                        <a:buFontTx/>
                        <a:buNone/>
                        <a:tabLst/>
                        <a:defRPr/>
                      </a:pP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 Teşvik Ve Ödüllendirme	</a:t>
                      </a:r>
                    </a:p>
                  </a:txBody>
                  <a:tcPr marL="68580" marR="68580" marT="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3" name="Dikdörtgen 2"/>
          <p:cNvSpPr/>
          <p:nvPr/>
        </p:nvSpPr>
        <p:spPr>
          <a:xfrm>
            <a:off x="438149" y="1963341"/>
            <a:ext cx="11504969" cy="3139321"/>
          </a:xfrm>
          <a:prstGeom prst="rect">
            <a:avLst/>
          </a:prstGeom>
        </p:spPr>
        <p:txBody>
          <a:bodyPr wrap="square">
            <a:spAutoFit/>
          </a:bodyPr>
          <a:lstStyle/>
          <a:p>
            <a:pPr algn="just"/>
            <a:r>
              <a:rPr lang="tr-TR" sz="2200" b="1" dirty="0">
                <a:latin typeface="Times New Roman" panose="02020603050405020304" pitchFamily="18" charset="0"/>
                <a:ea typeface="Calibri"/>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Teşvik ve ödüllendirme uygulamaları kurum geneline yayılmıştır.</a:t>
            </a:r>
          </a:p>
          <a:p>
            <a:pPr algn="just"/>
            <a:endParaRPr lang="tr-TR" sz="2200" dirty="0">
              <a:latin typeface="Times New Roman" panose="02020603050405020304" pitchFamily="18" charset="0"/>
              <a:ea typeface="Calibri"/>
              <a:cs typeface="Times New Roman" panose="02020603050405020304" pitchFamily="18" charset="0"/>
            </a:endParaRPr>
          </a:p>
          <a:p>
            <a:pPr algn="just"/>
            <a:r>
              <a:rPr lang="tr-TR" sz="2200" dirty="0">
                <a:latin typeface="Times New Roman" panose="02020603050405020304" pitchFamily="18" charset="0"/>
                <a:ea typeface="Calibri"/>
                <a:cs typeface="Times New Roman" panose="02020603050405020304" pitchFamily="18" charset="0"/>
              </a:rPr>
              <a:t>								</a:t>
            </a:r>
            <a:r>
              <a:rPr lang="tr-TR" sz="2200" b="1" dirty="0">
                <a:latin typeface="Times New Roman" panose="02020603050405020304" pitchFamily="18" charset="0"/>
                <a:ea typeface="Calibri"/>
                <a:cs typeface="Times New Roman" panose="02020603050405020304" pitchFamily="18" charset="0"/>
              </a:rPr>
              <a:t>		 KANITLAR</a:t>
            </a:r>
          </a:p>
          <a:p>
            <a:pPr algn="just"/>
            <a:endParaRPr lang="tr-TR" sz="2200" dirty="0">
              <a:latin typeface="Times New Roman" panose="02020603050405020304" pitchFamily="18" charset="0"/>
              <a:ea typeface="Calibri"/>
              <a:cs typeface="Times New Roman" panose="02020603050405020304" pitchFamily="18" charset="0"/>
            </a:endParaRPr>
          </a:p>
          <a:p>
            <a:pPr algn="just">
              <a:lnSpc>
                <a:spcPct val="100000"/>
              </a:lnSpc>
              <a:spcAft>
                <a:spcPts val="0"/>
              </a:spcAft>
            </a:pPr>
            <a:r>
              <a:rPr lang="tr-TR" sz="2200" dirty="0">
                <a:latin typeface="Times New Roman" panose="02020603050405020304" pitchFamily="18" charset="0"/>
                <a:ea typeface="Calibri"/>
                <a:cs typeface="Times New Roman" panose="02020603050405020304" pitchFamily="18" charset="0"/>
              </a:rPr>
              <a:t>Öğretim elemanlarının bilimsel etkinlikleri Akademik Teşvik Ödeneği Yönetmeliği doğrultusunda yapılmaktadır. Her bölümden bir üyenin yer aldığı Akademik Teşvik Ödeneği Birim Komisyonu kurulmuştur.  </a:t>
            </a:r>
          </a:p>
          <a:p>
            <a:pPr algn="just">
              <a:lnSpc>
                <a:spcPct val="100000"/>
              </a:lnSpc>
              <a:spcAft>
                <a:spcPts val="0"/>
              </a:spcAft>
            </a:pPr>
            <a:endParaRPr lang="tr-TR" sz="2200" dirty="0">
              <a:latin typeface="Times New Roman" panose="02020603050405020304" pitchFamily="18" charset="0"/>
              <a:ea typeface="Calibri"/>
              <a:cs typeface="Times New Roman" panose="02020603050405020304" pitchFamily="18" charset="0"/>
            </a:endParaRPr>
          </a:p>
          <a:p>
            <a:pPr algn="just"/>
            <a:r>
              <a:rPr lang="tr-TR" sz="2200" dirty="0" smtClean="0">
                <a:latin typeface="Times New Roman" panose="02020603050405020304" pitchFamily="18" charset="0"/>
                <a:ea typeface="Calibri"/>
                <a:cs typeface="Times New Roman" panose="02020603050405020304" pitchFamily="18" charset="0"/>
              </a:rPr>
              <a:t>[3]</a:t>
            </a:r>
            <a:r>
              <a:rPr lang="tr-TR" sz="2200" dirty="0" err="1" smtClean="0">
                <a:latin typeface="Times New Roman" panose="02020603050405020304" pitchFamily="18" charset="0"/>
                <a:ea typeface="Calibri"/>
                <a:cs typeface="Times New Roman" panose="02020603050405020304" pitchFamily="18" charset="0"/>
              </a:rPr>
              <a:t>Akademik_teşvik_yönetmeliği</a:t>
            </a:r>
            <a:r>
              <a:rPr lang="tr-TR" sz="2200" dirty="0" smtClean="0">
                <a:latin typeface="Times New Roman" panose="02020603050405020304" pitchFamily="18" charset="0"/>
                <a:ea typeface="Calibri"/>
                <a:cs typeface="Times New Roman" panose="02020603050405020304" pitchFamily="18" charset="0"/>
              </a:rPr>
              <a:t>: </a:t>
            </a:r>
            <a:r>
              <a:rPr lang="tr-TR" sz="2200" dirty="0">
                <a:latin typeface="Times New Roman" panose="02020603050405020304" pitchFamily="18" charset="0"/>
                <a:ea typeface="Calibri"/>
                <a:cs typeface="Times New Roman" panose="02020603050405020304" pitchFamily="18" charset="0"/>
                <a:hlinkClick r:id="rId2"/>
              </a:rPr>
              <a:t>https://ohu.edu.tr/atddik/sayfa/yonetmelik</a:t>
            </a:r>
            <a:r>
              <a:rPr lang="tr-TR" sz="2200" dirty="0">
                <a:latin typeface="Times New Roman" panose="02020603050405020304" pitchFamily="18" charset="0"/>
                <a:ea typeface="Calibri"/>
                <a:cs typeface="Times New Roman" panose="02020603050405020304" pitchFamily="18" charset="0"/>
              </a:rPr>
              <a:t>   </a:t>
            </a:r>
          </a:p>
        </p:txBody>
      </p:sp>
      <p:pic>
        <p:nvPicPr>
          <p:cNvPr id="4" name="Resim 3"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21534943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daire, metin, grafik, logo içeren bir resim&#10;&#10;Açıklama otomatik olarak oluşturuldu">
            <a:extLst>
              <a:ext uri="{FF2B5EF4-FFF2-40B4-BE49-F238E27FC236}">
                <a16:creationId xmlns:a16="http://schemas.microsoft.com/office/drawing/2014/main" id="{F875D337-E69E-79AC-F960-0F8690110E61}"/>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8762227" y="4845612"/>
            <a:ext cx="3181262" cy="1729722"/>
          </a:xfrm>
          <a:prstGeom prst="ellipse">
            <a:avLst/>
          </a:prstGeom>
          <a:ln>
            <a:noFill/>
          </a:ln>
          <a:effectLst>
            <a:softEdge rad="112500"/>
          </a:effectLst>
        </p:spPr>
      </p:pic>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165991814"/>
              </p:ext>
            </p:extLst>
          </p:nvPr>
        </p:nvGraphicFramePr>
        <p:xfrm>
          <a:off x="1130710" y="1623588"/>
          <a:ext cx="10323871" cy="2791096"/>
        </p:xfrm>
        <a:graphic>
          <a:graphicData uri="http://schemas.openxmlformats.org/drawingml/2006/table">
            <a:tbl>
              <a:tblPr>
                <a:tableStyleId>{D7AC3CCA-C797-4891-BE02-D94E43425B78}</a:tableStyleId>
              </a:tblPr>
              <a:tblGrid>
                <a:gridCol w="10323871">
                  <a:extLst>
                    <a:ext uri="{9D8B030D-6E8A-4147-A177-3AD203B41FA5}">
                      <a16:colId xmlns:a16="http://schemas.microsoft.com/office/drawing/2014/main" val="2232394278"/>
                    </a:ext>
                  </a:extLst>
                </a:gridCol>
              </a:tblGrid>
              <a:tr h="779594">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C. ARAŞTIRMA VE GELİŞTİRME</a:t>
                      </a:r>
                    </a:p>
                  </a:txBody>
                  <a:tcPr marL="7620" marR="7620" marT="7620" marB="0" anchor="ctr"/>
                </a:tc>
                <a:extLst>
                  <a:ext uri="{0D108BD9-81ED-4DB2-BD59-A6C34878D82A}">
                    <a16:rowId xmlns:a16="http://schemas.microsoft.com/office/drawing/2014/main" val="770569739"/>
                  </a:ext>
                </a:extLst>
              </a:tr>
              <a:tr h="2011502">
                <a:tc>
                  <a:txBody>
                    <a:bodyPr/>
                    <a:lstStyle/>
                    <a:p>
                      <a:pPr algn="just"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C.2.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Araştırma Yetkinliği, İş birlikleri ve Destekler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fontAlgn="b"/>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fontAlgn="b"/>
                      <a:r>
                        <a:rPr lang="tr-TR" sz="2200" b="0" i="0" u="none" strike="noStrike" kern="1200" baseline="0" dirty="0">
                          <a:solidFill>
                            <a:schemeClr val="dk1"/>
                          </a:solidFill>
                          <a:latin typeface="Times New Roman" panose="02020603050405020304" pitchFamily="18" charset="0"/>
                          <a:ea typeface="+mn-ea"/>
                          <a:cs typeface="Times New Roman" panose="02020603050405020304" pitchFamily="18" charset="0"/>
                        </a:rPr>
                        <a:t>Kurum, öğretim elemanları ve araştırmacıların bilimsel araştırma ve sanat yetkinliğini sürdürmek ve iyileştirmek için olanaklar (eğitim, iş birlikleri, destekler vb.) sunmalıdır.</a:t>
                      </a:r>
                      <a:endParaRPr lang="tr-TR" sz="22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584775"/>
          </a:xfrm>
          <a:prstGeom prst="rect">
            <a:avLst/>
          </a:prstGeom>
          <a:noFill/>
        </p:spPr>
        <p:txBody>
          <a:bodyPr wrap="square" rtlCol="0">
            <a:spAutoFit/>
          </a:bodyPr>
          <a:lstStyle/>
          <a:p>
            <a:pPr algn="ctr"/>
            <a:r>
              <a:rPr lang="tr-TR" sz="3200" b="1" dirty="0">
                <a:latin typeface="Times New Roman" panose="02020603050405020304" pitchFamily="18" charset="0"/>
                <a:cs typeface="Times New Roman" panose="02020603050405020304" pitchFamily="18" charset="0"/>
              </a:rPr>
              <a:t>ÖLÇÜTLER</a:t>
            </a:r>
          </a:p>
        </p:txBody>
      </p:sp>
    </p:spTree>
    <p:extLst>
      <p:ext uri="{BB962C8B-B14F-4D97-AF65-F5344CB8AC3E}">
        <p14:creationId xmlns:p14="http://schemas.microsoft.com/office/powerpoint/2010/main" val="16232875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2495849700"/>
              </p:ext>
            </p:extLst>
          </p:nvPr>
        </p:nvGraphicFramePr>
        <p:xfrm>
          <a:off x="235973" y="282666"/>
          <a:ext cx="11611896" cy="1077264"/>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2200" b="1" i="0" u="none" strike="noStrike" dirty="0">
                          <a:effectLst/>
                          <a:latin typeface="Times New Roman" panose="02020603050405020304" pitchFamily="18" charset="0"/>
                          <a:cs typeface="Times New Roman" panose="02020603050405020304" pitchFamily="18" charset="0"/>
                        </a:rPr>
                        <a:t>C.2.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Araştırma Yetkinliği, İş birlikleri ve Destekler</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just" fontAlgn="b"/>
                      <a:r>
                        <a:rPr lang="tr-TR" sz="2200" b="1" i="0" u="none" strike="noStrike" dirty="0">
                          <a:effectLst/>
                          <a:latin typeface="Times New Roman" panose="02020603050405020304" pitchFamily="18" charset="0"/>
                          <a:cs typeface="Times New Roman" panose="02020603050405020304" pitchFamily="18" charset="0"/>
                        </a:rPr>
                        <a:t> C.2.1. </a:t>
                      </a:r>
                      <a:r>
                        <a:rPr lang="tr-TR" sz="2200" b="1" i="0" u="none" strike="noStrike" kern="1200" baseline="0" dirty="0">
                          <a:solidFill>
                            <a:schemeClr val="dk1"/>
                          </a:solidFill>
                          <a:latin typeface="Times New Roman" panose="02020603050405020304" pitchFamily="18" charset="0"/>
                          <a:ea typeface="+mn-ea"/>
                          <a:cs typeface="Times New Roman" panose="02020603050405020304" pitchFamily="18" charset="0"/>
                        </a:rPr>
                        <a:t>Araştırma </a:t>
                      </a:r>
                      <a:r>
                        <a:rPr lang="tr-TR" sz="22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yetkinlikleri ve gelişimi</a:t>
                      </a:r>
                      <a:endParaRPr lang="tr-TR" sz="2200" b="1"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10000"/>
                        <a:lumOff val="9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127820" y="1510459"/>
            <a:ext cx="11503743" cy="3970318"/>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a:t>
            </a:r>
            <a:r>
              <a:rPr lang="tr-TR" sz="2100" b="0" i="0" u="none" strike="noStrike" baseline="0" dirty="0">
                <a:latin typeface="Times New Roman" panose="02020603050405020304" pitchFamily="18" charset="0"/>
                <a:cs typeface="Times New Roman" panose="02020603050405020304" pitchFamily="18" charset="0"/>
              </a:rPr>
              <a:t>Kurumun genelinde öğretim elemanlarının araştırma yetkinliğinin geliştirilmesine yönelik uygulamalar yürütülmektedir.</a:t>
            </a:r>
          </a:p>
          <a:p>
            <a:pPr algn="ctr"/>
            <a:r>
              <a:rPr lang="tr-TR" sz="2100" b="1" dirty="0">
                <a:latin typeface="Times New Roman" panose="02020603050405020304" pitchFamily="18" charset="0"/>
                <a:cs typeface="Times New Roman" panose="02020603050405020304" pitchFamily="18" charset="0"/>
              </a:rPr>
              <a:t>KANITLAR</a:t>
            </a:r>
          </a:p>
          <a:p>
            <a:pPr algn="ctr"/>
            <a:endParaRPr lang="tr-TR" sz="2100" b="1" dirty="0">
              <a:latin typeface="Times New Roman" panose="02020603050405020304" pitchFamily="18" charset="0"/>
              <a:cs typeface="Times New Roman" panose="02020603050405020304" pitchFamily="18" charset="0"/>
            </a:endParaRPr>
          </a:p>
          <a:p>
            <a:pPr algn="just"/>
            <a:r>
              <a:rPr lang="tr-TR" sz="2100" b="0" i="0" u="none" strike="noStrike" baseline="0" dirty="0">
                <a:latin typeface="Times New Roman" panose="02020603050405020304" pitchFamily="18" charset="0"/>
                <a:cs typeface="Times New Roman" panose="02020603050405020304" pitchFamily="18" charset="0"/>
              </a:rPr>
              <a:t>Akademik personelin araştırma ve geliştirme yetkinliğini geliştirmek üzere eğitim, çalıştay, proje pazarları vb. gibi sistematik faaliyetler gerçekleştirilmektedir</a:t>
            </a:r>
            <a:r>
              <a:rPr lang="tr-TR" sz="2100" b="0" i="0" u="none" strike="noStrike" baseline="0" dirty="0" smtClean="0">
                <a:latin typeface="Times New Roman" panose="02020603050405020304" pitchFamily="18" charset="0"/>
                <a:cs typeface="Times New Roman" panose="02020603050405020304" pitchFamily="18" charset="0"/>
              </a:rPr>
              <a:t>.</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Yüksekokulumuzda gerçekleştirilen TUBİTAK 2209 Proje tanıtım toplantısına ilişkin kanıtlar</a:t>
            </a:r>
            <a:r>
              <a:rPr lang="tr-TR" sz="2100" dirty="0" smtClean="0">
                <a:latin typeface="Times New Roman" panose="02020603050405020304" pitchFamily="18" charset="0"/>
                <a:cs typeface="Times New Roman" panose="02020603050405020304" pitchFamily="18" charset="0"/>
              </a:rPr>
              <a:t>.</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a:t>
            </a:r>
            <a:r>
              <a:rPr lang="tr-TR" sz="2100" dirty="0">
                <a:latin typeface="Times New Roman" panose="02020603050405020304" pitchFamily="18" charset="0"/>
                <a:cs typeface="Times New Roman" panose="02020603050405020304" pitchFamily="18" charset="0"/>
              </a:rPr>
              <a:t>3]</a:t>
            </a:r>
            <a:r>
              <a:rPr lang="tr-TR" sz="2100" dirty="0" err="1">
                <a:latin typeface="Times New Roman" panose="02020603050405020304" pitchFamily="18" charset="0"/>
                <a:cs typeface="Times New Roman" panose="02020603050405020304" pitchFamily="18" charset="0"/>
              </a:rPr>
              <a:t>Proje_tanıtım_toplantısı</a:t>
            </a:r>
            <a:r>
              <a:rPr lang="tr-TR" sz="2100" dirty="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hlinkClick r:id="rId2"/>
              </a:rPr>
              <a:t>https://www.ohu.edu.tr/ulukislamyo/duyuru/61645</a:t>
            </a:r>
            <a:endParaRPr lang="tr-TR" sz="2100" dirty="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p:txBody>
      </p:sp>
      <p:pic>
        <p:nvPicPr>
          <p:cNvPr id="4" name="Resim 3" descr="daire, metin, grafik, logo içeren bir resim&#10;&#10;Açıklama otomatik olarak oluşturuldu">
            <a:extLst>
              <a:ext uri="{FF2B5EF4-FFF2-40B4-BE49-F238E27FC236}">
                <a16:creationId xmlns:a16="http://schemas.microsoft.com/office/drawing/2014/main" id="{F875D337-E69E-79AC-F960-0F8690110E61}"/>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8762227" y="4845612"/>
            <a:ext cx="3181262" cy="1729722"/>
          </a:xfrm>
          <a:prstGeom prst="ellipse">
            <a:avLst/>
          </a:prstGeom>
          <a:ln>
            <a:noFill/>
          </a:ln>
          <a:effectLst>
            <a:softEdge rad="112500"/>
          </a:effectLst>
        </p:spPr>
      </p:pic>
    </p:spTree>
    <p:extLst>
      <p:ext uri="{BB962C8B-B14F-4D97-AF65-F5344CB8AC3E}">
        <p14:creationId xmlns:p14="http://schemas.microsoft.com/office/powerpoint/2010/main" val="4855476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daire, metin, grafik, logo içeren bir resim&#10;&#10;Açıklama otomatik olarak oluşturuldu">
            <a:extLst>
              <a:ext uri="{FF2B5EF4-FFF2-40B4-BE49-F238E27FC236}">
                <a16:creationId xmlns:a16="http://schemas.microsoft.com/office/drawing/2014/main" id="{F875D337-E69E-79AC-F960-0F8690110E61}"/>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8762227" y="4845612"/>
            <a:ext cx="3181262" cy="1729722"/>
          </a:xfrm>
          <a:prstGeom prst="ellipse">
            <a:avLst/>
          </a:prstGeom>
          <a:ln>
            <a:noFill/>
          </a:ln>
          <a:effectLst>
            <a:softEdge rad="112500"/>
          </a:effectLst>
        </p:spPr>
      </p:pic>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nvGraphicFramePr>
        <p:xfrm>
          <a:off x="1130710" y="1623588"/>
          <a:ext cx="10323871" cy="2798894"/>
        </p:xfrm>
        <a:graphic>
          <a:graphicData uri="http://schemas.openxmlformats.org/drawingml/2006/table">
            <a:tbl>
              <a:tblPr>
                <a:tableStyleId>{D7AC3CCA-C797-4891-BE02-D94E43425B78}</a:tableStyleId>
              </a:tblPr>
              <a:tblGrid>
                <a:gridCol w="10323871">
                  <a:extLst>
                    <a:ext uri="{9D8B030D-6E8A-4147-A177-3AD203B41FA5}">
                      <a16:colId xmlns:a16="http://schemas.microsoft.com/office/drawing/2014/main" val="2232394278"/>
                    </a:ext>
                  </a:extLst>
                </a:gridCol>
              </a:tblGrid>
              <a:tr h="779594">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C. ARAŞTIRMA VE GELİŞTİRME</a:t>
                      </a:r>
                    </a:p>
                  </a:txBody>
                  <a:tcPr marL="7620" marR="7620" marT="7620" marB="0" anchor="ctr"/>
                </a:tc>
                <a:extLst>
                  <a:ext uri="{0D108BD9-81ED-4DB2-BD59-A6C34878D82A}">
                    <a16:rowId xmlns:a16="http://schemas.microsoft.com/office/drawing/2014/main" val="770569739"/>
                  </a:ext>
                </a:extLst>
              </a:tr>
              <a:tr h="2011502">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C.3. </a:t>
                      </a:r>
                      <a:r>
                        <a:rPr lang="tr-TR" sz="2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Araştırma Performansı</a:t>
                      </a:r>
                    </a:p>
                    <a:p>
                      <a:pPr algn="l" fontAlgn="b"/>
                      <a:endParaRPr lang="tr-TR" sz="22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p>
                      <a:pPr algn="l" fontAlgn="b"/>
                      <a:r>
                        <a:rPr lang="tr-TR" sz="22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Kurum, araştırma faaliyetlerini verilere dayalı ve periyodik olarak ölçmeli, değerlendirmeli ve sonuçlarını yayımlamalıdır. Elde edilen bulgular, kurumun araştırma ve geliştirme performansının periyodik olarak gözden geçirilmesi ve sürekli iyileştirilmesi için kullanılmalıdır.</a:t>
                      </a: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584775"/>
          </a:xfrm>
          <a:prstGeom prst="rect">
            <a:avLst/>
          </a:prstGeom>
          <a:noFill/>
        </p:spPr>
        <p:txBody>
          <a:bodyPr wrap="square" rtlCol="0">
            <a:spAutoFit/>
          </a:bodyPr>
          <a:lstStyle/>
          <a:p>
            <a:pPr algn="ctr"/>
            <a:r>
              <a:rPr lang="tr-TR" sz="3200" b="1" dirty="0">
                <a:latin typeface="Times New Roman" panose="02020603050405020304" pitchFamily="18" charset="0"/>
                <a:cs typeface="Times New Roman" panose="02020603050405020304" pitchFamily="18" charset="0"/>
              </a:rPr>
              <a:t>ÖLÇÜTLER</a:t>
            </a:r>
          </a:p>
        </p:txBody>
      </p:sp>
    </p:spTree>
    <p:extLst>
      <p:ext uri="{BB962C8B-B14F-4D97-AF65-F5344CB8AC3E}">
        <p14:creationId xmlns:p14="http://schemas.microsoft.com/office/powerpoint/2010/main" val="36670877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daire, metin, grafik, logo içeren bir resim&#10;&#10;Açıklama otomatik olarak oluşturuldu">
            <a:extLst>
              <a:ext uri="{FF2B5EF4-FFF2-40B4-BE49-F238E27FC236}">
                <a16:creationId xmlns:a16="http://schemas.microsoft.com/office/drawing/2014/main" id="{F875D337-E69E-79AC-F960-0F8690110E61}"/>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8762227" y="4845612"/>
            <a:ext cx="3181262" cy="1729722"/>
          </a:xfrm>
          <a:prstGeom prst="ellipse">
            <a:avLst/>
          </a:prstGeom>
          <a:ln>
            <a:noFill/>
          </a:ln>
          <a:effectLst>
            <a:softEdge rad="112500"/>
          </a:effectLst>
        </p:spPr>
      </p:pic>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3580191621"/>
              </p:ext>
            </p:extLst>
          </p:nvPr>
        </p:nvGraphicFramePr>
        <p:xfrm>
          <a:off x="235973" y="282666"/>
          <a:ext cx="11611896" cy="1197474"/>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C.3. </a:t>
                      </a:r>
                      <a:r>
                        <a:rPr lang="tr-TR" sz="2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Araştırma Performansı</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just" fontAlgn="b"/>
                      <a:r>
                        <a:rPr lang="tr-TR" sz="2200" b="1" i="0" u="none" strike="noStrike" dirty="0">
                          <a:effectLst/>
                          <a:latin typeface="Times New Roman" panose="02020603050405020304" pitchFamily="18" charset="0"/>
                          <a:cs typeface="Times New Roman" panose="02020603050405020304" pitchFamily="18" charset="0"/>
                        </a:rPr>
                        <a:t> C.3.1. </a:t>
                      </a:r>
                      <a:r>
                        <a:rPr lang="tr-TR" sz="2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Araştırma Performansının </a:t>
                      </a:r>
                    </a:p>
                    <a:p>
                      <a:pPr algn="just" fontAlgn="b"/>
                      <a:r>
                        <a:rPr lang="tr-TR" sz="2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 İzlenmesi ve Değerlendirilmesi</a:t>
                      </a: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10000"/>
                        <a:lumOff val="9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904395"/>
            <a:ext cx="11503743" cy="3477875"/>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 </a:t>
            </a:r>
            <a:r>
              <a:rPr lang="tr-TR" sz="2200" dirty="0">
                <a:solidFill>
                  <a:srgbClr val="000000"/>
                </a:solidFill>
                <a:latin typeface="Times New Roman" panose="02020603050405020304" pitchFamily="18" charset="0"/>
                <a:cs typeface="Times New Roman" panose="02020603050405020304" pitchFamily="18" charset="0"/>
              </a:rPr>
              <a:t>Meslek yüksekokulumuzda araştırma performansını izlenmek ve değerlendirmek üzere oluşturulan mekanizmalar kullanılmaktadır. </a:t>
            </a:r>
          </a:p>
          <a:p>
            <a:pPr algn="just"/>
            <a:endParaRPr lang="tr-TR" sz="2200" dirty="0">
              <a:solidFill>
                <a:srgbClr val="000000"/>
              </a:solidFill>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KANITLAR</a:t>
            </a:r>
          </a:p>
          <a:p>
            <a:pPr algn="just"/>
            <a:r>
              <a:rPr lang="tr-TR" sz="2200" dirty="0">
                <a:solidFill>
                  <a:srgbClr val="000000"/>
                </a:solidFill>
                <a:latin typeface="Times New Roman" panose="02020603050405020304" pitchFamily="18" charset="0"/>
                <a:cs typeface="Times New Roman" panose="02020603050405020304" pitchFamily="18" charset="0"/>
              </a:rPr>
              <a:t>Araştırma geliştirme performansına ilişkin izleme ve iyileştirme çalışmaları Üniversitemiz tarafından oluşturulan Akademik Değerlendirme Kurulu, Akademik Teşvik Düzenleme, Denetleme ve İtiraz Komisyonu, Ar-</a:t>
            </a:r>
            <a:r>
              <a:rPr lang="tr-TR" sz="2200" dirty="0" err="1">
                <a:solidFill>
                  <a:srgbClr val="000000"/>
                </a:solidFill>
                <a:latin typeface="Times New Roman" panose="02020603050405020304" pitchFamily="18" charset="0"/>
                <a:cs typeface="Times New Roman" panose="02020603050405020304" pitchFamily="18" charset="0"/>
              </a:rPr>
              <a:t>Ge</a:t>
            </a:r>
            <a:r>
              <a:rPr lang="tr-TR" sz="2200" dirty="0">
                <a:solidFill>
                  <a:srgbClr val="000000"/>
                </a:solidFill>
                <a:latin typeface="Times New Roman" panose="02020603050405020304" pitchFamily="18" charset="0"/>
                <a:cs typeface="Times New Roman" panose="02020603050405020304" pitchFamily="18" charset="0"/>
              </a:rPr>
              <a:t> Süreçleri İzleme ve Kalite Komisyonu, Bilimsel Yayınları Teşvik ve Değerlendirme Komisyonu, Etik Kurul gibi kurullar aracılığıyla yapılmaktadır.</a:t>
            </a:r>
          </a:p>
          <a:p>
            <a:pPr algn="just"/>
            <a:endParaRPr lang="tr-TR" sz="2200" dirty="0">
              <a:solidFill>
                <a:srgbClr val="000000"/>
              </a:solidFill>
              <a:latin typeface="Times New Roman" panose="02020603050405020304" pitchFamily="18" charset="0"/>
              <a:cs typeface="Times New Roman" panose="02020603050405020304" pitchFamily="18" charset="0"/>
            </a:endParaRPr>
          </a:p>
          <a:p>
            <a:pPr algn="just"/>
            <a:r>
              <a:rPr lang="tr-TR" sz="2200" dirty="0" smtClean="0">
                <a:solidFill>
                  <a:srgbClr val="000000"/>
                </a:solidFill>
                <a:latin typeface="Times New Roman" panose="02020603050405020304" pitchFamily="18" charset="0"/>
                <a:cs typeface="Times New Roman" panose="02020603050405020304" pitchFamily="18" charset="0"/>
              </a:rPr>
              <a:t>[3]</a:t>
            </a:r>
            <a:r>
              <a:rPr lang="tr-TR" sz="2200" dirty="0" err="1" smtClean="0">
                <a:solidFill>
                  <a:srgbClr val="000000"/>
                </a:solidFill>
                <a:latin typeface="Times New Roman" panose="02020603050405020304" pitchFamily="18" charset="0"/>
                <a:cs typeface="Times New Roman" panose="02020603050405020304" pitchFamily="18" charset="0"/>
              </a:rPr>
              <a:t>Kurul_komisyonları:https</a:t>
            </a:r>
            <a:r>
              <a:rPr lang="tr-TR" sz="2200" dirty="0">
                <a:solidFill>
                  <a:srgbClr val="000000"/>
                </a:solidFill>
                <a:latin typeface="Times New Roman" panose="02020603050405020304" pitchFamily="18" charset="0"/>
                <a:cs typeface="Times New Roman" panose="02020603050405020304" pitchFamily="18" charset="0"/>
              </a:rPr>
              <a:t>://www.ohu.edu.tr/sayfa/diger-kurul-komisyon</a:t>
            </a:r>
          </a:p>
        </p:txBody>
      </p:sp>
    </p:spTree>
    <p:extLst>
      <p:ext uri="{BB962C8B-B14F-4D97-AF65-F5344CB8AC3E}">
        <p14:creationId xmlns:p14="http://schemas.microsoft.com/office/powerpoint/2010/main" val="32247748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daire, metin, grafik, logo içeren bir resim&#10;&#10;Açıklama otomatik olarak oluşturuldu">
            <a:extLst>
              <a:ext uri="{FF2B5EF4-FFF2-40B4-BE49-F238E27FC236}">
                <a16:creationId xmlns:a16="http://schemas.microsoft.com/office/drawing/2014/main" id="{F875D337-E69E-79AC-F960-0F8690110E61}"/>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8762227" y="4845612"/>
            <a:ext cx="3181262" cy="1729722"/>
          </a:xfrm>
          <a:prstGeom prst="ellipse">
            <a:avLst/>
          </a:prstGeom>
          <a:ln>
            <a:noFill/>
          </a:ln>
          <a:effectLst>
            <a:softEdge rad="112500"/>
          </a:effectLst>
        </p:spPr>
      </p:pic>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2948639076"/>
              </p:ext>
            </p:extLst>
          </p:nvPr>
        </p:nvGraphicFramePr>
        <p:xfrm>
          <a:off x="235973" y="282666"/>
          <a:ext cx="11611896" cy="1197474"/>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C.3. </a:t>
                      </a:r>
                      <a:r>
                        <a:rPr lang="tr-TR" sz="2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Araştırma Performansı</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just" fontAlgn="b"/>
                      <a:r>
                        <a:rPr lang="tr-TR" sz="2200" b="1" i="0" u="none" strike="noStrike" dirty="0">
                          <a:effectLst/>
                          <a:latin typeface="Times New Roman" panose="02020603050405020304" pitchFamily="18" charset="0"/>
                          <a:cs typeface="Times New Roman" panose="02020603050405020304" pitchFamily="18" charset="0"/>
                        </a:rPr>
                        <a:t> C.3.2. </a:t>
                      </a:r>
                      <a:r>
                        <a:rPr lang="tr-TR" sz="2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Öğretim Elemanı/Araştırmacı </a:t>
                      </a:r>
                    </a:p>
                    <a:p>
                      <a:pPr algn="just" fontAlgn="b"/>
                      <a:r>
                        <a:rPr lang="tr-TR" sz="22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Performansının Değerlendirilmesi</a:t>
                      </a: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10000"/>
                        <a:lumOff val="9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904395"/>
            <a:ext cx="11503743" cy="4290277"/>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 </a:t>
            </a:r>
            <a:r>
              <a:rPr lang="tr-TR" sz="2200" b="0" i="0" u="none" strike="noStrike" baseline="0" dirty="0">
                <a:latin typeface="Times New Roman" panose="02020603050405020304" pitchFamily="18" charset="0"/>
                <a:cs typeface="Times New Roman" panose="02020603050405020304" pitchFamily="18" charset="0"/>
              </a:rPr>
              <a:t>Kurumun genelinde öğretim elemanlarının araştırma-geliştirme performansını izlemek ve değerlendirmek üzere oluşturulan mekanizmalar kullanılmaktadır.</a:t>
            </a:r>
          </a:p>
          <a:p>
            <a:pPr algn="just"/>
            <a:endParaRPr lang="tr-TR" sz="2200" dirty="0">
              <a:solidFill>
                <a:srgbClr val="000000"/>
              </a:solidFill>
              <a:latin typeface="Times New Roman" panose="02020603050405020304" pitchFamily="18" charset="0"/>
              <a:cs typeface="Times New Roman" panose="02020603050405020304" pitchFamily="18" charset="0"/>
            </a:endParaRPr>
          </a:p>
          <a:p>
            <a:pPr algn="ctr"/>
            <a:r>
              <a:rPr lang="tr-TR" sz="2200" b="1" dirty="0">
                <a:latin typeface="Times New Roman" panose="02020603050405020304" pitchFamily="18" charset="0"/>
                <a:cs typeface="Times New Roman" panose="02020603050405020304" pitchFamily="18" charset="0"/>
              </a:rPr>
              <a:t>KANITLAR</a:t>
            </a:r>
          </a:p>
          <a:p>
            <a:pPr algn="just">
              <a:lnSpc>
                <a:spcPct val="107000"/>
              </a:lnSpc>
              <a:spcAft>
                <a:spcPts val="600"/>
              </a:spcAft>
            </a:pPr>
            <a:r>
              <a:rPr lang="tr-TR" sz="2200" dirty="0" smtClean="0">
                <a:solidFill>
                  <a:srgbClr val="000000"/>
                </a:solidFill>
                <a:latin typeface="Times New Roman" panose="02020603050405020304" pitchFamily="18" charset="0"/>
                <a:cs typeface="Times New Roman" panose="02020603050405020304" pitchFamily="18" charset="0"/>
              </a:rPr>
              <a:t>Akademik </a:t>
            </a:r>
            <a:r>
              <a:rPr lang="tr-TR" sz="2200" dirty="0">
                <a:solidFill>
                  <a:srgbClr val="000000"/>
                </a:solidFill>
                <a:latin typeface="Times New Roman" panose="02020603050405020304" pitchFamily="18" charset="0"/>
                <a:cs typeface="Times New Roman" panose="02020603050405020304" pitchFamily="18" charset="0"/>
              </a:rPr>
              <a:t>personelin araştırma performansının izlenmesine yönelik YÖKSİS verileri AKAPEDİA üzerinden güncellenerek özgeçmiş sayfaları oluşturulmaktadır. Teşvik ve ödüllendirme kapsamında Uluslararası Bilimsel Yayınları Teşvik Programı Uygulama Esasları bulunmaktadır</a:t>
            </a:r>
            <a:r>
              <a:rPr lang="tr-TR" sz="2200" dirty="0" smtClean="0">
                <a:solidFill>
                  <a:srgbClr val="000000"/>
                </a:solidFill>
                <a:latin typeface="Times New Roman" panose="02020603050405020304" pitchFamily="18" charset="0"/>
                <a:cs typeface="Times New Roman" panose="02020603050405020304" pitchFamily="18" charset="0"/>
              </a:rPr>
              <a:t>.</a:t>
            </a:r>
          </a:p>
          <a:p>
            <a:pPr algn="just">
              <a:lnSpc>
                <a:spcPct val="107000"/>
              </a:lnSpc>
              <a:spcAft>
                <a:spcPts val="600"/>
              </a:spcAft>
            </a:pPr>
            <a:endParaRPr lang="tr-TR" sz="2200" dirty="0">
              <a:solidFill>
                <a:srgbClr val="000000"/>
              </a:solidFill>
              <a:latin typeface="Times New Roman" panose="02020603050405020304" pitchFamily="18" charset="0"/>
              <a:cs typeface="Times New Roman" panose="02020603050405020304" pitchFamily="18" charset="0"/>
            </a:endParaRPr>
          </a:p>
          <a:p>
            <a:pPr algn="just">
              <a:lnSpc>
                <a:spcPct val="107000"/>
              </a:lnSpc>
              <a:spcAft>
                <a:spcPts val="600"/>
              </a:spcAft>
            </a:pPr>
            <a:r>
              <a:rPr lang="tr-TR" sz="2200" dirty="0">
                <a:solidFill>
                  <a:srgbClr val="000000"/>
                </a:solidFill>
                <a:latin typeface="Times New Roman" panose="02020603050405020304" pitchFamily="18" charset="0"/>
                <a:cs typeface="Times New Roman" panose="02020603050405020304" pitchFamily="18" charset="0"/>
              </a:rPr>
              <a:t>Anket yoluyla öğretim elemanlarının geri bildirimleri OGRİS üzerinden gerçekleştirilmektedir.</a:t>
            </a:r>
          </a:p>
          <a:p>
            <a:pPr algn="just">
              <a:lnSpc>
                <a:spcPct val="107000"/>
              </a:lnSpc>
              <a:spcAft>
                <a:spcPts val="600"/>
              </a:spcAft>
            </a:pPr>
            <a:endParaRPr lang="tr-TR" sz="2200" dirty="0">
              <a:solidFill>
                <a:srgbClr val="000000"/>
              </a:solidFill>
              <a:latin typeface="Times New Roman" panose="02020603050405020304" pitchFamily="18" charset="0"/>
              <a:cs typeface="Times New Roman" panose="02020603050405020304" pitchFamily="18" charset="0"/>
            </a:endParaRPr>
          </a:p>
          <a:p>
            <a:pPr algn="just">
              <a:lnSpc>
                <a:spcPct val="107000"/>
              </a:lnSpc>
              <a:spcAft>
                <a:spcPts val="600"/>
              </a:spcAft>
            </a:pPr>
            <a:r>
              <a:rPr lang="tr-TR" sz="2200" dirty="0" smtClean="0">
                <a:solidFill>
                  <a:srgbClr val="000000"/>
                </a:solidFill>
                <a:latin typeface="Times New Roman" panose="02020603050405020304" pitchFamily="18" charset="0"/>
                <a:cs typeface="Times New Roman" panose="02020603050405020304" pitchFamily="18" charset="0"/>
              </a:rPr>
              <a:t>[3]Yönergeler: https</a:t>
            </a:r>
            <a:r>
              <a:rPr lang="tr-TR" sz="2200" dirty="0">
                <a:solidFill>
                  <a:srgbClr val="000000"/>
                </a:solidFill>
                <a:latin typeface="Times New Roman" panose="02020603050405020304" pitchFamily="18" charset="0"/>
                <a:cs typeface="Times New Roman" panose="02020603050405020304" pitchFamily="18" charset="0"/>
              </a:rPr>
              <a:t>://ohu.edu.tr/personel/sayfa/yönergeler</a:t>
            </a:r>
          </a:p>
        </p:txBody>
      </p:sp>
    </p:spTree>
    <p:extLst>
      <p:ext uri="{BB962C8B-B14F-4D97-AF65-F5344CB8AC3E}">
        <p14:creationId xmlns:p14="http://schemas.microsoft.com/office/powerpoint/2010/main" val="9759725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a:extLst>
              <a:ext uri="{FF2B5EF4-FFF2-40B4-BE49-F238E27FC236}">
                <a16:creationId xmlns:a16="http://schemas.microsoft.com/office/drawing/2014/main" id="{CBA9EEC0-C06D-A7F1-FDB5-0286444ED567}"/>
              </a:ext>
            </a:extLst>
          </p:cNvPr>
          <p:cNvGraphicFramePr>
            <a:graphicFrameLocks noGrp="1"/>
          </p:cNvGraphicFramePr>
          <p:nvPr>
            <p:extLst>
              <p:ext uri="{D42A27DB-BD31-4B8C-83A1-F6EECF244321}">
                <p14:modId xmlns:p14="http://schemas.microsoft.com/office/powerpoint/2010/main" val="1477652724"/>
              </p:ext>
            </p:extLst>
          </p:nvPr>
        </p:nvGraphicFramePr>
        <p:xfrm>
          <a:off x="1499419" y="1623588"/>
          <a:ext cx="9193162" cy="2796247"/>
        </p:xfrm>
        <a:graphic>
          <a:graphicData uri="http://schemas.openxmlformats.org/drawingml/2006/table">
            <a:tbl>
              <a:tblPr>
                <a:tableStyleId>{D7AC3CCA-C797-4891-BE02-D94E43425B78}</a:tableStyleId>
              </a:tblPr>
              <a:tblGrid>
                <a:gridCol w="9193162">
                  <a:extLst>
                    <a:ext uri="{9D8B030D-6E8A-4147-A177-3AD203B41FA5}">
                      <a16:colId xmlns:a16="http://schemas.microsoft.com/office/drawing/2014/main" val="2232394278"/>
                    </a:ext>
                  </a:extLst>
                </a:gridCol>
              </a:tblGrid>
              <a:tr h="782616">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D. TOPLUMSAL KATKI</a:t>
                      </a:r>
                    </a:p>
                  </a:txBody>
                  <a:tcPr marL="7620" marR="7620" marT="7620" marB="0" anchor="ctr"/>
                </a:tc>
                <a:extLst>
                  <a:ext uri="{0D108BD9-81ED-4DB2-BD59-A6C34878D82A}">
                    <a16:rowId xmlns:a16="http://schemas.microsoft.com/office/drawing/2014/main" val="770569739"/>
                  </a:ext>
                </a:extLst>
              </a:tr>
              <a:tr h="2013631">
                <a:tc>
                  <a:txBody>
                    <a:bodyPr/>
                    <a:lstStyle/>
                    <a:p>
                      <a:pPr algn="l" fontAlgn="b"/>
                      <a:r>
                        <a:rPr lang="tr-TR" sz="2200" b="1" i="0" u="none" strike="noStrike" dirty="0">
                          <a:solidFill>
                            <a:srgbClr val="000000"/>
                          </a:solidFill>
                          <a:effectLst/>
                          <a:latin typeface="Times New Roman" panose="02020603050405020304" pitchFamily="18" charset="0"/>
                          <a:cs typeface="Times New Roman" panose="02020603050405020304" pitchFamily="18" charset="0"/>
                        </a:rPr>
                        <a:t>D.1. Toplumsal Katkı Süreçlerinin Yönetimi ve Toplumsal Katkı Kaynakları</a:t>
                      </a:r>
                    </a:p>
                    <a:p>
                      <a:pPr algn="l" fontAlgn="b"/>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p>
                      <a:pPr algn="just" fontAlgn="b"/>
                      <a:r>
                        <a:rPr lang="tr-TR" sz="2200" b="0" i="0" u="none" strike="noStrike" dirty="0">
                          <a:solidFill>
                            <a:srgbClr val="000000"/>
                          </a:solidFill>
                          <a:effectLst/>
                          <a:latin typeface="Times New Roman" panose="02020603050405020304" pitchFamily="18" charset="0"/>
                          <a:cs typeface="Times New Roman" panose="02020603050405020304" pitchFamily="18" charset="0"/>
                        </a:rPr>
                        <a:t>Kurum, toplumsal katkı faaliyetlerini stratejik amaçları ve hedefleri doğrultusunda yönetmelidir. Bu faaliyetler için uygun fiziki altyapı ve mali kaynak oluşturmalı ve bunların etkin şekilde kullanımını sağlamalıdır.</a:t>
                      </a:r>
                    </a:p>
                  </a:txBody>
                  <a:tcPr marL="7620" marR="7620" marT="7620" marB="0"/>
                </a:tc>
                <a:extLst>
                  <a:ext uri="{0D108BD9-81ED-4DB2-BD59-A6C34878D82A}">
                    <a16:rowId xmlns:a16="http://schemas.microsoft.com/office/drawing/2014/main" val="2731926030"/>
                  </a:ext>
                </a:extLst>
              </a:tr>
            </a:tbl>
          </a:graphicData>
        </a:graphic>
      </p:graphicFrame>
      <p:sp>
        <p:nvSpPr>
          <p:cNvPr id="5" name="Metin kutusu 4">
            <a:extLst>
              <a:ext uri="{FF2B5EF4-FFF2-40B4-BE49-F238E27FC236}">
                <a16:creationId xmlns:a16="http://schemas.microsoft.com/office/drawing/2014/main" id="{D1B75AFA-3DD1-8577-70A8-8D3CF962C37E}"/>
              </a:ext>
            </a:extLst>
          </p:cNvPr>
          <p:cNvSpPr txBox="1"/>
          <p:nvPr/>
        </p:nvSpPr>
        <p:spPr>
          <a:xfrm>
            <a:off x="1499419" y="707923"/>
            <a:ext cx="9193162" cy="584775"/>
          </a:xfrm>
          <a:prstGeom prst="rect">
            <a:avLst/>
          </a:prstGeom>
          <a:noFill/>
        </p:spPr>
        <p:txBody>
          <a:bodyPr wrap="square" rtlCol="0">
            <a:spAutoFit/>
          </a:bodyPr>
          <a:lstStyle/>
          <a:p>
            <a:pPr algn="ctr"/>
            <a:r>
              <a:rPr lang="tr-TR" sz="3200" b="1" dirty="0">
                <a:latin typeface="Times New Roman" panose="02020603050405020304" pitchFamily="18" charset="0"/>
                <a:cs typeface="Times New Roman" panose="02020603050405020304" pitchFamily="18" charset="0"/>
              </a:rPr>
              <a:t>ÖLÇÜTLER</a:t>
            </a:r>
          </a:p>
        </p:txBody>
      </p:sp>
      <p:pic>
        <p:nvPicPr>
          <p:cNvPr id="2" name="Resim 1" descr="daire, metin, grafik, logo içeren bir resim">
            <a:extLst>
              <a:ext uri="{FF2B5EF4-FFF2-40B4-BE49-F238E27FC236}">
                <a16:creationId xmlns:a16="http://schemas.microsoft.com/office/drawing/2014/main" id="{EF5ED216-8C44-CE24-EDB3-58DBEC667A0A}"/>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5220988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2625123206"/>
              </p:ext>
            </p:extLst>
          </p:nvPr>
        </p:nvGraphicFramePr>
        <p:xfrm>
          <a:off x="235973" y="282666"/>
          <a:ext cx="11611896" cy="1356360"/>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tr-TR" sz="2200" b="1" i="0" u="none" strike="noStrike" dirty="0">
                          <a:effectLst/>
                          <a:latin typeface="Times New Roman" panose="02020603050405020304" pitchFamily="18" charset="0"/>
                          <a:cs typeface="Times New Roman" panose="02020603050405020304" pitchFamily="18" charset="0"/>
                        </a:rPr>
                        <a:t>D.1. Toplumsal Katkı Süreçlerinin Yönetimi ve Toplumsal Katkı Kaynakları </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D.1.1. Toplumsal Katkı Süreçlerinin Yönetimi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639026"/>
            <a:ext cx="11503743" cy="3754874"/>
          </a:xfrm>
          <a:prstGeom prst="rect">
            <a:avLst/>
          </a:prstGeom>
          <a:noFill/>
        </p:spPr>
        <p:txBody>
          <a:bodyPr wrap="square" rtlCol="0">
            <a:spAutoFit/>
          </a:bodyPr>
          <a:lstStyle/>
          <a:p>
            <a:pPr algn="just"/>
            <a:r>
              <a:rPr lang="tr-TR" sz="2200" b="1" dirty="0">
                <a:latin typeface="Times New Roman" panose="02020603050405020304" pitchFamily="18" charset="0"/>
                <a:cs typeface="Times New Roman" panose="02020603050405020304" pitchFamily="18" charset="0"/>
              </a:rPr>
              <a:t>Olgunluk Düzeyi 3: </a:t>
            </a:r>
            <a:r>
              <a:rPr lang="tr-TR" sz="2200" dirty="0">
                <a:latin typeface="Times New Roman" panose="02020603050405020304" pitchFamily="18" charset="0"/>
                <a:cs typeface="Times New Roman" panose="02020603050405020304" pitchFamily="18" charset="0"/>
              </a:rPr>
              <a:t>Kurumun genelinde toplumsal katkı süreçlerinin yönetimi ve organizasyonel yapısı kurumsal tercihler yönünde uygulanmaktadır. </a:t>
            </a:r>
            <a:endParaRPr lang="tr-TR" sz="2200" dirty="0" smtClean="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a:p>
            <a:pPr algn="ctr"/>
            <a:r>
              <a:rPr lang="tr-TR" sz="2200" b="1" dirty="0" smtClean="0">
                <a:latin typeface="Times New Roman" panose="02020603050405020304" pitchFamily="18" charset="0"/>
                <a:cs typeface="Times New Roman" panose="02020603050405020304" pitchFamily="18" charset="0"/>
              </a:rPr>
              <a:t>KANITLAR</a:t>
            </a:r>
          </a:p>
          <a:p>
            <a:pPr algn="ctr"/>
            <a:endParaRPr lang="tr-TR" sz="20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Yüksekokulumuzun toplumsal katkı politikası kurumun toplumsal katkı süreçlerinin yönetimi ve organizasyonel yapısı kapsamında tanıtım komisyonu oluşturulmuş ve web sitesinde </a:t>
            </a:r>
            <a:r>
              <a:rPr lang="tr-TR" sz="2200" dirty="0" smtClean="0">
                <a:latin typeface="Times New Roman" panose="02020603050405020304" pitchFamily="18" charset="0"/>
                <a:cs typeface="Times New Roman" panose="02020603050405020304" pitchFamily="18" charset="0"/>
              </a:rPr>
              <a:t>yayımlanmıştır.</a:t>
            </a:r>
          </a:p>
          <a:p>
            <a:pPr algn="just"/>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[3]</a:t>
            </a:r>
            <a:r>
              <a:rPr lang="tr-TR" sz="2200" dirty="0" err="1" smtClean="0">
                <a:latin typeface="Times New Roman" panose="02020603050405020304" pitchFamily="18" charset="0"/>
                <a:cs typeface="Times New Roman" panose="02020603050405020304" pitchFamily="18" charset="0"/>
              </a:rPr>
              <a:t>Kurul_ve_komisyonlar</a:t>
            </a:r>
            <a:r>
              <a:rPr lang="tr-TR" sz="2200" dirty="0" smtClean="0">
                <a:latin typeface="Times New Roman" panose="02020603050405020304" pitchFamily="18" charset="0"/>
                <a:cs typeface="Times New Roman" panose="02020603050405020304" pitchFamily="18" charset="0"/>
              </a:rPr>
              <a:t>: https</a:t>
            </a:r>
            <a:r>
              <a:rPr lang="tr-TR" sz="2200" dirty="0">
                <a:latin typeface="Times New Roman" panose="02020603050405020304" pitchFamily="18" charset="0"/>
                <a:cs typeface="Times New Roman" panose="02020603050405020304" pitchFamily="18" charset="0"/>
              </a:rPr>
              <a:t>://www.ohu.edu.tr/ulukislamyo/sayfa/kurullar-ve-komisyonlar</a:t>
            </a:r>
          </a:p>
          <a:p>
            <a:pPr algn="just"/>
            <a:endParaRPr lang="tr-TR" sz="2100" dirty="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2"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957181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2117405842"/>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A.1. Liderlik ve Kalite </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A.1.1. Yönetişim modeli ve idari yapı</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4616648"/>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Meslek yüksekokulumuzun, yönetişim modeli ve organizasyonel yapılanması birim ve alanların genelini kapsayacak şekilde faaliyet göstermektedir.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a:latin typeface="Times New Roman" panose="02020603050405020304" pitchFamily="18" charset="0"/>
                <a:cs typeface="Times New Roman" panose="02020603050405020304" pitchFamily="18" charset="0"/>
              </a:rPr>
              <a:t>KANITLAR</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Bölümümüzde </a:t>
            </a:r>
            <a:r>
              <a:rPr lang="tr-TR" sz="2100" b="0" i="0" u="none" strike="noStrike" baseline="0" dirty="0" smtClean="0">
                <a:latin typeface="Times New Roman" panose="02020603050405020304" pitchFamily="18" charset="0"/>
                <a:cs typeface="Times New Roman" panose="02020603050405020304" pitchFamily="18" charset="0"/>
              </a:rPr>
              <a:t>öngörülen </a:t>
            </a:r>
            <a:r>
              <a:rPr lang="tr-TR" sz="2100" b="0" i="0" u="none" strike="noStrike" baseline="0" dirty="0">
                <a:latin typeface="Times New Roman" panose="02020603050405020304" pitchFamily="18" charset="0"/>
                <a:cs typeface="Times New Roman" panose="02020603050405020304" pitchFamily="18" charset="0"/>
              </a:rPr>
              <a:t>yönetişim modeli ile gerçekleşmenin karşılaştırılması, modelin kurumsallığı ve sürekliliği yerleşmiş ve benimsenmiştir. Organizasyon şeması ve bağlı olma/rapor verme ilişkileri; görev tanımları, iş akış süreçleri vardır ve gerçeği yansıtmaktadır; ayrıca bunlar web sitesinde yayımlanmıştır.</a:t>
            </a:r>
          </a:p>
          <a:p>
            <a:pPr algn="just"/>
            <a:endParaRPr lang="tr-TR" sz="2100" dirty="0" smtClean="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[3]</a:t>
            </a:r>
            <a:r>
              <a:rPr lang="tr-TR" sz="2100" dirty="0" err="1" smtClean="0">
                <a:latin typeface="Times New Roman" panose="02020603050405020304" pitchFamily="18" charset="0"/>
                <a:cs typeface="Times New Roman" panose="02020603050405020304" pitchFamily="18" charset="0"/>
              </a:rPr>
              <a:t>Bölüm_kurulu</a:t>
            </a:r>
            <a:r>
              <a:rPr lang="tr-TR" sz="2100" dirty="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hlinkClick r:id="rId2"/>
              </a:rPr>
              <a:t>https://</a:t>
            </a:r>
            <a:r>
              <a:rPr lang="tr-TR" sz="2100" dirty="0" smtClean="0">
                <a:latin typeface="Times New Roman" panose="02020603050405020304" pitchFamily="18" charset="0"/>
                <a:cs typeface="Times New Roman" panose="02020603050405020304" pitchFamily="18" charset="0"/>
                <a:hlinkClick r:id="rId2"/>
              </a:rPr>
              <a:t>www.ohu.edu.tr/ulukislamyo/muhasebevergiuygulama/sayfa/bolum-kurulu</a:t>
            </a:r>
            <a:endParaRPr lang="tr-TR" sz="2100" dirty="0" smtClean="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a:t>
            </a:r>
            <a:r>
              <a:rPr lang="tr-TR" sz="2100" dirty="0" smtClean="0">
                <a:latin typeface="Times New Roman" panose="02020603050405020304" pitchFamily="18" charset="0"/>
                <a:cs typeface="Times New Roman" panose="02020603050405020304" pitchFamily="18" charset="0"/>
              </a:rPr>
              <a:t>3]</a:t>
            </a:r>
            <a:r>
              <a:rPr lang="tr-TR" sz="2100" dirty="0" err="1" smtClean="0">
                <a:latin typeface="Times New Roman" panose="02020603050405020304" pitchFamily="18" charset="0"/>
                <a:cs typeface="Times New Roman" panose="02020603050405020304" pitchFamily="18" charset="0"/>
              </a:rPr>
              <a:t>Bölüm_komisyonları</a:t>
            </a:r>
            <a:r>
              <a:rPr lang="tr-TR" sz="2100" dirty="0" smtClean="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https://www.ohu.edu.tr/ulukislamyo//muhasebevergiuygulama/sayfa/komisyonlar</a:t>
            </a:r>
          </a:p>
          <a:p>
            <a:pPr algn="just"/>
            <a:r>
              <a:rPr lang="tr-TR" sz="2100" dirty="0">
                <a:latin typeface="Times New Roman" panose="02020603050405020304" pitchFamily="18" charset="0"/>
                <a:cs typeface="Times New Roman" panose="02020603050405020304" pitchFamily="18" charset="0"/>
              </a:rPr>
              <a:t>[</a:t>
            </a:r>
            <a:r>
              <a:rPr lang="tr-TR" sz="2100" dirty="0" smtClean="0">
                <a:latin typeface="Times New Roman" panose="02020603050405020304" pitchFamily="18" charset="0"/>
                <a:cs typeface="Times New Roman" panose="02020603050405020304" pitchFamily="18" charset="0"/>
              </a:rPr>
              <a:t>3]</a:t>
            </a:r>
            <a:r>
              <a:rPr lang="tr-TR" sz="2100" u="sng" dirty="0" err="1" smtClean="0">
                <a:latin typeface="Times New Roman" panose="02020603050405020304" pitchFamily="18" charset="0"/>
                <a:cs typeface="Times New Roman" panose="02020603050405020304" pitchFamily="18" charset="0"/>
              </a:rPr>
              <a:t>Görev_tanımları</a:t>
            </a:r>
            <a:r>
              <a:rPr lang="tr-TR" sz="2100" u="sng" dirty="0">
                <a:latin typeface="Times New Roman" panose="02020603050405020304" pitchFamily="18" charset="0"/>
                <a:cs typeface="Times New Roman" panose="02020603050405020304" pitchFamily="18" charset="0"/>
              </a:rPr>
              <a:t>:</a:t>
            </a:r>
            <a:r>
              <a:rPr lang="tr-TR" sz="2100" dirty="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hlinkClick r:id="rId3"/>
              </a:rPr>
              <a:t>https://www.ohu.edu.tr/ulukislamyo/sayfa/gorev-tanimlari</a:t>
            </a:r>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a:t>
            </a:r>
            <a:r>
              <a:rPr lang="tr-TR" sz="2100" dirty="0" smtClean="0">
                <a:latin typeface="Times New Roman" panose="02020603050405020304" pitchFamily="18" charset="0"/>
                <a:cs typeface="Times New Roman" panose="02020603050405020304" pitchFamily="18" charset="0"/>
              </a:rPr>
              <a:t>3]</a:t>
            </a:r>
            <a:r>
              <a:rPr lang="tr-TR" sz="2100" u="sng" dirty="0" err="1" smtClean="0">
                <a:latin typeface="Times New Roman" panose="02020603050405020304" pitchFamily="18" charset="0"/>
                <a:cs typeface="Times New Roman" panose="02020603050405020304" pitchFamily="18" charset="0"/>
              </a:rPr>
              <a:t>İş_akış_süreçleri</a:t>
            </a:r>
            <a:r>
              <a:rPr lang="tr-TR" sz="2100" u="sng" dirty="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hlinkClick r:id="rId4"/>
              </a:rPr>
              <a:t>https://</a:t>
            </a:r>
            <a:r>
              <a:rPr lang="tr-TR" sz="2100" dirty="0" smtClean="0">
                <a:latin typeface="Times New Roman" panose="02020603050405020304" pitchFamily="18" charset="0"/>
                <a:cs typeface="Times New Roman" panose="02020603050405020304" pitchFamily="18" charset="0"/>
                <a:hlinkClick r:id="rId4"/>
              </a:rPr>
              <a:t>www.ohu.edu.tr/ulukislamyo/sayfa/is-akis-surecleri</a:t>
            </a:r>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5"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30109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3843163667"/>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A.1. Liderlik ve Kalite </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A.1.2. Liderlik</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5909310"/>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smtClean="0">
                <a:latin typeface="Times New Roman" panose="02020603050405020304" pitchFamily="18" charset="0"/>
                <a:cs typeface="Times New Roman" panose="02020603050405020304" pitchFamily="18" charset="0"/>
              </a:rPr>
              <a:t>Bölümüzün, </a:t>
            </a:r>
            <a:r>
              <a:rPr lang="tr-TR" sz="2100" dirty="0">
                <a:latin typeface="Times New Roman" panose="02020603050405020304" pitchFamily="18" charset="0"/>
                <a:cs typeface="Times New Roman" panose="02020603050405020304" pitchFamily="18" charset="0"/>
              </a:rPr>
              <a:t>geneline yayılmış, kalite güvencesi sistemi ve kültürün gelişimini destekleyen etkin liderlik uygulamaları bulunmaktadır.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smtClean="0">
                <a:latin typeface="Times New Roman" panose="02020603050405020304" pitchFamily="18" charset="0"/>
                <a:cs typeface="Times New Roman" panose="02020603050405020304" pitchFamily="18" charset="0"/>
              </a:rPr>
              <a:t>KANITLAR</a:t>
            </a:r>
          </a:p>
          <a:p>
            <a:pPr algn="ctr"/>
            <a:endParaRPr lang="tr-TR" sz="2100" b="1"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Yüksekokulumuzda akademik ve idari birimler ile yönetim arasında etkin bir iletişim ağı oluşturulmuştur</a:t>
            </a:r>
            <a:r>
              <a:rPr lang="tr-TR" sz="2100" dirty="0" smtClean="0">
                <a:latin typeface="Times New Roman" panose="02020603050405020304" pitchFamily="18" charset="0"/>
                <a:cs typeface="Times New Roman" panose="02020603050405020304" pitchFamily="18" charset="0"/>
              </a:rPr>
              <a:t>. </a:t>
            </a:r>
          </a:p>
          <a:p>
            <a:pPr algn="just"/>
            <a:r>
              <a:rPr lang="tr-TR" sz="2100" dirty="0" smtClean="0">
                <a:latin typeface="Times New Roman" panose="02020603050405020304" pitchFamily="18" charset="0"/>
                <a:cs typeface="Times New Roman" panose="02020603050405020304" pitchFamily="18" charset="0"/>
              </a:rPr>
              <a:t>OGRİS </a:t>
            </a:r>
            <a:r>
              <a:rPr lang="tr-TR" sz="2100" dirty="0">
                <a:latin typeface="Times New Roman" panose="02020603050405020304" pitchFamily="18" charset="0"/>
                <a:cs typeface="Times New Roman" panose="02020603050405020304" pitchFamily="18" charset="0"/>
              </a:rPr>
              <a:t>sistemi üzerinden anket çalışmaları gerçekleştirmektedir</a:t>
            </a:r>
            <a:r>
              <a:rPr lang="tr-TR" sz="2100" dirty="0" smtClean="0">
                <a:latin typeface="Times New Roman" panose="02020603050405020304" pitchFamily="18" charset="0"/>
                <a:cs typeface="Times New Roman" panose="02020603050405020304" pitchFamily="18" charset="0"/>
              </a:rPr>
              <a:t>.</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Bölümümüzde, kurumun değerleri ve hedefleri doğrultusunda stratejilerin yanı sıra; yetki paylaşımını, ilişkileri, zamanı, kurumsal motivasyon ve stresi de etkin ve dengeli biçimde yönetmektedir. </a:t>
            </a:r>
          </a:p>
          <a:p>
            <a:pPr algn="just"/>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Okulumuzda kalite kültürünün gelişmesini ölçmek ve izlemek için kalite çalışmaları internet adresinde yayınlanmaktadır</a:t>
            </a:r>
            <a:r>
              <a:rPr lang="tr-TR" sz="2100" dirty="0" smtClean="0">
                <a:latin typeface="Times New Roman" panose="02020603050405020304" pitchFamily="18" charset="0"/>
                <a:cs typeface="Times New Roman" panose="02020603050405020304" pitchFamily="18" charset="0"/>
              </a:rPr>
              <a:t>.</a:t>
            </a:r>
          </a:p>
          <a:p>
            <a:pPr algn="just"/>
            <a:endParaRPr lang="tr-TR" sz="2100" dirty="0" smtClean="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[3]</a:t>
            </a:r>
            <a:r>
              <a:rPr lang="tr-TR" sz="2100" dirty="0" err="1" smtClean="0">
                <a:latin typeface="Times New Roman" panose="02020603050405020304" pitchFamily="18" charset="0"/>
                <a:cs typeface="Times New Roman" panose="02020603050405020304" pitchFamily="18" charset="0"/>
              </a:rPr>
              <a:t>Birim_kalite_komisyonu</a:t>
            </a:r>
            <a:r>
              <a:rPr lang="tr-TR" sz="2100" dirty="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hlinkClick r:id="rId2"/>
              </a:rPr>
              <a:t>https://</a:t>
            </a:r>
            <a:r>
              <a:rPr lang="tr-TR" sz="2100" dirty="0" smtClean="0">
                <a:latin typeface="Times New Roman" panose="02020603050405020304" pitchFamily="18" charset="0"/>
                <a:cs typeface="Times New Roman" panose="02020603050405020304" pitchFamily="18" charset="0"/>
                <a:hlinkClick r:id="rId2"/>
              </a:rPr>
              <a:t>www.ohu.edu.tr/ulukislamyo/sayfa/birim-kalite-komisyonu</a:t>
            </a:r>
            <a:endParaRPr lang="tr-TR" sz="2100" dirty="0" smtClean="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416286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2291205486"/>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A.1. Liderlik ve Kalite </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A.1.3. Kurumsal dönüşüm kapasitesi</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4062651"/>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Kurumda değişim yönetimi yaklaşımı kurumun geneline yayılmış ve bütüncül olarak yürütülmektedir.</a:t>
            </a:r>
          </a:p>
          <a:p>
            <a:pPr algn="just"/>
            <a:endParaRPr lang="tr-TR" sz="2100" dirty="0">
              <a:latin typeface="Times New Roman" panose="02020603050405020304" pitchFamily="18" charset="0"/>
              <a:cs typeface="Times New Roman" panose="02020603050405020304" pitchFamily="18" charset="0"/>
            </a:endParaRPr>
          </a:p>
          <a:p>
            <a:pPr algn="ctr"/>
            <a:r>
              <a:rPr lang="tr-TR" sz="2100" b="1" dirty="0" smtClean="0">
                <a:latin typeface="Times New Roman" panose="02020603050405020304" pitchFamily="18" charset="0"/>
                <a:cs typeface="Times New Roman" panose="02020603050405020304" pitchFamily="18" charset="0"/>
              </a:rPr>
              <a:t>KANITLAR</a:t>
            </a:r>
          </a:p>
          <a:p>
            <a:pPr algn="ctr"/>
            <a:endParaRPr lang="tr-TR" sz="2100" b="1"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Yükseköğretimde </a:t>
            </a:r>
            <a:r>
              <a:rPr lang="tr-TR" sz="2200" dirty="0">
                <a:latin typeface="Times New Roman" panose="02020603050405020304" pitchFamily="18" charset="0"/>
                <a:cs typeface="Times New Roman" panose="02020603050405020304" pitchFamily="18" charset="0"/>
              </a:rPr>
              <a:t>meydana gelen değişimleri, küresel eğilimleri, ulusal hedefleri ve paydaş beklentileri dikkate alınarak kurumun geleceğe hazır olmasını sağlayan çevik yönetim etkinliği bulunmaktadır</a:t>
            </a:r>
            <a:r>
              <a:rPr lang="tr-TR" sz="2200" dirty="0" smtClean="0">
                <a:latin typeface="Times New Roman" panose="02020603050405020304" pitchFamily="18" charset="0"/>
                <a:cs typeface="Times New Roman" panose="02020603050405020304" pitchFamily="18" charset="0"/>
              </a:rPr>
              <a:t>.</a:t>
            </a:r>
          </a:p>
          <a:p>
            <a:pPr algn="just"/>
            <a:endParaRPr lang="tr-TR" sz="2200" dirty="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[3]</a:t>
            </a:r>
            <a:r>
              <a:rPr lang="tr-TR" sz="2200" dirty="0" err="1" smtClean="0">
                <a:latin typeface="Times New Roman" panose="02020603050405020304" pitchFamily="18" charset="0"/>
                <a:cs typeface="Times New Roman" panose="02020603050405020304" pitchFamily="18" charset="0"/>
              </a:rPr>
              <a:t>CV_hazırlama_kursu</a:t>
            </a:r>
            <a:r>
              <a:rPr lang="tr-TR" sz="22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hlinkClick r:id="rId2"/>
              </a:rPr>
              <a:t>https</a:t>
            </a:r>
            <a:r>
              <a:rPr lang="tr-TR" sz="2200" dirty="0">
                <a:latin typeface="Times New Roman" panose="02020603050405020304" pitchFamily="18" charset="0"/>
                <a:cs typeface="Times New Roman" panose="02020603050405020304" pitchFamily="18" charset="0"/>
                <a:hlinkClick r:id="rId2"/>
              </a:rPr>
              <a:t>://</a:t>
            </a:r>
            <a:r>
              <a:rPr lang="tr-TR" sz="2200" dirty="0" smtClean="0">
                <a:latin typeface="Times New Roman" panose="02020603050405020304" pitchFamily="18" charset="0"/>
                <a:cs typeface="Times New Roman" panose="02020603050405020304" pitchFamily="18" charset="0"/>
                <a:hlinkClick r:id="rId2"/>
              </a:rPr>
              <a:t>www.ohu.edu.tr/ulukislamyo/duyuru/62024</a:t>
            </a:r>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[3]</a:t>
            </a:r>
            <a:r>
              <a:rPr lang="tr-TR" sz="2200" dirty="0" err="1" smtClean="0">
                <a:latin typeface="Times New Roman" panose="02020603050405020304" pitchFamily="18" charset="0"/>
                <a:cs typeface="Times New Roman" panose="02020603050405020304" pitchFamily="18" charset="0"/>
              </a:rPr>
              <a:t>İŞKUR_bilgilendirme_toplantısı</a:t>
            </a:r>
            <a:r>
              <a:rPr lang="tr-TR" sz="2200" dirty="0">
                <a:latin typeface="Times New Roman" panose="02020603050405020304" pitchFamily="18" charset="0"/>
                <a:cs typeface="Times New Roman" panose="02020603050405020304" pitchFamily="18" charset="0"/>
              </a:rPr>
              <a:t>: https://www.ohu.edu.tr/ulukislamyo/duyuru/61984</a:t>
            </a:r>
          </a:p>
          <a:p>
            <a:pPr algn="just"/>
            <a:endParaRPr lang="tr-TR" sz="2100" dirty="0">
              <a:latin typeface="Times New Roman" panose="02020603050405020304" pitchFamily="18" charset="0"/>
              <a:cs typeface="Times New Roman" panose="02020603050405020304" pitchFamily="18" charset="0"/>
            </a:endParaRP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3"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121128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o 12">
            <a:extLst>
              <a:ext uri="{FF2B5EF4-FFF2-40B4-BE49-F238E27FC236}">
                <a16:creationId xmlns:a16="http://schemas.microsoft.com/office/drawing/2014/main" id="{79E754ED-7ECA-7423-2205-E41143B9B2CD}"/>
              </a:ext>
            </a:extLst>
          </p:cNvPr>
          <p:cNvGraphicFramePr>
            <a:graphicFrameLocks noGrp="1"/>
          </p:cNvGraphicFramePr>
          <p:nvPr>
            <p:extLst>
              <p:ext uri="{D42A27DB-BD31-4B8C-83A1-F6EECF244321}">
                <p14:modId xmlns:p14="http://schemas.microsoft.com/office/powerpoint/2010/main" val="2624675643"/>
              </p:ext>
            </p:extLst>
          </p:nvPr>
        </p:nvGraphicFramePr>
        <p:xfrm>
          <a:off x="235973" y="282666"/>
          <a:ext cx="11611896" cy="918378"/>
        </p:xfrm>
        <a:graphic>
          <a:graphicData uri="http://schemas.openxmlformats.org/drawingml/2006/table">
            <a:tbl>
              <a:tblPr>
                <a:tableStyleId>{D7AC3CCA-C797-4891-BE02-D94E43425B78}</a:tableStyleId>
              </a:tblPr>
              <a:tblGrid>
                <a:gridCol w="5085301">
                  <a:extLst>
                    <a:ext uri="{9D8B030D-6E8A-4147-A177-3AD203B41FA5}">
                      <a16:colId xmlns:a16="http://schemas.microsoft.com/office/drawing/2014/main" val="2232394278"/>
                    </a:ext>
                  </a:extLst>
                </a:gridCol>
                <a:gridCol w="1305319">
                  <a:extLst>
                    <a:ext uri="{9D8B030D-6E8A-4147-A177-3AD203B41FA5}">
                      <a16:colId xmlns:a16="http://schemas.microsoft.com/office/drawing/2014/main" val="1838714415"/>
                    </a:ext>
                  </a:extLst>
                </a:gridCol>
                <a:gridCol w="1305319">
                  <a:extLst>
                    <a:ext uri="{9D8B030D-6E8A-4147-A177-3AD203B41FA5}">
                      <a16:colId xmlns:a16="http://schemas.microsoft.com/office/drawing/2014/main" val="3404289838"/>
                    </a:ext>
                  </a:extLst>
                </a:gridCol>
                <a:gridCol w="1305319">
                  <a:extLst>
                    <a:ext uri="{9D8B030D-6E8A-4147-A177-3AD203B41FA5}">
                      <a16:colId xmlns:a16="http://schemas.microsoft.com/office/drawing/2014/main" val="3847456225"/>
                    </a:ext>
                  </a:extLst>
                </a:gridCol>
                <a:gridCol w="1305319">
                  <a:extLst>
                    <a:ext uri="{9D8B030D-6E8A-4147-A177-3AD203B41FA5}">
                      <a16:colId xmlns:a16="http://schemas.microsoft.com/office/drawing/2014/main" val="2146953279"/>
                    </a:ext>
                  </a:extLst>
                </a:gridCol>
                <a:gridCol w="1305319">
                  <a:extLst>
                    <a:ext uri="{9D8B030D-6E8A-4147-A177-3AD203B41FA5}">
                      <a16:colId xmlns:a16="http://schemas.microsoft.com/office/drawing/2014/main" val="2100558007"/>
                    </a:ext>
                  </a:extLst>
                </a:gridCol>
              </a:tblGrid>
              <a:tr h="51929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A.1. Liderlik ve Kalite </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5">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OLGUNLUK DÜZEYİ</a:t>
                      </a:r>
                    </a:p>
                  </a:txBody>
                  <a:tcPr marL="7620" marR="7620" marT="7620" marB="0" anchor="ctr"/>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70569739"/>
                  </a:ext>
                </a:extLst>
              </a:tr>
              <a:tr h="399084">
                <a:tc>
                  <a:txBody>
                    <a:bodyPr/>
                    <a:lstStyle/>
                    <a:p>
                      <a:pPr algn="l" fontAlgn="b"/>
                      <a:r>
                        <a:rPr lang="tr-TR" sz="2200" b="1" i="0" u="none" strike="noStrike" dirty="0">
                          <a:effectLst/>
                          <a:latin typeface="Times New Roman" panose="02020603050405020304" pitchFamily="18" charset="0"/>
                          <a:cs typeface="Times New Roman" panose="02020603050405020304" pitchFamily="18" charset="0"/>
                        </a:rPr>
                        <a:t> A.1.4. İç Kalite Güvencesi Mekanizmaları</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 1</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2</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3</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tx2">
                        <a:lumMod val="50000"/>
                        <a:lumOff val="50000"/>
                      </a:schemeClr>
                    </a:solidFill>
                  </a:tcP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4</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b"/>
                      <a:r>
                        <a:rPr lang="tr-TR" sz="2200" b="1" i="0" u="none" strike="noStrike" dirty="0">
                          <a:effectLst/>
                          <a:latin typeface="Times New Roman" panose="02020603050405020304" pitchFamily="18" charset="0"/>
                          <a:cs typeface="Times New Roman" panose="02020603050405020304" pitchFamily="18" charset="0"/>
                        </a:rPr>
                        <a:t>5</a:t>
                      </a:r>
                      <a:endParaRPr lang="tr-T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731926030"/>
                  </a:ext>
                </a:extLst>
              </a:tr>
            </a:tbl>
          </a:graphicData>
        </a:graphic>
      </p:graphicFrame>
      <p:sp>
        <p:nvSpPr>
          <p:cNvPr id="16" name="Metin kutusu 15">
            <a:extLst>
              <a:ext uri="{FF2B5EF4-FFF2-40B4-BE49-F238E27FC236}">
                <a16:creationId xmlns:a16="http://schemas.microsoft.com/office/drawing/2014/main" id="{7B2A5364-9E2C-1708-241C-3F05EF102769}"/>
              </a:ext>
            </a:extLst>
          </p:cNvPr>
          <p:cNvSpPr txBox="1"/>
          <p:nvPr/>
        </p:nvSpPr>
        <p:spPr>
          <a:xfrm>
            <a:off x="235973" y="1484671"/>
            <a:ext cx="11503743" cy="4293483"/>
          </a:xfrm>
          <a:prstGeom prst="rect">
            <a:avLst/>
          </a:prstGeom>
          <a:noFill/>
        </p:spPr>
        <p:txBody>
          <a:bodyPr wrap="square" rtlCol="0">
            <a:spAutoFit/>
          </a:bodyPr>
          <a:lstStyle/>
          <a:p>
            <a:pPr algn="just"/>
            <a:r>
              <a:rPr lang="tr-TR" sz="2100" b="1" dirty="0">
                <a:latin typeface="Times New Roman" panose="02020603050405020304" pitchFamily="18" charset="0"/>
                <a:cs typeface="Times New Roman" panose="02020603050405020304" pitchFamily="18" charset="0"/>
              </a:rPr>
              <a:t>Olgunluk Düzeyi 3: </a:t>
            </a:r>
            <a:r>
              <a:rPr lang="tr-TR" sz="2100" dirty="0">
                <a:latin typeface="Times New Roman" panose="02020603050405020304" pitchFamily="18" charset="0"/>
                <a:cs typeface="Times New Roman" panose="02020603050405020304" pitchFamily="18" charset="0"/>
              </a:rPr>
              <a:t>İç kalite güvencesi sistemi kurumun geneline yayılmış, şeffaf ve bütüncül olarak yürütülmektedir.</a:t>
            </a:r>
          </a:p>
          <a:p>
            <a:pPr algn="ctr"/>
            <a:r>
              <a:rPr lang="tr-TR" sz="2100" b="1" dirty="0" smtClean="0">
                <a:latin typeface="Times New Roman" panose="02020603050405020304" pitchFamily="18" charset="0"/>
                <a:cs typeface="Times New Roman" panose="02020603050405020304" pitchFamily="18" charset="0"/>
              </a:rPr>
              <a:t>KANITLAR</a:t>
            </a:r>
            <a:endParaRPr lang="tr-TR" sz="2100" b="1" dirty="0">
              <a:latin typeface="Times New Roman" panose="02020603050405020304" pitchFamily="18" charset="0"/>
              <a:cs typeface="Times New Roman" panose="02020603050405020304" pitchFamily="18" charset="0"/>
            </a:endParaRPr>
          </a:p>
          <a:p>
            <a:pPr algn="just"/>
            <a:endParaRPr lang="tr-TR" sz="2100" dirty="0">
              <a:latin typeface="Times New Roman" panose="02020603050405020304" pitchFamily="18" charset="0"/>
              <a:cs typeface="Times New Roman" panose="02020603050405020304" pitchFamily="18" charset="0"/>
            </a:endParaRPr>
          </a:p>
          <a:p>
            <a:pPr algn="just"/>
            <a:r>
              <a:rPr lang="tr-TR" sz="2100" dirty="0" smtClean="0">
                <a:latin typeface="Times New Roman" panose="02020603050405020304" pitchFamily="18" charset="0"/>
                <a:cs typeface="Times New Roman" panose="02020603050405020304" pitchFamily="18" charset="0"/>
              </a:rPr>
              <a:t>Bölümümüzde, </a:t>
            </a:r>
            <a:r>
              <a:rPr lang="tr-TR" sz="2100" dirty="0">
                <a:latin typeface="Times New Roman" panose="02020603050405020304" pitchFamily="18" charset="0"/>
                <a:cs typeface="Times New Roman" panose="02020603050405020304" pitchFamily="18" charset="0"/>
              </a:rPr>
              <a:t>geri bildirim yöntemleri ve bilgi yönetim sistemleri etkin bir şekilde kullanılmaktadır.</a:t>
            </a:r>
          </a:p>
          <a:p>
            <a:pPr algn="just"/>
            <a:r>
              <a:rPr lang="tr-TR" sz="2100" dirty="0">
                <a:latin typeface="Times New Roman" panose="02020603050405020304" pitchFamily="18" charset="0"/>
                <a:cs typeface="Times New Roman" panose="02020603050405020304" pitchFamily="18" charset="0"/>
              </a:rPr>
              <a:t>Mezunlara ilişkin anket çalışmalarına ilişkin kanıtlar düzenli olarak değerlendirilmektedir.</a:t>
            </a:r>
          </a:p>
          <a:p>
            <a:pPr algn="just"/>
            <a:r>
              <a:rPr lang="tr-TR" sz="2100" dirty="0">
                <a:latin typeface="Times New Roman" panose="02020603050405020304" pitchFamily="18" charset="0"/>
                <a:cs typeface="Times New Roman" panose="02020603050405020304" pitchFamily="18" charset="0"/>
              </a:rPr>
              <a:t>Web sayfasında Kalite bölümü oluşturularak,  oluşturulan politikalar, ve süreçlere ilişkin tanımlamalar, oluşturulan komisyonlar ve çalışma usul-esasları, gerçekleştirilen toplantılara ait kanıtlar bu alanda iç ve dış paydaşlarla paylaşılmıştır.</a:t>
            </a:r>
          </a:p>
          <a:p>
            <a:pPr algn="just"/>
            <a:r>
              <a:rPr lang="tr-TR" sz="2100" dirty="0" smtClean="0">
                <a:latin typeface="Times New Roman" panose="02020603050405020304" pitchFamily="18" charset="0"/>
                <a:cs typeface="Times New Roman" panose="02020603050405020304" pitchFamily="18" charset="0"/>
              </a:rPr>
              <a:t>[3] </a:t>
            </a:r>
            <a:r>
              <a:rPr lang="tr-TR" sz="2100" dirty="0" err="1" smtClean="0">
                <a:latin typeface="Times New Roman" panose="02020603050405020304" pitchFamily="18" charset="0"/>
                <a:cs typeface="Times New Roman" panose="02020603050405020304" pitchFamily="18" charset="0"/>
              </a:rPr>
              <a:t>Paydaş_toplantıları</a:t>
            </a:r>
            <a:r>
              <a:rPr lang="tr-TR" sz="2100" dirty="0" smtClean="0">
                <a:latin typeface="Times New Roman" panose="02020603050405020304" pitchFamily="18" charset="0"/>
                <a:cs typeface="Times New Roman" panose="02020603050405020304" pitchFamily="18" charset="0"/>
              </a:rPr>
              <a:t>: </a:t>
            </a:r>
            <a:r>
              <a:rPr lang="tr-TR" u="sng" dirty="0">
                <a:hlinkClick r:id="rId2"/>
              </a:rPr>
              <a:t>https://www.ohu.edu.tr/ulukislamyo/duyuru/62025</a:t>
            </a:r>
            <a:r>
              <a:rPr lang="tr-TR" dirty="0"/>
              <a:t> </a:t>
            </a:r>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[3] </a:t>
            </a:r>
            <a:r>
              <a:rPr lang="tr-TR" sz="2100" dirty="0" err="1" smtClean="0">
                <a:latin typeface="Times New Roman" panose="02020603050405020304" pitchFamily="18" charset="0"/>
                <a:cs typeface="Times New Roman" panose="02020603050405020304" pitchFamily="18" charset="0"/>
              </a:rPr>
              <a:t>Birim_kalite_komisyonu</a:t>
            </a:r>
            <a:r>
              <a:rPr lang="tr-TR" sz="2100" dirty="0">
                <a:latin typeface="Times New Roman" panose="02020603050405020304" pitchFamily="18" charset="0"/>
                <a:cs typeface="Times New Roman" panose="02020603050405020304" pitchFamily="18" charset="0"/>
              </a:rPr>
              <a:t>: https://www.ohu.edu.tr/ulukislamyo/sayfa/birim-kalite-komisyonu</a:t>
            </a:r>
          </a:p>
          <a:p>
            <a:pPr algn="just"/>
            <a:r>
              <a:rPr lang="tr-TR" sz="2100" dirty="0">
                <a:latin typeface="Times New Roman" panose="02020603050405020304" pitchFamily="18" charset="0"/>
                <a:cs typeface="Times New Roman" panose="02020603050405020304" pitchFamily="18" charset="0"/>
              </a:rPr>
              <a:t>[3] </a:t>
            </a:r>
            <a:r>
              <a:rPr lang="tr-TR" sz="2100" dirty="0" err="1" smtClean="0">
                <a:latin typeface="Times New Roman" panose="02020603050405020304" pitchFamily="18" charset="0"/>
                <a:cs typeface="Times New Roman" panose="02020603050405020304" pitchFamily="18" charset="0"/>
              </a:rPr>
              <a:t>Kalite_komisyon_kurul</a:t>
            </a:r>
            <a:r>
              <a:rPr lang="tr-TR" sz="2100" dirty="0" err="1">
                <a:latin typeface="Times New Roman" panose="02020603050405020304" pitchFamily="18" charset="0"/>
                <a:cs typeface="Times New Roman" panose="02020603050405020304" pitchFamily="18" charset="0"/>
              </a:rPr>
              <a:t>_</a:t>
            </a:r>
            <a:r>
              <a:rPr lang="tr-TR" sz="2100" dirty="0" err="1" smtClean="0">
                <a:latin typeface="Times New Roman" panose="02020603050405020304" pitchFamily="18" charset="0"/>
                <a:cs typeface="Times New Roman" panose="02020603050405020304" pitchFamily="18" charset="0"/>
              </a:rPr>
              <a:t>kararları</a:t>
            </a:r>
            <a:r>
              <a:rPr lang="tr-TR" sz="2100" dirty="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hlinkClick r:id="rId3"/>
              </a:rPr>
              <a:t>https://www.ohu.edu.tr/ulukislamyo/sayfa/komisyon-kararlari</a:t>
            </a:r>
            <a:endParaRPr lang="tr-TR" sz="2100" dirty="0">
              <a:latin typeface="Times New Roman" panose="02020603050405020304" pitchFamily="18" charset="0"/>
              <a:cs typeface="Times New Roman" panose="02020603050405020304" pitchFamily="18" charset="0"/>
            </a:endParaRPr>
          </a:p>
          <a:p>
            <a:pPr algn="just"/>
            <a:r>
              <a:rPr lang="tr-TR" sz="2100" dirty="0">
                <a:latin typeface="Times New Roman" panose="02020603050405020304" pitchFamily="18" charset="0"/>
                <a:cs typeface="Times New Roman" panose="02020603050405020304" pitchFamily="18" charset="0"/>
              </a:rPr>
              <a:t>[3] </a:t>
            </a:r>
            <a:r>
              <a:rPr lang="tr-TR" sz="2100" dirty="0" err="1" smtClean="0">
                <a:latin typeface="Times New Roman" panose="02020603050405020304" pitchFamily="18" charset="0"/>
                <a:cs typeface="Times New Roman" panose="02020603050405020304" pitchFamily="18" charset="0"/>
              </a:rPr>
              <a:t>İş_akış</a:t>
            </a:r>
            <a:r>
              <a:rPr lang="tr-TR" sz="2100" dirty="0" err="1">
                <a:latin typeface="Times New Roman" panose="02020603050405020304" pitchFamily="18" charset="0"/>
                <a:cs typeface="Times New Roman" panose="02020603050405020304" pitchFamily="18" charset="0"/>
              </a:rPr>
              <a:t>_</a:t>
            </a:r>
            <a:r>
              <a:rPr lang="tr-TR" sz="2100" dirty="0" err="1" smtClean="0">
                <a:latin typeface="Times New Roman" panose="02020603050405020304" pitchFamily="18" charset="0"/>
                <a:cs typeface="Times New Roman" panose="02020603050405020304" pitchFamily="18" charset="0"/>
              </a:rPr>
              <a:t>süreçleri</a:t>
            </a:r>
            <a:r>
              <a:rPr lang="tr-TR" sz="2100" dirty="0">
                <a:latin typeface="Times New Roman" panose="02020603050405020304" pitchFamily="18" charset="0"/>
                <a:cs typeface="Times New Roman" panose="02020603050405020304" pitchFamily="18" charset="0"/>
              </a:rPr>
              <a:t>: https://www.ohu.edu.tr/ulukislamyo/sayfa/is-akis-surecleri</a:t>
            </a:r>
          </a:p>
        </p:txBody>
      </p:sp>
      <p:pic>
        <p:nvPicPr>
          <p:cNvPr id="2" name="Resim 1" descr="daire, metin, grafik, logo içeren bir resim">
            <a:extLst>
              <a:ext uri="{FF2B5EF4-FFF2-40B4-BE49-F238E27FC236}">
                <a16:creationId xmlns:a16="http://schemas.microsoft.com/office/drawing/2014/main" id="{6E9E127C-5EA9-71BB-4E15-B78717A9DDFD}"/>
              </a:ext>
            </a:extLst>
          </p:cNvPr>
          <p:cNvPicPr>
            <a:picLocks noChangeAspect="1"/>
          </p:cNvPicPr>
          <p:nvPr/>
        </p:nvPicPr>
        <p:blipFill>
          <a:blip r:embed="rId4" cstate="hqprint">
            <a:alphaModFix amt="20000"/>
            <a:extLst>
              <a:ext uri="{28A0092B-C50C-407E-A947-70E740481C1C}">
                <a14:useLocalDpi xmlns:a14="http://schemas.microsoft.com/office/drawing/2010/main" val="0"/>
              </a:ext>
            </a:extLst>
          </a:blip>
          <a:stretch>
            <a:fillRect/>
          </a:stretch>
        </p:blipFill>
        <p:spPr>
          <a:xfrm>
            <a:off x="9724103" y="5368604"/>
            <a:ext cx="2219386" cy="1206729"/>
          </a:xfrm>
          <a:prstGeom prst="ellipse">
            <a:avLst/>
          </a:prstGeom>
          <a:ln>
            <a:noFill/>
          </a:ln>
          <a:effectLst>
            <a:softEdge rad="112500"/>
          </a:effectLst>
        </p:spPr>
      </p:pic>
    </p:spTree>
    <p:extLst>
      <p:ext uri="{BB962C8B-B14F-4D97-AF65-F5344CB8AC3E}">
        <p14:creationId xmlns:p14="http://schemas.microsoft.com/office/powerpoint/2010/main" val="474585612"/>
      </p:ext>
    </p:extLst>
  </p:cSld>
  <p:clrMapOvr>
    <a:masterClrMapping/>
  </p:clrMapOvr>
</p:sld>
</file>

<file path=ppt/theme/theme1.xml><?xml version="1.0" encoding="utf-8"?>
<a:theme xmlns:a="http://schemas.openxmlformats.org/drawingml/2006/main" name="AdornVTI">
  <a:themeElements>
    <a:clrScheme name="GC1">
      <a:dk1>
        <a:sysClr val="windowText" lastClr="000000"/>
      </a:dk1>
      <a:lt1>
        <a:sysClr val="window" lastClr="FFFFFF"/>
      </a:lt1>
      <a:dk2>
        <a:srgbClr val="2C2830"/>
      </a:dk2>
      <a:lt2>
        <a:srgbClr val="E0DCE1"/>
      </a:lt2>
      <a:accent1>
        <a:srgbClr val="908193"/>
      </a:accent1>
      <a:accent2>
        <a:srgbClr val="A08889"/>
      </a:accent2>
      <a:accent3>
        <a:srgbClr val="B48C7E"/>
      </a:accent3>
      <a:accent4>
        <a:srgbClr val="809C9B"/>
      </a:accent4>
      <a:accent5>
        <a:srgbClr val="899F91"/>
      </a:accent5>
      <a:accent6>
        <a:srgbClr val="728274"/>
      </a:accent6>
      <a:hlink>
        <a:srgbClr val="837585"/>
      </a:hlink>
      <a:folHlink>
        <a:srgbClr val="677E83"/>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TM03457475[[fn=Çerçeve]]</Template>
  <TotalTime>1544</TotalTime>
  <Words>4209</Words>
  <Application>Microsoft Office PowerPoint</Application>
  <PresentationFormat>Geniş ekran</PresentationFormat>
  <Paragraphs>808</Paragraphs>
  <Slides>58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58</vt:i4>
      </vt:variant>
    </vt:vector>
  </HeadingPairs>
  <TitlesOfParts>
    <vt:vector size="64" baseType="lpstr">
      <vt:lpstr>Arial</vt:lpstr>
      <vt:lpstr>Bembo</vt:lpstr>
      <vt:lpstr>Calibri</vt:lpstr>
      <vt:lpstr>Times New Roman</vt:lpstr>
      <vt:lpstr>Wingdings</vt:lpstr>
      <vt:lpstr>AdornVTI</vt:lpstr>
      <vt:lpstr>ULUKIŞLA MYO  Muhasebe ve Vergi bölümü</vt:lpstr>
      <vt:lpstr>Genel Bilgiler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ULUKIŞLA MYO</dc:title>
  <dc:creator>Can Fidancan</dc:creator>
  <cp:lastModifiedBy>Ulaştırma Hizmetleri</cp:lastModifiedBy>
  <cp:revision>57</cp:revision>
  <dcterms:created xsi:type="dcterms:W3CDTF">2023-11-18T09:54:19Z</dcterms:created>
  <dcterms:modified xsi:type="dcterms:W3CDTF">2024-02-09T07:47:54Z</dcterms:modified>
</cp:coreProperties>
</file>