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84" r:id="rId4"/>
    <p:sldId id="285" r:id="rId5"/>
    <p:sldId id="286" r:id="rId6"/>
    <p:sldId id="287" r:id="rId7"/>
    <p:sldId id="275" r:id="rId8"/>
    <p:sldId id="288" r:id="rId9"/>
    <p:sldId id="277" r:id="rId10"/>
    <p:sldId id="278" r:id="rId11"/>
    <p:sldId id="279" r:id="rId12"/>
    <p:sldId id="289" r:id="rId13"/>
    <p:sldId id="290" r:id="rId14"/>
    <p:sldId id="283" r:id="rId15"/>
    <p:sldId id="259" r:id="rId16"/>
    <p:sldId id="276"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8" autoAdjust="0"/>
    <p:restoredTop sz="94660"/>
  </p:normalViewPr>
  <p:slideViewPr>
    <p:cSldViewPr snapToGrid="0">
      <p:cViewPr>
        <p:scale>
          <a:sx n="70" d="100"/>
          <a:sy n="70"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76A09-6BA6-408E-970F-0D99516E34B7}" type="datetimeFigureOut">
              <a:rPr lang="tr-TR" smtClean="0"/>
              <a:t>26.12.2016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3B07C-92B8-45E8-AAA7-ACCF23863B9B}" type="slidenum">
              <a:rPr lang="tr-TR" smtClean="0"/>
              <a:t>‹#›</a:t>
            </a:fld>
            <a:endParaRPr lang="tr-TR"/>
          </a:p>
        </p:txBody>
      </p:sp>
    </p:spTree>
    <p:extLst>
      <p:ext uri="{BB962C8B-B14F-4D97-AF65-F5344CB8AC3E}">
        <p14:creationId xmlns:p14="http://schemas.microsoft.com/office/powerpoint/2010/main" val="94456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1630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6731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339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91256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63329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074167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151183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4194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14650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45AA3E1-D2BA-4DF1-A5ED-B317A6832FF1}"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8591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910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45AA3E1-D2BA-4DF1-A5ED-B317A6832FF1}" type="datetimeFigureOut">
              <a:rPr lang="tr-TR" smtClean="0"/>
              <a:t>26.12.2016</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272550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45AA3E1-D2BA-4DF1-A5ED-B317A6832FF1}" type="datetimeFigureOut">
              <a:rPr lang="tr-TR" smtClean="0"/>
              <a:t>26.12.2016</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45357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AA3E1-D2BA-4DF1-A5ED-B317A6832FF1}" type="datetimeFigureOut">
              <a:rPr lang="tr-TR" smtClean="0"/>
              <a:t>26.12.2016</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12594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389658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45AA3E1-D2BA-4DF1-A5ED-B317A6832FF1}"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518E47A-4947-4CF9-9E44-B48D177423B0}" type="slidenum">
              <a:rPr lang="tr-TR" smtClean="0"/>
              <a:t>‹#›</a:t>
            </a:fld>
            <a:endParaRPr lang="tr-TR"/>
          </a:p>
        </p:txBody>
      </p:sp>
    </p:spTree>
    <p:extLst>
      <p:ext uri="{BB962C8B-B14F-4D97-AF65-F5344CB8AC3E}">
        <p14:creationId xmlns:p14="http://schemas.microsoft.com/office/powerpoint/2010/main" val="70134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5AA3E1-D2BA-4DF1-A5ED-B317A6832FF1}" type="datetimeFigureOut">
              <a:rPr lang="tr-TR" smtClean="0"/>
              <a:t>26.12.2016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518E47A-4947-4CF9-9E44-B48D177423B0}" type="slidenum">
              <a:rPr lang="tr-TR" smtClean="0"/>
              <a:t>‹#›</a:t>
            </a:fld>
            <a:endParaRPr lang="tr-TR"/>
          </a:p>
        </p:txBody>
      </p:sp>
    </p:spTree>
    <p:extLst>
      <p:ext uri="{BB962C8B-B14F-4D97-AF65-F5344CB8AC3E}">
        <p14:creationId xmlns:p14="http://schemas.microsoft.com/office/powerpoint/2010/main" val="1276447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89213" y="296651"/>
            <a:ext cx="8915399" cy="4703809"/>
          </a:xfrm>
        </p:spPr>
        <p:txBody>
          <a:bodyPr>
            <a:normAutofit fontScale="90000"/>
          </a:bodyPr>
          <a:lstStyle/>
          <a:p>
            <a:pPr algn="ctr">
              <a:spcBef>
                <a:spcPct val="75000"/>
              </a:spcBef>
              <a:defRPr/>
            </a:pPr>
            <a:r>
              <a:rPr lang="tr-TR" sz="4400" b="1" dirty="0" smtClean="0">
                <a:solidFill>
                  <a:srgbClr val="FF0000"/>
                </a:solidFill>
                <a:effectLst>
                  <a:outerShdw blurRad="38100" dist="38100" dir="2700000" algn="tl">
                    <a:srgbClr val="000000">
                      <a:alpha val="43137"/>
                    </a:srgbClr>
                  </a:outerShdw>
                </a:effectLst>
              </a:rPr>
              <a:t>TÜRKÇE ÖĞRETİMİ UYGULAMA VE ARAŞTIRMA MERKEZİ</a:t>
            </a:r>
            <a:r>
              <a:rPr lang="tr-TR" sz="4400" b="1" dirty="0">
                <a:solidFill>
                  <a:srgbClr val="FF0000"/>
                </a:solidFill>
                <a:effectLst>
                  <a:outerShdw blurRad="38100" dist="38100" dir="2700000" algn="tl">
                    <a:srgbClr val="000000">
                      <a:alpha val="43137"/>
                    </a:srgbClr>
                  </a:outerShdw>
                </a:effectLst>
              </a:rPr>
              <a:t/>
            </a:r>
            <a:br>
              <a:rPr lang="tr-TR" sz="4400" b="1" dirty="0">
                <a:solidFill>
                  <a:srgbClr val="FF0000"/>
                </a:solidFill>
                <a:effectLst>
                  <a:outerShdw blurRad="38100" dist="38100" dir="2700000" algn="tl">
                    <a:srgbClr val="000000">
                      <a:alpha val="43137"/>
                    </a:srgbClr>
                  </a:outerShdw>
                </a:effectLst>
              </a:rPr>
            </a:br>
            <a:r>
              <a:rPr lang="tr-TR" sz="4400" b="1" dirty="0" smtClean="0">
                <a:solidFill>
                  <a:srgbClr val="FF0000"/>
                </a:solidFill>
                <a:effectLst>
                  <a:outerShdw blurRad="38100" dist="38100" dir="2700000" algn="tl">
                    <a:srgbClr val="000000">
                      <a:alpha val="43137"/>
                    </a:srgbClr>
                  </a:outerShdw>
                </a:effectLst>
              </a:rPr>
              <a:t/>
            </a:r>
            <a:br>
              <a:rPr lang="tr-TR" sz="4400" b="1" dirty="0" smtClean="0">
                <a:solidFill>
                  <a:srgbClr val="FF0000"/>
                </a:solidFill>
                <a:effectLst>
                  <a:outerShdw blurRad="38100" dist="38100" dir="2700000" algn="tl">
                    <a:srgbClr val="000000">
                      <a:alpha val="43137"/>
                    </a:srgbClr>
                  </a:outerShdw>
                </a:effectLst>
              </a:rPr>
            </a:br>
            <a:r>
              <a:rPr lang="tr-TR" sz="4400" b="1" dirty="0" smtClean="0">
                <a:solidFill>
                  <a:srgbClr val="FF0000"/>
                </a:solidFill>
                <a:effectLst>
                  <a:outerShdw blurRad="38100" dist="38100" dir="2700000" algn="tl">
                    <a:srgbClr val="000000">
                      <a:alpha val="43137"/>
                    </a:srgbClr>
                  </a:outerShdw>
                </a:effectLst>
              </a:rPr>
              <a:t/>
            </a:r>
            <a:br>
              <a:rPr lang="tr-TR" sz="4400" b="1" dirty="0" smtClean="0">
                <a:solidFill>
                  <a:srgbClr val="FF0000"/>
                </a:solidFill>
                <a:effectLst>
                  <a:outerShdw blurRad="38100" dist="38100" dir="2700000" algn="tl">
                    <a:srgbClr val="000000">
                      <a:alpha val="43137"/>
                    </a:srgbClr>
                  </a:outerShdw>
                </a:effectLst>
              </a:rPr>
            </a:br>
            <a:r>
              <a:rPr lang="tr-TR" sz="4000" b="1" dirty="0" smtClean="0">
                <a:solidFill>
                  <a:srgbClr val="0066FF"/>
                </a:solidFill>
                <a:effectLst>
                  <a:outerShdw blurRad="38100" dist="38100" dir="2700000" algn="tl">
                    <a:srgbClr val="000000">
                      <a:alpha val="43137"/>
                    </a:srgbClr>
                  </a:outerShdw>
                </a:effectLst>
                <a:latin typeface="Calibri" pitchFamily="34" charset="0"/>
              </a:rPr>
              <a:t/>
            </a:r>
            <a:br>
              <a:rPr lang="tr-TR" sz="4000" b="1" dirty="0" smtClean="0">
                <a:solidFill>
                  <a:srgbClr val="0066FF"/>
                </a:solidFill>
                <a:effectLst>
                  <a:outerShdw blurRad="38100" dist="38100" dir="2700000" algn="tl">
                    <a:srgbClr val="000000">
                      <a:alpha val="43137"/>
                    </a:srgbClr>
                  </a:outerShdw>
                </a:effectLst>
                <a:latin typeface="Calibri" pitchFamily="34" charset="0"/>
              </a:rPr>
            </a:br>
            <a:r>
              <a:rPr lang="tr-TR" sz="4000" b="1" dirty="0" smtClean="0">
                <a:solidFill>
                  <a:srgbClr val="0066FF"/>
                </a:solidFill>
                <a:effectLst>
                  <a:outerShdw blurRad="38100" dist="38100" dir="2700000" algn="tl">
                    <a:srgbClr val="000000">
                      <a:alpha val="43137"/>
                    </a:srgbClr>
                  </a:outerShdw>
                </a:effectLst>
                <a:latin typeface="Calibri" pitchFamily="34" charset="0"/>
              </a:rPr>
              <a:t/>
            </a:r>
            <a:br>
              <a:rPr lang="tr-TR" sz="4000" b="1" dirty="0" smtClean="0">
                <a:solidFill>
                  <a:srgbClr val="0066FF"/>
                </a:solidFill>
                <a:effectLst>
                  <a:outerShdw blurRad="38100" dist="38100" dir="2700000" algn="tl">
                    <a:srgbClr val="000000">
                      <a:alpha val="43137"/>
                    </a:srgbClr>
                  </a:outerShdw>
                </a:effectLst>
                <a:latin typeface="Calibri" pitchFamily="34" charset="0"/>
              </a:rPr>
            </a:br>
            <a:endParaRPr lang="tr-TR" dirty="0"/>
          </a:p>
        </p:txBody>
      </p:sp>
      <p:sp>
        <p:nvSpPr>
          <p:cNvPr id="3" name="Alt Başlık 2"/>
          <p:cNvSpPr>
            <a:spLocks noGrp="1"/>
          </p:cNvSpPr>
          <p:nvPr>
            <p:ph type="subTitle" idx="1"/>
          </p:nvPr>
        </p:nvSpPr>
        <p:spPr>
          <a:xfrm>
            <a:off x="2589213" y="4273417"/>
            <a:ext cx="8915399" cy="1444995"/>
          </a:xfrm>
        </p:spPr>
        <p:txBody>
          <a:bodyPr>
            <a:noAutofit/>
          </a:bodyPr>
          <a:lstStyle/>
          <a:p>
            <a:pPr algn="ctr"/>
            <a:r>
              <a:rPr lang="tr-TR" sz="2800" b="1" dirty="0" smtClean="0">
                <a:solidFill>
                  <a:srgbClr val="FF0000"/>
                </a:solidFill>
                <a:effectLst>
                  <a:outerShdw blurRad="38100" dist="38100" dir="2700000" algn="tl">
                    <a:srgbClr val="000000">
                      <a:alpha val="43137"/>
                    </a:srgbClr>
                  </a:outerShdw>
                </a:effectLst>
              </a:rPr>
              <a:t>Merkez Müdür Vekili</a:t>
            </a:r>
          </a:p>
          <a:p>
            <a:pPr algn="ctr"/>
            <a:r>
              <a:rPr lang="tr-TR" sz="2800" b="1" dirty="0" smtClean="0">
                <a:solidFill>
                  <a:srgbClr val="FF0000"/>
                </a:solidFill>
                <a:effectLst>
                  <a:outerShdw blurRad="38100" dist="38100" dir="2700000" algn="tl">
                    <a:srgbClr val="000000">
                      <a:alpha val="43137"/>
                    </a:srgbClr>
                  </a:outerShdw>
                </a:effectLst>
              </a:rPr>
              <a:t>Sercan </a:t>
            </a:r>
            <a:r>
              <a:rPr lang="tr-TR" sz="2800" b="1" dirty="0" err="1" smtClean="0">
                <a:solidFill>
                  <a:srgbClr val="FF0000"/>
                </a:solidFill>
                <a:effectLst>
                  <a:outerShdw blurRad="38100" dist="38100" dir="2700000" algn="tl">
                    <a:srgbClr val="000000">
                      <a:alpha val="43137"/>
                    </a:srgbClr>
                  </a:outerShdw>
                </a:effectLst>
              </a:rPr>
              <a:t>Demirgüneş</a:t>
            </a:r>
            <a:endParaRPr lang="tr-TR" sz="2800" b="1" dirty="0">
              <a:solidFill>
                <a:srgbClr val="FF0000"/>
              </a:solidFill>
              <a:effectLst>
                <a:outerShdw blurRad="38100" dist="38100" dir="2700000" algn="tl">
                  <a:srgbClr val="000000">
                    <a:alpha val="43137"/>
                  </a:srgbClr>
                </a:outerShdw>
              </a:effectLst>
            </a:endParaRPr>
          </a:p>
        </p:txBody>
      </p:sp>
      <p:sp>
        <p:nvSpPr>
          <p:cNvPr id="4" name="Metin kutusu 3"/>
          <p:cNvSpPr txBox="1"/>
          <p:nvPr/>
        </p:nvSpPr>
        <p:spPr>
          <a:xfrm>
            <a:off x="0" y="4527810"/>
            <a:ext cx="1548385" cy="338554"/>
          </a:xfrm>
          <a:prstGeom prst="rect">
            <a:avLst/>
          </a:prstGeom>
          <a:noFill/>
        </p:spPr>
        <p:txBody>
          <a:bodyPr wrap="square" rtlCol="0">
            <a:spAutoFit/>
          </a:bodyPr>
          <a:lstStyle/>
          <a:p>
            <a:r>
              <a:rPr lang="tr-TR" sz="1600" b="1" dirty="0" smtClean="0">
                <a:solidFill>
                  <a:schemeClr val="bg1"/>
                </a:solidFill>
              </a:rPr>
              <a:t>TÖMER</a:t>
            </a:r>
            <a:endParaRPr lang="tr-TR" sz="1600" b="1" dirty="0">
              <a:solidFill>
                <a:schemeClr val="bg1"/>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025" y="-7820025"/>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15" t="7305" r="8824" b="14436"/>
          <a:stretch/>
        </p:blipFill>
        <p:spPr>
          <a:xfrm>
            <a:off x="194371" y="0"/>
            <a:ext cx="2754924" cy="2637693"/>
          </a:xfrm>
          <a:prstGeom prst="rect">
            <a:avLst/>
          </a:prstGeom>
        </p:spPr>
      </p:pic>
    </p:spTree>
    <p:extLst>
      <p:ext uri="{BB962C8B-B14F-4D97-AF65-F5344CB8AC3E}">
        <p14:creationId xmlns:p14="http://schemas.microsoft.com/office/powerpoint/2010/main" val="551429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6202" y="795706"/>
            <a:ext cx="1841501" cy="338554"/>
          </a:xfrm>
          <a:prstGeom prst="rect">
            <a:avLst/>
          </a:prstGeom>
          <a:noFill/>
        </p:spPr>
        <p:txBody>
          <a:bodyPr wrap="square" rtlCol="0">
            <a:spAutoFit/>
          </a:bodyPr>
          <a:lstStyle/>
          <a:p>
            <a:r>
              <a:rPr lang="tr-TR" sz="1600" b="1" dirty="0">
                <a:solidFill>
                  <a:schemeClr val="bg1"/>
                </a:solidFill>
              </a:rPr>
              <a:t>E</a:t>
            </a:r>
            <a:r>
              <a:rPr lang="tr-TR" sz="1600" b="1" dirty="0" smtClean="0">
                <a:solidFill>
                  <a:schemeClr val="bg1"/>
                </a:solidFill>
              </a:rPr>
              <a:t>TKİNLİKLERİMİZ</a:t>
            </a:r>
            <a:endParaRPr lang="tr-TR" sz="1600" b="1" dirty="0">
              <a:solidFill>
                <a:schemeClr val="bg1"/>
              </a:solidFill>
            </a:endParaRPr>
          </a:p>
        </p:txBody>
      </p:sp>
      <p:sp>
        <p:nvSpPr>
          <p:cNvPr id="7" name="Unvan 1"/>
          <p:cNvSpPr>
            <a:spLocks noGrp="1"/>
          </p:cNvSpPr>
          <p:nvPr>
            <p:ph type="title"/>
          </p:nvPr>
        </p:nvSpPr>
        <p:spPr>
          <a:xfrm>
            <a:off x="1896890" y="654187"/>
            <a:ext cx="9266979" cy="918086"/>
          </a:xfrm>
        </p:spPr>
        <p:txBody>
          <a:bodyPr>
            <a:normAutofit/>
          </a:bodyPr>
          <a:lstStyle/>
          <a:p>
            <a:r>
              <a:rPr lang="tr-TR" b="1" dirty="0" smtClean="0">
                <a:solidFill>
                  <a:schemeClr val="tx1"/>
                </a:solidFill>
              </a:rPr>
              <a:t>KÜLTÜR GÜNÜ</a:t>
            </a:r>
            <a:endParaRPr lang="tr-TR" b="1" dirty="0">
              <a:solidFill>
                <a:schemeClr val="tx1"/>
              </a:solidFill>
            </a:endParaRPr>
          </a:p>
        </p:txBody>
      </p:sp>
      <p:sp>
        <p:nvSpPr>
          <p:cNvPr id="2" name="Metin kutusu 1"/>
          <p:cNvSpPr txBox="1"/>
          <p:nvPr/>
        </p:nvSpPr>
        <p:spPr>
          <a:xfrm>
            <a:off x="1968500" y="1308100"/>
            <a:ext cx="9309100" cy="2031325"/>
          </a:xfrm>
          <a:prstGeom prst="rect">
            <a:avLst/>
          </a:prstGeom>
          <a:noFill/>
        </p:spPr>
        <p:txBody>
          <a:bodyPr wrap="square" rtlCol="0">
            <a:spAutoFit/>
          </a:bodyPr>
          <a:lstStyle/>
          <a:p>
            <a:pPr algn="just"/>
            <a:r>
              <a:rPr lang="tr-TR" dirty="0"/>
              <a:t>Kursiyerlerimizin kendi kültürlerini tanıttığı, kendi kültürlerine ait yemeklerinin sunumlarını yaptığı etkinlik bütün üniversite öğrencilerine açık olarak gerçekleşir. Etkinliğin temel amaçlarından biri kursiyerlerimizin ve üniversite öğrencilerinin farklı kültürleri tanımalarını sağlamak ve Türk öğrenciler ile etkileşimlerini arttırarak uyum süreçlerini hızlandırmaktır. Kültür Günü’nde öğrencilerimiz geleneksel kıyafetlerini giyerek ülkelerini tanıtan sunumlar yaparlar.</a:t>
            </a:r>
          </a:p>
          <a:p>
            <a:endParaRPr lang="tr-TR" dirty="0"/>
          </a:p>
        </p:txBody>
      </p:sp>
      <p:pic>
        <p:nvPicPr>
          <p:cNvPr id="8" name="Picture 2" descr="C:\Users\Secil\Desktop\TÖMER\kültür günü fotoğraflar\IMAG0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3028" y="3339425"/>
            <a:ext cx="4610022" cy="25844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ecil\Desktop\TÖMER\kültür günü fotoğraflar\IMAG01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4867" y="3342495"/>
            <a:ext cx="4604545" cy="258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342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3501" y="774676"/>
            <a:ext cx="1803401" cy="584775"/>
          </a:xfrm>
          <a:prstGeom prst="rect">
            <a:avLst/>
          </a:prstGeom>
          <a:noFill/>
        </p:spPr>
        <p:txBody>
          <a:bodyPr wrap="square" rtlCol="0">
            <a:spAutoFit/>
          </a:bodyPr>
          <a:lstStyle/>
          <a:p>
            <a:r>
              <a:rPr lang="tr-TR" sz="1600" b="1" dirty="0" smtClean="0">
                <a:solidFill>
                  <a:schemeClr val="bg1"/>
                </a:solidFill>
              </a:rPr>
              <a:t>ETKİNLİKLERİMİZ</a:t>
            </a:r>
          </a:p>
          <a:p>
            <a:endParaRPr lang="tr-TR" sz="1600" b="1" dirty="0">
              <a:solidFill>
                <a:schemeClr val="bg1"/>
              </a:solidFill>
            </a:endParaRPr>
          </a:p>
        </p:txBody>
      </p:sp>
      <p:sp>
        <p:nvSpPr>
          <p:cNvPr id="7" name="Unvan 1"/>
          <p:cNvSpPr>
            <a:spLocks noGrp="1"/>
          </p:cNvSpPr>
          <p:nvPr>
            <p:ph type="title"/>
          </p:nvPr>
        </p:nvSpPr>
        <p:spPr>
          <a:xfrm>
            <a:off x="1548384" y="654186"/>
            <a:ext cx="9656428" cy="765181"/>
          </a:xfrm>
        </p:spPr>
        <p:txBody>
          <a:bodyPr>
            <a:normAutofit fontScale="90000"/>
          </a:bodyPr>
          <a:lstStyle/>
          <a:p>
            <a:r>
              <a:rPr lang="tr-TR" b="1" dirty="0" smtClean="0">
                <a:solidFill>
                  <a:schemeClr val="tx1"/>
                </a:solidFill>
              </a:rPr>
              <a:t>Kapadokya Gezisi/Müze Ziyaretleri/Ders Dışı Etkinlikler</a:t>
            </a:r>
            <a:endParaRPr lang="tr-TR" sz="2200" b="1" dirty="0">
              <a:solidFill>
                <a:schemeClr val="tx1"/>
              </a:solidFill>
            </a:endParaRPr>
          </a:p>
        </p:txBody>
      </p:sp>
      <p:sp>
        <p:nvSpPr>
          <p:cNvPr id="8" name="Unvan 1"/>
          <p:cNvSpPr txBox="1">
            <a:spLocks/>
          </p:cNvSpPr>
          <p:nvPr/>
        </p:nvSpPr>
        <p:spPr>
          <a:xfrm>
            <a:off x="1548384" y="1657223"/>
            <a:ext cx="9656428" cy="125107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600" dirty="0"/>
              <a:t>Merkezimiz yabancı öğrencilerimize Türkçeyi öğretirken Türk kültürünü, Türkiye’deki tarihi/turistik bölgeleri de öğretmekte ve yakın çevrede bulunan tarihi/turistik bölgelere geziler düzenlemektedir. Bu sayede Türkçe öğrenen öğrencilerimiz hem yerel halkla konuşma, tanışma hem de Türk kültürünü, Türkiye’deki yaşamı yakından görme fırsatı yakalamaktadır</a:t>
            </a:r>
            <a:r>
              <a:rPr lang="tr-TR" sz="1600" dirty="0" smtClean="0"/>
              <a:t>. Ders dışı aktivitelerimiz kent pazarını ziyaret, piknik, müze, geziler gibi etkinlikleri içermektedir.</a:t>
            </a:r>
            <a:endParaRPr lang="tr-TR" sz="1600" dirty="0"/>
          </a:p>
          <a:p>
            <a:pPr algn="just"/>
            <a:endParaRPr lang="tr-TR" sz="1400" b="1" dirty="0">
              <a:solidFill>
                <a:schemeClr val="tx1"/>
              </a:solidFill>
            </a:endParaRPr>
          </a:p>
        </p:txBody>
      </p:sp>
      <p:pic>
        <p:nvPicPr>
          <p:cNvPr id="1026" name="Picture 2" descr="C:\Users\Secil\Desktop\IMAG0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87" y="3200401"/>
            <a:ext cx="5191204" cy="29098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cil\Desktop\IMAG0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598" y="3200401"/>
            <a:ext cx="5193175" cy="290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2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ecil\Desktop\sunum fotolar\IMG_20160507_1437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369889"/>
            <a:ext cx="4057650" cy="540726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74304" y="816976"/>
            <a:ext cx="1746250" cy="338554"/>
          </a:xfrm>
          <a:prstGeom prst="rect">
            <a:avLst/>
          </a:prstGeom>
          <a:noFill/>
        </p:spPr>
        <p:txBody>
          <a:bodyPr wrap="square" rtlCol="0">
            <a:spAutoFit/>
          </a:bodyPr>
          <a:lstStyle/>
          <a:p>
            <a:r>
              <a:rPr lang="tr-TR" sz="1600" b="1" dirty="0" smtClean="0">
                <a:solidFill>
                  <a:schemeClr val="bg1"/>
                </a:solidFill>
              </a:rPr>
              <a:t>ETKİNLİKLERİMİZ</a:t>
            </a:r>
            <a:endParaRPr lang="tr-TR" sz="1600" b="1" dirty="0">
              <a:solidFill>
                <a:schemeClr val="bg1"/>
              </a:solidFill>
            </a:endParaRPr>
          </a:p>
        </p:txBody>
      </p:sp>
      <p:pic>
        <p:nvPicPr>
          <p:cNvPr id="1026" name="Picture 2" descr="C:\Users\Secil\Downloads\IMG_68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369889"/>
            <a:ext cx="5321300" cy="354753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cil\Downloads\IMG_68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100" y="4056178"/>
            <a:ext cx="5321300" cy="262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4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ecil\Desktop\sunum fotolar\DSC018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299" y="1104901"/>
            <a:ext cx="5063067" cy="379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Secil\Desktop\sunum fotolar\IMG-20161108-WA00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267" y="1104901"/>
            <a:ext cx="5063067" cy="37973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103497" y="821323"/>
            <a:ext cx="1823113" cy="338554"/>
          </a:xfrm>
          <a:prstGeom prst="rect">
            <a:avLst/>
          </a:prstGeom>
          <a:noFill/>
        </p:spPr>
        <p:txBody>
          <a:bodyPr wrap="square" rtlCol="0">
            <a:spAutoFit/>
          </a:bodyPr>
          <a:lstStyle/>
          <a:p>
            <a:r>
              <a:rPr lang="tr-TR" sz="1600" b="1" dirty="0" smtClean="0">
                <a:solidFill>
                  <a:schemeClr val="bg1"/>
                </a:solidFill>
              </a:rPr>
              <a:t>ETKİNLİKLERİMİZ</a:t>
            </a:r>
            <a:endParaRPr lang="tr-TR" sz="1600" b="1" dirty="0">
              <a:solidFill>
                <a:schemeClr val="bg1"/>
              </a:solidFill>
            </a:endParaRPr>
          </a:p>
        </p:txBody>
      </p:sp>
    </p:spTree>
    <p:extLst>
      <p:ext uri="{BB962C8B-B14F-4D97-AF65-F5344CB8AC3E}">
        <p14:creationId xmlns:p14="http://schemas.microsoft.com/office/powerpoint/2010/main" val="3319142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rPr>
              <a:t>MEZUNİYET GÖSTERİSİ</a:t>
            </a:r>
            <a:endParaRPr lang="tr-TR" dirty="0"/>
          </a:p>
        </p:txBody>
      </p:sp>
      <p:sp>
        <p:nvSpPr>
          <p:cNvPr id="4" name="Metin kutusu 4"/>
          <p:cNvSpPr txBox="1"/>
          <p:nvPr/>
        </p:nvSpPr>
        <p:spPr>
          <a:xfrm>
            <a:off x="-38101" y="787376"/>
            <a:ext cx="1790701" cy="584775"/>
          </a:xfrm>
          <a:prstGeom prst="rect">
            <a:avLst/>
          </a:prstGeom>
          <a:noFill/>
        </p:spPr>
        <p:txBody>
          <a:bodyPr wrap="square" rtlCol="0">
            <a:spAutoFit/>
          </a:bodyPr>
          <a:lstStyle/>
          <a:p>
            <a:r>
              <a:rPr lang="tr-TR" sz="1600" b="1" dirty="0" smtClean="0">
                <a:solidFill>
                  <a:schemeClr val="bg1"/>
                </a:solidFill>
              </a:rPr>
              <a:t>ETKİNLİKLERİMİZ</a:t>
            </a:r>
          </a:p>
          <a:p>
            <a:endParaRPr lang="tr-TR" sz="1600" b="1" dirty="0">
              <a:solidFill>
                <a:schemeClr val="bg1"/>
              </a:solidFill>
            </a:endParaRPr>
          </a:p>
        </p:txBody>
      </p:sp>
      <p:sp>
        <p:nvSpPr>
          <p:cNvPr id="6" name="Unvan 1"/>
          <p:cNvSpPr txBox="1">
            <a:spLocks/>
          </p:cNvSpPr>
          <p:nvPr/>
        </p:nvSpPr>
        <p:spPr>
          <a:xfrm>
            <a:off x="1586484" y="1402591"/>
            <a:ext cx="9656428" cy="9850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tr-TR" sz="1400" dirty="0" smtClean="0">
                <a:solidFill>
                  <a:schemeClr val="tx1"/>
                </a:solidFill>
              </a:rPr>
              <a:t>2014-2015 yılı C1 kurunda öğrenim gören kursiyerlerimiz Türkçe sunumlar, şiirler ve şarkılardan oluşan bir gösteri düzenlediler. Üniversitedeki öğrencilere ve öğretim üyelerine kendi ülkelerini tanıtma, Türkçe dil becerilerini sergileme fırsatı edindiler.  </a:t>
            </a:r>
            <a:endParaRPr lang="tr-TR" sz="1400" dirty="0">
              <a:solidFill>
                <a:schemeClr val="tx1"/>
              </a:solidFill>
            </a:endParaRPr>
          </a:p>
        </p:txBody>
      </p:sp>
      <p:pic>
        <p:nvPicPr>
          <p:cNvPr id="1026" name="Picture 2" descr="C:\Users\Secil\Desktop\IMG_73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9249" y="2387601"/>
            <a:ext cx="3219251" cy="21461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ecil\Desktop\IMG_73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804" y="2368577"/>
            <a:ext cx="3247787" cy="2165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cil\Downloads\IMG_73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0657" y="2368576"/>
            <a:ext cx="3247785" cy="216519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cil\Downloads\IMG_74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0804" y="4622800"/>
            <a:ext cx="3247787" cy="216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7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9728" y="799529"/>
            <a:ext cx="1639613" cy="338554"/>
          </a:xfrm>
          <a:prstGeom prst="rect">
            <a:avLst/>
          </a:prstGeom>
          <a:noFill/>
        </p:spPr>
        <p:txBody>
          <a:bodyPr wrap="square" rtlCol="0">
            <a:spAutoFit/>
          </a:bodyPr>
          <a:lstStyle/>
          <a:p>
            <a:r>
              <a:rPr lang="tr-TR" sz="1600" b="1" dirty="0" smtClean="0">
                <a:solidFill>
                  <a:schemeClr val="bg1"/>
                </a:solidFill>
              </a:rPr>
              <a:t>KABÜL</a:t>
            </a:r>
            <a:endParaRPr lang="tr-TR" sz="1600" b="1" dirty="0">
              <a:solidFill>
                <a:schemeClr val="bg1"/>
              </a:solidFill>
            </a:endParaRPr>
          </a:p>
        </p:txBody>
      </p:sp>
      <p:sp>
        <p:nvSpPr>
          <p:cNvPr id="8" name="İçerik Yer Tutucusu 2"/>
          <p:cNvSpPr>
            <a:spLocks noGrp="1"/>
          </p:cNvSpPr>
          <p:nvPr>
            <p:ph idx="1"/>
          </p:nvPr>
        </p:nvSpPr>
        <p:spPr>
          <a:xfrm>
            <a:off x="2115403" y="643810"/>
            <a:ext cx="8915400" cy="5848429"/>
          </a:xfrm>
        </p:spPr>
        <p:txBody>
          <a:bodyPr>
            <a:noAutofit/>
          </a:bodyPr>
          <a:lstStyle/>
          <a:p>
            <a:pPr marL="0" indent="0">
              <a:spcBef>
                <a:spcPct val="0"/>
              </a:spcBef>
              <a:buNone/>
            </a:pPr>
            <a:r>
              <a:rPr lang="tr-TR" sz="3600" b="1" dirty="0">
                <a:solidFill>
                  <a:schemeClr val="tx1"/>
                </a:solidFill>
                <a:latin typeface="+mj-lt"/>
                <a:ea typeface="+mj-ea"/>
                <a:cs typeface="+mj-cs"/>
              </a:rPr>
              <a:t>ÖĞRENCİ KABULÜ</a:t>
            </a:r>
            <a:endParaRPr lang="en-US" sz="3600" b="1" dirty="0">
              <a:solidFill>
                <a:schemeClr val="tx1"/>
              </a:solidFill>
              <a:latin typeface="+mj-lt"/>
              <a:ea typeface="+mj-ea"/>
              <a:cs typeface="+mj-cs"/>
            </a:endParaRPr>
          </a:p>
          <a:p>
            <a:pPr marL="0" indent="0" algn="just">
              <a:buNone/>
            </a:pPr>
            <a:endParaRPr lang="en-US" sz="2400" b="1" dirty="0" smtClean="0">
              <a:solidFill>
                <a:schemeClr val="tx1"/>
              </a:solidFill>
            </a:endParaRPr>
          </a:p>
          <a:p>
            <a:pPr marL="0" indent="0" algn="just">
              <a:spcBef>
                <a:spcPct val="0"/>
              </a:spcBef>
              <a:buNone/>
            </a:pPr>
            <a:r>
              <a:rPr lang="tr-TR" dirty="0" smtClean="0">
                <a:solidFill>
                  <a:schemeClr val="tx1"/>
                </a:solidFill>
                <a:latin typeface="+mj-lt"/>
                <a:ea typeface="+mj-ea"/>
                <a:cs typeface="+mj-cs"/>
              </a:rPr>
              <a:t>Merkezimiz yönergesine göre öğrenci kabulü için;</a:t>
            </a:r>
          </a:p>
          <a:p>
            <a:pPr algn="just">
              <a:spcBef>
                <a:spcPct val="0"/>
              </a:spcBef>
              <a:buFontTx/>
              <a:buChar char="-"/>
            </a:pPr>
            <a:r>
              <a:rPr lang="tr-TR" dirty="0" smtClean="0">
                <a:solidFill>
                  <a:schemeClr val="tx1"/>
                </a:solidFill>
                <a:latin typeface="+mj-lt"/>
                <a:ea typeface="+mj-ea"/>
                <a:cs typeface="+mj-cs"/>
              </a:rPr>
              <a:t>Kursiyerler kayıt için gerekli belgeleri merkez sekreterliğine şahsen başvurarak teslim eder.</a:t>
            </a:r>
          </a:p>
          <a:p>
            <a:pPr algn="just">
              <a:spcBef>
                <a:spcPct val="0"/>
              </a:spcBef>
              <a:buFontTx/>
              <a:buChar char="-"/>
            </a:pPr>
            <a:r>
              <a:rPr lang="tr-TR" dirty="0" smtClean="0">
                <a:solidFill>
                  <a:schemeClr val="tx1"/>
                </a:solidFill>
                <a:latin typeface="+mj-lt"/>
                <a:ea typeface="+mj-ea"/>
                <a:cs typeface="+mj-cs"/>
              </a:rPr>
              <a:t>Başvurunun şahsen yapılamadığı durumlarda (yurtdışından başvurular) gerekli belgeler merkezimize e-posta aracılığı ile iletilir. Kursiyere davet mektubu gönderilir ve Türkiye’ye geldikten sonra kaydını şahsen tamamlaması istenir.</a:t>
            </a:r>
          </a:p>
          <a:p>
            <a:pPr algn="just">
              <a:spcBef>
                <a:spcPct val="0"/>
              </a:spcBef>
              <a:buFontTx/>
              <a:buChar char="-"/>
            </a:pPr>
            <a:r>
              <a:rPr lang="tr-TR" dirty="0" smtClean="0">
                <a:solidFill>
                  <a:schemeClr val="tx1"/>
                </a:solidFill>
                <a:latin typeface="+mj-lt"/>
                <a:ea typeface="+mj-ea"/>
                <a:cs typeface="+mj-cs"/>
              </a:rPr>
              <a:t>Kayıt yaptıran öğrencilere Seviye Tespit Sınavı/Türkçe Yeterlik sınavı yapılır ve seviyelerine göre sınıflara yerleştirilir.</a:t>
            </a:r>
            <a:endParaRPr lang="en-US" dirty="0" smtClean="0">
              <a:solidFill>
                <a:schemeClr val="tx1"/>
              </a:solidFill>
              <a:latin typeface="+mj-lt"/>
              <a:ea typeface="+mj-ea"/>
              <a:cs typeface="+mj-cs"/>
            </a:endParaRPr>
          </a:p>
          <a:p>
            <a:pPr marL="0" indent="0" algn="just">
              <a:buNone/>
            </a:pPr>
            <a:r>
              <a:rPr lang="en-US" sz="2800" b="1" dirty="0" smtClean="0">
                <a:solidFill>
                  <a:srgbClr val="FF0000"/>
                </a:solidFill>
              </a:rPr>
              <a:t>  </a:t>
            </a:r>
          </a:p>
        </p:txBody>
      </p:sp>
    </p:spTree>
    <p:extLst>
      <p:ext uri="{BB962C8B-B14F-4D97-AF65-F5344CB8AC3E}">
        <p14:creationId xmlns:p14="http://schemas.microsoft.com/office/powerpoint/2010/main" val="2941425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SAYILAR</a:t>
            </a:r>
            <a:endParaRPr lang="tr-TR" sz="1600" b="1" dirty="0">
              <a:solidFill>
                <a:schemeClr val="bg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272697285"/>
              </p:ext>
            </p:extLst>
          </p:nvPr>
        </p:nvGraphicFramePr>
        <p:xfrm>
          <a:off x="1828799" y="1896480"/>
          <a:ext cx="8802806" cy="2473104"/>
        </p:xfrm>
        <a:graphic>
          <a:graphicData uri="http://schemas.openxmlformats.org/drawingml/2006/table">
            <a:tbl>
              <a:tblPr firstRow="1" firstCol="1" bandRow="1">
                <a:tableStyleId>{5C22544A-7EE6-4342-B048-85BDC9FD1C3A}</a:tableStyleId>
              </a:tblPr>
              <a:tblGrid>
                <a:gridCol w="5049672"/>
                <a:gridCol w="3753134"/>
              </a:tblGrid>
              <a:tr h="0">
                <a:tc>
                  <a:txBody>
                    <a:bodyPr/>
                    <a:lstStyle/>
                    <a:p>
                      <a:pPr algn="ctr">
                        <a:lnSpc>
                          <a:spcPct val="115000"/>
                        </a:lnSpc>
                        <a:spcAft>
                          <a:spcPts val="0"/>
                        </a:spcAft>
                      </a:pPr>
                      <a:endParaRPr lang="tr-T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400" smtClean="0">
                          <a:effectLst/>
                          <a:latin typeface="+mn-lt"/>
                          <a:ea typeface="+mn-ea"/>
                          <a:cs typeface="+mn-cs"/>
                        </a:rPr>
                        <a:t>SAYILARI</a:t>
                      </a:r>
                      <a:endParaRPr lang="tr-TR" sz="2400" dirty="0">
                        <a:effectLst/>
                        <a:latin typeface="Calibri"/>
                        <a:ea typeface="Calibri"/>
                        <a:cs typeface="Times New Roman"/>
                      </a:endParaRPr>
                    </a:p>
                  </a:txBody>
                  <a:tcPr marL="68580" marR="68580" marT="0" marB="0" anchor="ctr"/>
                </a:tc>
              </a:tr>
              <a:tr h="495824">
                <a:tc>
                  <a:txBody>
                    <a:bodyPr/>
                    <a:lstStyle/>
                    <a:p>
                      <a:pPr algn="just">
                        <a:lnSpc>
                          <a:spcPct val="115000"/>
                        </a:lnSpc>
                        <a:spcAft>
                          <a:spcPts val="0"/>
                        </a:spcAft>
                      </a:pPr>
                      <a:r>
                        <a:rPr lang="tr-TR" sz="2800" dirty="0" smtClean="0">
                          <a:effectLst/>
                          <a:latin typeface="+mn-lt"/>
                        </a:rPr>
                        <a:t>ÖĞRENCİ</a:t>
                      </a:r>
                      <a:endParaRPr lang="tr-TR" sz="2800" dirty="0">
                        <a:effectLst/>
                        <a:latin typeface="+mn-lt"/>
                        <a:ea typeface="Calibri"/>
                        <a:cs typeface="Times New Roman"/>
                      </a:endParaRPr>
                    </a:p>
                  </a:txBody>
                  <a:tcPr marL="68580" marR="68580" marT="0" marB="0"/>
                </a:tc>
                <a:tc>
                  <a:txBody>
                    <a:bodyPr/>
                    <a:lstStyle/>
                    <a:p>
                      <a:pPr algn="ctr">
                        <a:lnSpc>
                          <a:spcPct val="115000"/>
                        </a:lnSpc>
                        <a:spcAft>
                          <a:spcPts val="0"/>
                        </a:spcAft>
                      </a:pPr>
                      <a:r>
                        <a:rPr lang="tr-TR" sz="2400" b="1" dirty="0" smtClean="0">
                          <a:effectLst/>
                          <a:latin typeface="Calibri"/>
                          <a:ea typeface="Calibri"/>
                          <a:cs typeface="Times New Roman"/>
                        </a:rPr>
                        <a:t>25</a:t>
                      </a:r>
                      <a:endParaRPr lang="tr-TR" sz="2400" b="1" dirty="0">
                        <a:effectLst/>
                        <a:latin typeface="Calibri"/>
                        <a:ea typeface="Calibri"/>
                        <a:cs typeface="Times New Roman"/>
                      </a:endParaRPr>
                    </a:p>
                  </a:txBody>
                  <a:tcPr marL="68580" marR="68580" marT="0" marB="0"/>
                </a:tc>
              </a:tr>
              <a:tr h="530416">
                <a:tc>
                  <a:txBody>
                    <a:bodyPr/>
                    <a:lstStyle/>
                    <a:p>
                      <a:pPr algn="just">
                        <a:lnSpc>
                          <a:spcPct val="115000"/>
                        </a:lnSpc>
                        <a:spcAft>
                          <a:spcPts val="0"/>
                        </a:spcAft>
                      </a:pPr>
                      <a:r>
                        <a:rPr lang="tr-TR" sz="2800" dirty="0" smtClean="0">
                          <a:effectLst/>
                          <a:latin typeface="+mn-lt"/>
                          <a:ea typeface="Calibri"/>
                          <a:cs typeface="Times New Roman"/>
                        </a:rPr>
                        <a:t>AKADEMİK PERSONEL</a:t>
                      </a:r>
                      <a:endParaRPr lang="tr-TR" sz="2800" dirty="0">
                        <a:effectLst/>
                        <a:latin typeface="+mn-lt"/>
                        <a:ea typeface="Calibri"/>
                        <a:cs typeface="Times New Roman"/>
                      </a:endParaRPr>
                    </a:p>
                  </a:txBody>
                  <a:tcPr marL="68580" marR="68580" marT="0" marB="0"/>
                </a:tc>
                <a:tc>
                  <a:txBody>
                    <a:bodyPr/>
                    <a:lstStyle/>
                    <a:p>
                      <a:pPr algn="ctr">
                        <a:lnSpc>
                          <a:spcPct val="115000"/>
                        </a:lnSpc>
                        <a:spcAft>
                          <a:spcPts val="0"/>
                        </a:spcAft>
                      </a:pPr>
                      <a:r>
                        <a:rPr lang="tr-TR" sz="2400" b="1" dirty="0" smtClean="0">
                          <a:effectLst/>
                          <a:latin typeface="Calibri"/>
                          <a:ea typeface="Calibri"/>
                          <a:cs typeface="Times New Roman"/>
                        </a:rPr>
                        <a:t>4</a:t>
                      </a:r>
                      <a:endParaRPr lang="tr-TR" sz="2400" b="1" dirty="0">
                        <a:effectLst/>
                        <a:latin typeface="Calibri"/>
                        <a:ea typeface="Calibri"/>
                        <a:cs typeface="Times New Roman"/>
                      </a:endParaRPr>
                    </a:p>
                  </a:txBody>
                  <a:tcPr marL="68580" marR="68580" marT="0" marB="0"/>
                </a:tc>
              </a:tr>
              <a:tr h="495824">
                <a:tc>
                  <a:txBody>
                    <a:bodyPr/>
                    <a:lstStyle/>
                    <a:p>
                      <a:pPr algn="just">
                        <a:lnSpc>
                          <a:spcPct val="115000"/>
                        </a:lnSpc>
                        <a:spcAft>
                          <a:spcPts val="0"/>
                        </a:spcAft>
                      </a:pPr>
                      <a:r>
                        <a:rPr lang="tr-TR" sz="2800" dirty="0" smtClean="0">
                          <a:effectLst/>
                          <a:latin typeface="+mn-lt"/>
                        </a:rPr>
                        <a:t>İDARİ PERSONEL</a:t>
                      </a:r>
                      <a:endParaRPr lang="tr-TR" sz="2800" dirty="0">
                        <a:effectLst/>
                        <a:latin typeface="+mn-lt"/>
                        <a:ea typeface="Calibri"/>
                        <a:cs typeface="Times New Roman"/>
                      </a:endParaRPr>
                    </a:p>
                  </a:txBody>
                  <a:tcPr marL="68580" marR="68580" marT="0" marB="0"/>
                </a:tc>
                <a:tc>
                  <a:txBody>
                    <a:bodyPr/>
                    <a:lstStyle/>
                    <a:p>
                      <a:pPr algn="ctr">
                        <a:lnSpc>
                          <a:spcPct val="115000"/>
                        </a:lnSpc>
                        <a:spcAft>
                          <a:spcPts val="0"/>
                        </a:spcAft>
                      </a:pPr>
                      <a:r>
                        <a:rPr lang="tr-TR" sz="2400" b="1" dirty="0" smtClean="0">
                          <a:effectLst/>
                          <a:latin typeface="Calibri"/>
                          <a:ea typeface="Calibri"/>
                          <a:cs typeface="Times New Roman"/>
                        </a:rPr>
                        <a:t>1</a:t>
                      </a:r>
                      <a:endParaRPr lang="tr-TR" sz="2400" b="1" dirty="0">
                        <a:effectLst/>
                        <a:latin typeface="Calibri"/>
                        <a:ea typeface="Calibri"/>
                        <a:cs typeface="Times New Roman"/>
                      </a:endParaRPr>
                    </a:p>
                  </a:txBody>
                  <a:tcPr marL="68580" marR="68580" marT="0" marB="0"/>
                </a:tc>
              </a:tr>
              <a:tr h="530416">
                <a:tc>
                  <a:txBody>
                    <a:bodyPr/>
                    <a:lstStyle/>
                    <a:p>
                      <a:pPr algn="just">
                        <a:lnSpc>
                          <a:spcPct val="115000"/>
                        </a:lnSpc>
                        <a:spcAft>
                          <a:spcPts val="0"/>
                        </a:spcAft>
                      </a:pPr>
                      <a:r>
                        <a:rPr lang="tr-TR" sz="2800" dirty="0" smtClean="0">
                          <a:effectLst/>
                          <a:latin typeface="+mn-lt"/>
                          <a:ea typeface="Calibri"/>
                          <a:cs typeface="Times New Roman"/>
                        </a:rPr>
                        <a:t>ULUSLARARASI</a:t>
                      </a:r>
                      <a:r>
                        <a:rPr lang="tr-TR" sz="2800" baseline="0" dirty="0" smtClean="0">
                          <a:effectLst/>
                          <a:latin typeface="+mn-lt"/>
                          <a:ea typeface="Calibri"/>
                          <a:cs typeface="Times New Roman"/>
                        </a:rPr>
                        <a:t> ÖĞRENCİ</a:t>
                      </a:r>
                      <a:endParaRPr lang="tr-TR" sz="2800" dirty="0">
                        <a:effectLst/>
                        <a:latin typeface="+mn-lt"/>
                        <a:ea typeface="Calibri"/>
                        <a:cs typeface="Times New Roman"/>
                      </a:endParaRPr>
                    </a:p>
                  </a:txBody>
                  <a:tcPr marL="68580" marR="68580" marT="0" marB="0"/>
                </a:tc>
                <a:tc>
                  <a:txBody>
                    <a:bodyPr/>
                    <a:lstStyle/>
                    <a:p>
                      <a:pPr algn="ctr">
                        <a:lnSpc>
                          <a:spcPct val="115000"/>
                        </a:lnSpc>
                        <a:spcAft>
                          <a:spcPts val="0"/>
                        </a:spcAft>
                      </a:pPr>
                      <a:r>
                        <a:rPr lang="tr-TR" sz="2400" b="1" dirty="0" smtClean="0">
                          <a:effectLst/>
                          <a:latin typeface="Calibri"/>
                          <a:ea typeface="Calibri"/>
                          <a:cs typeface="Times New Roman"/>
                        </a:rPr>
                        <a:t>25</a:t>
                      </a:r>
                      <a:endParaRPr lang="tr-TR" sz="2400" b="1" dirty="0">
                        <a:effectLst/>
                        <a:latin typeface="Calibri"/>
                        <a:ea typeface="Calibri"/>
                        <a:cs typeface="Times New Roman"/>
                      </a:endParaRPr>
                    </a:p>
                  </a:txBody>
                  <a:tcPr marL="68580" marR="68580" marT="0" marB="0"/>
                </a:tc>
              </a:tr>
            </a:tbl>
          </a:graphicData>
        </a:graphic>
      </p:graphicFrame>
      <p:sp>
        <p:nvSpPr>
          <p:cNvPr id="7" name="Unvan 1"/>
          <p:cNvSpPr>
            <a:spLocks noGrp="1"/>
          </p:cNvSpPr>
          <p:nvPr>
            <p:ph type="title"/>
          </p:nvPr>
        </p:nvSpPr>
        <p:spPr>
          <a:xfrm>
            <a:off x="1937833" y="596815"/>
            <a:ext cx="8911687" cy="672427"/>
          </a:xfrm>
        </p:spPr>
        <p:txBody>
          <a:bodyPr/>
          <a:lstStyle/>
          <a:p>
            <a:r>
              <a:rPr lang="tr-TR" b="1" dirty="0" smtClean="0">
                <a:solidFill>
                  <a:schemeClr val="tx1"/>
                </a:solidFill>
              </a:rPr>
              <a:t>SAYILAR</a:t>
            </a:r>
            <a:endParaRPr lang="tr-TR" b="1" dirty="0">
              <a:solidFill>
                <a:schemeClr val="tx1"/>
              </a:solidFill>
            </a:endParaRPr>
          </a:p>
        </p:txBody>
      </p:sp>
    </p:spTree>
    <p:extLst>
      <p:ext uri="{BB962C8B-B14F-4D97-AF65-F5344CB8AC3E}">
        <p14:creationId xmlns:p14="http://schemas.microsoft.com/office/powerpoint/2010/main" val="1888703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08083" y="1923392"/>
            <a:ext cx="10012143" cy="3237187"/>
          </a:xfrm>
        </p:spPr>
        <p:txBody>
          <a:bodyPr>
            <a:normAutofit/>
          </a:bodyPr>
          <a:lstStyle/>
          <a:p>
            <a:pPr marL="0" indent="0" algn="ctr">
              <a:buNone/>
            </a:pPr>
            <a:endParaRPr lang="tr-TR" sz="5400" dirty="0" smtClean="0"/>
          </a:p>
          <a:p>
            <a:pPr marL="0" indent="0" algn="ctr">
              <a:buNone/>
            </a:pPr>
            <a:r>
              <a:rPr lang="tr-TR" sz="5400" b="1" dirty="0" smtClean="0"/>
              <a:t>TEŞEKKÜRLER</a:t>
            </a:r>
          </a:p>
          <a:p>
            <a:pPr marL="0" indent="0" algn="ctr">
              <a:buNone/>
            </a:pPr>
            <a:endParaRPr lang="tr-TR" sz="5400" b="1" dirty="0"/>
          </a:p>
        </p:txBody>
      </p:sp>
      <p:sp>
        <p:nvSpPr>
          <p:cNvPr id="4" name="Metin kutusu 3"/>
          <p:cNvSpPr txBox="1"/>
          <p:nvPr/>
        </p:nvSpPr>
        <p:spPr>
          <a:xfrm>
            <a:off x="0" y="733953"/>
            <a:ext cx="1572768" cy="338554"/>
          </a:xfrm>
          <a:prstGeom prst="rect">
            <a:avLst/>
          </a:prstGeom>
          <a:noFill/>
        </p:spPr>
        <p:txBody>
          <a:bodyPr wrap="square" rtlCol="0">
            <a:spAutoFit/>
          </a:bodyPr>
          <a:lstStyle/>
          <a:p>
            <a:r>
              <a:rPr lang="tr-TR" sz="1600" b="1" dirty="0" smtClean="0">
                <a:solidFill>
                  <a:schemeClr val="bg1"/>
                </a:solidFill>
              </a:rPr>
              <a:t>TÖMER</a:t>
            </a:r>
            <a:endParaRPr lang="tr-TR" sz="1600" b="1" dirty="0">
              <a:solidFill>
                <a:schemeClr val="bg1"/>
              </a:solidFill>
            </a:endParaRPr>
          </a:p>
        </p:txBody>
      </p:sp>
    </p:spTree>
    <p:extLst>
      <p:ext uri="{BB962C8B-B14F-4D97-AF65-F5344CB8AC3E}">
        <p14:creationId xmlns:p14="http://schemas.microsoft.com/office/powerpoint/2010/main" val="918305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tx1"/>
                </a:solidFill>
              </a:rPr>
              <a:t>SUNUM ÖZETİ</a:t>
            </a:r>
            <a:endParaRPr lang="tr-TR" b="1" dirty="0">
              <a:solidFill>
                <a:schemeClr val="tx1"/>
              </a:solidFill>
            </a:endParaRPr>
          </a:p>
        </p:txBody>
      </p:sp>
      <p:sp>
        <p:nvSpPr>
          <p:cNvPr id="3" name="İçerik Yer Tutucusu 2"/>
          <p:cNvSpPr>
            <a:spLocks noGrp="1"/>
          </p:cNvSpPr>
          <p:nvPr>
            <p:ph idx="1"/>
          </p:nvPr>
        </p:nvSpPr>
        <p:spPr>
          <a:xfrm>
            <a:off x="2124141" y="1722119"/>
            <a:ext cx="9776202" cy="3917731"/>
          </a:xfrm>
        </p:spPr>
        <p:txBody>
          <a:bodyPr>
            <a:noAutofit/>
          </a:bodyPr>
          <a:lstStyle/>
          <a:p>
            <a:r>
              <a:rPr lang="tr-TR" b="1" dirty="0" smtClean="0"/>
              <a:t>MİSYON</a:t>
            </a:r>
          </a:p>
          <a:p>
            <a:r>
              <a:rPr lang="tr-TR" b="1" dirty="0" smtClean="0"/>
              <a:t>VİZYON</a:t>
            </a:r>
          </a:p>
          <a:p>
            <a:r>
              <a:rPr lang="tr-TR" b="1" dirty="0" smtClean="0"/>
              <a:t>ORGANİZASYON ŞEMASI</a:t>
            </a:r>
          </a:p>
          <a:p>
            <a:r>
              <a:rPr lang="tr-TR" b="1" dirty="0" smtClean="0"/>
              <a:t>TARİHÇE</a:t>
            </a:r>
          </a:p>
          <a:p>
            <a:r>
              <a:rPr lang="tr-TR" b="1" dirty="0" smtClean="0"/>
              <a:t>KURSLARIMIZ</a:t>
            </a:r>
            <a:endParaRPr lang="tr-TR" b="1" dirty="0"/>
          </a:p>
          <a:p>
            <a:r>
              <a:rPr lang="tr-TR" b="1" dirty="0" smtClean="0"/>
              <a:t>ÖĞRENCİ SAYILARI</a:t>
            </a:r>
            <a:endParaRPr lang="en-GB" b="1" dirty="0" smtClean="0"/>
          </a:p>
          <a:p>
            <a:r>
              <a:rPr lang="tr-TR" b="1" dirty="0" smtClean="0"/>
              <a:t>ETKİNLİKLERİMİZ</a:t>
            </a:r>
            <a:endParaRPr lang="en-GB" b="1" dirty="0" smtClean="0"/>
          </a:p>
          <a:p>
            <a:r>
              <a:rPr lang="tr-TR" b="1" dirty="0" smtClean="0"/>
              <a:t>ÖĞRENCİ KABULÜ</a:t>
            </a:r>
            <a:endParaRPr lang="en-GB" b="1" dirty="0" smtClean="0"/>
          </a:p>
          <a:p>
            <a:r>
              <a:rPr lang="tr-TR" b="1" smtClean="0"/>
              <a:t>SAYILAR</a:t>
            </a:r>
            <a:endParaRPr lang="tr-TR" b="1" dirty="0" smtClean="0"/>
          </a:p>
        </p:txBody>
      </p:sp>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ÖZET</a:t>
            </a:r>
            <a:endParaRPr lang="tr-TR" sz="1600" b="1" dirty="0">
              <a:solidFill>
                <a:schemeClr val="bg1"/>
              </a:solidFill>
            </a:endParaRPr>
          </a:p>
        </p:txBody>
      </p:sp>
    </p:spTree>
    <p:extLst>
      <p:ext uri="{BB962C8B-B14F-4D97-AF65-F5344CB8AC3E}">
        <p14:creationId xmlns:p14="http://schemas.microsoft.com/office/powerpoint/2010/main" val="332504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solidFill>
                  <a:schemeClr val="tx1"/>
                </a:solidFill>
              </a:rPr>
              <a:t>MİSYON</a:t>
            </a:r>
            <a:r>
              <a:rPr lang="tr-TR" dirty="0">
                <a:effectLst>
                  <a:outerShdw blurRad="38100" dist="38100" dir="2700000" algn="tl">
                    <a:srgbClr val="000000">
                      <a:alpha val="43137"/>
                    </a:srgbClr>
                  </a:outerShdw>
                </a:effectLst>
                <a:latin typeface="Arial Black" panose="020B0A04020102020204" pitchFamily="34" charset="0"/>
              </a:rPr>
              <a:t/>
            </a:r>
            <a:br>
              <a:rPr lang="tr-TR" dirty="0">
                <a:effectLst>
                  <a:outerShdw blurRad="38100" dist="38100" dir="2700000" algn="tl">
                    <a:srgbClr val="000000">
                      <a:alpha val="43137"/>
                    </a:srgbClr>
                  </a:outerShdw>
                </a:effectLst>
                <a:latin typeface="Arial Black" panose="020B0A04020102020204" pitchFamily="34" charset="0"/>
              </a:rPr>
            </a:br>
            <a:endParaRPr lang="tr-TR" dirty="0"/>
          </a:p>
        </p:txBody>
      </p:sp>
      <p:sp>
        <p:nvSpPr>
          <p:cNvPr id="3" name="Content Placeholder 2"/>
          <p:cNvSpPr>
            <a:spLocks noGrp="1"/>
          </p:cNvSpPr>
          <p:nvPr>
            <p:ph idx="1"/>
          </p:nvPr>
        </p:nvSpPr>
        <p:spPr/>
        <p:txBody>
          <a:bodyPr/>
          <a:lstStyle/>
          <a:p>
            <a:pPr marL="82296" indent="0">
              <a:buNone/>
            </a:pPr>
            <a:r>
              <a:rPr lang="tr-TR" b="1" dirty="0"/>
              <a:t>Yabancı dil olarak Türkçeyi öğretmek amacıyla programlar geliştirmek, bu alanda eğitim-öğretim, araştırma ve uygulama faaliyetlerinde bulunmak, Türkçenin yaygınlaşması ve bilim dili olması yolunda hizmet etmek.</a:t>
            </a:r>
          </a:p>
          <a:p>
            <a:pPr marL="0" indent="0">
              <a:buNone/>
            </a:pPr>
            <a:endParaRPr lang="tr-TR" dirty="0"/>
          </a:p>
        </p:txBody>
      </p:sp>
      <p:sp>
        <p:nvSpPr>
          <p:cNvPr id="5" name="Başlık 1"/>
          <p:cNvSpPr txBox="1">
            <a:spLocks/>
          </p:cNvSpPr>
          <p:nvPr/>
        </p:nvSpPr>
        <p:spPr>
          <a:xfrm>
            <a:off x="1331640" y="849876"/>
            <a:ext cx="6995120" cy="7920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tr-TR" dirty="0">
              <a:effectLst>
                <a:outerShdw blurRad="38100" dist="38100" dir="2700000" algn="tl">
                  <a:srgbClr val="000000">
                    <a:alpha val="43137"/>
                  </a:srgbClr>
                </a:outerShdw>
              </a:effectLst>
              <a:latin typeface="Arial Black" panose="020B0A04020102020204" pitchFamily="34" charset="0"/>
            </a:endParaRPr>
          </a:p>
        </p:txBody>
      </p:sp>
      <p:sp>
        <p:nvSpPr>
          <p:cNvPr id="6"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MİSYON</a:t>
            </a:r>
            <a:endParaRPr lang="tr-TR" sz="1600" b="1" dirty="0">
              <a:solidFill>
                <a:schemeClr val="bg1"/>
              </a:solidFill>
            </a:endParaRPr>
          </a:p>
        </p:txBody>
      </p:sp>
    </p:spTree>
    <p:extLst>
      <p:ext uri="{BB962C8B-B14F-4D97-AF65-F5344CB8AC3E}">
        <p14:creationId xmlns:p14="http://schemas.microsoft.com/office/powerpoint/2010/main" val="198085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rPr>
              <a:t>VİZYON</a:t>
            </a:r>
            <a:endParaRPr lang="tr-TR" dirty="0"/>
          </a:p>
        </p:txBody>
      </p:sp>
      <p:sp>
        <p:nvSpPr>
          <p:cNvPr id="3" name="Content Placeholder 2"/>
          <p:cNvSpPr>
            <a:spLocks noGrp="1"/>
          </p:cNvSpPr>
          <p:nvPr>
            <p:ph idx="1"/>
          </p:nvPr>
        </p:nvSpPr>
        <p:spPr>
          <a:xfrm>
            <a:off x="2589212" y="2133600"/>
            <a:ext cx="8915400" cy="2082800"/>
          </a:xfrm>
        </p:spPr>
        <p:txBody>
          <a:bodyPr/>
          <a:lstStyle/>
          <a:p>
            <a:r>
              <a:rPr lang="tr-TR" b="1" dirty="0"/>
              <a:t>Yabancı dil olarak Türkçenin öğretilmesi ve öğretim tekniklerinin geliştirilmesinde yapılacak her türlü etkinliklere öncülük ederek, Türkiye’de ve dünyada lider bir kurum </a:t>
            </a:r>
            <a:r>
              <a:rPr lang="tr-TR" b="1" dirty="0" smtClean="0"/>
              <a:t>olmak.</a:t>
            </a:r>
            <a:endParaRPr lang="tr-TR" b="1" dirty="0"/>
          </a:p>
          <a:p>
            <a:pPr marL="0" indent="0">
              <a:buNone/>
            </a:pPr>
            <a:r>
              <a:rPr lang="tr-TR" b="1" dirty="0"/>
              <a:t> </a:t>
            </a:r>
          </a:p>
          <a:p>
            <a:pPr marL="0" indent="0">
              <a:buNone/>
            </a:pPr>
            <a:endParaRPr lang="tr-TR" dirty="0"/>
          </a:p>
        </p:txBody>
      </p:sp>
      <p:sp>
        <p:nvSpPr>
          <p:cNvPr id="4"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VİZYON</a:t>
            </a:r>
            <a:endParaRPr lang="tr-TR" sz="1600" b="1" dirty="0">
              <a:solidFill>
                <a:schemeClr val="bg1"/>
              </a:solidFill>
            </a:endParaRPr>
          </a:p>
        </p:txBody>
      </p:sp>
    </p:spTree>
    <p:extLst>
      <p:ext uri="{BB962C8B-B14F-4D97-AF65-F5344CB8AC3E}">
        <p14:creationId xmlns:p14="http://schemas.microsoft.com/office/powerpoint/2010/main" val="407330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rPr>
              <a:t>ORGANİZASYON ŞEMASI</a:t>
            </a:r>
            <a:endParaRPr lang="tr-TR" dirty="0"/>
          </a:p>
        </p:txBody>
      </p:sp>
      <p:sp>
        <p:nvSpPr>
          <p:cNvPr id="4" name="Metin kutusu 4"/>
          <p:cNvSpPr txBox="1"/>
          <p:nvPr/>
        </p:nvSpPr>
        <p:spPr>
          <a:xfrm>
            <a:off x="-1" y="798122"/>
            <a:ext cx="1548385" cy="307777"/>
          </a:xfrm>
          <a:prstGeom prst="rect">
            <a:avLst/>
          </a:prstGeom>
          <a:noFill/>
        </p:spPr>
        <p:txBody>
          <a:bodyPr wrap="square" rtlCol="0">
            <a:spAutoFit/>
          </a:bodyPr>
          <a:lstStyle/>
          <a:p>
            <a:r>
              <a:rPr lang="tr-TR" sz="1400" b="1" dirty="0" smtClean="0">
                <a:solidFill>
                  <a:schemeClr val="bg1"/>
                </a:solidFill>
              </a:rPr>
              <a:t>AKADEMİK YAPI</a:t>
            </a:r>
            <a:endParaRPr lang="tr-TR" sz="1400" b="1" dirty="0">
              <a:solidFill>
                <a:schemeClr val="bg1"/>
              </a:solidFill>
            </a:endParaRPr>
          </a:p>
        </p:txBody>
      </p:sp>
      <p:pic>
        <p:nvPicPr>
          <p:cNvPr id="1026" name="Picture 2" descr="C:\Users\Secil\Desktop\Organizasyon ŞemasI.jpg"/>
          <p:cNvPicPr>
            <a:picLocks noChangeAspect="1" noChangeArrowheads="1"/>
          </p:cNvPicPr>
          <p:nvPr/>
        </p:nvPicPr>
        <p:blipFill rotWithShape="1">
          <a:blip r:embed="rId2">
            <a:extLst>
              <a:ext uri="{28A0092B-C50C-407E-A947-70E740481C1C}">
                <a14:useLocalDpi xmlns:a14="http://schemas.microsoft.com/office/drawing/2010/main" val="0"/>
              </a:ext>
            </a:extLst>
          </a:blip>
          <a:srcRect r="22545"/>
          <a:stretch/>
        </p:blipFill>
        <p:spPr bwMode="auto">
          <a:xfrm>
            <a:off x="2335785" y="1279525"/>
            <a:ext cx="6719315" cy="53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9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solidFill>
                  <a:schemeClr val="tx1"/>
                </a:solidFill>
              </a:rPr>
              <a:t>TARİHÇE</a:t>
            </a:r>
            <a:endParaRPr lang="tr-TR" dirty="0"/>
          </a:p>
        </p:txBody>
      </p:sp>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TARİHÇE</a:t>
            </a:r>
            <a:endParaRPr lang="tr-TR" sz="1600" b="1" dirty="0">
              <a:solidFill>
                <a:schemeClr val="bg1"/>
              </a:solidFill>
            </a:endParaRPr>
          </a:p>
        </p:txBody>
      </p:sp>
      <p:sp>
        <p:nvSpPr>
          <p:cNvPr id="3" name="Metin kutusu 2"/>
          <p:cNvSpPr txBox="1"/>
          <p:nvPr/>
        </p:nvSpPr>
        <p:spPr>
          <a:xfrm>
            <a:off x="2112749" y="1458984"/>
            <a:ext cx="8724900" cy="2585323"/>
          </a:xfrm>
          <a:prstGeom prst="rect">
            <a:avLst/>
          </a:prstGeom>
          <a:noFill/>
        </p:spPr>
        <p:txBody>
          <a:bodyPr wrap="square" rtlCol="0">
            <a:spAutoFit/>
          </a:bodyPr>
          <a:lstStyle/>
          <a:p>
            <a:pPr algn="just"/>
            <a:r>
              <a:rPr lang="tr-TR" dirty="0"/>
              <a:t>Merkezimiz </a:t>
            </a:r>
            <a:r>
              <a:rPr lang="tr-TR" dirty="0" smtClean="0"/>
              <a:t>13/12/2013 tarihinde </a:t>
            </a:r>
            <a:r>
              <a:rPr lang="tr-TR" dirty="0" smtClean="0"/>
              <a:t>28850 </a:t>
            </a:r>
            <a:r>
              <a:rPr lang="tr-TR" dirty="0" smtClean="0"/>
              <a:t>sayılı </a:t>
            </a:r>
            <a:r>
              <a:rPr lang="tr-TR" dirty="0"/>
              <a:t>resmi gazete yazısı </a:t>
            </a:r>
            <a:r>
              <a:rPr lang="tr-TR" dirty="0" smtClean="0"/>
              <a:t>ile </a:t>
            </a:r>
            <a:r>
              <a:rPr lang="tr-TR" dirty="0"/>
              <a:t>üniversitemizin rektörlüğüne bağlı olarak kurulmuştur. 2014 yılı itibariyle öğrenci kabulüne başlanmıştır. Kurulduğumuz günden bu güne kadar </a:t>
            </a:r>
            <a:r>
              <a:rPr lang="tr-TR" dirty="0" smtClean="0"/>
              <a:t>156 Öğrenciye </a:t>
            </a:r>
            <a:r>
              <a:rPr lang="tr-TR" dirty="0"/>
              <a:t>Türkçe eğitimi vermiş bulunmaktayız. </a:t>
            </a:r>
          </a:p>
          <a:p>
            <a:pPr algn="just"/>
            <a:endParaRPr lang="tr-TR" dirty="0" smtClean="0"/>
          </a:p>
          <a:p>
            <a:pPr algn="just"/>
            <a:r>
              <a:rPr lang="tr-TR" dirty="0" smtClean="0"/>
              <a:t>Türkçe </a:t>
            </a:r>
            <a:r>
              <a:rPr lang="tr-TR" dirty="0"/>
              <a:t>Yeterlik Sınavları düzenleyerek üniversite öğrencilerinin dil sertifikalandırma işlemini de kurulduğumuz günden bu güne yürütmekteyiz. Bu kapsamda </a:t>
            </a:r>
            <a:r>
              <a:rPr lang="tr-TR" dirty="0" smtClean="0"/>
              <a:t>420 </a:t>
            </a:r>
            <a:r>
              <a:rPr lang="tr-TR" dirty="0"/>
              <a:t>öğrenciye Türkçe Yeterlik Sınavı uyguladık.</a:t>
            </a:r>
          </a:p>
          <a:p>
            <a:endParaRPr lang="tr-TR" dirty="0"/>
          </a:p>
        </p:txBody>
      </p:sp>
    </p:spTree>
    <p:extLst>
      <p:ext uri="{BB962C8B-B14F-4D97-AF65-F5344CB8AC3E}">
        <p14:creationId xmlns:p14="http://schemas.microsoft.com/office/powerpoint/2010/main" val="1485281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7833" y="596815"/>
            <a:ext cx="8911687" cy="672427"/>
          </a:xfrm>
        </p:spPr>
        <p:txBody>
          <a:bodyPr/>
          <a:lstStyle/>
          <a:p>
            <a:r>
              <a:rPr lang="tr-TR" b="1" dirty="0" smtClean="0">
                <a:solidFill>
                  <a:schemeClr val="tx1"/>
                </a:solidFill>
              </a:rPr>
              <a:t>TÜRKÇE KURSLARI</a:t>
            </a:r>
            <a:endParaRPr lang="tr-TR" b="1" dirty="0">
              <a:solidFill>
                <a:schemeClr val="tx1"/>
              </a:solidFill>
            </a:endParaRPr>
          </a:p>
        </p:txBody>
      </p:sp>
      <p:sp>
        <p:nvSpPr>
          <p:cNvPr id="5" name="Metin kutusu 4"/>
          <p:cNvSpPr txBox="1"/>
          <p:nvPr/>
        </p:nvSpPr>
        <p:spPr>
          <a:xfrm>
            <a:off x="-1" y="774676"/>
            <a:ext cx="1548385" cy="338554"/>
          </a:xfrm>
          <a:prstGeom prst="rect">
            <a:avLst/>
          </a:prstGeom>
          <a:noFill/>
        </p:spPr>
        <p:txBody>
          <a:bodyPr wrap="square" rtlCol="0">
            <a:spAutoFit/>
          </a:bodyPr>
          <a:lstStyle/>
          <a:p>
            <a:r>
              <a:rPr lang="tr-TR" sz="1600" b="1" dirty="0" smtClean="0">
                <a:solidFill>
                  <a:schemeClr val="bg1"/>
                </a:solidFill>
              </a:rPr>
              <a:t>KURSLARIMIZ</a:t>
            </a:r>
            <a:endParaRPr lang="tr-TR" sz="1600" b="1" dirty="0">
              <a:solidFill>
                <a:schemeClr val="bg1"/>
              </a:solidFill>
            </a:endParaRPr>
          </a:p>
        </p:txBody>
      </p:sp>
      <p:sp>
        <p:nvSpPr>
          <p:cNvPr id="3" name="Metin kutusu 2"/>
          <p:cNvSpPr txBox="1"/>
          <p:nvPr/>
        </p:nvSpPr>
        <p:spPr>
          <a:xfrm>
            <a:off x="1930400" y="1164050"/>
            <a:ext cx="7962900" cy="3416320"/>
          </a:xfrm>
          <a:prstGeom prst="rect">
            <a:avLst/>
          </a:prstGeom>
          <a:noFill/>
        </p:spPr>
        <p:txBody>
          <a:bodyPr wrap="square" rtlCol="0">
            <a:spAutoFit/>
          </a:bodyPr>
          <a:lstStyle/>
          <a:p>
            <a:pPr algn="just"/>
            <a:r>
              <a:rPr lang="tr-TR" dirty="0"/>
              <a:t>Merkezimiz her yıl kayıtlı öğrenci sayısı ve öğrencilere uygulanan seviye tespit sınavı sonuçlarına göre sınıflar oluşturarak farklı seviyelerde kurslar açmaktadır. Avrupa Dilleri Ortak Çerçeve Programı dahilinde düzenlenen Türkçe kursları A1, A2, B1, B2, C1 seviyelerinde gerçekleştirilir. Öğrenciler kayıt yaptırdıkları ve başarı ile tamamladıkları kurslar için sertifika alırlar ve bir sonraki kura devam etme hakkı kazanırlar. </a:t>
            </a:r>
            <a:endParaRPr lang="tr-TR" dirty="0" smtClean="0"/>
          </a:p>
          <a:p>
            <a:pPr algn="just"/>
            <a:endParaRPr lang="tr-TR" dirty="0"/>
          </a:p>
          <a:p>
            <a:pPr algn="just"/>
            <a:r>
              <a:rPr lang="tr-TR" dirty="0" smtClean="0"/>
              <a:t>Derslerimiz Mimarlık Fakültesi’nde sürdürülmektedir. Sınıflarımız 15-20 kişiden oluşmaktadır ve dersliklerimizde dil sınıfı kriterlerine uygun teknolojik araçlar bulunmaktadır.</a:t>
            </a:r>
            <a:endParaRPr lang="tr-TR" dirty="0"/>
          </a:p>
          <a:p>
            <a:endParaRPr lang="tr-TR" dirty="0"/>
          </a:p>
        </p:txBody>
      </p:sp>
    </p:spTree>
    <p:extLst>
      <p:ext uri="{BB962C8B-B14F-4D97-AF65-F5344CB8AC3E}">
        <p14:creationId xmlns:p14="http://schemas.microsoft.com/office/powerpoint/2010/main" val="150171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ecil\Desktop\sunum fotolar\IMG-20161129-WA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1" y="393700"/>
            <a:ext cx="5206606"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0" y="781566"/>
            <a:ext cx="1587501" cy="369332"/>
          </a:xfrm>
          <a:prstGeom prst="rect">
            <a:avLst/>
          </a:prstGeom>
          <a:noFill/>
        </p:spPr>
        <p:txBody>
          <a:bodyPr wrap="square" rtlCol="0">
            <a:spAutoFit/>
          </a:bodyPr>
          <a:lstStyle/>
          <a:p>
            <a:r>
              <a:rPr lang="tr-TR" b="1" dirty="0" smtClean="0">
                <a:solidFill>
                  <a:schemeClr val="bg1"/>
                </a:solidFill>
              </a:rPr>
              <a:t>Sınıflarımız</a:t>
            </a:r>
            <a:endParaRPr lang="tr-TR" b="1" dirty="0">
              <a:solidFill>
                <a:schemeClr val="bg1"/>
              </a:solidFill>
            </a:endParaRPr>
          </a:p>
        </p:txBody>
      </p:sp>
      <p:pic>
        <p:nvPicPr>
          <p:cNvPr id="3074" name="Picture 2" descr="C:\Users\Secil\Desktop\sunum fotolar\IMG-20161129-WA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16251"/>
            <a:ext cx="4732867" cy="354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9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 y="774676"/>
            <a:ext cx="1723293" cy="338554"/>
          </a:xfrm>
          <a:prstGeom prst="rect">
            <a:avLst/>
          </a:prstGeom>
          <a:noFill/>
        </p:spPr>
        <p:txBody>
          <a:bodyPr wrap="square" rtlCol="0">
            <a:spAutoFit/>
          </a:bodyPr>
          <a:lstStyle/>
          <a:p>
            <a:r>
              <a:rPr lang="tr-TR" sz="1600" b="1" dirty="0" smtClean="0">
                <a:solidFill>
                  <a:schemeClr val="bg1"/>
                </a:solidFill>
              </a:rPr>
              <a:t>KURSLARIMIZ</a:t>
            </a:r>
            <a:endParaRPr lang="tr-TR" sz="1600" b="1" dirty="0">
              <a:solidFill>
                <a:schemeClr val="bg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3791106287"/>
              </p:ext>
            </p:extLst>
          </p:nvPr>
        </p:nvGraphicFramePr>
        <p:xfrm>
          <a:off x="1615933" y="1514722"/>
          <a:ext cx="9430602" cy="4059252"/>
        </p:xfrm>
        <a:graphic>
          <a:graphicData uri="http://schemas.openxmlformats.org/drawingml/2006/table">
            <a:tbl>
              <a:tblPr firstRow="1" firstCol="1" bandRow="1">
                <a:tableStyleId>{5C22544A-7EE6-4342-B048-85BDC9FD1C3A}</a:tableStyleId>
              </a:tblPr>
              <a:tblGrid>
                <a:gridCol w="3267295"/>
                <a:gridCol w="2195877"/>
                <a:gridCol w="1983715"/>
                <a:gridCol w="1983715"/>
              </a:tblGrid>
              <a:tr h="367814">
                <a:tc>
                  <a:txBody>
                    <a:bodyPr/>
                    <a:lstStyle/>
                    <a:p>
                      <a:pPr algn="ctr">
                        <a:lnSpc>
                          <a:spcPct val="115000"/>
                        </a:lnSpc>
                        <a:spcAft>
                          <a:spcPts val="0"/>
                        </a:spcAft>
                      </a:pPr>
                      <a:endParaRPr lang="tr-T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400" dirty="0" smtClean="0">
                          <a:effectLst/>
                          <a:latin typeface="Calibri"/>
                          <a:ea typeface="Calibri"/>
                          <a:cs typeface="Times New Roman"/>
                        </a:rPr>
                        <a:t>2014-2015</a:t>
                      </a:r>
                      <a:endParaRPr lang="tr-T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400" dirty="0" smtClean="0">
                          <a:effectLst/>
                          <a:latin typeface="Calibri"/>
                          <a:ea typeface="Calibri"/>
                          <a:cs typeface="Times New Roman"/>
                        </a:rPr>
                        <a:t>2015-2016</a:t>
                      </a:r>
                      <a:endParaRPr lang="tr-T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400" dirty="0" smtClean="0">
                          <a:effectLst/>
                          <a:latin typeface="Calibri"/>
                          <a:ea typeface="Calibri"/>
                          <a:cs typeface="Times New Roman"/>
                        </a:rPr>
                        <a:t>2016-2017</a:t>
                      </a:r>
                      <a:endParaRPr lang="tr-TR" sz="2400" dirty="0">
                        <a:effectLst/>
                        <a:latin typeface="Calibri"/>
                        <a:ea typeface="Calibri"/>
                        <a:cs typeface="Times New Roman"/>
                      </a:endParaRPr>
                    </a:p>
                  </a:txBody>
                  <a:tcPr marL="68580" marR="68580" marT="0" marB="0" anchor="ctr"/>
                </a:tc>
              </a:tr>
              <a:tr h="433572">
                <a:tc>
                  <a:txBody>
                    <a:bodyPr/>
                    <a:lstStyle/>
                    <a:p>
                      <a:pPr algn="ctr">
                        <a:lnSpc>
                          <a:spcPct val="115000"/>
                        </a:lnSpc>
                        <a:spcAft>
                          <a:spcPts val="0"/>
                        </a:spcAft>
                      </a:pPr>
                      <a:r>
                        <a:rPr lang="tr-TR" sz="1800" dirty="0" smtClean="0">
                          <a:effectLst/>
                        </a:rPr>
                        <a:t>A1</a:t>
                      </a:r>
                      <a:endParaRPr lang="tr-T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0" dirty="0" smtClean="0">
                          <a:effectLst/>
                          <a:latin typeface="Calibri"/>
                          <a:ea typeface="Calibri"/>
                          <a:cs typeface="Times New Roman"/>
                        </a:rPr>
                        <a:t>57</a:t>
                      </a:r>
                      <a:endParaRPr lang="tr-TR" sz="2400" b="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b="0" dirty="0" smtClean="0">
                          <a:effectLst/>
                          <a:latin typeface="Calibri"/>
                          <a:ea typeface="Calibri"/>
                          <a:cs typeface="Times New Roman"/>
                        </a:rPr>
                        <a:t>54</a:t>
                      </a:r>
                      <a:endParaRPr lang="tr-TR" sz="2400" b="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b="0" dirty="0" smtClean="0">
                          <a:effectLst/>
                          <a:latin typeface="Calibri"/>
                          <a:ea typeface="Calibri"/>
                          <a:cs typeface="Times New Roman"/>
                        </a:rPr>
                        <a:t>25</a:t>
                      </a:r>
                      <a:endParaRPr lang="tr-TR" sz="2400" b="0" dirty="0">
                        <a:effectLst/>
                        <a:latin typeface="Calibri"/>
                        <a:ea typeface="Calibri"/>
                        <a:cs typeface="Times New Roman"/>
                      </a:endParaRPr>
                    </a:p>
                  </a:txBody>
                  <a:tcPr marL="68580" marR="68580" marT="0" marB="0"/>
                </a:tc>
              </a:tr>
              <a:tr h="463821">
                <a:tc>
                  <a:txBody>
                    <a:bodyPr/>
                    <a:lstStyle/>
                    <a:p>
                      <a:pPr algn="ctr">
                        <a:lnSpc>
                          <a:spcPct val="115000"/>
                        </a:lnSpc>
                        <a:spcAft>
                          <a:spcPts val="0"/>
                        </a:spcAft>
                      </a:pPr>
                      <a:r>
                        <a:rPr lang="tr-TR" sz="1800" dirty="0" smtClean="0">
                          <a:effectLst/>
                          <a:latin typeface="Calibri"/>
                          <a:ea typeface="Calibri"/>
                          <a:cs typeface="Times New Roman"/>
                        </a:rPr>
                        <a:t>A2</a:t>
                      </a:r>
                      <a:endParaRPr lang="tr-TR" sz="18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45</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50</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smtClean="0">
                          <a:effectLst/>
                          <a:latin typeface="Calibri"/>
                          <a:ea typeface="Calibri"/>
                          <a:cs typeface="Times New Roman"/>
                        </a:rPr>
                        <a:t>23</a:t>
                      </a:r>
                      <a:endParaRPr lang="tr-TR" sz="2400" dirty="0">
                        <a:effectLst/>
                        <a:latin typeface="Calibri"/>
                        <a:ea typeface="Calibri"/>
                        <a:cs typeface="Times New Roman"/>
                      </a:endParaRPr>
                    </a:p>
                  </a:txBody>
                  <a:tcPr marL="68580" marR="68580" marT="0" marB="0"/>
                </a:tc>
              </a:tr>
              <a:tr h="551721">
                <a:tc>
                  <a:txBody>
                    <a:bodyPr/>
                    <a:lstStyle/>
                    <a:p>
                      <a:pPr algn="ctr">
                        <a:lnSpc>
                          <a:spcPct val="115000"/>
                        </a:lnSpc>
                        <a:spcAft>
                          <a:spcPts val="0"/>
                        </a:spcAft>
                      </a:pPr>
                      <a:r>
                        <a:rPr lang="tr-TR" sz="1800" dirty="0" smtClean="0">
                          <a:effectLst/>
                        </a:rPr>
                        <a:t>B1</a:t>
                      </a:r>
                      <a:endParaRPr lang="tr-TR" sz="18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42</a:t>
                      </a:r>
                      <a:endParaRPr lang="tr-TR" sz="24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41</a:t>
                      </a:r>
                      <a:endParaRPr lang="tr-TR" sz="24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tr-TR" sz="2400" dirty="0">
                        <a:effectLst/>
                        <a:latin typeface="Calibri"/>
                        <a:ea typeface="Calibri"/>
                        <a:cs typeface="Times New Roman"/>
                      </a:endParaRPr>
                    </a:p>
                  </a:txBody>
                  <a:tcPr marL="68580" marR="68580" marT="0" marB="0"/>
                </a:tc>
              </a:tr>
              <a:tr h="463821">
                <a:tc>
                  <a:txBody>
                    <a:bodyPr/>
                    <a:lstStyle/>
                    <a:p>
                      <a:pPr algn="ctr">
                        <a:lnSpc>
                          <a:spcPct val="115000"/>
                        </a:lnSpc>
                        <a:spcAft>
                          <a:spcPts val="0"/>
                        </a:spcAft>
                      </a:pPr>
                      <a:r>
                        <a:rPr lang="tr-TR" sz="1800" dirty="0" smtClean="0">
                          <a:effectLst/>
                        </a:rPr>
                        <a:t>B2</a:t>
                      </a:r>
                      <a:endParaRPr lang="tr-T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0" dirty="0" smtClean="0">
                          <a:effectLst/>
                          <a:latin typeface="Calibri"/>
                          <a:ea typeface="Calibri"/>
                          <a:cs typeface="Times New Roman"/>
                        </a:rPr>
                        <a:t>45</a:t>
                      </a:r>
                      <a:endParaRPr lang="tr-TR" sz="2400" b="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42</a:t>
                      </a:r>
                      <a:endParaRPr lang="tr-TR" sz="24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tr-TR" sz="2400" dirty="0">
                        <a:effectLst/>
                        <a:latin typeface="Calibri"/>
                        <a:ea typeface="Calibri"/>
                        <a:cs typeface="Times New Roman"/>
                      </a:endParaRPr>
                    </a:p>
                  </a:txBody>
                  <a:tcPr marL="68580" marR="68580" marT="0" marB="0"/>
                </a:tc>
              </a:tr>
              <a:tr h="463821">
                <a:tc>
                  <a:txBody>
                    <a:bodyPr/>
                    <a:lstStyle/>
                    <a:p>
                      <a:pPr algn="ctr">
                        <a:lnSpc>
                          <a:spcPct val="115000"/>
                        </a:lnSpc>
                        <a:spcAft>
                          <a:spcPts val="0"/>
                        </a:spcAft>
                      </a:pPr>
                      <a:r>
                        <a:rPr lang="tr-TR" sz="1800" dirty="0" smtClean="0">
                          <a:effectLst/>
                        </a:rPr>
                        <a:t>C1</a:t>
                      </a:r>
                      <a:endParaRPr lang="tr-TR" sz="18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39</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43</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2400" dirty="0">
                        <a:effectLst/>
                        <a:latin typeface="Calibri"/>
                        <a:ea typeface="Calibri"/>
                        <a:cs typeface="Times New Roman"/>
                      </a:endParaRPr>
                    </a:p>
                  </a:txBody>
                  <a:tcPr marL="68580" marR="68580" marT="0" marB="0"/>
                </a:tc>
              </a:tr>
              <a:tr h="463821">
                <a:tc>
                  <a:txBody>
                    <a:bodyPr/>
                    <a:lstStyle/>
                    <a:p>
                      <a:pPr algn="ctr">
                        <a:lnSpc>
                          <a:spcPct val="115000"/>
                        </a:lnSpc>
                        <a:spcAft>
                          <a:spcPts val="0"/>
                        </a:spcAft>
                      </a:pPr>
                      <a:r>
                        <a:rPr lang="tr-TR" sz="1800" dirty="0" smtClean="0">
                          <a:effectLst/>
                        </a:rPr>
                        <a:t>TÜRKÇE YETERLİK SINAVINA GİREN ÖĞRENCİ</a:t>
                      </a:r>
                      <a:endParaRPr lang="tr-TR" sz="18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169</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135</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116</a:t>
                      </a:r>
                      <a:endParaRPr lang="tr-TR" sz="2400" dirty="0">
                        <a:effectLst/>
                        <a:latin typeface="Calibri"/>
                        <a:ea typeface="Calibri"/>
                        <a:cs typeface="Times New Roman"/>
                      </a:endParaRPr>
                    </a:p>
                  </a:txBody>
                  <a:tcPr marL="68580" marR="68580" marT="0" marB="0"/>
                </a:tc>
              </a:tr>
              <a:tr h="463821">
                <a:tc>
                  <a:txBody>
                    <a:bodyPr/>
                    <a:lstStyle/>
                    <a:p>
                      <a:pPr algn="ctr">
                        <a:lnSpc>
                          <a:spcPct val="115000"/>
                        </a:lnSpc>
                        <a:spcAft>
                          <a:spcPts val="0"/>
                        </a:spcAft>
                      </a:pPr>
                      <a:r>
                        <a:rPr lang="tr-TR" sz="1800" dirty="0" smtClean="0">
                          <a:effectLst/>
                        </a:rPr>
                        <a:t>SERTİFİKA ALMAYA HAK KAZANAN ÖĞRENCİ</a:t>
                      </a:r>
                      <a:endParaRPr lang="tr-TR" sz="1800" dirty="0">
                        <a:effectLst/>
                        <a:latin typeface="Calibri"/>
                        <a:ea typeface="Calibri"/>
                        <a:cs typeface="Times New Roman"/>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tr-TR" sz="2400" dirty="0" smtClean="0">
                          <a:effectLst/>
                          <a:latin typeface="Calibri"/>
                          <a:ea typeface="Calibri"/>
                          <a:cs typeface="Times New Roman"/>
                        </a:rPr>
                        <a:t>133</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84</a:t>
                      </a:r>
                      <a:endParaRPr lang="tr-T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smtClean="0">
                          <a:effectLst/>
                          <a:latin typeface="Calibri"/>
                          <a:ea typeface="Calibri"/>
                          <a:cs typeface="Times New Roman"/>
                        </a:rPr>
                        <a:t>145</a:t>
                      </a:r>
                      <a:endParaRPr lang="tr-TR" sz="2400" dirty="0">
                        <a:effectLst/>
                        <a:latin typeface="Calibri"/>
                        <a:ea typeface="Calibri"/>
                        <a:cs typeface="Times New Roman"/>
                      </a:endParaRPr>
                    </a:p>
                  </a:txBody>
                  <a:tcPr marL="68580" marR="68580" marT="0" marB="0"/>
                </a:tc>
              </a:tr>
            </a:tbl>
          </a:graphicData>
        </a:graphic>
      </p:graphicFrame>
      <p:sp>
        <p:nvSpPr>
          <p:cNvPr id="7" name="Unvan 1"/>
          <p:cNvSpPr>
            <a:spLocks noGrp="1"/>
          </p:cNvSpPr>
          <p:nvPr>
            <p:ph type="title"/>
          </p:nvPr>
        </p:nvSpPr>
        <p:spPr>
          <a:xfrm>
            <a:off x="1937833" y="596815"/>
            <a:ext cx="8911687" cy="686075"/>
          </a:xfrm>
        </p:spPr>
        <p:txBody>
          <a:bodyPr>
            <a:normAutofit/>
          </a:bodyPr>
          <a:lstStyle/>
          <a:p>
            <a:r>
              <a:rPr lang="tr-TR" b="1" dirty="0" smtClean="0">
                <a:solidFill>
                  <a:schemeClr val="tx1"/>
                </a:solidFill>
              </a:rPr>
              <a:t>YILLARA GÖRE ÖĞRENCİ SAYILARI</a:t>
            </a:r>
            <a:endParaRPr lang="tr-TR" b="1" dirty="0">
              <a:solidFill>
                <a:schemeClr val="tx1"/>
              </a:solidFill>
            </a:endParaRPr>
          </a:p>
        </p:txBody>
      </p:sp>
    </p:spTree>
    <p:extLst>
      <p:ext uri="{BB962C8B-B14F-4D97-AF65-F5344CB8AC3E}">
        <p14:creationId xmlns:p14="http://schemas.microsoft.com/office/powerpoint/2010/main" val="173666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1480</TotalTime>
  <Words>519</Words>
  <Application>Microsoft Office PowerPoint</Application>
  <PresentationFormat>Özel</PresentationFormat>
  <Paragraphs>98</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Duman</vt:lpstr>
      <vt:lpstr>TÜRKÇE ÖĞRETİMİ UYGULAMA VE ARAŞTIRMA MERKEZİ     </vt:lpstr>
      <vt:lpstr>SUNUM ÖZETİ</vt:lpstr>
      <vt:lpstr>MİSYON </vt:lpstr>
      <vt:lpstr>VİZYON</vt:lpstr>
      <vt:lpstr>ORGANİZASYON ŞEMASI</vt:lpstr>
      <vt:lpstr>TARİHÇE</vt:lpstr>
      <vt:lpstr>TÜRKÇE KURSLARI</vt:lpstr>
      <vt:lpstr>PowerPoint Sunusu</vt:lpstr>
      <vt:lpstr>YILLARA GÖRE ÖĞRENCİ SAYILARI</vt:lpstr>
      <vt:lpstr>KÜLTÜR GÜNÜ</vt:lpstr>
      <vt:lpstr>Kapadokya Gezisi/Müze Ziyaretleri/Ders Dışı Etkinlikler</vt:lpstr>
      <vt:lpstr>PowerPoint Sunusu</vt:lpstr>
      <vt:lpstr>PowerPoint Sunusu</vt:lpstr>
      <vt:lpstr>MEZUNİYET GÖSTERİSİ</vt:lpstr>
      <vt:lpstr>PowerPoint Sunusu</vt:lpstr>
      <vt:lpstr>SAYILAR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NİĞDE ÜNİVERSİTESİ MÜHENDİSLİK FAKÜLTESİ  2015-2016 EĞİTİM-ÖĞRETİM YILI  GÜZ YARIYILI AKADEMİK KURUL TOPLANTISI</dc:title>
  <dc:creator>insaat</dc:creator>
  <cp:lastModifiedBy>Secil</cp:lastModifiedBy>
  <cp:revision>187</cp:revision>
  <dcterms:created xsi:type="dcterms:W3CDTF">2015-11-09T07:53:01Z</dcterms:created>
  <dcterms:modified xsi:type="dcterms:W3CDTF">2016-12-26T08:08:07Z</dcterms:modified>
</cp:coreProperties>
</file>