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301" r:id="rId4"/>
    <p:sldId id="258" r:id="rId5"/>
    <p:sldId id="274" r:id="rId6"/>
    <p:sldId id="293" r:id="rId7"/>
    <p:sldId id="297" r:id="rId8"/>
    <p:sldId id="259" r:id="rId9"/>
    <p:sldId id="260" r:id="rId10"/>
    <p:sldId id="261" r:id="rId11"/>
    <p:sldId id="262" r:id="rId12"/>
    <p:sldId id="292" r:id="rId13"/>
    <p:sldId id="263" r:id="rId14"/>
    <p:sldId id="282" r:id="rId15"/>
    <p:sldId id="281" r:id="rId16"/>
    <p:sldId id="280" r:id="rId17"/>
    <p:sldId id="279" r:id="rId18"/>
    <p:sldId id="278" r:id="rId19"/>
    <p:sldId id="277" r:id="rId20"/>
    <p:sldId id="276" r:id="rId21"/>
    <p:sldId id="275" r:id="rId22"/>
    <p:sldId id="290" r:id="rId23"/>
    <p:sldId id="291" r:id="rId24"/>
    <p:sldId id="299" r:id="rId25"/>
    <p:sldId id="289" r:id="rId26"/>
    <p:sldId id="296" r:id="rId27"/>
    <p:sldId id="302" r:id="rId28"/>
    <p:sldId id="305" r:id="rId29"/>
    <p:sldId id="273" r:id="rId30"/>
    <p:sldId id="272" r:id="rId31"/>
    <p:sldId id="304" r:id="rId32"/>
    <p:sldId id="300" r:id="rId33"/>
    <p:sldId id="271" r:id="rId34"/>
    <p:sldId id="287" r:id="rId35"/>
    <p:sldId id="286" r:id="rId36"/>
    <p:sldId id="294" r:id="rId37"/>
    <p:sldId id="264" r:id="rId38"/>
    <p:sldId id="306" r:id="rId39"/>
    <p:sldId id="307"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p:scale>
          <a:sx n="118" d="100"/>
          <a:sy n="118" d="100"/>
        </p:scale>
        <p:origin x="-1434"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3D276-4411-4EED-898A-9E2BF62648D0}" type="datetimeFigureOut">
              <a:rPr lang="tr-TR" smtClean="0"/>
              <a:t>20.11.2023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47C4E-897D-430F-8EFC-2BC334E6EDD2}" type="slidenum">
              <a:rPr lang="tr-TR" smtClean="0"/>
              <a:t>‹#›</a:t>
            </a:fld>
            <a:endParaRPr lang="tr-TR"/>
          </a:p>
        </p:txBody>
      </p:sp>
    </p:spTree>
    <p:extLst>
      <p:ext uri="{BB962C8B-B14F-4D97-AF65-F5344CB8AC3E}">
        <p14:creationId xmlns:p14="http://schemas.microsoft.com/office/powerpoint/2010/main" val="94412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E47C4E-897D-430F-8EFC-2BC334E6EDD2}" type="slidenum">
              <a:rPr lang="tr-TR" smtClean="0"/>
              <a:t>1</a:t>
            </a:fld>
            <a:endParaRPr lang="tr-TR" dirty="0"/>
          </a:p>
        </p:txBody>
      </p:sp>
    </p:spTree>
    <p:extLst>
      <p:ext uri="{BB962C8B-B14F-4D97-AF65-F5344CB8AC3E}">
        <p14:creationId xmlns:p14="http://schemas.microsoft.com/office/powerpoint/2010/main" val="21989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E47C4E-897D-430F-8EFC-2BC334E6EDD2}" type="slidenum">
              <a:rPr lang="tr-TR" smtClean="0"/>
              <a:t>2</a:t>
            </a:fld>
            <a:endParaRPr lang="tr-TR"/>
          </a:p>
        </p:txBody>
      </p:sp>
    </p:spTree>
    <p:extLst>
      <p:ext uri="{BB962C8B-B14F-4D97-AF65-F5344CB8AC3E}">
        <p14:creationId xmlns:p14="http://schemas.microsoft.com/office/powerpoint/2010/main" val="242221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9F55DE5B-2DE6-41C2-9E1F-8B289F022DBE}" type="datetime1">
              <a:rPr lang="tr-TR" smtClean="0"/>
              <a:t>20.11.2023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1C4F0F53-84CC-4FEE-A11F-982B7756921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F6A472EA-BE92-463B-B9C5-8AE59CFA85F3}" type="datetime1">
              <a:rPr lang="tr-TR" smtClean="0"/>
              <a:t>20.11.2023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4806933-7ED9-45FC-A38D-E6EBB7782168}" type="datetime1">
              <a:rPr lang="tr-TR" smtClean="0"/>
              <a:t>20.11.2023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E31A47E-222D-4293-9D8C-A66088FB80D8}" type="datetime1">
              <a:rPr lang="tr-TR" smtClean="0"/>
              <a:t>20.11.2023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0D4D184-F176-4626-ADDC-9211064E51BD}" type="datetime1">
              <a:rPr lang="tr-TR" smtClean="0"/>
              <a:t>20.11.2023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31EE7BC5-73C5-423B-9250-43B2EF076039}" type="datetime1">
              <a:rPr lang="tr-TR" smtClean="0"/>
              <a:t>20.11.2023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5A6BE154-A22C-4EB7-A33D-62A2783F340B}" type="datetime1">
              <a:rPr lang="tr-TR" smtClean="0"/>
              <a:t>20.11.2023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162002E1-AB0A-4B3B-95F3-E825D130F8E1}" type="datetime1">
              <a:rPr lang="tr-TR" smtClean="0"/>
              <a:t>20.11.2023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41716-4814-4FCB-B3BA-41531E1807B9}" type="datetime1">
              <a:rPr lang="tr-TR" smtClean="0"/>
              <a:t>20.11.2023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445EE49-A998-4491-8224-0DCA277B19D1}" type="datetime1">
              <a:rPr lang="tr-TR" smtClean="0"/>
              <a:t>20.11.2023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7F52ADED-C118-439C-B2EE-7CD4100C9770}" type="datetime1">
              <a:rPr lang="tr-TR" smtClean="0"/>
              <a:t>20.11.2023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1C4F0F53-84CC-4FEE-A11F-982B7756921E}"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D20BB0-0DAA-45C0-8BE1-2A175E851819}" type="datetime1">
              <a:rPr lang="tr-TR" smtClean="0"/>
              <a:t>20.11.2023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4F0F53-84CC-4FEE-A11F-982B7756921E}"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tomasyon.ohu.edu.tr/ogr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atic.ohu.edu.tr/uniweb/media/duyuru/11865/u5fmn214.pdf" TargetMode="External"/><Relationship Id="rId2" Type="http://schemas.openxmlformats.org/officeDocument/2006/relationships/hyperlink" Target="https://kos.ohu.edu.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k.gov.tr/ogrenci/guz-ve-bahar-donemi-ek-madde-1-uygulama-ilkeleri" TargetMode="External"/><Relationship Id="rId2" Type="http://schemas.openxmlformats.org/officeDocument/2006/relationships/hyperlink" Target="https://static.ohu.edu.tr/uniweb/media/portallar/oidb/sayfalar/2957/bpqh54al.pdf" TargetMode="Externa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hyperlink" Target="https://static.ohu.edu.tr/uniweb/media/portallar/oidb/sayfalar/2957/silpqp3z.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ohu.edu.tr/uluslararasiiliskiler"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mail.ohu.edu.t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tomasyon.ohu.edu.tr/ogri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832"/>
            <a:ext cx="91440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70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8229600" cy="420656"/>
          </a:xfrm>
        </p:spPr>
        <p:txBody>
          <a:bodyPr>
            <a:noAutofit/>
          </a:bodyPr>
          <a:lstStyle/>
          <a:p>
            <a:pPr algn="ctr"/>
            <a:r>
              <a:rPr lang="tr-TR" sz="3500" dirty="0" smtClean="0"/>
              <a:t>Otomasyon Sistemi</a:t>
            </a:r>
            <a:endParaRPr lang="tr-TR" sz="3500" dirty="0"/>
          </a:p>
        </p:txBody>
      </p:sp>
      <p:sp>
        <p:nvSpPr>
          <p:cNvPr id="3" name="İçerik Yer Tutucusu 2"/>
          <p:cNvSpPr>
            <a:spLocks noGrp="1"/>
          </p:cNvSpPr>
          <p:nvPr>
            <p:ph idx="1"/>
          </p:nvPr>
        </p:nvSpPr>
        <p:spPr>
          <a:xfrm>
            <a:off x="467544" y="1772816"/>
            <a:ext cx="8352928" cy="4824536"/>
          </a:xfrm>
        </p:spPr>
        <p:txBody>
          <a:bodyPr>
            <a:normAutofit/>
          </a:bodyPr>
          <a:lstStyle/>
          <a:p>
            <a:pPr marL="0" indent="0" algn="ctr">
              <a:buNone/>
            </a:pPr>
            <a:r>
              <a:rPr lang="tr-TR" sz="1800" i="1" u="heavy" dirty="0" err="1">
                <a:solidFill>
                  <a:schemeClr val="bg2">
                    <a:lumMod val="50000"/>
                  </a:schemeClr>
                </a:solidFill>
              </a:rPr>
              <a:t>OGRIS’e</a:t>
            </a:r>
            <a:r>
              <a:rPr lang="tr-TR" sz="1800" i="1" u="heavy" dirty="0">
                <a:solidFill>
                  <a:schemeClr val="bg2">
                    <a:lumMod val="50000"/>
                  </a:schemeClr>
                </a:solidFill>
              </a:rPr>
              <a:t> girdim ne yapmalıyım?</a:t>
            </a:r>
            <a:endParaRPr lang="tr-TR" sz="1800" dirty="0">
              <a:solidFill>
                <a:schemeClr val="bg2">
                  <a:lumMod val="50000"/>
                </a:schemeClr>
              </a:solidFill>
            </a:endParaRPr>
          </a:p>
          <a:p>
            <a:r>
              <a:rPr lang="tr-TR" sz="1200" dirty="0"/>
              <a:t>İlk	olarak	şifrenizi	değiştirmeniz	</a:t>
            </a:r>
            <a:r>
              <a:rPr lang="tr-TR" sz="1200" dirty="0" smtClean="0"/>
              <a:t> gerekecektir</a:t>
            </a:r>
            <a:r>
              <a:rPr lang="tr-TR" sz="1200" dirty="0"/>
              <a:t>.	</a:t>
            </a:r>
            <a:r>
              <a:rPr lang="tr-TR" sz="1200" dirty="0" smtClean="0"/>
              <a:t>Şifreniz ekranda </a:t>
            </a:r>
            <a:r>
              <a:rPr lang="tr-TR" sz="1200" dirty="0"/>
              <a:t>belirtilen kurallara uygun olmalıdır</a:t>
            </a:r>
            <a:r>
              <a:rPr lang="tr-TR" sz="1200" dirty="0" smtClean="0"/>
              <a:t>.</a:t>
            </a:r>
            <a:r>
              <a:rPr lang="tr-TR" sz="1800" dirty="0"/>
              <a:t/>
            </a:r>
            <a:br>
              <a:rPr lang="tr-TR" sz="1800" dirty="0"/>
            </a:br>
            <a:endParaRPr lang="tr-TR" sz="1800" dirty="0"/>
          </a:p>
          <a:p>
            <a:endParaRPr lang="tr-TR" sz="1800" dirty="0" smtClean="0"/>
          </a:p>
          <a:p>
            <a:endParaRPr lang="tr-TR" sz="1400" dirty="0"/>
          </a:p>
          <a:p>
            <a:endParaRPr lang="tr-TR" sz="1400" dirty="0" smtClean="0"/>
          </a:p>
          <a:p>
            <a:endParaRPr lang="tr-TR" sz="1200" dirty="0" smtClean="0"/>
          </a:p>
          <a:p>
            <a:endParaRPr lang="tr-TR" sz="1200" dirty="0"/>
          </a:p>
          <a:p>
            <a:r>
              <a:rPr lang="tr-TR" sz="1200" dirty="0" smtClean="0"/>
              <a:t>İkinci </a:t>
            </a:r>
            <a:r>
              <a:rPr lang="tr-TR" sz="1200" dirty="0"/>
              <a:t>olarak epostanızı oluşturmanız gerekmektedir. </a:t>
            </a:r>
            <a:r>
              <a:rPr lang="tr-TR" sz="1200" dirty="0" err="1"/>
              <a:t>OGRIS’e</a:t>
            </a:r>
            <a:r>
              <a:rPr lang="tr-TR" sz="1200" dirty="0"/>
              <a:t> eposta adresinizi kaydetmeniz çok önemlidir. Bu e- posta hesabı üzerinden duyuru, sınav notları ve benzeri bilgilendirme postalarını alabileceksiniz</a:t>
            </a:r>
            <a:r>
              <a:rPr lang="tr-TR" sz="1200" dirty="0" smtClean="0"/>
              <a:t>!!!</a:t>
            </a:r>
            <a:r>
              <a:rPr lang="tr-TR" sz="1800" dirty="0"/>
              <a:t/>
            </a:r>
            <a:br>
              <a:rPr lang="tr-TR" sz="1800" dirty="0"/>
            </a:br>
            <a:endParaRPr lang="tr-TR" sz="1800" dirty="0" smtClean="0"/>
          </a:p>
          <a:p>
            <a:endParaRPr lang="tr-TR" sz="1800" dirty="0"/>
          </a:p>
          <a:p>
            <a:endParaRPr lang="tr-TR" sz="1800" i="1" dirty="0" smtClean="0"/>
          </a:p>
          <a:p>
            <a:endParaRPr lang="tr-TR" sz="1200" i="1" dirty="0" smtClean="0"/>
          </a:p>
          <a:p>
            <a:endParaRPr lang="tr-TR" sz="1200" i="1" dirty="0"/>
          </a:p>
          <a:p>
            <a:r>
              <a:rPr lang="tr-TR" sz="1400" i="1" dirty="0" smtClean="0"/>
              <a:t>Burada </a:t>
            </a:r>
            <a:r>
              <a:rPr lang="tr-TR" sz="1400" i="1" dirty="0" smtClean="0"/>
              <a:t>Niğde Ömer </a:t>
            </a:r>
            <a:r>
              <a:rPr lang="tr-TR" sz="1400" i="1" dirty="0" err="1"/>
              <a:t>Halisdemir</a:t>
            </a:r>
            <a:r>
              <a:rPr lang="tr-TR" sz="1400" i="1" dirty="0"/>
              <a:t> Üniversitesinden eposta hesabı almak istiyorum </a:t>
            </a:r>
            <a:r>
              <a:rPr lang="tr-TR" sz="1400" dirty="0"/>
              <a:t>linkini tıklayarak eposta hesabınızı  oluşturabilirsiniz Farklı bir eposta adresi kullanmak isterseniz kaydedebilirsiniz. Bu durumda eposta hesabınıza OGRIS üzerinden gönderilecek bir eposta ile adresinizi doğrulamanız gerekmektedir</a:t>
            </a:r>
          </a:p>
          <a:p>
            <a:pPr marL="0" indent="0">
              <a:buNone/>
            </a:pPr>
            <a:endParaRPr lang="tr-TR" sz="1800" b="1" dirty="0" smtClean="0">
              <a:solidFill>
                <a:prstClr val="black"/>
              </a:solidFill>
            </a:endParaRPr>
          </a:p>
        </p:txBody>
      </p:sp>
      <p:pic>
        <p:nvPicPr>
          <p:cNvPr id="4" name="image5.jpeg"/>
          <p:cNvPicPr/>
          <p:nvPr/>
        </p:nvPicPr>
        <p:blipFill>
          <a:blip r:embed="rId2" cstate="print"/>
          <a:stretch>
            <a:fillRect/>
          </a:stretch>
        </p:blipFill>
        <p:spPr>
          <a:xfrm>
            <a:off x="881700" y="2348880"/>
            <a:ext cx="4392488" cy="1584176"/>
          </a:xfrm>
          <a:prstGeom prst="rect">
            <a:avLst/>
          </a:prstGeom>
        </p:spPr>
      </p:pic>
      <p:pic>
        <p:nvPicPr>
          <p:cNvPr id="5" name="image6.jpeg"/>
          <p:cNvPicPr/>
          <p:nvPr/>
        </p:nvPicPr>
        <p:blipFill>
          <a:blip r:embed="rId3" cstate="print"/>
          <a:stretch>
            <a:fillRect/>
          </a:stretch>
        </p:blipFill>
        <p:spPr>
          <a:xfrm>
            <a:off x="866077" y="4365104"/>
            <a:ext cx="6431280" cy="1176716"/>
          </a:xfrm>
          <a:prstGeom prst="rect">
            <a:avLst/>
          </a:prstGeom>
        </p:spPr>
      </p:pic>
    </p:spTree>
    <p:extLst>
      <p:ext uri="{BB962C8B-B14F-4D97-AF65-F5344CB8AC3E}">
        <p14:creationId xmlns:p14="http://schemas.microsoft.com/office/powerpoint/2010/main" val="187086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8229600" cy="494928"/>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p:txBody>
          <a:bodyPr>
            <a:normAutofit/>
          </a:bodyPr>
          <a:lstStyle/>
          <a:p>
            <a:pPr marL="0" indent="0" algn="ctr">
              <a:buNone/>
            </a:pPr>
            <a:r>
              <a:rPr lang="tr-TR" sz="2000" i="1" u="heavy" dirty="0">
                <a:solidFill>
                  <a:schemeClr val="bg2">
                    <a:lumMod val="50000"/>
                  </a:schemeClr>
                </a:solidFill>
              </a:rPr>
              <a:t>Öğrenci belgesini nasıl ve nereden alabilirim?</a:t>
            </a:r>
            <a:endParaRPr lang="tr-TR" sz="2000" dirty="0">
              <a:solidFill>
                <a:schemeClr val="bg2">
                  <a:lumMod val="50000"/>
                </a:schemeClr>
              </a:solidFill>
            </a:endParaRPr>
          </a:p>
          <a:p>
            <a:r>
              <a:rPr lang="tr-TR" sz="1400" dirty="0" smtClean="0"/>
              <a:t>Öğrenci </a:t>
            </a:r>
            <a:r>
              <a:rPr lang="tr-TR" sz="1400" dirty="0"/>
              <a:t>belgenizi e-devlet üzerinden alabilirsiniz. Ayrıca OGRIS üzerinden </a:t>
            </a:r>
            <a:r>
              <a:rPr lang="tr-TR" sz="1400" i="1" dirty="0"/>
              <a:t>Öğrenci Bilgileri </a:t>
            </a:r>
            <a:r>
              <a:rPr lang="tr-TR" sz="1400" dirty="0"/>
              <a:t>menüsündeki e-belge talebi sayfası üzerinden de talep edebilirsiniz. Talebiniz üzerine oluşan öğrenci belgesi kayıtlı olduğunuz birim yetkilileri tarafından elektronik imza ile imzalandıktan sonra, yine aynı sayfada oluşan link </a:t>
            </a:r>
            <a:r>
              <a:rPr lang="tr-TR" sz="1400" dirty="0" smtClean="0"/>
              <a:t>üzerinden </a:t>
            </a:r>
            <a:r>
              <a:rPr lang="tr-TR" sz="1400" dirty="0"/>
              <a:t>belgenizi indirebilirsiniz </a:t>
            </a:r>
            <a:r>
              <a:rPr lang="tr-TR" sz="1400" dirty="0" smtClean="0"/>
              <a:t>.</a:t>
            </a:r>
            <a:endParaRPr lang="tr-TR" sz="1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424599"/>
            <a:ext cx="7344816" cy="2362918"/>
          </a:xfrm>
          <a:prstGeom prst="rect">
            <a:avLst/>
          </a:prstGeom>
        </p:spPr>
      </p:pic>
    </p:spTree>
    <p:extLst>
      <p:ext uri="{BB962C8B-B14F-4D97-AF65-F5344CB8AC3E}">
        <p14:creationId xmlns:p14="http://schemas.microsoft.com/office/powerpoint/2010/main" val="76254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84784"/>
            <a:ext cx="8229600" cy="578328"/>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p:txBody>
          <a:bodyPr>
            <a:normAutofit/>
          </a:bodyPr>
          <a:lstStyle/>
          <a:p>
            <a:pPr marL="0" indent="0" algn="ctr">
              <a:buNone/>
            </a:pPr>
            <a:r>
              <a:rPr lang="tr-TR" sz="2800" i="1" u="heavy" dirty="0">
                <a:solidFill>
                  <a:schemeClr val="bg2">
                    <a:lumMod val="50000"/>
                  </a:schemeClr>
                </a:solidFill>
              </a:rPr>
              <a:t>OGRIS şifremi unuttum ne yapmalıyım ?</a:t>
            </a:r>
            <a:endParaRPr lang="tr-TR" sz="2800" dirty="0">
              <a:solidFill>
                <a:schemeClr val="bg2">
                  <a:lumMod val="50000"/>
                </a:schemeClr>
              </a:solidFill>
            </a:endParaRPr>
          </a:p>
          <a:p>
            <a:r>
              <a:rPr lang="tr-TR" sz="1400" dirty="0"/>
              <a:t>OGRIS</a:t>
            </a:r>
            <a:r>
              <a:rPr lang="tr-TR" sz="1400" u="heavy" dirty="0"/>
              <a:t> </a:t>
            </a:r>
            <a:r>
              <a:rPr lang="tr-TR" sz="1400" dirty="0"/>
              <a:t>giriş sayfasında bulunan </a:t>
            </a:r>
            <a:r>
              <a:rPr lang="tr-TR" sz="1400" i="1" dirty="0"/>
              <a:t>Şifremi Unuttum </a:t>
            </a:r>
            <a:r>
              <a:rPr lang="tr-TR" sz="1400" dirty="0"/>
              <a:t>linkinden </a:t>
            </a:r>
            <a:r>
              <a:rPr lang="tr-TR" sz="1400" i="1" dirty="0"/>
              <a:t>Öğrenci Şifre Kurtarma Formunu </a:t>
            </a:r>
            <a:r>
              <a:rPr lang="tr-TR" sz="1400" dirty="0"/>
              <a:t>doldurarak şifrenizi güncelleyebilirsiniz.</a:t>
            </a:r>
          </a:p>
          <a:p>
            <a:pPr marL="0" indent="0" algn="ctr">
              <a:buNone/>
            </a:pPr>
            <a:endParaRPr lang="tr-TR"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66240"/>
            <a:ext cx="3600400" cy="314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66240"/>
            <a:ext cx="3672408" cy="314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18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988840"/>
            <a:ext cx="8229600" cy="578328"/>
          </a:xfrm>
        </p:spPr>
        <p:txBody>
          <a:bodyPr>
            <a:normAutofit fontScale="90000"/>
          </a:bodyPr>
          <a:lstStyle/>
          <a:p>
            <a:pPr algn="ctr"/>
            <a:r>
              <a:rPr lang="tr-TR" dirty="0" smtClean="0"/>
              <a:t>Mevzuat-Yönetmelik ve Yönergeler</a:t>
            </a:r>
            <a:endParaRPr lang="tr-TR" dirty="0"/>
          </a:p>
        </p:txBody>
      </p:sp>
      <p:sp>
        <p:nvSpPr>
          <p:cNvPr id="6" name="İçerik Yer Tutucusu 2"/>
          <p:cNvSpPr>
            <a:spLocks noGrp="1"/>
          </p:cNvSpPr>
          <p:nvPr>
            <p:ph idx="1"/>
          </p:nvPr>
        </p:nvSpPr>
        <p:spPr>
          <a:xfrm>
            <a:off x="467544" y="2780928"/>
            <a:ext cx="8229600" cy="3365728"/>
          </a:xfrm>
        </p:spPr>
        <p:txBody>
          <a:bodyPr/>
          <a:lstStyle/>
          <a:p>
            <a:pPr algn="just"/>
            <a:r>
              <a:rPr lang="tr-TR" sz="2800" dirty="0" smtClean="0">
                <a:latin typeface="Times New Roman" panose="02020603050405020304" pitchFamily="18" charset="0"/>
                <a:cs typeface="Times New Roman" panose="02020603050405020304" pitchFamily="18" charset="0"/>
              </a:rPr>
              <a:t>Niğde Ömer </a:t>
            </a:r>
            <a:r>
              <a:rPr lang="tr-TR" sz="2800" dirty="0" err="1" smtClean="0">
                <a:latin typeface="Times New Roman" panose="02020603050405020304" pitchFamily="18" charset="0"/>
                <a:cs typeface="Times New Roman" panose="02020603050405020304" pitchFamily="18" charset="0"/>
              </a:rPr>
              <a:t>Halisdemir</a:t>
            </a:r>
            <a:r>
              <a:rPr lang="tr-TR" sz="2800" dirty="0" smtClean="0">
                <a:latin typeface="Times New Roman" panose="02020603050405020304" pitchFamily="18" charset="0"/>
                <a:cs typeface="Times New Roman" panose="02020603050405020304" pitchFamily="18" charset="0"/>
              </a:rPr>
              <a:t> Üniversitesi </a:t>
            </a:r>
            <a:r>
              <a:rPr lang="tr-TR" sz="2800" dirty="0" err="1">
                <a:latin typeface="Times New Roman" panose="02020603050405020304" pitchFamily="18" charset="0"/>
                <a:cs typeface="Times New Roman" panose="02020603050405020304" pitchFamily="18" charset="0"/>
              </a:rPr>
              <a:t>Önlisans</a:t>
            </a:r>
            <a:r>
              <a:rPr lang="tr-TR" sz="2800" dirty="0">
                <a:latin typeface="Times New Roman" panose="02020603050405020304" pitchFamily="18" charset="0"/>
                <a:cs typeface="Times New Roman" panose="02020603050405020304" pitchFamily="18" charset="0"/>
              </a:rPr>
              <a:t> ve Lisans  Eğitim-Öğretim ve Sınav Yönetmeliğimiz 46 maddeden oluşmaktadır. </a:t>
            </a:r>
          </a:p>
          <a:p>
            <a:pPr algn="just"/>
            <a:r>
              <a:rPr lang="tr-TR" sz="2800" dirty="0">
                <a:latin typeface="Times New Roman" panose="02020603050405020304" pitchFamily="18" charset="0"/>
                <a:cs typeface="Times New Roman" panose="02020603050405020304" pitchFamily="18" charset="0"/>
              </a:rPr>
              <a:t>Biz şimdi burada sizlere bazı önemli kısımlarından bahsedeceğiz ama sizlerin bu yönetmeliği mutlaka okumanızı tavsiye ederiz.</a:t>
            </a:r>
          </a:p>
          <a:p>
            <a:pPr algn="just"/>
            <a:r>
              <a:rPr lang="tr-TR" sz="2800" dirty="0">
                <a:latin typeface="Times New Roman" panose="02020603050405020304" pitchFamily="18" charset="0"/>
                <a:cs typeface="Times New Roman" panose="02020603050405020304" pitchFamily="18" charset="0"/>
              </a:rPr>
              <a:t>Yönetmeliğimize ulaşacağınız alan ise şu şekilde;</a:t>
            </a:r>
          </a:p>
          <a:p>
            <a:endParaRPr lang="tr-TR" dirty="0"/>
          </a:p>
        </p:txBody>
      </p:sp>
    </p:spTree>
    <p:extLst>
      <p:ext uri="{BB962C8B-B14F-4D97-AF65-F5344CB8AC3E}">
        <p14:creationId xmlns:p14="http://schemas.microsoft.com/office/powerpoint/2010/main" val="305047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8229600" cy="578328"/>
          </a:xfrm>
        </p:spPr>
        <p:txBody>
          <a:bodyPr>
            <a:noAutofit/>
          </a:bodyPr>
          <a:lstStyle/>
          <a:p>
            <a:pPr algn="ctr"/>
            <a:r>
              <a:rPr lang="tr-TR" sz="3500" dirty="0"/>
              <a:t>Mevzuat-Yönetmelik ve Yönergeler</a:t>
            </a: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132856"/>
            <a:ext cx="7990512" cy="4389437"/>
          </a:xfrm>
        </p:spPr>
      </p:pic>
    </p:spTree>
    <p:extLst>
      <p:ext uri="{BB962C8B-B14F-4D97-AF65-F5344CB8AC3E}">
        <p14:creationId xmlns:p14="http://schemas.microsoft.com/office/powerpoint/2010/main" val="1769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72816"/>
            <a:ext cx="8229600" cy="506320"/>
          </a:xfrm>
        </p:spPr>
        <p:txBody>
          <a:bodyPr>
            <a:normAutofit fontScale="90000"/>
          </a:bodyPr>
          <a:lstStyle/>
          <a:p>
            <a:pPr algn="ctr"/>
            <a:r>
              <a:rPr lang="tr-TR" dirty="0" smtClean="0"/>
              <a:t>Akademik Takvim</a:t>
            </a:r>
            <a:endParaRPr lang="tr-TR" dirty="0"/>
          </a:p>
        </p:txBody>
      </p:sp>
      <p:sp>
        <p:nvSpPr>
          <p:cNvPr id="6" name="İçerik Yer Tutucusu 2"/>
          <p:cNvSpPr>
            <a:spLocks noGrp="1"/>
          </p:cNvSpPr>
          <p:nvPr>
            <p:ph idx="1"/>
          </p:nvPr>
        </p:nvSpPr>
        <p:spPr>
          <a:xfrm>
            <a:off x="457200" y="2276872"/>
            <a:ext cx="8229600" cy="4047728"/>
          </a:xfrm>
        </p:spPr>
        <p:txBody>
          <a:bodyPr/>
          <a:lstStyle/>
          <a:p>
            <a:endParaRPr lang="tr-TR" sz="2800" dirty="0" smtClean="0"/>
          </a:p>
          <a:p>
            <a:r>
              <a:rPr lang="tr-TR" sz="2800" dirty="0" smtClean="0"/>
              <a:t>Ara </a:t>
            </a:r>
            <a:r>
              <a:rPr lang="tr-TR" sz="2800" dirty="0"/>
              <a:t>sınavı, yarıyıl sonu sınavı, bütünleme sınavı ve diğer sınavlar ilgili eğitim-öğretim yılına ait akademik takvimde belirtildiği tarihlerde yapılır.</a:t>
            </a:r>
          </a:p>
          <a:p>
            <a:pPr algn="just"/>
            <a:r>
              <a:rPr lang="tr-TR" sz="2800" dirty="0"/>
              <a:t>Akademik takvimi takip etmeliyiz.</a:t>
            </a:r>
          </a:p>
          <a:p>
            <a:pPr algn="just"/>
            <a:r>
              <a:rPr lang="tr-TR" sz="2800" dirty="0"/>
              <a:t>Akademik takvime ise buradan ulaşabilirsiniz</a:t>
            </a:r>
            <a:r>
              <a:rPr lang="tr-TR" sz="2800" dirty="0" smtClean="0"/>
              <a:t>.</a:t>
            </a:r>
            <a:endParaRPr lang="tr-TR" sz="2800" dirty="0"/>
          </a:p>
        </p:txBody>
      </p:sp>
    </p:spTree>
    <p:extLst>
      <p:ext uri="{BB962C8B-B14F-4D97-AF65-F5344CB8AC3E}">
        <p14:creationId xmlns:p14="http://schemas.microsoft.com/office/powerpoint/2010/main" val="3048679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480720" cy="650336"/>
          </a:xfrm>
        </p:spPr>
        <p:txBody>
          <a:bodyPr>
            <a:normAutofit/>
          </a:bodyPr>
          <a:lstStyle/>
          <a:p>
            <a:pPr algn="ctr"/>
            <a:r>
              <a:rPr lang="tr-TR" sz="3500" dirty="0" smtClean="0"/>
              <a:t>Akademik Takvim</a:t>
            </a:r>
            <a:endParaRPr lang="tr-TR" sz="35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060848"/>
            <a:ext cx="3888432" cy="4389437"/>
          </a:xfrm>
        </p:spPr>
      </p:pic>
      <p:pic>
        <p:nvPicPr>
          <p:cNvPr id="4"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641" y="2060848"/>
            <a:ext cx="4003351" cy="4464496"/>
          </a:xfrm>
          <a:prstGeom prst="rect">
            <a:avLst/>
          </a:prstGeom>
        </p:spPr>
      </p:pic>
    </p:spTree>
    <p:extLst>
      <p:ext uri="{BB962C8B-B14F-4D97-AF65-F5344CB8AC3E}">
        <p14:creationId xmlns:p14="http://schemas.microsoft.com/office/powerpoint/2010/main" val="65844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68760"/>
            <a:ext cx="8229600" cy="578328"/>
          </a:xfrm>
        </p:spPr>
        <p:txBody>
          <a:bodyPr>
            <a:normAutofit fontScale="90000"/>
          </a:bodyPr>
          <a:lstStyle/>
          <a:p>
            <a:pPr algn="ctr"/>
            <a:r>
              <a:rPr lang="tr-TR" sz="4000" b="1" dirty="0"/>
              <a:t>MUAFİYET </a:t>
            </a:r>
            <a:r>
              <a:rPr lang="tr-TR" sz="4000" b="1" dirty="0" smtClean="0"/>
              <a:t>SINAVI</a:t>
            </a:r>
            <a:endParaRPr lang="tr-TR" sz="4000" dirty="0"/>
          </a:p>
        </p:txBody>
      </p:sp>
      <p:sp>
        <p:nvSpPr>
          <p:cNvPr id="6" name="İçerik Yer Tutucusu 2"/>
          <p:cNvSpPr>
            <a:spLocks noGrp="1"/>
          </p:cNvSpPr>
          <p:nvPr>
            <p:ph idx="1"/>
          </p:nvPr>
        </p:nvSpPr>
        <p:spPr>
          <a:xfrm>
            <a:off x="457200" y="1935480"/>
            <a:ext cx="8229600" cy="4389120"/>
          </a:xfrm>
        </p:spPr>
        <p:txBody>
          <a:bodyPr/>
          <a:lstStyle/>
          <a:p>
            <a:pPr algn="ctr"/>
            <a:r>
              <a:rPr lang="tr-TR" b="1" dirty="0">
                <a:solidFill>
                  <a:schemeClr val="bg2">
                    <a:lumMod val="50000"/>
                  </a:schemeClr>
                </a:solidFill>
              </a:rPr>
              <a:t>MUAFİYET SINAVINA GİRMEK İSTEYEN ÖĞRENCİLER</a:t>
            </a:r>
            <a:r>
              <a:rPr lang="tr-TR" dirty="0">
                <a:solidFill>
                  <a:schemeClr val="bg2">
                    <a:lumMod val="50000"/>
                  </a:schemeClr>
                </a:solidFill>
              </a:rPr>
              <a:t> </a:t>
            </a:r>
          </a:p>
          <a:p>
            <a:r>
              <a:rPr lang="tr-TR" dirty="0"/>
              <a:t> </a:t>
            </a:r>
            <a:r>
              <a:rPr lang="tr-TR" sz="1800" b="1" dirty="0"/>
              <a:t>Yabancı Dil (İngilizce)</a:t>
            </a:r>
            <a:r>
              <a:rPr lang="tr-TR" sz="1800" dirty="0"/>
              <a:t> ve </a:t>
            </a:r>
            <a:r>
              <a:rPr lang="tr-TR" sz="1800" b="1" dirty="0"/>
              <a:t>Temel Bilgisayar</a:t>
            </a:r>
            <a:r>
              <a:rPr lang="tr-TR" sz="1800" dirty="0"/>
              <a:t> derslerinin muafiyet sınavına katılmak </a:t>
            </a:r>
            <a:r>
              <a:rPr lang="tr-TR" sz="1800" dirty="0" smtClean="0"/>
              <a:t>isteyen öğrenciler</a:t>
            </a:r>
            <a:r>
              <a:rPr lang="tr-TR" sz="1800" dirty="0"/>
              <a:t>  </a:t>
            </a:r>
            <a:r>
              <a:rPr lang="tr-TR" sz="1800" dirty="0">
                <a:hlinkClick r:id="rId2"/>
              </a:rPr>
              <a:t>https://otomasyon.ohu.edu.tr/ogris/</a:t>
            </a:r>
            <a:r>
              <a:rPr lang="tr-TR" sz="1800" dirty="0"/>
              <a:t> </a:t>
            </a:r>
            <a:r>
              <a:rPr lang="tr-TR" sz="1800" dirty="0" smtClean="0"/>
              <a:t>adresi </a:t>
            </a:r>
            <a:r>
              <a:rPr lang="tr-TR" sz="1800" dirty="0"/>
              <a:t>üzerinden başvurularını yapabilirler.</a:t>
            </a:r>
            <a:r>
              <a:rPr lang="tr-TR" dirty="0"/>
              <a:t>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14" y="3933056"/>
            <a:ext cx="6604654" cy="2232249"/>
          </a:xfrm>
          <a:prstGeom prst="rect">
            <a:avLst/>
          </a:prstGeom>
        </p:spPr>
      </p:pic>
    </p:spTree>
    <p:extLst>
      <p:ext uri="{BB962C8B-B14F-4D97-AF65-F5344CB8AC3E}">
        <p14:creationId xmlns:p14="http://schemas.microsoft.com/office/powerpoint/2010/main" val="66059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84784"/>
            <a:ext cx="7128792" cy="506320"/>
          </a:xfrm>
        </p:spPr>
        <p:txBody>
          <a:bodyPr>
            <a:noAutofit/>
          </a:bodyPr>
          <a:lstStyle/>
          <a:p>
            <a:pPr algn="ctr"/>
            <a:r>
              <a:rPr lang="tr-TR" sz="3500" dirty="0" smtClean="0"/>
              <a:t>Ders Muafiyeti</a:t>
            </a:r>
            <a:endParaRPr lang="tr-TR" sz="3500" dirty="0"/>
          </a:p>
        </p:txBody>
      </p:sp>
      <p:sp>
        <p:nvSpPr>
          <p:cNvPr id="6" name="İçerik Yer Tutucusu 2"/>
          <p:cNvSpPr>
            <a:spLocks noGrp="1"/>
          </p:cNvSpPr>
          <p:nvPr>
            <p:ph idx="1"/>
          </p:nvPr>
        </p:nvSpPr>
        <p:spPr>
          <a:xfrm>
            <a:off x="457200" y="2204864"/>
            <a:ext cx="8229600" cy="4119736"/>
          </a:xfrm>
        </p:spPr>
        <p:txBody>
          <a:bodyPr/>
          <a:lstStyle/>
          <a:p>
            <a:pPr marL="0" indent="0" algn="ctr">
              <a:buNone/>
            </a:pPr>
            <a:endParaRPr lang="tr-TR" sz="1600" b="1" dirty="0">
              <a:solidFill>
                <a:schemeClr val="accent1"/>
              </a:solidFill>
            </a:endParaRPr>
          </a:p>
          <a:p>
            <a:pPr marL="0" indent="0" algn="ctr">
              <a:buNone/>
            </a:pPr>
            <a:r>
              <a:rPr lang="tr-TR" sz="1600" b="1" dirty="0" smtClean="0">
                <a:solidFill>
                  <a:srgbClr val="FF0000"/>
                </a:solidFill>
              </a:rPr>
              <a:t>DAHA </a:t>
            </a:r>
            <a:r>
              <a:rPr lang="tr-TR" sz="1600" b="1" dirty="0">
                <a:solidFill>
                  <a:srgbClr val="FF0000"/>
                </a:solidFill>
              </a:rPr>
              <a:t>ÖNCE GÖRDÜĞÜ DERSLERDEN MUAF OLMAK İSTEYEN ÖĞRENCİLER</a:t>
            </a:r>
            <a:r>
              <a:rPr lang="tr-TR" sz="1600" dirty="0">
                <a:solidFill>
                  <a:schemeClr val="accent1"/>
                </a:solidFill>
              </a:rPr>
              <a:t> </a:t>
            </a:r>
            <a:endParaRPr lang="tr-TR" sz="1600" dirty="0" smtClean="0">
              <a:solidFill>
                <a:schemeClr val="accent1"/>
              </a:solidFill>
            </a:endParaRPr>
          </a:p>
          <a:p>
            <a:pPr marL="0" indent="0" algn="just">
              <a:buNone/>
            </a:pPr>
            <a:r>
              <a:rPr lang="tr-TR" sz="2400" b="1" dirty="0" smtClean="0"/>
              <a:t>Ders </a:t>
            </a:r>
            <a:r>
              <a:rPr lang="tr-TR" sz="2400" b="1" dirty="0"/>
              <a:t>muafiyetleri için </a:t>
            </a:r>
            <a:r>
              <a:rPr lang="tr-TR" sz="2400" dirty="0"/>
              <a:t>(</a:t>
            </a:r>
            <a:r>
              <a:rPr lang="tr-TR" sz="2400" u="sng" dirty="0" smtClean="0"/>
              <a:t>Eğitim-Öğretimin başlamasından itibaren iki hafta içerisinde</a:t>
            </a:r>
            <a:r>
              <a:rPr lang="tr-TR" sz="2400" dirty="0" smtClean="0"/>
              <a:t>) Öğrenci </a:t>
            </a:r>
            <a:r>
              <a:rPr lang="tr-TR" sz="2400" dirty="0"/>
              <a:t>başvuruyu </a:t>
            </a:r>
            <a:r>
              <a:rPr lang="tr-TR" sz="2400" dirty="0" smtClean="0"/>
              <a:t>kayıtlı olduğu (</a:t>
            </a:r>
            <a:r>
              <a:rPr lang="tr-TR" sz="2400" dirty="0" smtClean="0"/>
              <a:t>fakülte/yüksekokul/meslek yüksekokulu</a:t>
            </a:r>
            <a:r>
              <a:rPr lang="tr-TR" sz="2400" dirty="0" smtClean="0"/>
              <a:t>) akademik </a:t>
            </a:r>
            <a:r>
              <a:rPr lang="tr-TR" sz="2400" dirty="0"/>
              <a:t>birime yapmak zorundadır.</a:t>
            </a:r>
            <a:endParaRPr lang="tr-TR" sz="2400" dirty="0">
              <a:solidFill>
                <a:schemeClr val="bg2">
                  <a:lumMod val="50000"/>
                </a:schemeClr>
              </a:solidFill>
            </a:endParaRPr>
          </a:p>
          <a:p>
            <a:pPr marL="0" indent="0">
              <a:buNone/>
            </a:pPr>
            <a:endParaRPr lang="tr-TR" dirty="0"/>
          </a:p>
        </p:txBody>
      </p:sp>
    </p:spTree>
    <p:extLst>
      <p:ext uri="{BB962C8B-B14F-4D97-AF65-F5344CB8AC3E}">
        <p14:creationId xmlns:p14="http://schemas.microsoft.com/office/powerpoint/2010/main" val="8747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556792"/>
            <a:ext cx="6984776" cy="504056"/>
          </a:xfrm>
        </p:spPr>
        <p:txBody>
          <a:bodyPr>
            <a:normAutofit fontScale="90000"/>
          </a:bodyPr>
          <a:lstStyle/>
          <a:p>
            <a:pPr marL="0" indent="0" algn="ctr"/>
            <a:r>
              <a:rPr lang="tr-TR" sz="3500" dirty="0"/>
              <a:t>Kayıt Yenileme(Ders Kaydı)</a:t>
            </a:r>
            <a:endParaRPr lang="tr-TR" sz="3500" b="1" dirty="0"/>
          </a:p>
        </p:txBody>
      </p:sp>
      <p:sp>
        <p:nvSpPr>
          <p:cNvPr id="6" name="İçerik Yer Tutucusu 2"/>
          <p:cNvSpPr>
            <a:spLocks noGrp="1"/>
          </p:cNvSpPr>
          <p:nvPr>
            <p:ph idx="1"/>
          </p:nvPr>
        </p:nvSpPr>
        <p:spPr>
          <a:xfrm>
            <a:off x="467544" y="2204864"/>
            <a:ext cx="8229600" cy="3725768"/>
          </a:xfrm>
        </p:spPr>
        <p:txBody>
          <a:bodyPr/>
          <a:lstStyle/>
          <a:p>
            <a:pPr marL="0" indent="0" algn="just">
              <a:buNone/>
            </a:pPr>
            <a:r>
              <a:rPr lang="tr-TR" sz="2400" dirty="0" smtClean="0"/>
              <a:t>Öğrenciler </a:t>
            </a:r>
            <a:r>
              <a:rPr lang="tr-TR" sz="2400" dirty="0"/>
              <a:t>ders kayıtlarını; bulundukları sınıf ve durumlara göre, </a:t>
            </a:r>
          </a:p>
          <a:p>
            <a:pPr marL="0" indent="0" algn="just">
              <a:buNone/>
            </a:pPr>
            <a:r>
              <a:rPr lang="tr-TR" sz="2400" u="sng" dirty="0"/>
              <a:t>akademik takvimde belirlenen ve duyurulan gün veya günlerde</a:t>
            </a:r>
            <a:r>
              <a:rPr lang="tr-TR" sz="2400" dirty="0"/>
              <a:t> </a:t>
            </a:r>
            <a:r>
              <a:rPr lang="tr-TR" sz="2400" dirty="0" smtClean="0"/>
              <a:t>başlatmak </a:t>
            </a:r>
            <a:r>
              <a:rPr lang="tr-TR" sz="2400" dirty="0"/>
              <a:t>ve tamamlamak koşuluyla, </a:t>
            </a:r>
            <a:r>
              <a:rPr lang="tr-TR" sz="2400" u="sng" dirty="0"/>
              <a:t>internet üzerinden dersleri seçmek</a:t>
            </a:r>
            <a:r>
              <a:rPr lang="tr-TR" sz="2400" dirty="0"/>
              <a:t> suretiyle yeniletmek zorundadır.</a:t>
            </a:r>
          </a:p>
          <a:p>
            <a:endParaRPr lang="tr-TR" sz="2400" b="1" dirty="0" smtClean="0">
              <a:latin typeface="Times New Roman" panose="02020603050405020304" pitchFamily="18" charset="0"/>
              <a:cs typeface="Times New Roman" panose="02020603050405020304" pitchFamily="18" charset="0"/>
            </a:endParaRPr>
          </a:p>
          <a:p>
            <a:r>
              <a:rPr lang="tr-TR" sz="2400" b="1" dirty="0" smtClean="0">
                <a:latin typeface="Times New Roman" panose="02020603050405020304" pitchFamily="18" charset="0"/>
                <a:cs typeface="Times New Roman" panose="02020603050405020304" pitchFamily="18" charset="0"/>
              </a:rPr>
              <a:t>Ders </a:t>
            </a:r>
            <a:r>
              <a:rPr lang="tr-TR" sz="2400" b="1" dirty="0">
                <a:latin typeface="Times New Roman" panose="02020603050405020304" pitchFamily="18" charset="0"/>
                <a:cs typeface="Times New Roman" panose="02020603050405020304" pitchFamily="18" charset="0"/>
              </a:rPr>
              <a:t>kayıt ekranı karşınıza şu şekilde gelecek</a:t>
            </a:r>
            <a:r>
              <a:rPr lang="tr-TR" sz="2400" b="1" dirty="0" smtClean="0">
                <a:latin typeface="Times New Roman" panose="02020603050405020304" pitchFamily="18" charset="0"/>
                <a:cs typeface="Times New Roman" panose="02020603050405020304" pitchFamily="18" charset="0"/>
              </a:rPr>
              <a:t>.</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0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00808"/>
            <a:ext cx="9144000" cy="5157192"/>
          </a:xfrm>
        </p:spPr>
      </p:pic>
    </p:spTree>
    <p:extLst>
      <p:ext uri="{BB962C8B-B14F-4D97-AF65-F5344CB8AC3E}">
        <p14:creationId xmlns:p14="http://schemas.microsoft.com/office/powerpoint/2010/main" val="156542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84784"/>
            <a:ext cx="6480720" cy="506320"/>
          </a:xfrm>
        </p:spPr>
        <p:txBody>
          <a:bodyPr>
            <a:noAutofit/>
          </a:bodyPr>
          <a:lstStyle/>
          <a:p>
            <a:r>
              <a:rPr lang="tr-TR" sz="3500" dirty="0" smtClean="0"/>
              <a:t>Kayıt Yenileme(Ders Kaydı)</a:t>
            </a:r>
            <a:endParaRPr lang="tr-TR" sz="35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060848"/>
            <a:ext cx="6606234" cy="438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50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6336704" cy="434312"/>
          </a:xfrm>
        </p:spPr>
        <p:txBody>
          <a:bodyPr>
            <a:noAutofit/>
          </a:bodyPr>
          <a:lstStyle/>
          <a:p>
            <a:r>
              <a:rPr lang="tr-TR" sz="3500" dirty="0"/>
              <a:t>Kayıt Yenileme(Ders Kaydı)</a:t>
            </a:r>
          </a:p>
        </p:txBody>
      </p:sp>
      <p:pic>
        <p:nvPicPr>
          <p:cNvPr id="4" name="image6.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932" y="1935163"/>
            <a:ext cx="8060136" cy="4389437"/>
          </a:xfrm>
          <a:prstGeom prst="rect">
            <a:avLst/>
          </a:prstGeom>
        </p:spPr>
      </p:pic>
    </p:spTree>
    <p:extLst>
      <p:ext uri="{BB962C8B-B14F-4D97-AF65-F5344CB8AC3E}">
        <p14:creationId xmlns:p14="http://schemas.microsoft.com/office/powerpoint/2010/main" val="3109632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6635080" cy="506320"/>
          </a:xfrm>
        </p:spPr>
        <p:txBody>
          <a:bodyPr>
            <a:normAutofit fontScale="90000"/>
          </a:bodyPr>
          <a:lstStyle/>
          <a:p>
            <a:r>
              <a:rPr lang="tr-TR" sz="3500" dirty="0"/>
              <a:t>Kayıt Yenileme(Ders Kaydı)</a:t>
            </a:r>
          </a:p>
        </p:txBody>
      </p:sp>
      <p:pic>
        <p:nvPicPr>
          <p:cNvPr id="4" name="image7.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74825"/>
            <a:ext cx="8229600" cy="4310112"/>
          </a:xfrm>
          <a:prstGeom prst="rect">
            <a:avLst/>
          </a:prstGeom>
        </p:spPr>
      </p:pic>
    </p:spTree>
    <p:extLst>
      <p:ext uri="{BB962C8B-B14F-4D97-AF65-F5344CB8AC3E}">
        <p14:creationId xmlns:p14="http://schemas.microsoft.com/office/powerpoint/2010/main" val="1137263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5770984" cy="506320"/>
          </a:xfrm>
        </p:spPr>
        <p:txBody>
          <a:bodyPr>
            <a:noAutofit/>
          </a:bodyPr>
          <a:lstStyle/>
          <a:p>
            <a:r>
              <a:rPr lang="tr-TR" sz="3500" dirty="0"/>
              <a:t>Kayıt Yenileme(Ders Kaydı)</a:t>
            </a:r>
          </a:p>
        </p:txBody>
      </p:sp>
      <p:pic>
        <p:nvPicPr>
          <p:cNvPr id="5" name="image8.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18383"/>
            <a:ext cx="8229600" cy="4222997"/>
          </a:xfrm>
          <a:prstGeom prst="rect">
            <a:avLst/>
          </a:prstGeom>
        </p:spPr>
      </p:pic>
    </p:spTree>
    <p:extLst>
      <p:ext uri="{BB962C8B-B14F-4D97-AF65-F5344CB8AC3E}">
        <p14:creationId xmlns:p14="http://schemas.microsoft.com/office/powerpoint/2010/main" val="256712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340768"/>
            <a:ext cx="6048672" cy="636680"/>
          </a:xfrm>
        </p:spPr>
        <p:txBody>
          <a:bodyPr>
            <a:noAutofit/>
          </a:bodyPr>
          <a:lstStyle/>
          <a:p>
            <a:r>
              <a:rPr lang="tr-TR" sz="3500" dirty="0"/>
              <a:t>Kayıt Yenileme(Ders Kaydı)</a:t>
            </a:r>
          </a:p>
        </p:txBody>
      </p:sp>
      <p:sp>
        <p:nvSpPr>
          <p:cNvPr id="6" name="Alt Başlık 2"/>
          <p:cNvSpPr>
            <a:spLocks noGrp="1"/>
          </p:cNvSpPr>
          <p:nvPr>
            <p:ph idx="1"/>
          </p:nvPr>
        </p:nvSpPr>
        <p:spPr>
          <a:xfrm>
            <a:off x="1043608" y="1935480"/>
            <a:ext cx="6984776" cy="2141592"/>
          </a:xfrm>
        </p:spPr>
        <p:txBody>
          <a:bodyPr>
            <a:normAutofit fontScale="92500" lnSpcReduction="20000"/>
          </a:bodyPr>
          <a:lstStyle/>
          <a:p>
            <a:pPr marL="0" indent="0" algn="ctr">
              <a:buNone/>
            </a:pPr>
            <a:r>
              <a:rPr lang="tr-TR" sz="2800" dirty="0">
                <a:solidFill>
                  <a:schemeClr val="bg2">
                    <a:lumMod val="50000"/>
                  </a:schemeClr>
                </a:solidFill>
              </a:rPr>
              <a:t>Bir dönemde en fazla kaç kredilik ders alabiliriz?</a:t>
            </a:r>
            <a:endParaRPr lang="tr-TR" sz="2800" dirty="0" smtClean="0">
              <a:solidFill>
                <a:schemeClr val="bg2">
                  <a:lumMod val="50000"/>
                </a:schemeClr>
              </a:solidFill>
              <a:latin typeface="Cambria" panose="02040503050406030204" pitchFamily="18" charset="0"/>
            </a:endParaRPr>
          </a:p>
          <a:p>
            <a:pPr algn="just"/>
            <a:r>
              <a:rPr lang="tr-TR" sz="2800" dirty="0">
                <a:latin typeface="Cambria" panose="02040503050406030204" pitchFamily="18" charset="0"/>
              </a:rPr>
              <a:t>B</a:t>
            </a:r>
            <a:r>
              <a:rPr lang="tr-TR" sz="2800" dirty="0" smtClean="0">
                <a:latin typeface="Cambria" panose="02040503050406030204" pitchFamily="18" charset="0"/>
              </a:rPr>
              <a:t>ir dönemde en fazla 45 </a:t>
            </a:r>
            <a:r>
              <a:rPr lang="tr-TR" sz="2800" dirty="0" err="1" smtClean="0">
                <a:latin typeface="Cambria" panose="02040503050406030204" pitchFamily="18" charset="0"/>
              </a:rPr>
              <a:t>AKTS’ye</a:t>
            </a:r>
            <a:r>
              <a:rPr lang="tr-TR" sz="2800" dirty="0" smtClean="0">
                <a:latin typeface="Cambria" panose="02040503050406030204" pitchFamily="18" charset="0"/>
              </a:rPr>
              <a:t> denk gelen sayıda ders alınabilir.  Altta kalan derslerle birlikte dönemlik toplam AKTS 45’ı aşarsa, aşan kısım bir sonraki seneye devreder.</a:t>
            </a:r>
            <a:endParaRPr lang="tr-TR" sz="2800" dirty="0">
              <a:latin typeface="Cambria" panose="02040503050406030204" pitchFamily="18" charset="0"/>
            </a:endParaRPr>
          </a:p>
        </p:txBody>
      </p:sp>
      <p:sp>
        <p:nvSpPr>
          <p:cNvPr id="7" name="Dikdörtgen 6"/>
          <p:cNvSpPr/>
          <p:nvPr/>
        </p:nvSpPr>
        <p:spPr>
          <a:xfrm>
            <a:off x="971600" y="4221088"/>
            <a:ext cx="7200800" cy="1938992"/>
          </a:xfrm>
          <a:prstGeom prst="rect">
            <a:avLst/>
          </a:prstGeom>
        </p:spPr>
        <p:txBody>
          <a:bodyPr wrap="square">
            <a:spAutoFit/>
          </a:bodyPr>
          <a:lstStyle/>
          <a:p>
            <a:pPr algn="just"/>
            <a:r>
              <a:rPr lang="tr-TR" sz="2400" u="sng" dirty="0">
                <a:solidFill>
                  <a:srgbClr val="FF0000"/>
                </a:solidFill>
              </a:rPr>
              <a:t>(Avrupa Kredi Transfer Sistemi “AKTS/ECTS” Kredisi) : </a:t>
            </a:r>
            <a:r>
              <a:rPr lang="tr-TR" sz="2400" dirty="0"/>
              <a:t>Bir dersin başarıyla tamamlanabilmesi için öğrencinin yapması gereken; teorik ders, uygulama, seminer, bireysel çalışma, sınavlar, ödevler ve benzeri çalışmaların tümünü ifade eden değeri, </a:t>
            </a:r>
            <a:r>
              <a:rPr lang="tr-TR" sz="2400" dirty="0" smtClean="0"/>
              <a:t>ifade eder.</a:t>
            </a:r>
            <a:endParaRPr lang="tr-TR" sz="2400" dirty="0"/>
          </a:p>
        </p:txBody>
      </p:sp>
    </p:spTree>
    <p:extLst>
      <p:ext uri="{BB962C8B-B14F-4D97-AF65-F5344CB8AC3E}">
        <p14:creationId xmlns:p14="http://schemas.microsoft.com/office/powerpoint/2010/main" val="1408399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6408712" cy="506320"/>
          </a:xfrm>
        </p:spPr>
        <p:txBody>
          <a:bodyPr>
            <a:noAutofit/>
          </a:bodyPr>
          <a:lstStyle/>
          <a:p>
            <a:r>
              <a:rPr lang="tr-TR" sz="3500" dirty="0"/>
              <a:t>Kayıt Yenileme(Ders Kaydı)</a:t>
            </a:r>
          </a:p>
        </p:txBody>
      </p:sp>
      <p:sp>
        <p:nvSpPr>
          <p:cNvPr id="6" name="İçerik Yer Tutucusu 2"/>
          <p:cNvSpPr>
            <a:spLocks noGrp="1"/>
          </p:cNvSpPr>
          <p:nvPr>
            <p:ph idx="1"/>
          </p:nvPr>
        </p:nvSpPr>
        <p:spPr>
          <a:xfrm>
            <a:off x="457200" y="1935480"/>
            <a:ext cx="8229600" cy="2213600"/>
          </a:xfrm>
        </p:spPr>
        <p:txBody>
          <a:bodyPr>
            <a:noAutofit/>
          </a:bodyPr>
          <a:lstStyle/>
          <a:p>
            <a:pPr algn="just"/>
            <a:r>
              <a:rPr lang="tr-TR" sz="1600" dirty="0"/>
              <a:t>Eğer ödemeniz gereken katkı payı / öğrenim ücretiniz varsa;</a:t>
            </a:r>
          </a:p>
          <a:p>
            <a:pPr algn="just"/>
            <a:endParaRPr lang="tr-TR" sz="1600" dirty="0"/>
          </a:p>
          <a:p>
            <a:pPr algn="just"/>
            <a:r>
              <a:rPr lang="tr-TR" sz="1600" dirty="0"/>
              <a:t>Ders kayıt işlemlerine başlamadan önce belirlenmiş olan bankaya katkı payı / öğrenim ücretinizi yatırmanız gerekmektedir.</a:t>
            </a:r>
          </a:p>
          <a:p>
            <a:pPr algn="just"/>
            <a:endParaRPr lang="tr-TR" sz="1600" dirty="0"/>
          </a:p>
          <a:p>
            <a:pPr algn="just"/>
            <a:r>
              <a:rPr lang="tr-TR" sz="1600" dirty="0"/>
              <a:t>Bankaya katkı payı / öğrenim ücretinizi yatırırken öğrenci numaranızı bilmeniz gerekmektedir</a:t>
            </a:r>
            <a:r>
              <a:rPr lang="tr-TR" sz="1500" dirty="0" smtClean="0"/>
              <a:t>.</a:t>
            </a:r>
            <a:endParaRPr lang="tr-TR" sz="1500" dirty="0"/>
          </a:p>
        </p:txBody>
      </p:sp>
      <p:sp>
        <p:nvSpPr>
          <p:cNvPr id="3" name="Dikdörtgen 2"/>
          <p:cNvSpPr/>
          <p:nvPr/>
        </p:nvSpPr>
        <p:spPr>
          <a:xfrm>
            <a:off x="683568" y="4414244"/>
            <a:ext cx="7920880" cy="1477328"/>
          </a:xfrm>
          <a:prstGeom prst="rect">
            <a:avLst/>
          </a:prstGeom>
        </p:spPr>
        <p:txBody>
          <a:bodyPr wrap="square">
            <a:spAutoFit/>
          </a:bodyPr>
          <a:lstStyle/>
          <a:p>
            <a:pPr algn="ctr"/>
            <a:r>
              <a:rPr lang="tr-TR" i="1" u="heavy" dirty="0">
                <a:solidFill>
                  <a:schemeClr val="bg2">
                    <a:lumMod val="50000"/>
                  </a:schemeClr>
                </a:solidFill>
              </a:rPr>
              <a:t>Öğrenim ücretimi ne zaman ve nasıl ödeyebilirim</a:t>
            </a:r>
            <a:r>
              <a:rPr lang="tr-TR" i="1" dirty="0">
                <a:solidFill>
                  <a:schemeClr val="bg2">
                    <a:lumMod val="50000"/>
                  </a:schemeClr>
                </a:solidFill>
              </a:rPr>
              <a:t>?</a:t>
            </a:r>
            <a:endParaRPr lang="tr-TR" dirty="0">
              <a:solidFill>
                <a:schemeClr val="bg2">
                  <a:lumMod val="50000"/>
                </a:schemeClr>
              </a:solidFill>
            </a:endParaRPr>
          </a:p>
          <a:p>
            <a:pPr algn="just"/>
            <a:r>
              <a:rPr lang="tr-TR" dirty="0"/>
              <a:t>Kayıt yenileme haftası </a:t>
            </a:r>
            <a:r>
              <a:rPr lang="tr-TR" dirty="0" smtClean="0"/>
              <a:t>içerisinde Üniversitemiz </a:t>
            </a:r>
            <a:r>
              <a:rPr lang="tr-TR" dirty="0"/>
              <a:t>Kurumsal Ödeme Sistemi (</a:t>
            </a:r>
            <a:r>
              <a:rPr lang="tr-TR" u="heavy" dirty="0">
                <a:hlinkClick r:id="rId2"/>
              </a:rPr>
              <a:t>https://kos.ohu.edu.tr</a:t>
            </a:r>
            <a:r>
              <a:rPr lang="tr-TR" dirty="0"/>
              <a:t>) üzerinden </a:t>
            </a:r>
            <a:r>
              <a:rPr lang="tr-TR" dirty="0" smtClean="0"/>
              <a:t>kredi </a:t>
            </a:r>
            <a:r>
              <a:rPr lang="tr-TR" dirty="0"/>
              <a:t>kartı veya banka kartı ile öğrenim ücretinizi ödeyebilirsiniz</a:t>
            </a:r>
            <a:r>
              <a:rPr lang="tr-TR" dirty="0" smtClean="0"/>
              <a:t>.</a:t>
            </a:r>
            <a:r>
              <a:rPr lang="tr-TR" dirty="0"/>
              <a:t> Sanal Pos ödemesi konusunda yardım almak için </a:t>
            </a:r>
            <a:r>
              <a:rPr lang="tr-TR" u="sng" dirty="0">
                <a:hlinkClick r:id="rId3"/>
              </a:rPr>
              <a:t>tıklayınız.</a:t>
            </a:r>
            <a:endParaRPr lang="tr-TR" dirty="0"/>
          </a:p>
        </p:txBody>
      </p:sp>
    </p:spTree>
    <p:extLst>
      <p:ext uri="{BB962C8B-B14F-4D97-AF65-F5344CB8AC3E}">
        <p14:creationId xmlns:p14="http://schemas.microsoft.com/office/powerpoint/2010/main" val="4129486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41764" y="1575945"/>
            <a:ext cx="5138348" cy="492664"/>
          </a:xfrm>
        </p:spPr>
        <p:txBody>
          <a:bodyPr>
            <a:noAutofit/>
          </a:bodyPr>
          <a:lstStyle/>
          <a:p>
            <a:pPr algn="ctr"/>
            <a:r>
              <a:rPr lang="tr-TR" sz="3800" dirty="0" smtClean="0"/>
              <a:t>Not Durumları</a:t>
            </a:r>
            <a:endParaRPr lang="tr-TR" sz="3800" dirty="0"/>
          </a:p>
        </p:txBody>
      </p:sp>
      <p:sp>
        <p:nvSpPr>
          <p:cNvPr id="4" name="Başlık 1"/>
          <p:cNvSpPr txBox="1">
            <a:spLocks/>
          </p:cNvSpPr>
          <p:nvPr/>
        </p:nvSpPr>
        <p:spPr>
          <a:xfrm>
            <a:off x="4572000" y="2012956"/>
            <a:ext cx="3312368" cy="527829"/>
          </a:xfrm>
          <a:prstGeom prst="rect">
            <a:avLst/>
          </a:prstGeom>
        </p:spPr>
        <p:txBody>
          <a:bodyPr vert="horz" lIns="0" rIns="0" bIns="0" anchor="b">
            <a:normAutofit fontScale="3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dirty="0" smtClean="0">
                <a:solidFill>
                  <a:schemeClr val="bg2">
                    <a:lumMod val="50000"/>
                  </a:schemeClr>
                </a:solidFill>
              </a:rPr>
              <a:t>Bir Dersten Başarılı Sayılmak İçin Harf Notu En Az Ne Olmalıdır?</a:t>
            </a:r>
            <a:endParaRPr lang="tr-TR" dirty="0">
              <a:solidFill>
                <a:schemeClr val="bg2">
                  <a:lumMod val="50000"/>
                </a:schemeClr>
              </a:solidFill>
            </a:endParaRPr>
          </a:p>
        </p:txBody>
      </p:sp>
      <p:sp>
        <p:nvSpPr>
          <p:cNvPr id="7" name="Alt Başlık 2"/>
          <p:cNvSpPr txBox="1">
            <a:spLocks/>
          </p:cNvSpPr>
          <p:nvPr/>
        </p:nvSpPr>
        <p:spPr>
          <a:xfrm>
            <a:off x="3785004" y="2636912"/>
            <a:ext cx="4886360" cy="194421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tr-TR" sz="1800" dirty="0" smtClean="0">
                <a:latin typeface="Cambria" panose="02040503050406030204" pitchFamily="18" charset="0"/>
              </a:rPr>
              <a:t>Bir dersten başarılı olmak için yarıyıl ortalaması 2,00 yada üzeri olması durumunda harf notunun ilgili ders için asgari </a:t>
            </a:r>
            <a:r>
              <a:rPr lang="tr-TR" sz="1800" dirty="0" smtClean="0">
                <a:solidFill>
                  <a:srgbClr val="FF0000"/>
                </a:solidFill>
                <a:latin typeface="Cambria" panose="02040503050406030204" pitchFamily="18" charset="0"/>
              </a:rPr>
              <a:t>DC</a:t>
            </a:r>
            <a:r>
              <a:rPr lang="tr-TR" sz="1800" dirty="0" smtClean="0">
                <a:latin typeface="Cambria" panose="02040503050406030204" pitchFamily="18" charset="0"/>
              </a:rPr>
              <a:t> ya da </a:t>
            </a:r>
            <a:r>
              <a:rPr lang="tr-TR" sz="1800" dirty="0" smtClean="0">
                <a:solidFill>
                  <a:srgbClr val="FF0000"/>
                </a:solidFill>
                <a:latin typeface="Cambria" panose="02040503050406030204" pitchFamily="18" charset="0"/>
              </a:rPr>
              <a:t>DD</a:t>
            </a:r>
            <a:r>
              <a:rPr lang="tr-TR" sz="1800" dirty="0" smtClean="0">
                <a:latin typeface="Cambria" panose="02040503050406030204" pitchFamily="18" charset="0"/>
              </a:rPr>
              <a:t> olması gerekir. </a:t>
            </a:r>
            <a:r>
              <a:rPr lang="tr-TR" sz="1800" dirty="0" smtClean="0">
                <a:solidFill>
                  <a:srgbClr val="FF0000"/>
                </a:solidFill>
                <a:latin typeface="Cambria" panose="02040503050406030204" pitchFamily="18" charset="0"/>
              </a:rPr>
              <a:t>CC</a:t>
            </a:r>
            <a:r>
              <a:rPr lang="tr-TR" sz="1800" dirty="0" smtClean="0">
                <a:latin typeface="Cambria" panose="02040503050406030204" pitchFamily="18" charset="0"/>
              </a:rPr>
              <a:t> ve üzeri şartsız başarılı sayılır. Yarıyıl </a:t>
            </a:r>
            <a:r>
              <a:rPr lang="tr-TR" sz="1800" dirty="0">
                <a:latin typeface="Cambria" panose="02040503050406030204" pitchFamily="18" charset="0"/>
              </a:rPr>
              <a:t>ortalaması 2.00 yada </a:t>
            </a:r>
            <a:r>
              <a:rPr lang="tr-TR" sz="1800" dirty="0" smtClean="0">
                <a:latin typeface="Cambria" panose="02040503050406030204" pitchFamily="18" charset="0"/>
              </a:rPr>
              <a:t>üzeri </a:t>
            </a:r>
            <a:r>
              <a:rPr lang="tr-TR" sz="1800" dirty="0">
                <a:latin typeface="Cambria" panose="02040503050406030204" pitchFamily="18" charset="0"/>
              </a:rPr>
              <a:t>olması durumunda </a:t>
            </a:r>
            <a:r>
              <a:rPr lang="tr-TR" sz="1800" dirty="0" smtClean="0">
                <a:solidFill>
                  <a:srgbClr val="FF0000"/>
                </a:solidFill>
                <a:latin typeface="Cambria" panose="02040503050406030204" pitchFamily="18" charset="0"/>
              </a:rPr>
              <a:t>DC</a:t>
            </a:r>
            <a:r>
              <a:rPr lang="tr-TR" sz="1800" dirty="0" smtClean="0">
                <a:latin typeface="Cambria" panose="02040503050406030204" pitchFamily="18" charset="0"/>
              </a:rPr>
              <a:t> ve </a:t>
            </a:r>
            <a:r>
              <a:rPr lang="tr-TR" sz="1800" dirty="0" smtClean="0">
                <a:solidFill>
                  <a:srgbClr val="FF0000"/>
                </a:solidFill>
                <a:latin typeface="Cambria" panose="02040503050406030204" pitchFamily="18" charset="0"/>
              </a:rPr>
              <a:t>DD</a:t>
            </a:r>
            <a:r>
              <a:rPr lang="tr-TR" sz="1800" dirty="0" smtClean="0">
                <a:latin typeface="Cambria" panose="02040503050406030204" pitchFamily="18" charset="0"/>
              </a:rPr>
              <a:t> ise şartlı başarı sayılır.</a:t>
            </a:r>
            <a:endParaRPr lang="tr-TR" sz="3200" dirty="0" smtClean="0">
              <a:latin typeface="Cambria" panose="02040503050406030204" pitchFamily="18" charset="0"/>
            </a:endParaRPr>
          </a:p>
          <a:p>
            <a:pPr algn="just"/>
            <a:r>
              <a:rPr lang="tr-TR" sz="1800" dirty="0" smtClean="0">
                <a:latin typeface="Cambria" panose="02040503050406030204" pitchFamily="18" charset="0"/>
              </a:rPr>
              <a:t>Ancak, yarıyıl ortalaması 2,00 veya altında olan öğrenciler,  </a:t>
            </a:r>
            <a:r>
              <a:rPr lang="tr-TR" sz="1800" dirty="0" smtClean="0">
                <a:solidFill>
                  <a:srgbClr val="FF0000"/>
                </a:solidFill>
                <a:latin typeface="Cambria" panose="02040503050406030204" pitchFamily="18" charset="0"/>
              </a:rPr>
              <a:t>DC ve DD </a:t>
            </a:r>
            <a:r>
              <a:rPr lang="tr-TR" sz="1800" dirty="0" smtClean="0">
                <a:latin typeface="Cambria" panose="02040503050406030204" pitchFamily="18" charset="0"/>
              </a:rPr>
              <a:t>ile geçtikleri dersten </a:t>
            </a:r>
            <a:r>
              <a:rPr lang="tr-TR" sz="1800" u="sng" dirty="0" smtClean="0">
                <a:latin typeface="Cambria" panose="02040503050406030204" pitchFamily="18" charset="0"/>
              </a:rPr>
              <a:t>başarısız sayılırlar. </a:t>
            </a:r>
            <a:endParaRPr lang="tr-TR" sz="1800" u="sng" dirty="0">
              <a:latin typeface="Cambria" panose="02040503050406030204" pitchFamily="18" charset="0"/>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69" y="2204864"/>
            <a:ext cx="2855169" cy="3456384"/>
          </a:xfrm>
          <a:prstGeom prst="rect">
            <a:avLst/>
          </a:prstGeom>
        </p:spPr>
      </p:pic>
    </p:spTree>
    <p:extLst>
      <p:ext uri="{BB962C8B-B14F-4D97-AF65-F5344CB8AC3E}">
        <p14:creationId xmlns:p14="http://schemas.microsoft.com/office/powerpoint/2010/main" val="3727159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8229600" cy="576064"/>
          </a:xfrm>
        </p:spPr>
        <p:txBody>
          <a:bodyPr>
            <a:noAutofit/>
          </a:bodyPr>
          <a:lstStyle/>
          <a:p>
            <a:r>
              <a:rPr lang="tr-TR" sz="3500" dirty="0" smtClean="0"/>
              <a:t>Sınav İtiraz İşlemleri</a:t>
            </a:r>
            <a:endParaRPr lang="tr-TR" sz="3500" dirty="0"/>
          </a:p>
        </p:txBody>
      </p:sp>
      <p:sp>
        <p:nvSpPr>
          <p:cNvPr id="3" name="İçerik Yer Tutucusu 2"/>
          <p:cNvSpPr>
            <a:spLocks noGrp="1"/>
          </p:cNvSpPr>
          <p:nvPr>
            <p:ph idx="1"/>
          </p:nvPr>
        </p:nvSpPr>
        <p:spPr>
          <a:xfrm>
            <a:off x="457200" y="2132856"/>
            <a:ext cx="8229600" cy="4191744"/>
          </a:xfrm>
        </p:spPr>
        <p:txBody>
          <a:bodyPr>
            <a:normAutofit lnSpcReduction="10000"/>
          </a:bodyPr>
          <a:lstStyle/>
          <a:p>
            <a:pPr marL="0" indent="0" algn="ctr">
              <a:buNone/>
            </a:pPr>
            <a:r>
              <a:rPr lang="tr-TR" sz="3200" b="1" dirty="0">
                <a:solidFill>
                  <a:srgbClr val="FF0000"/>
                </a:solidFill>
              </a:rPr>
              <a:t>Sınav Notuna </a:t>
            </a:r>
            <a:r>
              <a:rPr lang="tr-TR" sz="3200" b="1" dirty="0" smtClean="0">
                <a:solidFill>
                  <a:srgbClr val="FF0000"/>
                </a:solidFill>
              </a:rPr>
              <a:t>İtiraz</a:t>
            </a:r>
            <a:endParaRPr lang="tr-TR" dirty="0">
              <a:solidFill>
                <a:srgbClr val="FF0000"/>
              </a:solidFill>
            </a:endParaRPr>
          </a:p>
          <a:p>
            <a:pPr marL="0" indent="0" algn="just">
              <a:buNone/>
            </a:pPr>
            <a:r>
              <a:rPr lang="tr-TR" sz="2800" dirty="0"/>
              <a:t>Yarıyıl / yılsonu ve bütünleme sınav sonuçlarının açıklandığı tarihten itibaren 7 gün </a:t>
            </a:r>
            <a:r>
              <a:rPr lang="tr-TR" sz="2800" dirty="0" smtClean="0"/>
              <a:t>içerisinde </a:t>
            </a:r>
            <a:r>
              <a:rPr lang="tr-TR" sz="2800" b="1" u="sng" dirty="0" smtClean="0">
                <a:solidFill>
                  <a:srgbClr val="0070C0"/>
                </a:solidFill>
              </a:rPr>
              <a:t>ilgili </a:t>
            </a:r>
            <a:r>
              <a:rPr lang="tr-TR" sz="2800" b="1" u="sng" dirty="0">
                <a:solidFill>
                  <a:srgbClr val="0070C0"/>
                </a:solidFill>
              </a:rPr>
              <a:t>birimin dekanlığına/müdürlüğüne </a:t>
            </a:r>
            <a:r>
              <a:rPr lang="tr-TR" sz="2400" b="1" u="sng" dirty="0">
                <a:solidFill>
                  <a:srgbClr val="0070C0"/>
                </a:solidFill>
              </a:rPr>
              <a:t> </a:t>
            </a:r>
            <a:r>
              <a:rPr lang="tr-TR" sz="2800" b="1" u="sng" dirty="0" smtClean="0">
                <a:solidFill>
                  <a:srgbClr val="0070C0"/>
                </a:solidFill>
              </a:rPr>
              <a:t>dilekçe ile yazılı olarak ya da İYS üzerinden talep oluşturarak </a:t>
            </a:r>
            <a:r>
              <a:rPr lang="tr-TR" sz="2800" b="1" u="sng" dirty="0">
                <a:solidFill>
                  <a:srgbClr val="0070C0"/>
                </a:solidFill>
              </a:rPr>
              <a:t>başvuru</a:t>
            </a:r>
            <a:r>
              <a:rPr lang="tr-TR" sz="2800" b="1" dirty="0">
                <a:solidFill>
                  <a:srgbClr val="0070C0"/>
                </a:solidFill>
              </a:rPr>
              <a:t> </a:t>
            </a:r>
            <a:r>
              <a:rPr lang="tr-TR" sz="2800" b="1" dirty="0" smtClean="0">
                <a:solidFill>
                  <a:srgbClr val="0070C0"/>
                </a:solidFill>
              </a:rPr>
              <a:t>yapılabilir</a:t>
            </a:r>
            <a:r>
              <a:rPr lang="tr-TR" sz="2800" b="1" dirty="0">
                <a:solidFill>
                  <a:srgbClr val="0070C0"/>
                </a:solidFill>
              </a:rPr>
              <a:t>.</a:t>
            </a:r>
            <a:r>
              <a:rPr lang="tr-TR" sz="3200" b="1" dirty="0">
                <a:solidFill>
                  <a:srgbClr val="0070C0"/>
                </a:solidFill>
              </a:rPr>
              <a:t> </a:t>
            </a:r>
          </a:p>
          <a:p>
            <a:pPr marL="0" indent="0">
              <a:buNone/>
            </a:pPr>
            <a:endParaRPr lang="tr-TR" sz="2800" dirty="0" smtClean="0"/>
          </a:p>
          <a:p>
            <a:pPr marL="0" indent="0" algn="just">
              <a:buNone/>
            </a:pPr>
            <a:r>
              <a:rPr lang="tr-TR" sz="2800" dirty="0" smtClean="0"/>
              <a:t>Sınav </a:t>
            </a:r>
            <a:r>
              <a:rPr lang="tr-TR" sz="2800" dirty="0"/>
              <a:t>sonuçları, maddi hata </a:t>
            </a:r>
            <a:r>
              <a:rPr lang="tr-TR" sz="2800" dirty="0" smtClean="0"/>
              <a:t>durumunun belirlenmesi </a:t>
            </a:r>
            <a:r>
              <a:rPr lang="tr-TR" sz="2800" dirty="0"/>
              <a:t>dışında değiştirilmez</a:t>
            </a:r>
            <a:r>
              <a:rPr lang="tr-TR" sz="2800" dirty="0" smtClean="0"/>
              <a:t>.</a:t>
            </a:r>
            <a:endParaRPr lang="tr-TR" sz="2800" b="1" dirty="0">
              <a:solidFill>
                <a:srgbClr val="0070C0"/>
              </a:solidFill>
            </a:endParaRPr>
          </a:p>
        </p:txBody>
      </p:sp>
    </p:spTree>
    <p:extLst>
      <p:ext uri="{BB962C8B-B14F-4D97-AF65-F5344CB8AC3E}">
        <p14:creationId xmlns:p14="http://schemas.microsoft.com/office/powerpoint/2010/main" val="77273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000" b="1" dirty="0" smtClean="0"/>
              <a:t>Derslere Devam Mecburiyeti</a:t>
            </a:r>
            <a:endParaRPr lang="tr-TR" sz="3000" dirty="0"/>
          </a:p>
        </p:txBody>
      </p:sp>
      <p:sp>
        <p:nvSpPr>
          <p:cNvPr id="3" name="İçerik Yer Tutucusu 2"/>
          <p:cNvSpPr>
            <a:spLocks noGrp="1"/>
          </p:cNvSpPr>
          <p:nvPr>
            <p:ph idx="1"/>
          </p:nvPr>
        </p:nvSpPr>
        <p:spPr>
          <a:xfrm>
            <a:off x="755576" y="1935480"/>
            <a:ext cx="7488832" cy="4389120"/>
          </a:xfrm>
        </p:spPr>
        <p:txBody>
          <a:bodyPr>
            <a:normAutofit fontScale="62500" lnSpcReduction="20000"/>
          </a:bodyPr>
          <a:lstStyle/>
          <a:p>
            <a:pPr marL="0" indent="0">
              <a:buNone/>
            </a:pPr>
            <a:endParaRPr lang="tr-TR" sz="2800" dirty="0" smtClean="0"/>
          </a:p>
          <a:p>
            <a:pPr marL="0" indent="0">
              <a:buNone/>
            </a:pPr>
            <a:r>
              <a:rPr lang="tr-TR" sz="2800" dirty="0" smtClean="0"/>
              <a:t>Öğrencilerin </a:t>
            </a:r>
            <a:r>
              <a:rPr lang="tr-TR" sz="2800" b="1" dirty="0">
                <a:solidFill>
                  <a:srgbClr val="FF0000"/>
                </a:solidFill>
              </a:rPr>
              <a:t>teorik derslere en az %70, </a:t>
            </a:r>
          </a:p>
          <a:p>
            <a:pPr marL="0" indent="0">
              <a:buNone/>
            </a:pPr>
            <a:r>
              <a:rPr lang="tr-TR" sz="2800" dirty="0"/>
              <a:t>                            </a:t>
            </a:r>
            <a:r>
              <a:rPr lang="tr-TR" sz="2800" b="1" dirty="0">
                <a:solidFill>
                  <a:srgbClr val="0070C0"/>
                </a:solidFill>
              </a:rPr>
              <a:t>uygulamalara en az  %80 </a:t>
            </a:r>
            <a:r>
              <a:rPr lang="tr-TR" sz="2800" dirty="0"/>
              <a:t>oranında</a:t>
            </a:r>
          </a:p>
          <a:p>
            <a:pPr marL="0" indent="0">
              <a:buNone/>
            </a:pPr>
            <a:r>
              <a:rPr lang="tr-TR" sz="2800" dirty="0"/>
              <a:t>                                                                       </a:t>
            </a:r>
            <a:r>
              <a:rPr lang="tr-TR" sz="2800" b="1" u="sng" dirty="0"/>
              <a:t>devamı zorunludur.</a:t>
            </a:r>
            <a:endParaRPr lang="tr-TR" b="1" dirty="0"/>
          </a:p>
          <a:p>
            <a:pPr algn="just"/>
            <a:r>
              <a:rPr lang="tr-TR" sz="2800" b="1" dirty="0">
                <a:solidFill>
                  <a:srgbClr val="FF0000"/>
                </a:solidFill>
              </a:rPr>
              <a:t>Teorik dersin </a:t>
            </a:r>
            <a:r>
              <a:rPr lang="tr-TR" sz="2800" dirty="0"/>
              <a:t>devam zorunluluğunu yerine </a:t>
            </a:r>
            <a:r>
              <a:rPr lang="tr-TR" sz="2800" dirty="0" smtClean="0"/>
              <a:t>getirmiş, fakat </a:t>
            </a:r>
            <a:r>
              <a:rPr lang="tr-TR" sz="2800" b="1" dirty="0" smtClean="0">
                <a:solidFill>
                  <a:srgbClr val="FF0000"/>
                </a:solidFill>
              </a:rPr>
              <a:t>dersten tekrara kalan öğrenci </a:t>
            </a:r>
            <a:r>
              <a:rPr lang="tr-TR" sz="2800" dirty="0" smtClean="0"/>
              <a:t>bir sonraki yılda isterse sadece dersin sınavlarına girebilir.</a:t>
            </a:r>
            <a:r>
              <a:rPr lang="tr-TR" sz="2400" dirty="0" smtClean="0"/>
              <a:t>  (</a:t>
            </a:r>
            <a:r>
              <a:rPr lang="tr-TR" sz="2400" dirty="0" smtClean="0">
                <a:solidFill>
                  <a:srgbClr val="FF0000"/>
                </a:solidFill>
              </a:rPr>
              <a:t>Devam zorunluluğu aranmaz</a:t>
            </a:r>
            <a:r>
              <a:rPr lang="tr-TR" sz="2400" dirty="0" smtClean="0"/>
              <a:t>)</a:t>
            </a:r>
          </a:p>
          <a:p>
            <a:endParaRPr lang="tr-TR" sz="2800" b="1" dirty="0" smtClean="0">
              <a:solidFill>
                <a:srgbClr val="0070C0"/>
              </a:solidFill>
            </a:endParaRPr>
          </a:p>
          <a:p>
            <a:pPr algn="just"/>
            <a:r>
              <a:rPr lang="tr-TR" sz="2800" b="1" dirty="0" smtClean="0">
                <a:solidFill>
                  <a:srgbClr val="0070C0"/>
                </a:solidFill>
              </a:rPr>
              <a:t>Uygulamalı </a:t>
            </a:r>
            <a:r>
              <a:rPr lang="tr-TR" sz="2800" b="1" dirty="0">
                <a:solidFill>
                  <a:srgbClr val="0070C0"/>
                </a:solidFill>
              </a:rPr>
              <a:t>dersten tekrara </a:t>
            </a:r>
            <a:r>
              <a:rPr lang="tr-TR" sz="2800" dirty="0"/>
              <a:t>kalan öğrencilerin ise </a:t>
            </a:r>
            <a:r>
              <a:rPr lang="tr-TR" sz="2800" b="1" dirty="0" smtClean="0">
                <a:solidFill>
                  <a:srgbClr val="0070C0"/>
                </a:solidFill>
              </a:rPr>
              <a:t>derse </a:t>
            </a:r>
            <a:r>
              <a:rPr lang="tr-TR" sz="2800" b="1" dirty="0">
                <a:solidFill>
                  <a:srgbClr val="0070C0"/>
                </a:solidFill>
              </a:rPr>
              <a:t>devam mecburiyeti vardır.</a:t>
            </a:r>
          </a:p>
          <a:p>
            <a:pPr marL="0" indent="0" algn="ctr">
              <a:buNone/>
            </a:pPr>
            <a:endParaRPr lang="tr-TR" sz="2900" b="1" dirty="0" smtClean="0">
              <a:solidFill>
                <a:srgbClr val="FF0000"/>
              </a:solidFill>
            </a:endParaRPr>
          </a:p>
          <a:p>
            <a:pPr marL="0" indent="0" algn="just">
              <a:buNone/>
            </a:pPr>
            <a:r>
              <a:rPr lang="tr-TR" sz="2900" b="1" dirty="0" smtClean="0">
                <a:solidFill>
                  <a:srgbClr val="FF0000"/>
                </a:solidFill>
              </a:rPr>
              <a:t>	Öğrencilerin </a:t>
            </a:r>
            <a:r>
              <a:rPr lang="tr-TR" sz="2900" b="1" dirty="0">
                <a:solidFill>
                  <a:srgbClr val="FF0000"/>
                </a:solidFill>
              </a:rPr>
              <a:t>alacakları sağlık raporları, derse devam sürelerinin hesabında dikkate alınmaz</a:t>
            </a:r>
            <a:r>
              <a:rPr lang="tr-TR" sz="2900" b="1" dirty="0" smtClean="0">
                <a:solidFill>
                  <a:srgbClr val="FF0000"/>
                </a:solidFill>
              </a:rPr>
              <a:t>.</a:t>
            </a:r>
          </a:p>
          <a:p>
            <a:pPr marL="0" indent="0" algn="just">
              <a:buNone/>
            </a:pPr>
            <a:endParaRPr lang="tr-TR" sz="2900" b="1" dirty="0">
              <a:solidFill>
                <a:srgbClr val="FF0000"/>
              </a:solidFill>
            </a:endParaRPr>
          </a:p>
          <a:p>
            <a:pPr marL="0" indent="0" algn="just">
              <a:buNone/>
            </a:pPr>
            <a:r>
              <a:rPr lang="tr-TR" sz="3800" dirty="0">
                <a:solidFill>
                  <a:schemeClr val="accent1"/>
                </a:solidFill>
                <a:latin typeface="Cambria" panose="02040503050406030204" pitchFamily="18" charset="0"/>
              </a:rPr>
              <a:t>Daha sonra ortaya çıkacak mazeretleriniz nedeni ile derslere mümkün olduğunca devam etmeniz önerilir.</a:t>
            </a:r>
          </a:p>
          <a:p>
            <a:pPr marL="0" indent="0" algn="just">
              <a:buNone/>
            </a:pPr>
            <a:endParaRPr lang="tr-TR" sz="2900" b="1" dirty="0">
              <a:solidFill>
                <a:srgbClr val="FF0000"/>
              </a:solidFill>
            </a:endParaRPr>
          </a:p>
          <a:p>
            <a:endParaRPr lang="tr-TR" dirty="0"/>
          </a:p>
        </p:txBody>
      </p:sp>
    </p:spTree>
    <p:extLst>
      <p:ext uri="{BB962C8B-B14F-4D97-AF65-F5344CB8AC3E}">
        <p14:creationId xmlns:p14="http://schemas.microsoft.com/office/powerpoint/2010/main" val="116138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6563072" cy="576064"/>
          </a:xfrm>
        </p:spPr>
        <p:txBody>
          <a:bodyPr>
            <a:normAutofit fontScale="90000"/>
          </a:bodyPr>
          <a:lstStyle/>
          <a:p>
            <a:r>
              <a:rPr lang="tr-TR" sz="3500" dirty="0" smtClean="0"/>
              <a:t>Yatay Geçiş İşlemleri</a:t>
            </a:r>
            <a:endParaRPr lang="tr-TR" sz="3500" dirty="0"/>
          </a:p>
        </p:txBody>
      </p:sp>
      <p:sp>
        <p:nvSpPr>
          <p:cNvPr id="3" name="İçerik Yer Tutucusu 2"/>
          <p:cNvSpPr>
            <a:spLocks noGrp="1"/>
          </p:cNvSpPr>
          <p:nvPr>
            <p:ph idx="1"/>
          </p:nvPr>
        </p:nvSpPr>
        <p:spPr>
          <a:xfrm>
            <a:off x="457200" y="1988840"/>
            <a:ext cx="4690864" cy="4335760"/>
          </a:xfrm>
        </p:spPr>
        <p:txBody>
          <a:bodyPr/>
          <a:lstStyle/>
          <a:p>
            <a:pPr marL="0" indent="0">
              <a:buNone/>
            </a:pPr>
            <a:endParaRPr lang="tr-TR" sz="2800" u="sng" dirty="0" smtClean="0">
              <a:solidFill>
                <a:srgbClr val="FF0000"/>
              </a:solidFill>
              <a:uFill>
                <a:solidFill>
                  <a:schemeClr val="tx1"/>
                </a:solidFill>
              </a:uFill>
            </a:endParaRPr>
          </a:p>
          <a:p>
            <a:pPr marL="0" indent="0">
              <a:buNone/>
            </a:pPr>
            <a:r>
              <a:rPr lang="tr-TR" sz="2800" u="sng" dirty="0" smtClean="0">
                <a:solidFill>
                  <a:srgbClr val="FF0000"/>
                </a:solidFill>
                <a:uFill>
                  <a:solidFill>
                    <a:schemeClr val="tx1"/>
                  </a:solidFill>
                </a:uFill>
              </a:rPr>
              <a:t>İki </a:t>
            </a:r>
            <a:r>
              <a:rPr lang="tr-TR" sz="2800" u="sng" dirty="0">
                <a:solidFill>
                  <a:srgbClr val="FF0000"/>
                </a:solidFill>
                <a:uFill>
                  <a:solidFill>
                    <a:schemeClr val="tx1"/>
                  </a:solidFill>
                </a:uFill>
              </a:rPr>
              <a:t>çeşit yatay geçiş </a:t>
            </a:r>
            <a:r>
              <a:rPr lang="tr-TR" sz="2800" dirty="0">
                <a:solidFill>
                  <a:srgbClr val="FF0000"/>
                </a:solidFill>
              </a:rPr>
              <a:t>vardır :</a:t>
            </a:r>
          </a:p>
          <a:p>
            <a:pPr marL="0" indent="0">
              <a:buNone/>
            </a:pPr>
            <a:r>
              <a:rPr lang="tr-TR" sz="2800" dirty="0"/>
              <a:t>     1.   Başarı durumuna </a:t>
            </a:r>
            <a:r>
              <a:rPr lang="tr-TR" sz="2800" dirty="0" smtClean="0"/>
              <a:t>göre</a:t>
            </a:r>
          </a:p>
          <a:p>
            <a:pPr marL="0" indent="0">
              <a:buNone/>
            </a:pPr>
            <a:r>
              <a:rPr lang="tr-TR" sz="2800" dirty="0" smtClean="0">
                <a:hlinkClick r:id="rId2"/>
              </a:rPr>
              <a:t>Detaylı bilgi için tıklayınız.</a:t>
            </a:r>
            <a:endParaRPr lang="tr-TR" sz="2800" dirty="0"/>
          </a:p>
          <a:p>
            <a:pPr marL="0" indent="0">
              <a:buNone/>
            </a:pPr>
            <a:r>
              <a:rPr lang="tr-TR" sz="2800" dirty="0"/>
              <a:t>     2.   Ek Madde-1 (ÖSYM puanına </a:t>
            </a:r>
            <a:r>
              <a:rPr lang="tr-TR" sz="2800" dirty="0" smtClean="0"/>
              <a:t>göre)</a:t>
            </a:r>
          </a:p>
          <a:p>
            <a:pPr marL="0" indent="0">
              <a:buNone/>
            </a:pPr>
            <a:r>
              <a:rPr lang="tr-TR" sz="2800" dirty="0" smtClean="0">
                <a:hlinkClick r:id="rId3"/>
              </a:rPr>
              <a:t>Detaylı bilgi için tıklayınız.</a:t>
            </a:r>
            <a:endParaRPr lang="tr-TR" sz="2800"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844824"/>
            <a:ext cx="2767965" cy="3619500"/>
          </a:xfrm>
          <a:prstGeom prst="rect">
            <a:avLst/>
          </a:prstGeom>
        </p:spPr>
      </p:pic>
    </p:spTree>
    <p:extLst>
      <p:ext uri="{BB962C8B-B14F-4D97-AF65-F5344CB8AC3E}">
        <p14:creationId xmlns:p14="http://schemas.microsoft.com/office/powerpoint/2010/main" val="113779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lstStyle/>
          <a:p>
            <a:r>
              <a:rPr lang="tr-TR" sz="2800" dirty="0" smtClean="0"/>
              <a:t>Başarılı </a:t>
            </a:r>
            <a:r>
              <a:rPr lang="tr-TR" sz="2800" dirty="0"/>
              <a:t>Bir Öğrenim Hayatı için:</a:t>
            </a:r>
          </a:p>
          <a:p>
            <a:pPr marL="0" indent="0">
              <a:buNone/>
            </a:pPr>
            <a:r>
              <a:rPr lang="tr-TR" altLang="tr-TR" sz="3200" dirty="0" smtClean="0">
                <a:solidFill>
                  <a:schemeClr val="bg2">
                    <a:lumMod val="50000"/>
                  </a:schemeClr>
                </a:solidFill>
                <a:latin typeface="Arial" panose="020B0604020202020204" pitchFamily="34" charset="0"/>
              </a:rPr>
              <a:t>Öğrenci </a:t>
            </a:r>
            <a:r>
              <a:rPr lang="tr-TR" altLang="tr-TR" sz="3200" dirty="0">
                <a:solidFill>
                  <a:schemeClr val="bg2">
                    <a:lumMod val="50000"/>
                  </a:schemeClr>
                </a:solidFill>
                <a:latin typeface="Arial" panose="020B0604020202020204" pitchFamily="34" charset="0"/>
              </a:rPr>
              <a:t>Bilgi </a:t>
            </a:r>
            <a:r>
              <a:rPr lang="tr-TR" altLang="tr-TR" sz="3200" dirty="0" smtClean="0">
                <a:solidFill>
                  <a:schemeClr val="bg2">
                    <a:lumMod val="50000"/>
                  </a:schemeClr>
                </a:solidFill>
                <a:latin typeface="Arial" panose="020B0604020202020204" pitchFamily="34" charset="0"/>
              </a:rPr>
              <a:t>Sistemi</a:t>
            </a:r>
            <a:endParaRPr lang="tr-TR" altLang="tr-TR" sz="3200" dirty="0">
              <a:solidFill>
                <a:schemeClr val="bg2">
                  <a:lumMod val="50000"/>
                </a:schemeClr>
              </a:solidFill>
              <a:latin typeface="Arial" panose="020B0604020202020204" pitchFamily="34" charset="0"/>
            </a:endParaRPr>
          </a:p>
          <a:p>
            <a:pPr marL="0" indent="0">
              <a:buNone/>
            </a:pPr>
            <a:r>
              <a:rPr lang="tr-TR" dirty="0">
                <a:solidFill>
                  <a:schemeClr val="bg2">
                    <a:lumMod val="50000"/>
                  </a:schemeClr>
                </a:solidFill>
              </a:rPr>
              <a:t>             </a:t>
            </a:r>
            <a:r>
              <a:rPr lang="tr-TR" altLang="tr-TR" dirty="0">
                <a:solidFill>
                  <a:schemeClr val="bg2">
                    <a:lumMod val="50000"/>
                  </a:schemeClr>
                </a:solidFill>
                <a:latin typeface="Arial" panose="020B0604020202020204" pitchFamily="34" charset="0"/>
              </a:rPr>
              <a:t>                                 </a:t>
            </a:r>
            <a:r>
              <a:rPr lang="tr-TR" altLang="tr-TR" sz="2800" dirty="0" smtClean="0">
                <a:solidFill>
                  <a:schemeClr val="bg2">
                    <a:lumMod val="50000"/>
                  </a:schemeClr>
                </a:solidFill>
                <a:latin typeface="Arial" panose="020B0604020202020204" pitchFamily="34" charset="0"/>
              </a:rPr>
              <a:t>Yol </a:t>
            </a:r>
            <a:r>
              <a:rPr lang="tr-TR" altLang="tr-TR" sz="2800" dirty="0">
                <a:solidFill>
                  <a:schemeClr val="bg2">
                    <a:lumMod val="50000"/>
                  </a:schemeClr>
                </a:solidFill>
                <a:latin typeface="Arial" panose="020B0604020202020204" pitchFamily="34" charset="0"/>
              </a:rPr>
              <a:t>Gösteren Mevzuatlar</a:t>
            </a:r>
          </a:p>
          <a:p>
            <a:pPr marL="0" indent="0">
              <a:buNone/>
            </a:pPr>
            <a:endParaRPr lang="tr-TR" altLang="tr-TR" dirty="0">
              <a:solidFill>
                <a:srgbClr val="FFFF00"/>
              </a:solidFill>
              <a:latin typeface="Arial" panose="020B0604020202020204" pitchFamily="34" charset="0"/>
            </a:endParaRPr>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1" y="3645024"/>
            <a:ext cx="2143125" cy="214312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359" y="4869160"/>
            <a:ext cx="2857500" cy="160020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2962017"/>
            <a:ext cx="2733675" cy="167640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66" y="2643445"/>
            <a:ext cx="2952750" cy="154305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313" y="4190169"/>
            <a:ext cx="2923803" cy="2557353"/>
          </a:xfrm>
          <a:prstGeom prst="rect">
            <a:avLst/>
          </a:prstGeom>
        </p:spPr>
      </p:pic>
    </p:spTree>
    <p:extLst>
      <p:ext uri="{BB962C8B-B14F-4D97-AF65-F5344CB8AC3E}">
        <p14:creationId xmlns:p14="http://schemas.microsoft.com/office/powerpoint/2010/main" val="1354932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552728" cy="360040"/>
          </a:xfrm>
        </p:spPr>
        <p:txBody>
          <a:bodyPr>
            <a:normAutofit/>
          </a:bodyPr>
          <a:lstStyle/>
          <a:p>
            <a:r>
              <a:rPr lang="tr-TR" sz="2000" b="1" dirty="0" smtClean="0"/>
              <a:t>Özel Öğrencilik İşlemleri</a:t>
            </a:r>
            <a:endParaRPr lang="tr-TR" sz="2000" dirty="0"/>
          </a:p>
        </p:txBody>
      </p:sp>
      <p:sp>
        <p:nvSpPr>
          <p:cNvPr id="3" name="İçerik Yer Tutucusu 2"/>
          <p:cNvSpPr>
            <a:spLocks noGrp="1"/>
          </p:cNvSpPr>
          <p:nvPr>
            <p:ph idx="1"/>
          </p:nvPr>
        </p:nvSpPr>
        <p:spPr>
          <a:xfrm>
            <a:off x="251520" y="1916832"/>
            <a:ext cx="8496944" cy="4536504"/>
          </a:xfrm>
        </p:spPr>
        <p:txBody>
          <a:bodyPr>
            <a:noAutofit/>
          </a:bodyPr>
          <a:lstStyle/>
          <a:p>
            <a:pPr algn="just"/>
            <a:endParaRPr lang="tr-TR" sz="1600" dirty="0" smtClean="0">
              <a:solidFill>
                <a:srgbClr val="FF0000"/>
              </a:solidFill>
            </a:endParaRPr>
          </a:p>
          <a:p>
            <a:pPr algn="just"/>
            <a:r>
              <a:rPr lang="tr-TR" sz="1600" dirty="0" smtClean="0">
                <a:solidFill>
                  <a:srgbClr val="FF0000"/>
                </a:solidFill>
              </a:rPr>
              <a:t>Hazırlık </a:t>
            </a:r>
            <a:r>
              <a:rPr lang="tr-TR" sz="1600" dirty="0">
                <a:solidFill>
                  <a:srgbClr val="FF0000"/>
                </a:solidFill>
              </a:rPr>
              <a:t>sınıflarına özel öğrenci olarak öğrenim görmek amacıyla başvuru yapılamaz.</a:t>
            </a:r>
          </a:p>
          <a:p>
            <a:pPr algn="just"/>
            <a:r>
              <a:rPr lang="tr-TR" sz="1600" b="1" dirty="0">
                <a:solidFill>
                  <a:schemeClr val="accent1"/>
                </a:solidFill>
              </a:rPr>
              <a:t>Özel öğrenci olarak müracaat edebilmesi için öğrencinin, kayıtlı olduğu programa en az bir yarıyıl devam etmiş, başvurulan döneme kadarki bütün dersleri almış, başarmış ve genel not ortalamasının en az 2.50/4.00 olması gerekir</a:t>
            </a:r>
            <a:r>
              <a:rPr lang="tr-TR" sz="1600" dirty="0">
                <a:solidFill>
                  <a:schemeClr val="accent1"/>
                </a:solidFill>
              </a:rPr>
              <a:t>. Olağanüstü durumlarda özel öğrenci olarak gidecek öğrenciden başarı koşulu aranmaz.</a:t>
            </a:r>
          </a:p>
          <a:p>
            <a:pPr algn="just"/>
            <a:r>
              <a:rPr lang="tr-TR" sz="1600" dirty="0" smtClean="0">
                <a:solidFill>
                  <a:srgbClr val="FF0000"/>
                </a:solidFill>
              </a:rPr>
              <a:t>Öğrencinin</a:t>
            </a:r>
            <a:r>
              <a:rPr lang="tr-TR" sz="1600" dirty="0">
                <a:solidFill>
                  <a:srgbClr val="FF0000"/>
                </a:solidFill>
              </a:rPr>
              <a:t>, gitmek istediği yükseköğretim kurumundan alacağı derslerin kredi ve içeriklerinin belirtildiği bölüm başkanı onaylı belgeyi dilekçesine ekleyerek </a:t>
            </a:r>
            <a:r>
              <a:rPr lang="tr-TR" sz="1600" b="1" i="1" u="sng" dirty="0">
                <a:solidFill>
                  <a:srgbClr val="FF0000"/>
                </a:solidFill>
              </a:rPr>
              <a:t>ilgili yıla ait akademik takvimlerinde yer alan kayıt yenileme tarihinin ilk gününden en az bir ay öncesine kadar ilgili </a:t>
            </a:r>
            <a:r>
              <a:rPr lang="tr-TR" sz="1600" b="1" i="1" u="sng" dirty="0" smtClean="0">
                <a:solidFill>
                  <a:srgbClr val="FF0000"/>
                </a:solidFill>
              </a:rPr>
              <a:t>bölüm/program </a:t>
            </a:r>
            <a:r>
              <a:rPr lang="tr-TR" sz="1600" b="1" i="1" u="sng" dirty="0">
                <a:solidFill>
                  <a:srgbClr val="FF0000"/>
                </a:solidFill>
              </a:rPr>
              <a:t>başkanlığına yazılı başvuru yapmaları gerekir.</a:t>
            </a:r>
            <a:r>
              <a:rPr lang="tr-TR" sz="1600" b="1" i="1" u="sng" dirty="0"/>
              <a:t> </a:t>
            </a:r>
            <a:endParaRPr lang="tr-TR" sz="1600" b="1" i="1" u="sng" dirty="0" smtClean="0"/>
          </a:p>
          <a:p>
            <a:pPr algn="just"/>
            <a:endParaRPr lang="tr-TR" sz="1200" b="1" i="1" u="sng" dirty="0"/>
          </a:p>
          <a:p>
            <a:pPr algn="just"/>
            <a:r>
              <a:rPr lang="tr-TR" sz="1800" dirty="0" smtClean="0">
                <a:solidFill>
                  <a:schemeClr val="accent3">
                    <a:lumMod val="75000"/>
                  </a:schemeClr>
                </a:solidFill>
              </a:rPr>
              <a:t>Detaylı Bilgi İçin Özel öğrenci Yönergemizi inceleyebilirsiniz.</a:t>
            </a:r>
          </a:p>
          <a:p>
            <a:pPr algn="just"/>
            <a:endParaRPr lang="tr-TR" sz="1800" dirty="0"/>
          </a:p>
          <a:p>
            <a:pPr algn="just"/>
            <a:r>
              <a:rPr lang="tr-TR" sz="1800" dirty="0" smtClean="0">
                <a:solidFill>
                  <a:srgbClr val="0070C0"/>
                </a:solidFill>
              </a:rPr>
              <a:t>Özel Öğrenci Yönergesi için </a:t>
            </a:r>
            <a:r>
              <a:rPr lang="tr-TR" sz="1800" dirty="0" smtClean="0">
                <a:solidFill>
                  <a:srgbClr val="0070C0"/>
                </a:solidFill>
                <a:hlinkClick r:id="rId2"/>
              </a:rPr>
              <a:t>tıklayınız</a:t>
            </a:r>
            <a:endParaRPr lang="tr-TR" sz="1800" dirty="0">
              <a:solidFill>
                <a:srgbClr val="0070C0"/>
              </a:solidFill>
            </a:endParaRPr>
          </a:p>
        </p:txBody>
      </p:sp>
    </p:spTree>
    <p:extLst>
      <p:ext uri="{BB962C8B-B14F-4D97-AF65-F5344CB8AC3E}">
        <p14:creationId xmlns:p14="http://schemas.microsoft.com/office/powerpoint/2010/main" val="1707560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552728" cy="504056"/>
          </a:xfrm>
        </p:spPr>
        <p:txBody>
          <a:bodyPr>
            <a:noAutofit/>
          </a:bodyPr>
          <a:lstStyle/>
          <a:p>
            <a:r>
              <a:rPr lang="tr-TR" sz="3000" b="1" dirty="0"/>
              <a:t>Azami öğretim süresi</a:t>
            </a:r>
            <a:endParaRPr lang="tr-TR" sz="3000" dirty="0"/>
          </a:p>
        </p:txBody>
      </p:sp>
      <p:sp>
        <p:nvSpPr>
          <p:cNvPr id="3" name="İçerik Yer Tutucusu 2"/>
          <p:cNvSpPr>
            <a:spLocks noGrp="1"/>
          </p:cNvSpPr>
          <p:nvPr>
            <p:ph idx="1"/>
          </p:nvPr>
        </p:nvSpPr>
        <p:spPr>
          <a:xfrm>
            <a:off x="251520" y="1844824"/>
            <a:ext cx="8496944" cy="4752528"/>
          </a:xfrm>
        </p:spPr>
        <p:txBody>
          <a:bodyPr>
            <a:noAutofit/>
          </a:bodyPr>
          <a:lstStyle/>
          <a:p>
            <a:r>
              <a:rPr lang="tr-TR" sz="2400" dirty="0"/>
              <a:t>Öğrenciler, bir yıl süreli yabancı dil hazırlık sınıfı hariç, kayıt olduğu programa ilişkin derslerin verildiği dönemden başlamak üzere, her dönem için kayıt yaptırıp yaptırmadığına </a:t>
            </a:r>
            <a:r>
              <a:rPr lang="tr-TR" sz="2400" dirty="0" smtClean="0"/>
              <a:t>bakılmaksızın;</a:t>
            </a:r>
            <a:endParaRPr lang="tr-TR" sz="2400" dirty="0"/>
          </a:p>
          <a:p>
            <a:r>
              <a:rPr lang="tr-TR" sz="2000" dirty="0">
                <a:solidFill>
                  <a:srgbClr val="FF0000"/>
                </a:solidFill>
              </a:rPr>
              <a:t>öğrenim süresi iki yıl olan </a:t>
            </a:r>
            <a:r>
              <a:rPr lang="tr-TR" sz="2000" dirty="0" err="1">
                <a:solidFill>
                  <a:srgbClr val="FF0000"/>
                </a:solidFill>
              </a:rPr>
              <a:t>önlisans</a:t>
            </a:r>
            <a:r>
              <a:rPr lang="tr-TR" sz="2000" dirty="0">
                <a:solidFill>
                  <a:srgbClr val="FF0000"/>
                </a:solidFill>
              </a:rPr>
              <a:t> programlarını azami dört yıl,</a:t>
            </a:r>
          </a:p>
          <a:p>
            <a:r>
              <a:rPr lang="tr-TR" sz="2000" dirty="0">
                <a:solidFill>
                  <a:srgbClr val="FF0000"/>
                </a:solidFill>
              </a:rPr>
              <a:t>öğrenim süresi dört yıl olan lisans programlarını azami yedi yıl,</a:t>
            </a:r>
          </a:p>
          <a:p>
            <a:r>
              <a:rPr lang="tr-TR" sz="2000" dirty="0">
                <a:solidFill>
                  <a:srgbClr val="FF0000"/>
                </a:solidFill>
              </a:rPr>
              <a:t>öğrenim süresi beş yıl olan lisans programlarını azami sekiz yıl,</a:t>
            </a:r>
          </a:p>
          <a:p>
            <a:r>
              <a:rPr lang="tr-TR" sz="2000" dirty="0">
                <a:solidFill>
                  <a:srgbClr val="FF0000"/>
                </a:solidFill>
              </a:rPr>
              <a:t>öğrenim süresi altı yıl olan lisans programlarını azami dokuz yıl </a:t>
            </a:r>
            <a:r>
              <a:rPr lang="tr-TR" sz="2000" dirty="0"/>
              <a:t>içinde tamamlamak zorundadırlar.</a:t>
            </a:r>
          </a:p>
        </p:txBody>
      </p:sp>
    </p:spTree>
    <p:extLst>
      <p:ext uri="{BB962C8B-B14F-4D97-AF65-F5344CB8AC3E}">
        <p14:creationId xmlns:p14="http://schemas.microsoft.com/office/powerpoint/2010/main" val="4266355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464038"/>
            <a:ext cx="5760640" cy="578328"/>
          </a:xfrm>
        </p:spPr>
        <p:txBody>
          <a:bodyPr>
            <a:noAutofit/>
          </a:bodyPr>
          <a:lstStyle/>
          <a:p>
            <a:r>
              <a:rPr lang="tr-TR" sz="3500" dirty="0"/>
              <a:t>Kredi ve Burs </a:t>
            </a:r>
            <a:r>
              <a:rPr lang="tr-TR" sz="3500" dirty="0" smtClean="0"/>
              <a:t>işlemleri</a:t>
            </a:r>
            <a:endParaRPr lang="tr-TR" sz="3500" dirty="0"/>
          </a:p>
        </p:txBody>
      </p:sp>
      <p:sp>
        <p:nvSpPr>
          <p:cNvPr id="4" name="Alt Başlık 2"/>
          <p:cNvSpPr txBox="1">
            <a:spLocks/>
          </p:cNvSpPr>
          <p:nvPr/>
        </p:nvSpPr>
        <p:spPr>
          <a:xfrm>
            <a:off x="1043608" y="2060848"/>
            <a:ext cx="5760640" cy="396044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tr-TR" dirty="0" smtClean="0">
                <a:latin typeface="Cambria" panose="02040503050406030204" pitchFamily="18" charset="0"/>
              </a:rPr>
              <a:t>Kredi, Burs ve Yurt işlemlerinin, başvuru takviminin açıklanmasından ve başvuruların alınmasından </a:t>
            </a:r>
            <a:r>
              <a:rPr lang="tr-TR" u="sng" dirty="0" smtClean="0">
                <a:solidFill>
                  <a:srgbClr val="FF0000"/>
                </a:solidFill>
                <a:latin typeface="Cambria" panose="02040503050406030204" pitchFamily="18" charset="0"/>
              </a:rPr>
              <a:t>Kredi Yurtlar Kurumu</a:t>
            </a:r>
            <a:r>
              <a:rPr lang="tr-TR" dirty="0" smtClean="0">
                <a:latin typeface="Cambria" panose="02040503050406030204" pitchFamily="18" charset="0"/>
              </a:rPr>
              <a:t> sorumludur. </a:t>
            </a:r>
          </a:p>
          <a:p>
            <a:endParaRPr lang="tr-TR" dirty="0" smtClean="0">
              <a:solidFill>
                <a:srgbClr val="7030A0"/>
              </a:solidFill>
              <a:latin typeface="Cambria" panose="02040503050406030204" pitchFamily="18" charset="0"/>
            </a:endParaRPr>
          </a:p>
          <a:p>
            <a:r>
              <a:rPr lang="tr-TR" dirty="0" smtClean="0">
                <a:latin typeface="Cambria" panose="02040503050406030204" pitchFamily="18" charset="0"/>
              </a:rPr>
              <a:t>İlgili kurumun internet sitesini takip etmek gerekir. </a:t>
            </a:r>
            <a:endParaRPr lang="tr-TR" dirty="0">
              <a:latin typeface="Cambria" panose="02040503050406030204" pitchFamily="18" charset="0"/>
            </a:endParaRPr>
          </a:p>
        </p:txBody>
      </p:sp>
      <p:pic>
        <p:nvPicPr>
          <p:cNvPr id="5" name="Picture 2" descr="C:\Users\sks-du\Desktop\resim\borsada-turk-lirasi-yatirimi-nasil-yap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276872"/>
            <a:ext cx="180020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93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412776"/>
            <a:ext cx="5904656" cy="720080"/>
          </a:xfrm>
        </p:spPr>
        <p:txBody>
          <a:bodyPr>
            <a:noAutofit/>
          </a:bodyPr>
          <a:lstStyle/>
          <a:p>
            <a:r>
              <a:rPr lang="tr-TR" sz="2500" dirty="0"/>
              <a:t>Öğrenci Değişim Programları</a:t>
            </a:r>
            <a:br>
              <a:rPr lang="tr-TR" sz="2500" dirty="0"/>
            </a:br>
            <a:r>
              <a:rPr lang="tr-TR" sz="2500" dirty="0"/>
              <a:t>ERASMUS, FARABİ, MEVLANA</a:t>
            </a:r>
          </a:p>
        </p:txBody>
      </p:sp>
      <p:sp>
        <p:nvSpPr>
          <p:cNvPr id="3" name="İçerik Yer Tutucusu 2"/>
          <p:cNvSpPr>
            <a:spLocks noGrp="1"/>
          </p:cNvSpPr>
          <p:nvPr>
            <p:ph idx="1"/>
          </p:nvPr>
        </p:nvSpPr>
        <p:spPr>
          <a:xfrm>
            <a:off x="650241" y="2204864"/>
            <a:ext cx="5112568" cy="1872208"/>
          </a:xfrm>
        </p:spPr>
        <p:txBody>
          <a:bodyPr>
            <a:normAutofit fontScale="77500" lnSpcReduction="20000"/>
          </a:bodyPr>
          <a:lstStyle/>
          <a:p>
            <a:pPr algn="just"/>
            <a:r>
              <a:rPr lang="tr-TR" sz="1800" dirty="0"/>
              <a:t>Niğde Ömer </a:t>
            </a:r>
            <a:r>
              <a:rPr lang="tr-TR" sz="1800" dirty="0" err="1"/>
              <a:t>Halisdemir</a:t>
            </a:r>
            <a:r>
              <a:rPr lang="tr-TR" sz="1800" dirty="0"/>
              <a:t> Üniversitesi Uluslararası İlişkiler Ofisi, değişim programları öğrencilerinin tüm işlemlerinin yapıldığı, öğrenci ve öğretim elemanı değişiminin koordine edildiği birimdir. Üniversitemizde, </a:t>
            </a:r>
            <a:r>
              <a:rPr lang="tr-TR" sz="1800" dirty="0" err="1"/>
              <a:t>Erasmus</a:t>
            </a:r>
            <a:r>
              <a:rPr lang="tr-TR" sz="1800" dirty="0"/>
              <a:t>+, Mevlana, </a:t>
            </a:r>
            <a:r>
              <a:rPr lang="tr-TR" sz="1800" dirty="0" smtClean="0"/>
              <a:t>Orhun </a:t>
            </a:r>
            <a:r>
              <a:rPr lang="tr-TR" sz="1800" dirty="0"/>
              <a:t>ve Farabi Değişim Programlarının yanı sıra yapılan Akademik ve Bilimsel İşbirliği Protokolleri çerçevesinde de öğrenci ve öğretim elemanı değişimi </a:t>
            </a:r>
            <a:r>
              <a:rPr lang="tr-TR" sz="1800" dirty="0" smtClean="0"/>
              <a:t>yapılmaktadır</a:t>
            </a:r>
            <a:r>
              <a:rPr lang="tr-TR" sz="1800" dirty="0"/>
              <a:t>. </a:t>
            </a:r>
            <a:endParaRPr lang="tr-TR" sz="1800" dirty="0" smtClean="0"/>
          </a:p>
          <a:p>
            <a:pPr algn="just"/>
            <a:r>
              <a:rPr lang="tr-TR" sz="1300" dirty="0">
                <a:solidFill>
                  <a:srgbClr val="FF0000"/>
                </a:solidFill>
              </a:rPr>
              <a:t>Detaylı Bilgi İçin</a:t>
            </a:r>
            <a:r>
              <a:rPr lang="tr-TR" sz="1800" dirty="0"/>
              <a:t>: </a:t>
            </a:r>
            <a:r>
              <a:rPr lang="tr-TR" sz="1800" dirty="0">
                <a:hlinkClick r:id="rId2"/>
              </a:rPr>
              <a:t>https://www.ohu.edu.tr/uluslararasiiliskiler</a:t>
            </a:r>
            <a:endParaRPr lang="tr-TR" sz="18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179" y="2276872"/>
            <a:ext cx="2304256" cy="172819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077072"/>
            <a:ext cx="7776864" cy="2304256"/>
          </a:xfrm>
          <a:prstGeom prst="rect">
            <a:avLst/>
          </a:prstGeom>
        </p:spPr>
      </p:pic>
    </p:spTree>
    <p:extLst>
      <p:ext uri="{BB962C8B-B14F-4D97-AF65-F5344CB8AC3E}">
        <p14:creationId xmlns:p14="http://schemas.microsoft.com/office/powerpoint/2010/main" val="880488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340768"/>
            <a:ext cx="6192688" cy="576064"/>
          </a:xfrm>
        </p:spPr>
        <p:txBody>
          <a:bodyPr>
            <a:normAutofit fontScale="90000"/>
          </a:bodyPr>
          <a:lstStyle/>
          <a:p>
            <a:r>
              <a:rPr lang="tr-TR" sz="3500" dirty="0" smtClean="0"/>
              <a:t>Kayıt Dondurma İşlemi</a:t>
            </a:r>
            <a:endParaRPr lang="tr-TR" sz="3500" dirty="0"/>
          </a:p>
        </p:txBody>
      </p:sp>
      <p:sp>
        <p:nvSpPr>
          <p:cNvPr id="6" name="İçerik Yer Tutucusu 2"/>
          <p:cNvSpPr>
            <a:spLocks noGrp="1"/>
          </p:cNvSpPr>
          <p:nvPr>
            <p:ph idx="1"/>
          </p:nvPr>
        </p:nvSpPr>
        <p:spPr>
          <a:xfrm>
            <a:off x="467544" y="1988840"/>
            <a:ext cx="8229600" cy="2016224"/>
          </a:xfrm>
        </p:spPr>
        <p:txBody>
          <a:bodyPr>
            <a:normAutofit/>
          </a:bodyPr>
          <a:lstStyle/>
          <a:p>
            <a:pPr marL="0" indent="0" algn="ctr">
              <a:buNone/>
            </a:pPr>
            <a:r>
              <a:rPr lang="tr-TR" i="1" u="heavy" dirty="0">
                <a:solidFill>
                  <a:schemeClr val="bg2">
                    <a:lumMod val="50000"/>
                  </a:schemeClr>
                </a:solidFill>
              </a:rPr>
              <a:t>Kaydımı en fazla ne kadar süreliğine ve nasıl dondurabilirim</a:t>
            </a:r>
            <a:r>
              <a:rPr lang="tr-TR" i="1" u="heavy" dirty="0" smtClean="0">
                <a:solidFill>
                  <a:schemeClr val="bg2">
                    <a:lumMod val="50000"/>
                  </a:schemeClr>
                </a:solidFill>
              </a:rPr>
              <a:t>?</a:t>
            </a:r>
            <a:endParaRPr lang="tr-TR" dirty="0">
              <a:solidFill>
                <a:schemeClr val="bg2">
                  <a:lumMod val="50000"/>
                </a:schemeClr>
              </a:solidFill>
            </a:endParaRPr>
          </a:p>
          <a:p>
            <a:pPr algn="just"/>
            <a:r>
              <a:rPr lang="tr-TR" sz="1400" dirty="0"/>
              <a:t>Akademik takvimde belirtilen kayıt yenileme süresi içinde müracaat etmek kaydıyla her defasında bir yılı geçmemek üzere normal öğretim süresinin yarısı kadar kayıt dondurulabilirsiniz (izin kullanılabilirsiniz). Bu hakkı normal öğrenim süresi içinde kullanılabilirsiniz. Kayıt dondurma başvurunuzu belirtilen tarih </a:t>
            </a:r>
            <a:r>
              <a:rPr lang="tr-TR" sz="1400" dirty="0" smtClean="0"/>
              <a:t>aralığında OGRİS otomasyon sistemine giriş yaptıktan sonra </a:t>
            </a:r>
            <a:r>
              <a:rPr lang="tr-TR" sz="1400" dirty="0" smtClean="0">
                <a:solidFill>
                  <a:srgbClr val="FF0000"/>
                </a:solidFill>
              </a:rPr>
              <a:t>İYS</a:t>
            </a:r>
            <a:r>
              <a:rPr lang="tr-TR" sz="1400" dirty="0" smtClean="0"/>
              <a:t> </a:t>
            </a:r>
            <a:r>
              <a:rPr lang="tr-TR" sz="1400" dirty="0"/>
              <a:t>üzerinden </a:t>
            </a:r>
            <a:r>
              <a:rPr lang="tr-TR" sz="1400" dirty="0" smtClean="0"/>
              <a:t>başvuru yapabilirsiniz. </a:t>
            </a:r>
            <a:endParaRPr lang="tr-TR"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18457"/>
            <a:ext cx="7848872" cy="247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564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340768"/>
            <a:ext cx="6120680" cy="506320"/>
          </a:xfrm>
        </p:spPr>
        <p:txBody>
          <a:bodyPr>
            <a:normAutofit fontScale="90000"/>
          </a:bodyPr>
          <a:lstStyle/>
          <a:p>
            <a:r>
              <a:rPr lang="tr-TR" sz="3500" b="1" dirty="0"/>
              <a:t>e-Posta İşlemleri</a:t>
            </a:r>
          </a:p>
        </p:txBody>
      </p:sp>
      <p:sp>
        <p:nvSpPr>
          <p:cNvPr id="6" name="İçerik Yer Tutucusu 2"/>
          <p:cNvSpPr>
            <a:spLocks noGrp="1"/>
          </p:cNvSpPr>
          <p:nvPr>
            <p:ph idx="1"/>
          </p:nvPr>
        </p:nvSpPr>
        <p:spPr>
          <a:xfrm>
            <a:off x="457200" y="1935480"/>
            <a:ext cx="8229600" cy="2181288"/>
          </a:xfrm>
        </p:spPr>
        <p:txBody>
          <a:bodyPr>
            <a:normAutofit fontScale="47500" lnSpcReduction="20000"/>
          </a:bodyPr>
          <a:lstStyle/>
          <a:p>
            <a:pPr marL="0" indent="0" algn="ctr">
              <a:buNone/>
            </a:pPr>
            <a:r>
              <a:rPr lang="tr-TR" dirty="0"/>
              <a:t> </a:t>
            </a:r>
            <a:r>
              <a:rPr lang="tr-TR" u="heavy" dirty="0" smtClean="0"/>
              <a:t> </a:t>
            </a:r>
            <a:r>
              <a:rPr lang="tr-TR" i="1" u="heavy" dirty="0">
                <a:solidFill>
                  <a:schemeClr val="bg2">
                    <a:lumMod val="50000"/>
                  </a:schemeClr>
                </a:solidFill>
              </a:rPr>
              <a:t>Öğrenci e-posta hesabımı nasıl alabilirim ?</a:t>
            </a:r>
            <a:endParaRPr lang="tr-TR" dirty="0">
              <a:solidFill>
                <a:schemeClr val="bg2">
                  <a:lumMod val="50000"/>
                </a:schemeClr>
              </a:solidFill>
            </a:endParaRPr>
          </a:p>
          <a:p>
            <a:pPr algn="just"/>
            <a:r>
              <a:rPr lang="tr-TR" dirty="0"/>
              <a:t>Öğrenci e-posta başvuru işlemlerini OGRIS Otomasyon </a:t>
            </a:r>
            <a:r>
              <a:rPr lang="tr-TR" dirty="0" smtClean="0"/>
              <a:t>sistemine giriş yaptıktan sonra </a:t>
            </a:r>
            <a:r>
              <a:rPr lang="tr-TR" b="1" dirty="0"/>
              <a:t>Başvuru | Şifre Değiştirme | </a:t>
            </a:r>
            <a:r>
              <a:rPr lang="tr-TR" b="1" dirty="0" smtClean="0"/>
              <a:t>Güncelleme</a:t>
            </a:r>
            <a:r>
              <a:rPr lang="tr-TR" dirty="0" smtClean="0"/>
              <a:t> kısmında yer alan e-posta </a:t>
            </a:r>
            <a:r>
              <a:rPr lang="tr-TR" dirty="0"/>
              <a:t>sayfasından yapabilirsiniz. Başvurunuz sırasında ad </a:t>
            </a:r>
            <a:r>
              <a:rPr lang="tr-TR" dirty="0" err="1"/>
              <a:t>soyad</a:t>
            </a:r>
            <a:r>
              <a:rPr lang="tr-TR" dirty="0"/>
              <a:t> bilginizi içeren @mail.ohu.edu.tr uzantılı kurumsal öğrenci e-posta hesabınız </a:t>
            </a:r>
            <a:r>
              <a:rPr lang="tr-TR" dirty="0" smtClean="0"/>
              <a:t>oluşacaktır</a:t>
            </a:r>
          </a:p>
          <a:p>
            <a:pPr marL="0" indent="0" algn="just">
              <a:buNone/>
            </a:pPr>
            <a:endParaRPr lang="tr-TR" i="1" u="heavy" dirty="0" smtClean="0"/>
          </a:p>
          <a:p>
            <a:pPr marL="0" indent="0" algn="ctr">
              <a:buNone/>
            </a:pPr>
            <a:r>
              <a:rPr lang="tr-TR" i="1" u="heavy" dirty="0" smtClean="0">
                <a:solidFill>
                  <a:schemeClr val="bg2">
                    <a:lumMod val="50000"/>
                  </a:schemeClr>
                </a:solidFill>
              </a:rPr>
              <a:t>e-posta </a:t>
            </a:r>
            <a:r>
              <a:rPr lang="tr-TR" i="1" u="heavy" dirty="0">
                <a:solidFill>
                  <a:schemeClr val="bg2">
                    <a:lumMod val="50000"/>
                  </a:schemeClr>
                </a:solidFill>
              </a:rPr>
              <a:t>hesabıma nasıl ulaşabilirim ?</a:t>
            </a:r>
            <a:endParaRPr lang="tr-TR" dirty="0">
              <a:solidFill>
                <a:schemeClr val="bg2">
                  <a:lumMod val="50000"/>
                </a:schemeClr>
              </a:solidFill>
            </a:endParaRPr>
          </a:p>
          <a:p>
            <a:pPr algn="just"/>
            <a:r>
              <a:rPr lang="tr-TR" dirty="0"/>
              <a:t>Üniversitemiz  öğrencileri    için    e-posta  </a:t>
            </a:r>
            <a:r>
              <a:rPr lang="tr-TR" dirty="0" smtClean="0"/>
              <a:t>hizmeti </a:t>
            </a:r>
            <a:r>
              <a:rPr lang="tr-TR" u="heavy" dirty="0" smtClean="0">
                <a:hlinkClick r:id="rId2"/>
              </a:rPr>
              <a:t>https</a:t>
            </a:r>
            <a:r>
              <a:rPr lang="tr-TR" u="heavy" dirty="0">
                <a:hlinkClick r:id="rId2"/>
              </a:rPr>
              <a:t>://mail.ohu.edu.tr</a:t>
            </a:r>
            <a:r>
              <a:rPr lang="tr-TR" u="heavy" dirty="0"/>
              <a:t> </a:t>
            </a:r>
            <a:r>
              <a:rPr lang="tr-TR" dirty="0"/>
              <a:t>adresinden yayınlanmaktadır. Kullanıcı adınız e-posta hesabınız parolanız ise OGRIS üzerinden oluşturmuş olduğunuz paroladır</a:t>
            </a:r>
            <a:r>
              <a:rPr lang="tr-TR" dirty="0" smtClean="0"/>
              <a:t>.</a:t>
            </a:r>
          </a:p>
          <a:p>
            <a:pPr marL="0" indent="0" algn="just">
              <a:buNone/>
            </a:pPr>
            <a:endParaRPr lang="tr-TR" dirty="0"/>
          </a:p>
          <a:p>
            <a:pPr marL="0" indent="0" algn="ctr">
              <a:buNone/>
            </a:pPr>
            <a:r>
              <a:rPr lang="tr-TR" i="1" u="heavy" dirty="0" smtClean="0">
                <a:solidFill>
                  <a:schemeClr val="bg2">
                    <a:lumMod val="50000"/>
                  </a:schemeClr>
                </a:solidFill>
              </a:rPr>
              <a:t>E-posta </a:t>
            </a:r>
            <a:r>
              <a:rPr lang="tr-TR" i="1" u="heavy" dirty="0">
                <a:solidFill>
                  <a:schemeClr val="bg2">
                    <a:lumMod val="50000"/>
                  </a:schemeClr>
                </a:solidFill>
              </a:rPr>
              <a:t>şifremi unuttum ne yapmalıyım?</a:t>
            </a:r>
            <a:endParaRPr lang="tr-TR" dirty="0">
              <a:solidFill>
                <a:schemeClr val="bg2">
                  <a:lumMod val="50000"/>
                </a:schemeClr>
              </a:solidFill>
            </a:endParaRPr>
          </a:p>
          <a:p>
            <a:pPr algn="just"/>
            <a:r>
              <a:rPr lang="tr-TR" dirty="0"/>
              <a:t>@mail.ohu.edu.tr uzantılı eposta şifrenizi unuttuysanız güncelleme işlemini, OGRIS’ te </a:t>
            </a:r>
            <a:r>
              <a:rPr lang="tr-TR" b="1" dirty="0"/>
              <a:t>Başvuru | Şifre Değiştirme | Güncelleme</a:t>
            </a:r>
            <a:r>
              <a:rPr lang="tr-TR" dirty="0"/>
              <a:t> </a:t>
            </a:r>
            <a:r>
              <a:rPr lang="tr-TR" i="1" dirty="0" smtClean="0"/>
              <a:t>eposta </a:t>
            </a:r>
            <a:r>
              <a:rPr lang="tr-TR" dirty="0"/>
              <a:t>sayfasından yapabilirsiniz.</a:t>
            </a:r>
          </a:p>
          <a:p>
            <a:endParaRPr lang="tr-T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16768"/>
            <a:ext cx="8323796" cy="215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8779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340768"/>
            <a:ext cx="6192688" cy="506320"/>
          </a:xfrm>
        </p:spPr>
        <p:txBody>
          <a:bodyPr>
            <a:normAutofit fontScale="90000"/>
          </a:bodyPr>
          <a:lstStyle/>
          <a:p>
            <a:r>
              <a:rPr lang="tr-TR" sz="3500" dirty="0"/>
              <a:t>Kimlik İşlemleri</a:t>
            </a:r>
          </a:p>
        </p:txBody>
      </p:sp>
      <p:sp>
        <p:nvSpPr>
          <p:cNvPr id="6" name="İçerik Yer Tutucusu 2"/>
          <p:cNvSpPr>
            <a:spLocks noGrp="1"/>
          </p:cNvSpPr>
          <p:nvPr>
            <p:ph idx="1"/>
          </p:nvPr>
        </p:nvSpPr>
        <p:spPr>
          <a:xfrm>
            <a:off x="457200" y="1935480"/>
            <a:ext cx="8229600" cy="4389120"/>
          </a:xfrm>
        </p:spPr>
        <p:txBody>
          <a:bodyPr>
            <a:normAutofit/>
          </a:bodyPr>
          <a:lstStyle/>
          <a:p>
            <a:pPr marL="0" indent="0" algn="ctr">
              <a:buNone/>
            </a:pPr>
            <a:r>
              <a:rPr lang="tr-TR" i="1" u="heavy" dirty="0">
                <a:solidFill>
                  <a:schemeClr val="bg2">
                    <a:lumMod val="50000"/>
                  </a:schemeClr>
                </a:solidFill>
              </a:rPr>
              <a:t>Öğrenci </a:t>
            </a:r>
            <a:r>
              <a:rPr lang="tr-TR" i="1" u="heavy" dirty="0" err="1">
                <a:solidFill>
                  <a:schemeClr val="bg2">
                    <a:lumMod val="50000"/>
                  </a:schemeClr>
                </a:solidFill>
              </a:rPr>
              <a:t>kimli</a:t>
            </a:r>
            <a:r>
              <a:rPr lang="tr-TR" i="1" u="heavy" dirty="0">
                <a:solidFill>
                  <a:schemeClr val="bg2">
                    <a:lumMod val="50000"/>
                  </a:schemeClr>
                </a:solidFill>
              </a:rPr>
              <a:t> kartımı nereden alabilirim ?</a:t>
            </a:r>
            <a:endParaRPr lang="tr-TR" dirty="0">
              <a:solidFill>
                <a:schemeClr val="bg2">
                  <a:lumMod val="50000"/>
                </a:schemeClr>
              </a:solidFill>
            </a:endParaRPr>
          </a:p>
          <a:p>
            <a:pPr algn="just"/>
            <a:r>
              <a:rPr lang="tr-TR" sz="1800" dirty="0"/>
              <a:t>Öğrenci	kimlik	kartlarını	</a:t>
            </a:r>
            <a:r>
              <a:rPr lang="tr-TR" sz="1800" dirty="0" smtClean="0"/>
              <a:t>eğitimin</a:t>
            </a:r>
            <a:r>
              <a:rPr lang="tr-TR" sz="1800" dirty="0"/>
              <a:t>	başladığı	hafta	</a:t>
            </a:r>
            <a:r>
              <a:rPr lang="tr-TR" sz="1800" dirty="0" smtClean="0"/>
              <a:t>kayıtlı olduğunuz </a:t>
            </a:r>
            <a:r>
              <a:rPr lang="tr-TR" sz="1800" dirty="0"/>
              <a:t>birim öğrenci işlerinden alabilirsiniz.</a:t>
            </a:r>
          </a:p>
          <a:p>
            <a:pPr marL="0" indent="0" algn="ctr">
              <a:buNone/>
            </a:pPr>
            <a:endParaRPr lang="tr-TR" sz="2000" i="1" u="heavy" dirty="0" smtClean="0">
              <a:solidFill>
                <a:schemeClr val="bg2">
                  <a:lumMod val="50000"/>
                </a:schemeClr>
              </a:solidFill>
            </a:endParaRPr>
          </a:p>
          <a:p>
            <a:pPr marL="0" indent="0" algn="ctr">
              <a:buNone/>
            </a:pPr>
            <a:r>
              <a:rPr lang="tr-TR" sz="2000" i="1" u="heavy" dirty="0" smtClean="0">
                <a:solidFill>
                  <a:schemeClr val="bg2">
                    <a:lumMod val="50000"/>
                  </a:schemeClr>
                </a:solidFill>
              </a:rPr>
              <a:t>Öğrenci </a:t>
            </a:r>
            <a:r>
              <a:rPr lang="tr-TR" sz="2000" i="1" u="heavy" dirty="0">
                <a:solidFill>
                  <a:schemeClr val="bg2">
                    <a:lumMod val="50000"/>
                  </a:schemeClr>
                </a:solidFill>
              </a:rPr>
              <a:t>kimlik kartımı alınca herhangi bir işlem </a:t>
            </a:r>
            <a:r>
              <a:rPr lang="tr-TR" sz="2000" i="1" u="heavy" dirty="0" smtClean="0">
                <a:solidFill>
                  <a:schemeClr val="bg2">
                    <a:lumMod val="50000"/>
                  </a:schemeClr>
                </a:solidFill>
              </a:rPr>
              <a:t>yapmam</a:t>
            </a:r>
            <a:r>
              <a:rPr lang="tr-TR" sz="2000" dirty="0">
                <a:solidFill>
                  <a:schemeClr val="bg2">
                    <a:lumMod val="50000"/>
                  </a:schemeClr>
                </a:solidFill>
              </a:rPr>
              <a:t> </a:t>
            </a:r>
            <a:r>
              <a:rPr lang="tr-TR" sz="2000" i="1" u="heavy" dirty="0" smtClean="0">
                <a:solidFill>
                  <a:schemeClr val="bg2">
                    <a:lumMod val="50000"/>
                  </a:schemeClr>
                </a:solidFill>
              </a:rPr>
              <a:t>gerekli </a:t>
            </a:r>
            <a:r>
              <a:rPr lang="tr-TR" sz="2000" i="1" u="heavy" dirty="0">
                <a:solidFill>
                  <a:schemeClr val="bg2">
                    <a:lumMod val="50000"/>
                  </a:schemeClr>
                </a:solidFill>
              </a:rPr>
              <a:t>mi?</a:t>
            </a:r>
            <a:endParaRPr lang="tr-TR" sz="2000" dirty="0">
              <a:solidFill>
                <a:schemeClr val="bg2">
                  <a:lumMod val="50000"/>
                </a:schemeClr>
              </a:solidFill>
            </a:endParaRPr>
          </a:p>
          <a:p>
            <a:pPr>
              <a:buFont typeface="Arial" panose="020B0604020202020204" pitchFamily="34" charset="0"/>
              <a:buChar char="•"/>
            </a:pPr>
            <a:r>
              <a:rPr lang="tr-TR" sz="1800" dirty="0"/>
              <a:t>Hayır herhangi bir işlem yapmanıza gerek yoktur. Öğrenci kimlik kartınınız yemekhane ve kapı geçiş sistemlerine tanımlanmıştır.</a:t>
            </a:r>
          </a:p>
          <a:p>
            <a:pPr marL="0" indent="0">
              <a:buNone/>
            </a:pPr>
            <a:endParaRPr lang="tr-TR" i="1" u="heavy" dirty="0" smtClean="0"/>
          </a:p>
          <a:p>
            <a:pPr marL="0" indent="0" algn="ctr">
              <a:buNone/>
            </a:pPr>
            <a:r>
              <a:rPr lang="tr-TR" sz="2000" i="1" u="heavy" dirty="0" smtClean="0">
                <a:solidFill>
                  <a:schemeClr val="bg2">
                    <a:lumMod val="50000"/>
                  </a:schemeClr>
                </a:solidFill>
              </a:rPr>
              <a:t>Kimlik </a:t>
            </a:r>
            <a:r>
              <a:rPr lang="tr-TR" sz="2000" i="1" u="heavy" dirty="0">
                <a:solidFill>
                  <a:schemeClr val="bg2">
                    <a:lumMod val="50000"/>
                  </a:schemeClr>
                </a:solidFill>
              </a:rPr>
              <a:t>kartımı nerelerde kullanabilirim?</a:t>
            </a:r>
            <a:endParaRPr lang="tr-TR" sz="2000" dirty="0">
              <a:solidFill>
                <a:schemeClr val="bg2">
                  <a:lumMod val="50000"/>
                </a:schemeClr>
              </a:solidFill>
            </a:endParaRPr>
          </a:p>
          <a:p>
            <a:r>
              <a:rPr lang="tr-TR" sz="2000" dirty="0"/>
              <a:t>Öğrenci kimlik kartları yemekhane otomasyon sistemleri ile turnike ve kapı geçiş sistemlerinde kullanabilirsiniz.</a:t>
            </a:r>
          </a:p>
          <a:p>
            <a:pPr marL="0" indent="0">
              <a:buNone/>
            </a:pPr>
            <a:endParaRPr lang="tr-TR" dirty="0"/>
          </a:p>
        </p:txBody>
      </p:sp>
    </p:spTree>
    <p:extLst>
      <p:ext uri="{BB962C8B-B14F-4D97-AF65-F5344CB8AC3E}">
        <p14:creationId xmlns:p14="http://schemas.microsoft.com/office/powerpoint/2010/main" val="2136970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8229600" cy="4119736"/>
          </a:xfrm>
        </p:spPr>
        <p:txBody>
          <a:bodyPr/>
          <a:lstStyle/>
          <a:p>
            <a:pPr marL="0" indent="0" algn="ctr" fontAlgn="base">
              <a:spcBef>
                <a:spcPts val="672"/>
              </a:spcBef>
              <a:buNone/>
            </a:pPr>
            <a:r>
              <a:rPr lang="tr-TR" sz="3600" b="1" dirty="0">
                <a:latin typeface="Times New Roman" panose="02020603050405020304" pitchFamily="18" charset="0"/>
                <a:cs typeface="Times New Roman" panose="02020603050405020304" pitchFamily="18" charset="0"/>
              </a:rPr>
              <a:t>Öğrenci Numarası </a:t>
            </a:r>
            <a:endParaRPr lang="tr-TR" sz="4800" b="1" dirty="0">
              <a:solidFill>
                <a:srgbClr val="FF0000"/>
              </a:solidFill>
              <a:latin typeface="Trebuchet MS"/>
            </a:endParaRPr>
          </a:p>
          <a:p>
            <a:pPr marL="0" indent="0" algn="ctr" fontAlgn="base">
              <a:spcBef>
                <a:spcPts val="672"/>
              </a:spcBef>
              <a:buNone/>
            </a:pPr>
            <a:r>
              <a:rPr lang="tr-TR" sz="4800" b="1" dirty="0" smtClean="0">
                <a:solidFill>
                  <a:srgbClr val="C00000"/>
                </a:solidFill>
                <a:latin typeface="Trebuchet MS"/>
              </a:rPr>
              <a:t>23</a:t>
            </a:r>
            <a:r>
              <a:rPr lang="tr-TR" sz="4800" b="1" dirty="0" smtClean="0">
                <a:latin typeface="Trebuchet MS"/>
              </a:rPr>
              <a:t>21</a:t>
            </a:r>
            <a:r>
              <a:rPr lang="tr-TR" sz="4800" b="1" dirty="0" smtClean="0">
                <a:solidFill>
                  <a:srgbClr val="0070C0"/>
                </a:solidFill>
                <a:latin typeface="Trebuchet MS"/>
              </a:rPr>
              <a:t>01</a:t>
            </a:r>
            <a:r>
              <a:rPr lang="tr-TR" sz="4800" b="1" dirty="0" smtClean="0">
                <a:solidFill>
                  <a:srgbClr val="7030A0"/>
                </a:solidFill>
                <a:latin typeface="Trebuchet MS"/>
              </a:rPr>
              <a:t>001</a:t>
            </a:r>
            <a:r>
              <a:rPr lang="tr-TR" sz="4800" b="1" dirty="0" smtClean="0">
                <a:latin typeface="Trebuchet MS"/>
              </a:rPr>
              <a:t> </a:t>
            </a:r>
            <a:endParaRPr lang="tr-TR" sz="2400" b="1" dirty="0">
              <a:latin typeface="Trebuchet MS"/>
            </a:endParaRPr>
          </a:p>
          <a:p>
            <a:pPr marL="0" indent="0" fontAlgn="base">
              <a:spcBef>
                <a:spcPts val="672"/>
              </a:spcBef>
            </a:pPr>
            <a:endParaRPr lang="tr-TR" sz="2400" b="1" dirty="0">
              <a:solidFill>
                <a:srgbClr val="FF0000"/>
              </a:solidFill>
              <a:latin typeface="Trebuchet MS"/>
            </a:endParaRPr>
          </a:p>
          <a:p>
            <a:pPr marL="0" indent="0" fontAlgn="base">
              <a:spcBef>
                <a:spcPts val="672"/>
              </a:spcBef>
            </a:pPr>
            <a:r>
              <a:rPr lang="tr-TR" sz="2400" b="1" dirty="0">
                <a:solidFill>
                  <a:srgbClr val="C00000"/>
                </a:solidFill>
                <a:latin typeface="Trebuchet MS"/>
              </a:rPr>
              <a:t>1-2     Giriş Yılı</a:t>
            </a:r>
            <a:endParaRPr lang="tr-TR" sz="2400" dirty="0">
              <a:solidFill>
                <a:srgbClr val="C00000"/>
              </a:solidFill>
              <a:latin typeface="Arial"/>
            </a:endParaRPr>
          </a:p>
          <a:p>
            <a:pPr marL="0" indent="0" fontAlgn="base">
              <a:spcBef>
                <a:spcPts val="480"/>
              </a:spcBef>
            </a:pPr>
            <a:r>
              <a:rPr lang="tr-TR" sz="2400" b="1" dirty="0">
                <a:latin typeface="Trebuchet MS"/>
              </a:rPr>
              <a:t>3-4     </a:t>
            </a:r>
            <a:r>
              <a:rPr lang="tr-TR" sz="2400" b="1" dirty="0" smtClean="0">
                <a:latin typeface="Trebuchet MS"/>
              </a:rPr>
              <a:t>Fakülte/enstitü/</a:t>
            </a:r>
            <a:r>
              <a:rPr lang="tr-TR" sz="2400" b="1" dirty="0" err="1" smtClean="0">
                <a:latin typeface="Trebuchet MS"/>
              </a:rPr>
              <a:t>myo</a:t>
            </a:r>
            <a:r>
              <a:rPr lang="tr-TR" sz="2400" b="1" dirty="0" smtClean="0">
                <a:latin typeface="Trebuchet MS"/>
              </a:rPr>
              <a:t> </a:t>
            </a:r>
            <a:r>
              <a:rPr lang="tr-TR" sz="2400" b="1" dirty="0">
                <a:latin typeface="Trebuchet MS"/>
              </a:rPr>
              <a:t>kodu</a:t>
            </a:r>
            <a:endParaRPr lang="tr-TR" sz="2400" dirty="0">
              <a:latin typeface="Arial"/>
            </a:endParaRPr>
          </a:p>
          <a:p>
            <a:pPr marL="0" indent="0" fontAlgn="base">
              <a:spcBef>
                <a:spcPts val="480"/>
              </a:spcBef>
            </a:pPr>
            <a:r>
              <a:rPr lang="tr-TR" sz="2400" b="1" dirty="0">
                <a:solidFill>
                  <a:srgbClr val="0070C0"/>
                </a:solidFill>
                <a:latin typeface="Trebuchet MS"/>
              </a:rPr>
              <a:t>5-6 	 </a:t>
            </a:r>
            <a:r>
              <a:rPr lang="tr-TR" sz="2400" b="1" dirty="0" smtClean="0">
                <a:solidFill>
                  <a:srgbClr val="0070C0"/>
                </a:solidFill>
                <a:latin typeface="Trebuchet MS"/>
              </a:rPr>
              <a:t> </a:t>
            </a:r>
            <a:r>
              <a:rPr lang="tr-TR" sz="2400" b="1" dirty="0">
                <a:solidFill>
                  <a:srgbClr val="0070C0"/>
                </a:solidFill>
                <a:latin typeface="Trebuchet MS"/>
              </a:rPr>
              <a:t>Program kodu </a:t>
            </a:r>
          </a:p>
          <a:p>
            <a:pPr marL="0" indent="0" fontAlgn="base">
              <a:spcBef>
                <a:spcPts val="480"/>
              </a:spcBef>
            </a:pPr>
            <a:r>
              <a:rPr lang="tr-TR" sz="2400" b="1" dirty="0">
                <a:solidFill>
                  <a:srgbClr val="7030A0"/>
                </a:solidFill>
                <a:latin typeface="Trebuchet MS"/>
              </a:rPr>
              <a:t>7-8-9 </a:t>
            </a:r>
            <a:r>
              <a:rPr lang="tr-TR" sz="2400" b="1" dirty="0" smtClean="0">
                <a:solidFill>
                  <a:srgbClr val="7030A0"/>
                </a:solidFill>
                <a:latin typeface="Trebuchet MS"/>
              </a:rPr>
              <a:t> Sıra </a:t>
            </a:r>
            <a:r>
              <a:rPr lang="tr-TR" sz="2400" b="1" dirty="0" err="1" smtClean="0">
                <a:solidFill>
                  <a:srgbClr val="7030A0"/>
                </a:solidFill>
                <a:latin typeface="Trebuchet MS"/>
              </a:rPr>
              <a:t>no</a:t>
            </a:r>
            <a:endParaRPr lang="tr-TR" sz="2400" dirty="0">
              <a:solidFill>
                <a:srgbClr val="7030A0"/>
              </a:solidFill>
              <a:latin typeface="Arial"/>
            </a:endParaRPr>
          </a:p>
        </p:txBody>
      </p:sp>
    </p:spTree>
    <p:extLst>
      <p:ext uri="{BB962C8B-B14F-4D97-AF65-F5344CB8AC3E}">
        <p14:creationId xmlns:p14="http://schemas.microsoft.com/office/powerpoint/2010/main" val="3361814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İçerik Yer Tutucusu 2">
            <a:extLst>
              <a:ext uri="{FF2B5EF4-FFF2-40B4-BE49-F238E27FC236}">
                <a16:creationId xmlns:a16="http://schemas.microsoft.com/office/drawing/2014/main" xmlns="" id="{701A352D-38FA-4F7C-9B12-C62660EC260E}"/>
              </a:ext>
            </a:extLst>
          </p:cNvPr>
          <p:cNvSpPr>
            <a:spLocks noGrp="1"/>
          </p:cNvSpPr>
          <p:nvPr>
            <p:ph idx="1"/>
          </p:nvPr>
        </p:nvSpPr>
        <p:spPr>
          <a:xfrm>
            <a:off x="628650" y="1825625"/>
            <a:ext cx="7759774" cy="4351338"/>
          </a:xfrm>
        </p:spPr>
        <p:txBody>
          <a:bodyPr>
            <a:normAutofit fontScale="92500" lnSpcReduction="10000"/>
          </a:bodyPr>
          <a:lstStyle/>
          <a:p>
            <a:endParaRPr lang="tr-TR" dirty="0"/>
          </a:p>
          <a:p>
            <a:endParaRPr lang="tr-TR" dirty="0"/>
          </a:p>
          <a:p>
            <a:endParaRPr lang="tr-TR" dirty="0"/>
          </a:p>
          <a:p>
            <a:endParaRPr lang="tr-TR" dirty="0"/>
          </a:p>
          <a:p>
            <a:endParaRPr lang="tr-TR" dirty="0"/>
          </a:p>
          <a:p>
            <a:r>
              <a:rPr lang="tr-TR" dirty="0">
                <a:solidFill>
                  <a:prstClr val="black"/>
                </a:solidFill>
              </a:rPr>
              <a:t>Araştırın, bilgilenin…               </a:t>
            </a:r>
            <a:r>
              <a:rPr lang="tr-TR" dirty="0" smtClean="0">
                <a:solidFill>
                  <a:prstClr val="black"/>
                </a:solidFill>
              </a:rPr>
              <a:t>          </a:t>
            </a:r>
            <a:r>
              <a:rPr lang="tr-TR" dirty="0">
                <a:solidFill>
                  <a:prstClr val="black"/>
                </a:solidFill>
              </a:rPr>
              <a:t>Kazanın !</a:t>
            </a:r>
          </a:p>
          <a:p>
            <a:endParaRPr lang="tr-TR" dirty="0">
              <a:solidFill>
                <a:prstClr val="black"/>
              </a:solidFill>
            </a:endParaRPr>
          </a:p>
          <a:p>
            <a:endParaRPr lang="tr-TR" dirty="0">
              <a:solidFill>
                <a:prstClr val="black"/>
              </a:solidFill>
            </a:endParaRPr>
          </a:p>
          <a:p>
            <a:pPr marL="0" indent="0">
              <a:buNone/>
            </a:pPr>
            <a:endParaRPr lang="tr-TR" dirty="0">
              <a:solidFill>
                <a:prstClr val="black"/>
              </a:solidFill>
            </a:endParaRPr>
          </a:p>
          <a:p>
            <a:pPr marL="0" indent="0">
              <a:buNone/>
            </a:pPr>
            <a:r>
              <a:rPr lang="tr-TR" dirty="0" smtClean="0">
                <a:solidFill>
                  <a:schemeClr val="accent3">
                    <a:lumMod val="75000"/>
                  </a:schemeClr>
                </a:solidFill>
              </a:rPr>
              <a:t>                           </a:t>
            </a:r>
            <a:r>
              <a:rPr lang="tr-TR" dirty="0" smtClean="0">
                <a:solidFill>
                  <a:schemeClr val="accent1"/>
                </a:solidFill>
              </a:rPr>
              <a:t>Öğrenci </a:t>
            </a:r>
            <a:r>
              <a:rPr lang="tr-TR" dirty="0">
                <a:solidFill>
                  <a:schemeClr val="accent1"/>
                </a:solidFill>
              </a:rPr>
              <a:t>i</a:t>
            </a:r>
            <a:r>
              <a:rPr lang="tr-TR" dirty="0" smtClean="0">
                <a:solidFill>
                  <a:schemeClr val="accent1"/>
                </a:solidFill>
              </a:rPr>
              <a:t>şleri daima yanınızda </a:t>
            </a:r>
            <a:endParaRPr lang="tr-TR" dirty="0">
              <a:solidFill>
                <a:schemeClr val="accent1"/>
              </a:solidFill>
            </a:endParaRPr>
          </a:p>
          <a:p>
            <a:pPr marL="0" indent="0">
              <a:buNone/>
            </a:pPr>
            <a:endParaRPr lang="tr-TR" dirty="0"/>
          </a:p>
        </p:txBody>
      </p:sp>
      <p:pic>
        <p:nvPicPr>
          <p:cNvPr id="12" name="Resim 11">
            <a:extLst>
              <a:ext uri="{FF2B5EF4-FFF2-40B4-BE49-F238E27FC236}">
                <a16:creationId xmlns:a16="http://schemas.microsoft.com/office/drawing/2014/main" xmlns="" id="{C91FE0B2-D5B5-4505-95E0-1F7F02FC6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9613" y="2113581"/>
            <a:ext cx="3574794" cy="1562099"/>
          </a:xfrm>
          <a:prstGeom prst="rect">
            <a:avLst/>
          </a:prstGeom>
        </p:spPr>
      </p:pic>
      <p:pic>
        <p:nvPicPr>
          <p:cNvPr id="13" name="Resim 12">
            <a:extLst>
              <a:ext uri="{FF2B5EF4-FFF2-40B4-BE49-F238E27FC236}">
                <a16:creationId xmlns:a16="http://schemas.microsoft.com/office/drawing/2014/main" xmlns="" id="{7C94F8FB-FC89-4D89-B6C3-8024AF337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509120"/>
            <a:ext cx="3939642" cy="898810"/>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113581"/>
            <a:ext cx="3456384" cy="1562100"/>
          </a:xfrm>
          <a:prstGeom prst="rect">
            <a:avLst/>
          </a:prstGeom>
        </p:spPr>
      </p:pic>
    </p:spTree>
    <p:extLst>
      <p:ext uri="{BB962C8B-B14F-4D97-AF65-F5344CB8AC3E}">
        <p14:creationId xmlns:p14="http://schemas.microsoft.com/office/powerpoint/2010/main" val="381372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4833" y="3812847"/>
            <a:ext cx="5544616" cy="1200329"/>
          </a:xfrm>
          <a:prstGeom prst="rect">
            <a:avLst/>
          </a:prstGeom>
        </p:spPr>
        <p:txBody>
          <a:bodyPr wrap="square">
            <a:spAutoFit/>
          </a:bodyPr>
          <a:lstStyle/>
          <a:p>
            <a:pPr algn="ctr"/>
            <a:r>
              <a:rPr lang="tr-TR" sz="3600" dirty="0">
                <a:solidFill>
                  <a:schemeClr val="accent3">
                    <a:lumMod val="75000"/>
                  </a:schemeClr>
                </a:solidFill>
              </a:rPr>
              <a:t>Başarılı ve Mutlu bir Üniversite Yaşamı dileriz </a:t>
            </a:r>
            <a:r>
              <a:rPr lang="tr-TR" sz="3600" dirty="0" smtClean="0">
                <a:solidFill>
                  <a:schemeClr val="accent3">
                    <a:lumMod val="75000"/>
                  </a:schemeClr>
                </a:solidFill>
              </a:rPr>
              <a:t>!</a:t>
            </a:r>
            <a:endParaRPr lang="tr-TR" sz="3600" dirty="0">
              <a:solidFill>
                <a:schemeClr val="accent3">
                  <a:lumMod val="75000"/>
                </a:schemeClr>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0"/>
            <a:ext cx="2481174" cy="165618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013176"/>
            <a:ext cx="8064896" cy="1678686"/>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1916832"/>
            <a:ext cx="2670280" cy="1782412"/>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8024" y="2204864"/>
            <a:ext cx="2586424" cy="1728192"/>
          </a:xfrm>
          <a:prstGeom prst="rect">
            <a:avLst/>
          </a:prstGeom>
        </p:spPr>
      </p:pic>
    </p:spTree>
    <p:extLst>
      <p:ext uri="{BB962C8B-B14F-4D97-AF65-F5344CB8AC3E}">
        <p14:creationId xmlns:p14="http://schemas.microsoft.com/office/powerpoint/2010/main" val="200547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295" y="1268760"/>
            <a:ext cx="8229600" cy="576064"/>
          </a:xfrm>
        </p:spPr>
        <p:txBody>
          <a:bodyPr>
            <a:noAutofit/>
          </a:bodyPr>
          <a:lstStyle/>
          <a:p>
            <a:pPr algn="ctr"/>
            <a:r>
              <a:rPr lang="tr-TR" sz="3600" dirty="0" smtClean="0"/>
              <a:t>Otomasyon sistemi</a:t>
            </a:r>
            <a:endParaRPr lang="tr-TR" sz="3600" dirty="0"/>
          </a:p>
        </p:txBody>
      </p:sp>
      <p:sp>
        <p:nvSpPr>
          <p:cNvPr id="3" name="İçerik Yer Tutucusu 2"/>
          <p:cNvSpPr>
            <a:spLocks noGrp="1"/>
          </p:cNvSpPr>
          <p:nvPr>
            <p:ph idx="1"/>
          </p:nvPr>
        </p:nvSpPr>
        <p:spPr/>
        <p:txBody>
          <a:bodyPr/>
          <a:lstStyle/>
          <a:p>
            <a:pPr algn="ctr"/>
            <a:endParaRPr lang="tr-TR" sz="2800" dirty="0" smtClean="0">
              <a:solidFill>
                <a:prstClr val="black"/>
              </a:solidFill>
            </a:endParaRPr>
          </a:p>
          <a:p>
            <a:pPr algn="ctr"/>
            <a:endParaRPr lang="tr-TR" sz="2800" dirty="0">
              <a:solidFill>
                <a:prstClr val="black"/>
              </a:solidFill>
            </a:endParaRPr>
          </a:p>
          <a:p>
            <a:pPr algn="ctr"/>
            <a:endParaRPr lang="tr-TR" sz="2800" dirty="0" smtClean="0">
              <a:solidFill>
                <a:prstClr val="black"/>
              </a:solidFill>
            </a:endParaRPr>
          </a:p>
          <a:p>
            <a:pPr marL="0" indent="0" algn="ctr">
              <a:buNone/>
            </a:pPr>
            <a:endParaRPr lang="tr-TR" dirty="0">
              <a:solidFill>
                <a:schemeClr val="bg2">
                  <a:lumMod val="50000"/>
                </a:schemeClr>
              </a:solidFill>
            </a:endParaRPr>
          </a:p>
        </p:txBody>
      </p:sp>
      <p:sp>
        <p:nvSpPr>
          <p:cNvPr id="6" name="Dikdörtgen 5"/>
          <p:cNvSpPr/>
          <p:nvPr/>
        </p:nvSpPr>
        <p:spPr>
          <a:xfrm>
            <a:off x="447295" y="1772816"/>
            <a:ext cx="8424936" cy="4524315"/>
          </a:xfrm>
          <a:prstGeom prst="rect">
            <a:avLst/>
          </a:prstGeom>
        </p:spPr>
        <p:txBody>
          <a:bodyPr wrap="square">
            <a:spAutoFit/>
          </a:bodyPr>
          <a:lstStyle/>
          <a:p>
            <a:r>
              <a:rPr lang="tr-TR" i="1" u="heavy" dirty="0" err="1" smtClean="0">
                <a:solidFill>
                  <a:schemeClr val="bg2">
                    <a:lumMod val="50000"/>
                  </a:schemeClr>
                </a:solidFill>
              </a:rPr>
              <a:t>Ögrenci</a:t>
            </a:r>
            <a:r>
              <a:rPr lang="tr-TR" i="1" u="heavy" dirty="0" smtClean="0">
                <a:solidFill>
                  <a:schemeClr val="bg2">
                    <a:lumMod val="50000"/>
                  </a:schemeClr>
                </a:solidFill>
              </a:rPr>
              <a:t> bilgilerime nasıl ulaşabilirim?</a:t>
            </a:r>
            <a:endParaRPr lang="tr-TR" dirty="0" smtClean="0">
              <a:solidFill>
                <a:schemeClr val="bg2">
                  <a:lumMod val="50000"/>
                </a:schemeClr>
              </a:solidFill>
            </a:endParaRPr>
          </a:p>
          <a:p>
            <a:r>
              <a:rPr lang="tr-TR" dirty="0" smtClean="0"/>
              <a:t>Öğrenci	İşleri	Sistemi	(OGRIS)	üzerinden bilgilerinize ulaşabilirsiniz.</a:t>
            </a:r>
          </a:p>
          <a:p>
            <a:r>
              <a:rPr lang="tr-TR" dirty="0" smtClean="0"/>
              <a:t> </a:t>
            </a:r>
          </a:p>
          <a:p>
            <a:r>
              <a:rPr lang="tr-TR" dirty="0" smtClean="0">
                <a:solidFill>
                  <a:schemeClr val="bg2">
                    <a:lumMod val="50000"/>
                  </a:schemeClr>
                </a:solidFill>
              </a:rPr>
              <a:t> </a:t>
            </a:r>
            <a:r>
              <a:rPr lang="tr-TR" i="1" u="heavy" dirty="0" smtClean="0">
                <a:solidFill>
                  <a:schemeClr val="bg2">
                    <a:lumMod val="50000"/>
                  </a:schemeClr>
                </a:solidFill>
              </a:rPr>
              <a:t>OGRIS nedir?</a:t>
            </a:r>
            <a:endParaRPr lang="tr-TR" dirty="0" smtClean="0">
              <a:solidFill>
                <a:schemeClr val="bg2">
                  <a:lumMod val="50000"/>
                </a:schemeClr>
              </a:solidFill>
            </a:endParaRPr>
          </a:p>
          <a:p>
            <a:pPr algn="just"/>
            <a:r>
              <a:rPr lang="tr-TR" dirty="0" smtClean="0"/>
              <a:t>Üniversitemiz  paydaşlarından;   öğrenciler,   öğretim elemanları, öğrenci işleri, okul yönetimleri tarafından ders işlemlerini yürütmek amacıyla kullanılan Bilgi Sistemidir. OGRIS üzerinden kayıt olduğunuz andan mezun olana kadar ders işlemlerinizi mezun olduktan sonra da üniversitemiz ile iletişiminizi devam ettirebilirsiniz.</a:t>
            </a:r>
          </a:p>
          <a:p>
            <a:r>
              <a:rPr lang="tr-TR" dirty="0" smtClean="0"/>
              <a:t> </a:t>
            </a:r>
          </a:p>
          <a:p>
            <a:r>
              <a:rPr lang="tr-TR" dirty="0" smtClean="0"/>
              <a:t>  </a:t>
            </a:r>
            <a:r>
              <a:rPr lang="tr-TR" i="1" u="heavy" dirty="0" smtClean="0">
                <a:solidFill>
                  <a:schemeClr val="bg2">
                    <a:lumMod val="50000"/>
                  </a:schemeClr>
                </a:solidFill>
              </a:rPr>
              <a:t>OGRIS üzerinden neler yapabilirim ?</a:t>
            </a:r>
            <a:endParaRPr lang="tr-TR" dirty="0" smtClean="0">
              <a:solidFill>
                <a:schemeClr val="bg2">
                  <a:lumMod val="50000"/>
                </a:schemeClr>
              </a:solidFill>
            </a:endParaRPr>
          </a:p>
          <a:p>
            <a:pPr algn="just"/>
            <a:r>
              <a:rPr lang="tr-TR" dirty="0" smtClean="0"/>
              <a:t>OGRIS öğrenci modülü </a:t>
            </a:r>
            <a:r>
              <a:rPr lang="tr-TR" i="1" dirty="0" smtClean="0"/>
              <a:t>Öğrenci Bilgileri, Ders İşlemleri, Başvurular, Anketler </a:t>
            </a:r>
            <a:r>
              <a:rPr lang="tr-TR" dirty="0" smtClean="0"/>
              <a:t>modülünden </a:t>
            </a:r>
            <a:r>
              <a:rPr lang="tr-TR" dirty="0" smtClean="0"/>
              <a:t>oluşmaktadır. Bu menüler altındaki sayfalardan bilgilerinize erişebilir, ders işlemlerinizi takip edebilir, başvurularınızı yapabilirsiniz. Ayrıca danışman ve dersin öğretim elemanına sistem üzerinden mesaj göndererek iletişime geçebilir, kayıtlı olduğunuz birime İYS  üzerinden istek, ve sorularınızı iletebilirsiniz.</a:t>
            </a:r>
          </a:p>
        </p:txBody>
      </p:sp>
    </p:spTree>
    <p:extLst>
      <p:ext uri="{BB962C8B-B14F-4D97-AF65-F5344CB8AC3E}">
        <p14:creationId xmlns:p14="http://schemas.microsoft.com/office/powerpoint/2010/main" val="921978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00808"/>
            <a:ext cx="8229600" cy="576064"/>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p:txBody>
          <a:bodyPr/>
          <a:lstStyle/>
          <a:p>
            <a:pPr marL="0" indent="0" algn="ctr">
              <a:buNone/>
            </a:pPr>
            <a:endParaRPr lang="tr-TR" sz="2800" dirty="0">
              <a:solidFill>
                <a:prstClr val="black"/>
              </a:solidFill>
            </a:endParaRPr>
          </a:p>
          <a:p>
            <a:pPr marL="0" indent="0" algn="ctr">
              <a:buNone/>
            </a:pPr>
            <a:r>
              <a:rPr lang="tr-TR" sz="2800" i="1" u="heavy" dirty="0" err="1">
                <a:solidFill>
                  <a:schemeClr val="bg2">
                    <a:lumMod val="50000"/>
                  </a:schemeClr>
                </a:solidFill>
              </a:rPr>
              <a:t>OGRIS’e</a:t>
            </a:r>
            <a:r>
              <a:rPr lang="tr-TR" sz="2800" i="1" u="heavy" dirty="0">
                <a:solidFill>
                  <a:schemeClr val="bg2">
                    <a:lumMod val="50000"/>
                  </a:schemeClr>
                </a:solidFill>
              </a:rPr>
              <a:t> nasıl erişebilirim ?</a:t>
            </a:r>
            <a:endParaRPr lang="tr-TR" sz="2800" dirty="0" smtClean="0">
              <a:solidFill>
                <a:schemeClr val="bg2">
                  <a:lumMod val="50000"/>
                </a:schemeClr>
              </a:solidFill>
            </a:endParaRPr>
          </a:p>
          <a:p>
            <a:pPr algn="ctr"/>
            <a:r>
              <a:rPr lang="tr-TR" sz="2800" dirty="0" smtClean="0">
                <a:solidFill>
                  <a:prstClr val="black"/>
                </a:solidFill>
              </a:rPr>
              <a:t>Öğrenci </a:t>
            </a:r>
            <a:r>
              <a:rPr lang="tr-TR" sz="2800" dirty="0">
                <a:solidFill>
                  <a:prstClr val="black"/>
                </a:solidFill>
              </a:rPr>
              <a:t>Bilgi Sistemi ( </a:t>
            </a:r>
            <a:r>
              <a:rPr lang="tr-TR" sz="2800" dirty="0" err="1">
                <a:solidFill>
                  <a:prstClr val="black"/>
                </a:solidFill>
              </a:rPr>
              <a:t>Otomosyon</a:t>
            </a:r>
            <a:r>
              <a:rPr lang="tr-TR" sz="2800" dirty="0">
                <a:solidFill>
                  <a:prstClr val="black"/>
                </a:solidFill>
              </a:rPr>
              <a:t>)</a:t>
            </a:r>
          </a:p>
          <a:p>
            <a:pPr marL="0" indent="0" algn="ctr">
              <a:buNone/>
            </a:pPr>
            <a:r>
              <a:rPr lang="tr-TR" sz="2800" dirty="0">
                <a:solidFill>
                  <a:prstClr val="black"/>
                </a:solidFill>
              </a:rPr>
              <a:t>web adresi</a:t>
            </a:r>
            <a:r>
              <a:rPr lang="tr-TR" sz="2800" dirty="0" smtClean="0">
                <a:solidFill>
                  <a:prstClr val="black"/>
                </a:solidFill>
              </a:rPr>
              <a:t>: </a:t>
            </a:r>
            <a:r>
              <a:rPr lang="tr-TR" sz="2800" dirty="0" smtClean="0">
                <a:solidFill>
                  <a:schemeClr val="bg2">
                    <a:lumMod val="50000"/>
                  </a:schemeClr>
                </a:solidFill>
                <a:hlinkClick r:id="rId2"/>
              </a:rPr>
              <a:t>https</a:t>
            </a:r>
            <a:r>
              <a:rPr lang="tr-TR" sz="2800" dirty="0">
                <a:solidFill>
                  <a:schemeClr val="bg2">
                    <a:lumMod val="50000"/>
                  </a:schemeClr>
                </a:solidFill>
                <a:hlinkClick r:id="rId2"/>
              </a:rPr>
              <a:t>://otomasyon.ohu.edu.tr/ogris/</a:t>
            </a:r>
            <a:endParaRPr lang="tr-TR" dirty="0">
              <a:solidFill>
                <a:schemeClr val="bg2">
                  <a:lumMod val="50000"/>
                </a:schemeClr>
              </a:solidFill>
            </a:endParaRPr>
          </a:p>
        </p:txBody>
      </p:sp>
      <p:sp>
        <p:nvSpPr>
          <p:cNvPr id="4" name="Dikdörtgen 3"/>
          <p:cNvSpPr/>
          <p:nvPr/>
        </p:nvSpPr>
        <p:spPr>
          <a:xfrm>
            <a:off x="827584" y="4725144"/>
            <a:ext cx="7488832" cy="923330"/>
          </a:xfrm>
          <a:prstGeom prst="rect">
            <a:avLst/>
          </a:prstGeom>
        </p:spPr>
        <p:txBody>
          <a:bodyPr wrap="square">
            <a:spAutoFit/>
          </a:bodyPr>
          <a:lstStyle/>
          <a:p>
            <a:pPr algn="ctr"/>
            <a:r>
              <a:rPr lang="tr-TR" i="1" u="heavy" dirty="0">
                <a:solidFill>
                  <a:schemeClr val="bg2">
                    <a:lumMod val="50000"/>
                  </a:schemeClr>
                </a:solidFill>
              </a:rPr>
              <a:t>Öğrenci numaramı bilmiyorum nasıl öğrenebilirim ?</a:t>
            </a:r>
            <a:endParaRPr lang="tr-TR" dirty="0">
              <a:solidFill>
                <a:schemeClr val="bg2">
                  <a:lumMod val="50000"/>
                </a:schemeClr>
              </a:solidFill>
            </a:endParaRPr>
          </a:p>
          <a:p>
            <a:r>
              <a:rPr lang="tr-TR" dirty="0" smtClean="0"/>
              <a:t>OGRIS otomasyon sistemine giriş yaptıktan sonra menüdeki kişisel bilgilerim sayfasından öğrenilebilecektir.</a:t>
            </a:r>
            <a:endParaRPr lang="tr-TR" dirty="0"/>
          </a:p>
        </p:txBody>
      </p:sp>
    </p:spTree>
    <p:extLst>
      <p:ext uri="{BB962C8B-B14F-4D97-AF65-F5344CB8AC3E}">
        <p14:creationId xmlns:p14="http://schemas.microsoft.com/office/powerpoint/2010/main" val="124177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628800"/>
            <a:ext cx="8229600" cy="506320"/>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a:xfrm>
            <a:off x="395536" y="2276872"/>
            <a:ext cx="8229600" cy="3744416"/>
          </a:xfrm>
        </p:spPr>
        <p:txBody>
          <a:bodyPr>
            <a:normAutofit/>
          </a:bodyPr>
          <a:lstStyle/>
          <a:p>
            <a:r>
              <a:rPr lang="tr-TR" sz="2400" b="1" dirty="0" smtClean="0">
                <a:solidFill>
                  <a:prstClr val="black"/>
                </a:solidFill>
              </a:rPr>
              <a:t>Otomasyon </a:t>
            </a:r>
            <a:r>
              <a:rPr lang="tr-TR" sz="2400" b="1" dirty="0">
                <a:solidFill>
                  <a:prstClr val="black"/>
                </a:solidFill>
              </a:rPr>
              <a:t>sistemine ilk defa giriş yapanlar için </a:t>
            </a:r>
            <a:r>
              <a:rPr lang="tr-TR" sz="2400" b="1" dirty="0" smtClean="0">
                <a:solidFill>
                  <a:prstClr val="black"/>
                </a:solidFill>
              </a:rPr>
              <a:t>:</a:t>
            </a:r>
          </a:p>
          <a:p>
            <a:r>
              <a:rPr lang="tr-TR" sz="2400" b="1" dirty="0">
                <a:solidFill>
                  <a:srgbClr val="0070C0"/>
                </a:solidFill>
              </a:rPr>
              <a:t>E-devlet şifresiyle giriş yapılabilecektir.</a:t>
            </a:r>
          </a:p>
          <a:p>
            <a:pPr marL="0" indent="0" algn="ctr">
              <a:buNone/>
            </a:pPr>
            <a:r>
              <a:rPr lang="tr-TR" sz="2400" b="1" dirty="0">
                <a:solidFill>
                  <a:srgbClr val="0070C0"/>
                </a:solidFill>
              </a:rPr>
              <a:t>Ya </a:t>
            </a:r>
            <a:r>
              <a:rPr lang="tr-TR" sz="2400" b="1" dirty="0" smtClean="0">
                <a:solidFill>
                  <a:srgbClr val="0070C0"/>
                </a:solidFill>
              </a:rPr>
              <a:t>da</a:t>
            </a:r>
            <a:endParaRPr lang="tr-TR" sz="2400" b="1" dirty="0" smtClean="0">
              <a:solidFill>
                <a:prstClr val="black"/>
              </a:solidFill>
            </a:endParaRPr>
          </a:p>
          <a:p>
            <a:r>
              <a:rPr lang="tr-TR" sz="2800" b="1" dirty="0" smtClean="0">
                <a:solidFill>
                  <a:prstClr val="black"/>
                </a:solidFill>
              </a:rPr>
              <a:t>Kullanıcı </a:t>
            </a:r>
            <a:r>
              <a:rPr lang="tr-TR" sz="2800" b="1" dirty="0">
                <a:solidFill>
                  <a:prstClr val="black"/>
                </a:solidFill>
              </a:rPr>
              <a:t>adı:  </a:t>
            </a:r>
            <a:r>
              <a:rPr lang="tr-TR" sz="2800" b="1" dirty="0">
                <a:solidFill>
                  <a:srgbClr val="FF0000"/>
                </a:solidFill>
              </a:rPr>
              <a:t>Öğrenci Numaranız</a:t>
            </a:r>
            <a:endParaRPr lang="tr-TR" sz="2800" b="1" dirty="0">
              <a:solidFill>
                <a:prstClr val="black"/>
              </a:solidFill>
            </a:endParaRPr>
          </a:p>
          <a:p>
            <a:r>
              <a:rPr lang="tr-TR" sz="2800" b="1" dirty="0">
                <a:solidFill>
                  <a:prstClr val="black"/>
                </a:solidFill>
              </a:rPr>
              <a:t>Şifre :  </a:t>
            </a:r>
            <a:r>
              <a:rPr lang="tr-TR" sz="2800" b="1" dirty="0">
                <a:solidFill>
                  <a:srgbClr val="0070C0"/>
                </a:solidFill>
              </a:rPr>
              <a:t>T.C. Kimlik Numaranızdır.</a:t>
            </a:r>
          </a:p>
          <a:p>
            <a:r>
              <a:rPr lang="tr-TR" sz="2800" b="1" dirty="0" smtClean="0"/>
              <a:t>Sisteme </a:t>
            </a:r>
            <a:r>
              <a:rPr lang="tr-TR" sz="2800" b="1" dirty="0"/>
              <a:t>giriş yaptıktan sonra şifrenizde güncelleme yapabilirsiniz.</a:t>
            </a:r>
          </a:p>
          <a:p>
            <a:pPr marL="0" indent="0" algn="ctr">
              <a:buNone/>
            </a:pPr>
            <a:endParaRPr lang="tr-TR" dirty="0">
              <a:solidFill>
                <a:schemeClr val="bg2">
                  <a:lumMod val="50000"/>
                </a:schemeClr>
              </a:solidFill>
            </a:endParaRPr>
          </a:p>
        </p:txBody>
      </p:sp>
    </p:spTree>
    <p:extLst>
      <p:ext uri="{BB962C8B-B14F-4D97-AF65-F5344CB8AC3E}">
        <p14:creationId xmlns:p14="http://schemas.microsoft.com/office/powerpoint/2010/main" val="333429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00808"/>
            <a:ext cx="8229600" cy="578328"/>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a:xfrm>
            <a:off x="467544" y="2348880"/>
            <a:ext cx="8229600" cy="4085808"/>
          </a:xfrm>
        </p:spPr>
        <p:txBody>
          <a:bodyPr>
            <a:normAutofit/>
          </a:bodyPr>
          <a:lstStyle/>
          <a:p>
            <a:pPr marL="0" indent="0">
              <a:buNone/>
            </a:pPr>
            <a:r>
              <a:rPr lang="tr-TR" sz="2800" dirty="0" smtClean="0">
                <a:solidFill>
                  <a:schemeClr val="accent1"/>
                </a:solidFill>
              </a:rPr>
              <a:t>	OGRİS Sisteminde </a:t>
            </a:r>
            <a:r>
              <a:rPr lang="tr-TR" sz="2800" dirty="0">
                <a:solidFill>
                  <a:schemeClr val="accent1"/>
                </a:solidFill>
              </a:rPr>
              <a:t>Neler var </a:t>
            </a:r>
            <a:r>
              <a:rPr lang="tr-TR" sz="2800" dirty="0" smtClean="0">
                <a:solidFill>
                  <a:schemeClr val="accent1"/>
                </a:solidFill>
              </a:rPr>
              <a:t>?</a:t>
            </a:r>
            <a:endParaRPr lang="tr-TR" sz="2800" dirty="0">
              <a:solidFill>
                <a:schemeClr val="accent1"/>
              </a:solidFill>
            </a:endParaRPr>
          </a:p>
          <a:p>
            <a:r>
              <a:rPr lang="tr-TR" sz="1900" b="1" dirty="0" smtClean="0">
                <a:solidFill>
                  <a:schemeClr val="bg2">
                    <a:lumMod val="50000"/>
                  </a:schemeClr>
                </a:solidFill>
              </a:rPr>
              <a:t>Rektöre yazabilir</a:t>
            </a:r>
          </a:p>
          <a:p>
            <a:r>
              <a:rPr lang="tr-TR" sz="1900" b="1" dirty="0" smtClean="0">
                <a:solidFill>
                  <a:schemeClr val="bg2">
                    <a:lumMod val="50000"/>
                  </a:schemeClr>
                </a:solidFill>
              </a:rPr>
              <a:t>Akademik danışmanınızı öğrenebilir            </a:t>
            </a:r>
            <a:endParaRPr lang="tr-TR" sz="1900" b="1" dirty="0">
              <a:solidFill>
                <a:schemeClr val="bg2">
                  <a:lumMod val="50000"/>
                </a:schemeClr>
              </a:solidFill>
            </a:endParaRPr>
          </a:p>
          <a:p>
            <a:r>
              <a:rPr lang="tr-TR" sz="1900" b="1" dirty="0" smtClean="0">
                <a:solidFill>
                  <a:schemeClr val="bg2">
                    <a:lumMod val="50000"/>
                  </a:schemeClr>
                </a:solidFill>
              </a:rPr>
              <a:t>E-belge talebinde bulunabilir</a:t>
            </a:r>
            <a:endParaRPr lang="tr-TR" sz="1900" b="1" dirty="0">
              <a:solidFill>
                <a:schemeClr val="bg2">
                  <a:lumMod val="50000"/>
                </a:schemeClr>
              </a:solidFill>
            </a:endParaRPr>
          </a:p>
          <a:p>
            <a:r>
              <a:rPr lang="tr-TR" sz="1900" b="1" dirty="0">
                <a:solidFill>
                  <a:schemeClr val="bg2">
                    <a:lumMod val="50000"/>
                  </a:schemeClr>
                </a:solidFill>
              </a:rPr>
              <a:t>Eğitim süresince  alacağınız </a:t>
            </a:r>
            <a:r>
              <a:rPr lang="tr-TR" sz="1900" b="1" dirty="0" smtClean="0">
                <a:solidFill>
                  <a:schemeClr val="bg2">
                    <a:lumMod val="50000"/>
                  </a:schemeClr>
                </a:solidFill>
              </a:rPr>
              <a:t>dersleri görebilir</a:t>
            </a:r>
            <a:endParaRPr lang="tr-TR" sz="1900" b="1" dirty="0">
              <a:solidFill>
                <a:schemeClr val="bg2">
                  <a:lumMod val="50000"/>
                </a:schemeClr>
              </a:solidFill>
            </a:endParaRPr>
          </a:p>
          <a:p>
            <a:r>
              <a:rPr lang="tr-TR" sz="1900" b="1" dirty="0" smtClean="0">
                <a:solidFill>
                  <a:schemeClr val="bg2">
                    <a:lumMod val="50000"/>
                  </a:schemeClr>
                </a:solidFill>
              </a:rPr>
              <a:t>Başvurularınızı yapabilir.</a:t>
            </a:r>
          </a:p>
          <a:p>
            <a:r>
              <a:rPr lang="tr-TR" sz="1900" b="1" dirty="0" smtClean="0">
                <a:solidFill>
                  <a:schemeClr val="bg2">
                    <a:lumMod val="50000"/>
                  </a:schemeClr>
                </a:solidFill>
              </a:rPr>
              <a:t>Öğrenci bilgilerinizi güncelleyebilirsiniz.</a:t>
            </a:r>
          </a:p>
          <a:p>
            <a:r>
              <a:rPr lang="tr-TR" sz="1900" b="1" dirty="0" smtClean="0">
                <a:solidFill>
                  <a:srgbClr val="FF0000"/>
                </a:solidFill>
              </a:rPr>
              <a:t>İYS</a:t>
            </a:r>
            <a:r>
              <a:rPr lang="tr-TR" sz="1900" b="1" dirty="0" smtClean="0">
                <a:solidFill>
                  <a:schemeClr val="bg2">
                    <a:lumMod val="50000"/>
                  </a:schemeClr>
                </a:solidFill>
              </a:rPr>
              <a:t> üzerinden talep oluşturabilirsiniz.</a:t>
            </a:r>
            <a:endParaRPr lang="tr-TR" sz="1900" b="1" dirty="0">
              <a:solidFill>
                <a:schemeClr val="bg2">
                  <a:lumMod val="50000"/>
                </a:schemeClr>
              </a:solidFill>
            </a:endParaRPr>
          </a:p>
          <a:p>
            <a:pPr marL="0" indent="0" algn="ctr">
              <a:buNone/>
            </a:pPr>
            <a:r>
              <a:rPr lang="tr-TR" sz="4000" b="1" dirty="0" smtClean="0">
                <a:solidFill>
                  <a:schemeClr val="tx2"/>
                </a:solidFill>
              </a:rPr>
              <a:t>Haydi </a:t>
            </a:r>
            <a:r>
              <a:rPr lang="tr-TR" sz="4000" b="1" dirty="0">
                <a:solidFill>
                  <a:schemeClr val="tx2"/>
                </a:solidFill>
              </a:rPr>
              <a:t>sıra sizde  !</a:t>
            </a:r>
            <a:endParaRPr lang="tr-TR" sz="4000" dirty="0">
              <a:solidFill>
                <a:schemeClr val="tx2"/>
              </a:solidFill>
            </a:endParaRPr>
          </a:p>
          <a:p>
            <a:pPr marL="0" indent="0" algn="ctr">
              <a:buNone/>
            </a:pPr>
            <a:endParaRPr lang="tr-TR" dirty="0">
              <a:solidFill>
                <a:schemeClr val="bg2">
                  <a:lumMod val="50000"/>
                </a:schemeClr>
              </a:solidFill>
            </a:endParaRPr>
          </a:p>
        </p:txBody>
      </p:sp>
      <p:pic>
        <p:nvPicPr>
          <p:cNvPr id="4" name="Resim 3">
            <a:extLst>
              <a:ext uri="{FF2B5EF4-FFF2-40B4-BE49-F238E27FC236}">
                <a16:creationId xmlns:a16="http://schemas.microsoft.com/office/drawing/2014/main" xmlns="" id="{50337178-D49B-4332-82FB-5E0A6F564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482823"/>
            <a:ext cx="2403618" cy="1014363"/>
          </a:xfrm>
          <a:prstGeom prst="rect">
            <a:avLst/>
          </a:prstGeom>
        </p:spPr>
      </p:pic>
    </p:spTree>
    <p:extLst>
      <p:ext uri="{BB962C8B-B14F-4D97-AF65-F5344CB8AC3E}">
        <p14:creationId xmlns:p14="http://schemas.microsoft.com/office/powerpoint/2010/main" val="94695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552728" cy="578328"/>
          </a:xfrm>
        </p:spPr>
        <p:txBody>
          <a:bodyPr>
            <a:noAutofit/>
          </a:bodyPr>
          <a:lstStyle/>
          <a:p>
            <a:r>
              <a:rPr lang="tr-TR" sz="3500" dirty="0" smtClean="0"/>
              <a:t>Otomasyon Sistemi</a:t>
            </a:r>
            <a:endParaRPr lang="tr-TR" sz="35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8424936" cy="4525144"/>
          </a:xfrm>
          <a:prstGeom prst="rect">
            <a:avLst/>
          </a:prstGeom>
        </p:spPr>
      </p:pic>
    </p:spTree>
    <p:extLst>
      <p:ext uri="{BB962C8B-B14F-4D97-AF65-F5344CB8AC3E}">
        <p14:creationId xmlns:p14="http://schemas.microsoft.com/office/powerpoint/2010/main" val="551248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Başlık 1"/>
          <p:cNvSpPr>
            <a:spLocks noGrp="1"/>
          </p:cNvSpPr>
          <p:nvPr>
            <p:ph type="title"/>
          </p:nvPr>
        </p:nvSpPr>
        <p:spPr>
          <a:xfrm>
            <a:off x="539552" y="1628800"/>
            <a:ext cx="8229600" cy="578328"/>
          </a:xfrm>
        </p:spPr>
        <p:txBody>
          <a:bodyPr>
            <a:noAutofit/>
          </a:bodyPr>
          <a:lstStyle/>
          <a:p>
            <a:pPr algn="ctr"/>
            <a:r>
              <a:rPr lang="tr-TR" sz="3600" dirty="0" smtClean="0"/>
              <a:t>Otomasyon Sistemi</a:t>
            </a:r>
            <a:endParaRPr lang="tr-T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36912"/>
            <a:ext cx="86409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58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804</TotalTime>
  <Words>1068</Words>
  <Application>Microsoft Office PowerPoint</Application>
  <PresentationFormat>Ekran Gösterisi (4:3)</PresentationFormat>
  <Paragraphs>190</Paragraphs>
  <Slides>39</Slides>
  <Notes>2</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Akış</vt:lpstr>
      <vt:lpstr>PowerPoint Sunusu</vt:lpstr>
      <vt:lpstr>PowerPoint Sunusu</vt:lpstr>
      <vt:lpstr>PowerPoint Sunusu</vt:lpstr>
      <vt:lpstr>Otomasyon sistemi</vt:lpstr>
      <vt:lpstr>Otomasyon Sistemi</vt:lpstr>
      <vt:lpstr>Otomasyon Sistemi</vt:lpstr>
      <vt:lpstr>Otomasyon Sistemi</vt:lpstr>
      <vt:lpstr>Otomasyon Sistemi</vt:lpstr>
      <vt:lpstr>Otomasyon Sistemi</vt:lpstr>
      <vt:lpstr>Otomasyon Sistemi</vt:lpstr>
      <vt:lpstr>Otomasyon sistemi</vt:lpstr>
      <vt:lpstr>Otomasyon sistemi</vt:lpstr>
      <vt:lpstr>Mevzuat-Yönetmelik ve Yönergeler</vt:lpstr>
      <vt:lpstr>Mevzuat-Yönetmelik ve Yönergeler</vt:lpstr>
      <vt:lpstr>Akademik Takvim</vt:lpstr>
      <vt:lpstr>Akademik Takvim</vt:lpstr>
      <vt:lpstr>MUAFİYET SINAVI</vt:lpstr>
      <vt:lpstr>Ders Muafiyeti</vt:lpstr>
      <vt:lpstr>Kayıt Yenileme(Ders Kaydı)</vt:lpstr>
      <vt:lpstr>Kayıt Yenileme(Ders Kaydı)</vt:lpstr>
      <vt:lpstr>Kayıt Yenileme(Ders Kaydı)</vt:lpstr>
      <vt:lpstr>Kayıt Yenileme(Ders Kaydı)</vt:lpstr>
      <vt:lpstr>Kayıt Yenileme(Ders Kaydı)</vt:lpstr>
      <vt:lpstr>Kayıt Yenileme(Ders Kaydı)</vt:lpstr>
      <vt:lpstr>Kayıt Yenileme(Ders Kaydı)</vt:lpstr>
      <vt:lpstr>Not Durumları</vt:lpstr>
      <vt:lpstr>Sınav İtiraz İşlemleri</vt:lpstr>
      <vt:lpstr>Derslere Devam Mecburiyeti</vt:lpstr>
      <vt:lpstr>Yatay Geçiş İşlemleri</vt:lpstr>
      <vt:lpstr>Özel Öğrencilik İşlemleri</vt:lpstr>
      <vt:lpstr>Azami öğretim süresi</vt:lpstr>
      <vt:lpstr>Kredi ve Burs işlemleri</vt:lpstr>
      <vt:lpstr>Öğrenci Değişim Programları ERASMUS, FARABİ, MEVLANA</vt:lpstr>
      <vt:lpstr>Kayıt Dondurma İşlemi</vt:lpstr>
      <vt:lpstr>e-Posta İşlemleri</vt:lpstr>
      <vt:lpstr>Kimlik İşlemleri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NECLA</dc:creator>
  <cp:lastModifiedBy>NECLA</cp:lastModifiedBy>
  <cp:revision>69</cp:revision>
  <dcterms:created xsi:type="dcterms:W3CDTF">2020-09-21T06:33:07Z</dcterms:created>
  <dcterms:modified xsi:type="dcterms:W3CDTF">2023-11-20T12:42:46Z</dcterms:modified>
</cp:coreProperties>
</file>