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0"/>
  </p:notesMasterIdLst>
  <p:sldIdLst>
    <p:sldId id="256" r:id="rId2"/>
    <p:sldId id="257" r:id="rId3"/>
    <p:sldId id="284" r:id="rId4"/>
    <p:sldId id="285" r:id="rId5"/>
    <p:sldId id="287" r:id="rId6"/>
    <p:sldId id="292" r:id="rId7"/>
    <p:sldId id="288" r:id="rId8"/>
    <p:sldId id="293" r:id="rId9"/>
    <p:sldId id="275" r:id="rId10"/>
    <p:sldId id="277" r:id="rId11"/>
    <p:sldId id="259" r:id="rId12"/>
    <p:sldId id="291" r:id="rId13"/>
    <p:sldId id="289" r:id="rId14"/>
    <p:sldId id="290" r:id="rId15"/>
    <p:sldId id="276" r:id="rId16"/>
    <p:sldId id="280" r:id="rId17"/>
    <p:sldId id="281" r:id="rId18"/>
    <p:sldId id="27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2" d="100"/>
          <a:sy n="112" d="100"/>
        </p:scale>
        <p:origin x="1020" y="51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t>1.12.2023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45AA3E1-D2BA-4DF1-A5ED-B317A6832FF1}"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41333999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5AA3E1-D2BA-4DF1-A5ED-B317A6832FF1}"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14567851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5AA3E1-D2BA-4DF1-A5ED-B317A6832FF1}"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1857783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5AA3E1-D2BA-4DF1-A5ED-B317A6832FF1}"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0364447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45AA3E1-D2BA-4DF1-A5ED-B317A6832FF1}" type="datetimeFigureOut">
              <a:rPr lang="tr-TR" smtClean="0"/>
              <a:t>1.12.2023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983623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5AA3E1-D2BA-4DF1-A5ED-B317A6832FF1}" type="datetimeFigureOut">
              <a:rPr lang="tr-TR" smtClean="0"/>
              <a:t>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8719778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5AA3E1-D2BA-4DF1-A5ED-B317A6832FF1}" type="datetimeFigureOut">
              <a:rPr lang="tr-TR" smtClean="0"/>
              <a:t>1.12.2023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42978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5AA3E1-D2BA-4DF1-A5ED-B317A6832FF1}" type="datetimeFigureOut">
              <a:rPr lang="tr-TR" smtClean="0"/>
              <a:t>1.12.2023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8175105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5AA3E1-D2BA-4DF1-A5ED-B317A6832FF1}" type="datetimeFigureOut">
              <a:rPr lang="tr-TR" smtClean="0"/>
              <a:t>1.12.2023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7764952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45AA3E1-D2BA-4DF1-A5ED-B317A6832FF1}" type="datetimeFigureOut">
              <a:rPr lang="tr-TR" smtClean="0"/>
              <a:t>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22636853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45AA3E1-D2BA-4DF1-A5ED-B317A6832FF1}" type="datetimeFigureOut">
              <a:rPr lang="tr-TR" smtClean="0"/>
              <a:t>1.12.2023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518E47A-4947-4CF9-9E44-B48D177423B0}" type="slidenum">
              <a:rPr lang="tr-TR" smtClean="0"/>
              <a:t>‹#›</a:t>
            </a:fld>
            <a:endParaRPr lang="tr-TR"/>
          </a:p>
        </p:txBody>
      </p:sp>
    </p:spTree>
    <p:extLst>
      <p:ext uri="{BB962C8B-B14F-4D97-AF65-F5344CB8AC3E}">
        <p14:creationId xmlns:p14="http://schemas.microsoft.com/office/powerpoint/2010/main" val="37866313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0000"/>
            <a:duotone>
              <a:prstClr val="black"/>
              <a:schemeClr val="accent1">
                <a:tint val="45000"/>
                <a:satMod val="400000"/>
              </a:schemeClr>
            </a:duotone>
            <a:extLst>
              <a:ext uri="{BEBA8EAE-BF5A-486C-A8C5-ECC9F3942E4B}">
                <a14:imgProps xmlns:a14="http://schemas.microsoft.com/office/drawing/2010/main">
                  <a14:imgLayer r:embed="rId14">
                    <a14:imgEffect>
                      <a14:artisticPencilGrayscale pencilSize="2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5AA3E1-D2BA-4DF1-A5ED-B317A6832FF1}" type="datetimeFigureOut">
              <a:rPr lang="tr-TR" smtClean="0"/>
              <a:t>1.12.2023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18E47A-4947-4CF9-9E44-B48D177423B0}" type="slidenum">
              <a:rPr lang="tr-TR" smtClean="0"/>
              <a:t>‹#›</a:t>
            </a:fld>
            <a:endParaRPr lang="tr-TR"/>
          </a:p>
        </p:txBody>
      </p:sp>
    </p:spTree>
    <p:extLst>
      <p:ext uri="{BB962C8B-B14F-4D97-AF65-F5344CB8AC3E}">
        <p14:creationId xmlns:p14="http://schemas.microsoft.com/office/powerpoint/2010/main" val="34927783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89213" y="296651"/>
            <a:ext cx="8800446" cy="7081302"/>
          </a:xfrm>
        </p:spPr>
        <p:txBody>
          <a:bodyPr>
            <a:normAutofit/>
          </a:bodyPr>
          <a:lstStyle/>
          <a:p>
            <a:pPr>
              <a:spcBef>
                <a:spcPct val="75000"/>
              </a:spcBef>
              <a:defRPr/>
            </a:pPr>
            <a:r>
              <a:rPr lang="tr-TR" sz="4800" b="1" dirty="0" smtClean="0">
                <a:solidFill>
                  <a:srgbClr val="FF0000"/>
                </a:solidFill>
                <a:effectLst>
                  <a:outerShdw blurRad="38100" dist="38100" dir="2700000" algn="tl">
                    <a:srgbClr val="000000">
                      <a:alpha val="43137"/>
                    </a:srgbClr>
                  </a:outerShdw>
                </a:effectLst>
              </a:rPr>
              <a:t>   GRADUATE SCHOOL  OF SOCIAL </a:t>
            </a:r>
            <a:r>
              <a:rPr lang="tr-TR" sz="4800" b="1" dirty="0">
                <a:solidFill>
                  <a:srgbClr val="FF0000"/>
                </a:solidFill>
                <a:effectLst>
                  <a:outerShdw blurRad="38100" dist="38100" dir="2700000" algn="tl">
                    <a:srgbClr val="000000">
                      <a:alpha val="43137"/>
                    </a:srgbClr>
                  </a:outerShdw>
                </a:effectLst>
              </a:rPr>
              <a:t>SCIENCES </a:t>
            </a:r>
            <a:r>
              <a:rPr lang="tr-TR" sz="4800" b="1" dirty="0" smtClean="0">
                <a:solidFill>
                  <a:srgbClr val="FF0000"/>
                </a:solidFill>
                <a:effectLst>
                  <a:outerShdw blurRad="38100" dist="38100" dir="2700000" algn="tl">
                    <a:srgbClr val="000000">
                      <a:alpha val="43137"/>
                    </a:srgbClr>
                  </a:outerShdw>
                </a:effectLst>
              </a:rPr>
              <a:t/>
            </a:r>
            <a:br>
              <a:rPr lang="tr-TR" sz="48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18547" y="296651"/>
            <a:ext cx="2754924" cy="2557720"/>
          </a:xfrm>
          <a:prstGeom prst="rect">
            <a:avLst/>
          </a:prstGeom>
        </p:spPr>
      </p:pic>
      <p:pic>
        <p:nvPicPr>
          <p:cNvPr id="7" name="Resim 6"/>
          <p:cNvPicPr>
            <a:picLocks noChangeAspect="1"/>
          </p:cNvPicPr>
          <p:nvPr/>
        </p:nvPicPr>
        <p:blipFill>
          <a:blip r:embed="rId4">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55142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a:spLocks noGrp="1"/>
          </p:cNvSpPr>
          <p:nvPr>
            <p:ph type="title"/>
          </p:nvPr>
        </p:nvSpPr>
        <p:spPr>
          <a:xfrm>
            <a:off x="1937832" y="88601"/>
            <a:ext cx="8911687" cy="686075"/>
          </a:xfrm>
        </p:spPr>
        <p:txBody>
          <a:bodyPr>
            <a:normAutofit fontScale="90000"/>
          </a:bodyPr>
          <a:lstStyle/>
          <a:p>
            <a:r>
              <a:rPr lang="tr-TR" b="1" dirty="0" smtClean="0">
                <a:solidFill>
                  <a:schemeClr val="tx1"/>
                </a:solidFill>
              </a:rPr>
              <a:t>                          </a:t>
            </a:r>
            <a:r>
              <a:rPr lang="tr-TR" b="1" dirty="0"/>
              <a:t>PROGRAMS</a:t>
            </a:r>
            <a:endParaRPr lang="tr-TR" b="1" dirty="0">
              <a:solidFill>
                <a:schemeClr val="tx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253251512"/>
              </p:ext>
            </p:extLst>
          </p:nvPr>
        </p:nvGraphicFramePr>
        <p:xfrm>
          <a:off x="1937832" y="774676"/>
          <a:ext cx="9316322" cy="5913537"/>
        </p:xfrm>
        <a:graphic>
          <a:graphicData uri="http://schemas.openxmlformats.org/drawingml/2006/table">
            <a:tbl>
              <a:tblPr firstRow="1" firstCol="1" bandRow="1">
                <a:tableStyleId>{5C22544A-7EE6-4342-B048-85BDC9FD1C3A}</a:tableStyleId>
              </a:tblPr>
              <a:tblGrid>
                <a:gridCol w="5416321">
                  <a:extLst>
                    <a:ext uri="{9D8B030D-6E8A-4147-A177-3AD203B41FA5}">
                      <a16:colId xmlns:a16="http://schemas.microsoft.com/office/drawing/2014/main" val="3986415170"/>
                    </a:ext>
                  </a:extLst>
                </a:gridCol>
                <a:gridCol w="1379989">
                  <a:extLst>
                    <a:ext uri="{9D8B030D-6E8A-4147-A177-3AD203B41FA5}">
                      <a16:colId xmlns:a16="http://schemas.microsoft.com/office/drawing/2014/main" val="2098859254"/>
                    </a:ext>
                  </a:extLst>
                </a:gridCol>
                <a:gridCol w="1178973">
                  <a:extLst>
                    <a:ext uri="{9D8B030D-6E8A-4147-A177-3AD203B41FA5}">
                      <a16:colId xmlns:a16="http://schemas.microsoft.com/office/drawing/2014/main" val="1704339064"/>
                    </a:ext>
                  </a:extLst>
                </a:gridCol>
                <a:gridCol w="1341039">
                  <a:extLst>
                    <a:ext uri="{9D8B030D-6E8A-4147-A177-3AD203B41FA5}">
                      <a16:colId xmlns:a16="http://schemas.microsoft.com/office/drawing/2014/main" val="2543278356"/>
                    </a:ext>
                  </a:extLst>
                </a:gridCol>
              </a:tblGrid>
              <a:tr h="253304">
                <a:tc>
                  <a:txBody>
                    <a:bodyPr/>
                    <a:lstStyle/>
                    <a:p>
                      <a:pPr algn="ctr">
                        <a:lnSpc>
                          <a:spcPct val="107000"/>
                        </a:lnSpc>
                        <a:spcAft>
                          <a:spcPts val="0"/>
                        </a:spcAft>
                      </a:pPr>
                      <a:r>
                        <a:rPr lang="tr-TR" sz="1600" dirty="0" smtClean="0">
                          <a:effectLst/>
                          <a:latin typeface="Calibri" panose="020F0502020204030204" pitchFamily="34" charset="0"/>
                          <a:cs typeface="Calibri" panose="020F0502020204030204" pitchFamily="34" charset="0"/>
                        </a:rPr>
                        <a:t>DEPARTMENTS</a:t>
                      </a: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tc>
                  <a:txBody>
                    <a:bodyPr/>
                    <a:lstStyle/>
                    <a:p>
                      <a:pPr algn="ctr" fontAlgn="ctr">
                        <a:lnSpc>
                          <a:spcPct val="107000"/>
                        </a:lnSpc>
                        <a:spcAft>
                          <a:spcPts val="0"/>
                        </a:spcAft>
                      </a:pPr>
                      <a:r>
                        <a:rPr lang="tr-TR" sz="1100" kern="1200">
                          <a:effectLst/>
                        </a:rPr>
                        <a:t>TEZLİ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5951" marR="5951" marT="5951" marB="0" anchor="ctr"/>
                </a:tc>
                <a:tc>
                  <a:txBody>
                    <a:bodyPr/>
                    <a:lstStyle/>
                    <a:p>
                      <a:pPr algn="ctr" fontAlgn="ctr">
                        <a:lnSpc>
                          <a:spcPct val="107000"/>
                        </a:lnSpc>
                        <a:spcAft>
                          <a:spcPts val="0"/>
                        </a:spcAft>
                      </a:pPr>
                      <a:r>
                        <a:rPr lang="tr-TR" sz="1100" kern="1200">
                          <a:effectLst/>
                        </a:rPr>
                        <a:t>TEZSİZ</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5951" marR="5951" marT="5951" marB="0" anchor="ctr"/>
                </a:tc>
                <a:tc>
                  <a:txBody>
                    <a:bodyPr/>
                    <a:lstStyle/>
                    <a:p>
                      <a:pPr algn="ctr" fontAlgn="ctr">
                        <a:lnSpc>
                          <a:spcPct val="107000"/>
                        </a:lnSpc>
                        <a:spcAft>
                          <a:spcPts val="0"/>
                        </a:spcAft>
                      </a:pPr>
                      <a:r>
                        <a:rPr lang="tr-TR" sz="1100" kern="1200">
                          <a:effectLst/>
                        </a:rPr>
                        <a:t>DOKTORA</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5951" marR="5951" marT="5951" marB="0" anchor="ctr"/>
                </a:tc>
                <a:extLst>
                  <a:ext uri="{0D108BD9-81ED-4DB2-BD59-A6C34878D82A}">
                    <a16:rowId xmlns:a16="http://schemas.microsoft.com/office/drawing/2014/main" val="555573217"/>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EURASIAN STUDIES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243446574"/>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BANKING AND FINANCE</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661921623"/>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PHYSICAL EDUCATION AND SPORTS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474203236"/>
                  </a:ext>
                </a:extLst>
              </a:tr>
              <a:tr h="253224">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GEOGRAPHY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b">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662133879"/>
                  </a:ext>
                </a:extLst>
              </a:tr>
              <a:tr h="254842">
                <a:tc>
                  <a:txBody>
                    <a:bodyPr/>
                    <a:lstStyle/>
                    <a:p>
                      <a:pP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CONTEMPORARY TURKISH DIALECTS AND LITERATURES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4266061316"/>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ECONOMY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239267198"/>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COMMUNICATION SCIENCES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b">
                        <a:lnSpc>
                          <a:spcPct val="107000"/>
                        </a:lnSpc>
                        <a:spcAft>
                          <a:spcPts val="0"/>
                        </a:spcAft>
                      </a:pPr>
                      <a:r>
                        <a:rPr lang="tr-TR" sz="1400">
                          <a:effectLst/>
                          <a:latin typeface="Arial" panose="020B0604020202020204" pitchFamily="34" charset="0"/>
                          <a:ea typeface="Times New Roman" panose="02020603050405020304" pitchFamily="18" charset="0"/>
                          <a:cs typeface="Times New Roman" panose="02020603050405020304" pitchFamily="18"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529742952"/>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ISLAMIC HISTORY AND ARTS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66570245"/>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BUSINESS ADMINISTRATION AND MANAGEMENT</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607024678"/>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PUBLIC ADMINISTRATION</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246201462"/>
                  </a:ext>
                </a:extLst>
              </a:tr>
              <a:tr h="254842">
                <a:tc>
                  <a:txBody>
                    <a:bodyPr/>
                    <a:lstStyle/>
                    <a:p>
                      <a:pPr>
                        <a:lnSpc>
                          <a:spcPct val="107000"/>
                        </a:lnSpc>
                        <a:spcAft>
                          <a:spcPts val="0"/>
                        </a:spcAft>
                      </a:pPr>
                      <a:r>
                        <a:rPr lang="tr-TR" sz="1600" dirty="0" smtClean="0">
                          <a:effectLst/>
                          <a:latin typeface="Calibri" panose="020F0502020204030204" pitchFamily="34" charset="0"/>
                          <a:ea typeface="+mn-ea"/>
                          <a:cs typeface="Calibri" panose="020F0502020204030204" pitchFamily="34" charset="0"/>
                        </a:rPr>
                        <a:t>FINANCE</a:t>
                      </a: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410333438"/>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MUSICOLOGY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b">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b">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425667238"/>
                  </a:ext>
                </a:extLst>
              </a:tr>
              <a:tr h="254842">
                <a:tc>
                  <a:txBody>
                    <a:bodyPr/>
                    <a:lstStyle/>
                    <a:p>
                      <a:pPr>
                        <a:lnSpc>
                          <a:spcPct val="107000"/>
                        </a:lnSpc>
                        <a:spcAft>
                          <a:spcPts val="0"/>
                        </a:spcAft>
                      </a:pPr>
                      <a:r>
                        <a:rPr lang="tr-TR" sz="1600" dirty="0" smtClean="0">
                          <a:effectLst/>
                          <a:latin typeface="Calibri" panose="020F0502020204030204" pitchFamily="34" charset="0"/>
                          <a:cs typeface="Calibri" panose="020F0502020204030204" pitchFamily="34" charset="0"/>
                        </a:rPr>
                        <a:t>HEALTHCARE MANAGEMENT</a:t>
                      </a: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171567901"/>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POLITICAL SCIENCE AND INTERNATIONAL RELATIONS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444849596"/>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SOCIOLOGY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703483268"/>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HISTORY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366812449"/>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BASIC ISLAMIC SCIENCES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dirty="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b">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3160169184"/>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TURKISH LANGUAGE AND LITERATURE</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525131074"/>
                  </a:ext>
                </a:extLst>
              </a:tr>
              <a:tr h="254842">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TURKISH MUSIC</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454956536"/>
                  </a:ext>
                </a:extLst>
              </a:tr>
              <a:tr h="254842">
                <a:tc>
                  <a:txBody>
                    <a:bodyPr/>
                    <a:lstStyle/>
                    <a:p>
                      <a:pP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INTERNATIONAL TRADE AND LOGISTICS MANAGEMENT</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nSpc>
                          <a:spcPct val="107000"/>
                        </a:lnSpc>
                      </a:pPr>
                      <a:endParaRPr lang="tr-TR" sz="1050">
                        <a:effectLst/>
                        <a:latin typeface="Calibri" panose="020F0502020204030204" pitchFamily="34" charset="0"/>
                        <a:cs typeface="Times New Roman" panose="02020603050405020304" pitchFamily="18" charset="0"/>
                      </a:endParaRPr>
                    </a:p>
                  </a:txBody>
                  <a:tcPr marL="9525" marR="9525" marT="9525" marB="0" anchor="b"/>
                </a:tc>
                <a:tc>
                  <a:txBody>
                    <a:bodyPr/>
                    <a:lstStyle/>
                    <a:p>
                      <a:pPr algn="ctr" fontAlgn="ctr">
                        <a:lnSpc>
                          <a:spcPct val="107000"/>
                        </a:lnSpc>
                        <a:spcAft>
                          <a:spcPts val="0"/>
                        </a:spcAft>
                      </a:pPr>
                      <a:r>
                        <a:rPr lang="tr-TR" sz="1400" kern="1200">
                          <a:solidFill>
                            <a:srgbClr val="000000"/>
                          </a:solidFill>
                          <a:effectLst/>
                          <a:latin typeface="Symbol" panose="05050102010706020507" pitchFamily="18" charset="2"/>
                          <a:ea typeface="Times New Roman" panose="02020603050405020304" pitchFamily="18" charset="0"/>
                          <a:cs typeface="Arial" panose="020B0604020202020204" pitchFamily="34" charset="0"/>
                        </a:rPr>
                        <a:t>Ö</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991120894"/>
                  </a:ext>
                </a:extLst>
              </a:tr>
              <a:tr h="254842">
                <a:tc>
                  <a:txBody>
                    <a:bodyPr/>
                    <a:lstStyle/>
                    <a:p>
                      <a:endParaRPr lang="tr-TR"/>
                    </a:p>
                  </a:txBody>
                  <a:tcPr marL="5951" marR="5951" marT="5951" marB="0" anchor="b"/>
                </a:tc>
                <a:tc>
                  <a:txBody>
                    <a:bodyPr/>
                    <a:lstStyle/>
                    <a:p>
                      <a:pPr algn="ctr" fontAlgn="ctr">
                        <a:lnSpc>
                          <a:spcPct val="107000"/>
                        </a:lnSpc>
                        <a:spcAft>
                          <a:spcPts val="0"/>
                        </a:spcAft>
                      </a:pP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1290364395"/>
                  </a:ext>
                </a:extLst>
              </a:tr>
              <a:tr h="254842">
                <a:tc>
                  <a:txBody>
                    <a:bodyPr/>
                    <a:lstStyle/>
                    <a:p>
                      <a:endParaRPr lang="tr-TR" dirty="0"/>
                    </a:p>
                  </a:txBody>
                  <a:tcPr marL="5951" marR="5951" marT="5951" marB="0" anchor="b"/>
                </a:tc>
                <a:tc>
                  <a:txBody>
                    <a:bodyPr/>
                    <a:lstStyle/>
                    <a:p>
                      <a:pPr algn="ctr" fontAlgn="ctr">
                        <a:lnSpc>
                          <a:spcPct val="107000"/>
                        </a:lnSpc>
                        <a:spcAft>
                          <a:spcPts val="0"/>
                        </a:spcAft>
                      </a:pP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fontAlgn="b">
                        <a:lnSpc>
                          <a:spcPct val="107000"/>
                        </a:lnSpc>
                        <a:spcAft>
                          <a:spcPts val="0"/>
                        </a:spcAft>
                      </a:pPr>
                      <a:r>
                        <a:rPr lang="tr-TR" sz="1400" kern="12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tc>
                  <a:txBody>
                    <a:bodyPr/>
                    <a:lstStyle/>
                    <a:p>
                      <a:pPr fontAlgn="b">
                        <a:lnSpc>
                          <a:spcPct val="107000"/>
                        </a:lnSpc>
                        <a:spcAft>
                          <a:spcPts val="0"/>
                        </a:spcAft>
                      </a:pPr>
                      <a:r>
                        <a:rPr lang="tr-TR" sz="1400" kern="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tc>
                <a:extLst>
                  <a:ext uri="{0D108BD9-81ED-4DB2-BD59-A6C34878D82A}">
                    <a16:rowId xmlns:a16="http://schemas.microsoft.com/office/drawing/2014/main" val="226171266"/>
                  </a:ext>
                </a:extLst>
              </a:tr>
            </a:tbl>
          </a:graphicData>
        </a:graphic>
      </p:graphicFrame>
      <p:pic>
        <p:nvPicPr>
          <p:cNvPr id="4" name="Resim 3"/>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1736667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2115402" y="295276"/>
            <a:ext cx="9570461" cy="6196964"/>
          </a:xfrm>
        </p:spPr>
        <p:txBody>
          <a:bodyPr>
            <a:noAutofit/>
          </a:bodyPr>
          <a:lstStyle/>
          <a:p>
            <a:pPr marL="0" indent="0">
              <a:spcBef>
                <a:spcPct val="0"/>
              </a:spcBef>
              <a:buNone/>
            </a:pPr>
            <a:r>
              <a:rPr lang="tr-TR" sz="3600" b="1" dirty="0" smtClean="0">
                <a:solidFill>
                  <a:schemeClr val="tx1"/>
                </a:solidFill>
                <a:latin typeface="+mj-lt"/>
                <a:ea typeface="+mj-ea"/>
                <a:cs typeface="+mj-cs"/>
              </a:rPr>
              <a:t>                          </a:t>
            </a:r>
            <a:r>
              <a:rPr lang="tr-TR" sz="3600" b="1" dirty="0">
                <a:latin typeface="+mj-lt"/>
                <a:ea typeface="+mj-ea"/>
                <a:cs typeface="+mj-cs"/>
              </a:rPr>
              <a:t>STUDENT ACCEPTANCE</a:t>
            </a:r>
            <a:endParaRPr lang="en-US" sz="2400" b="1" dirty="0" smtClean="0">
              <a:solidFill>
                <a:schemeClr val="tx1"/>
              </a:solidFill>
            </a:endParaRPr>
          </a:p>
          <a:p>
            <a:pPr marL="0" indent="0" algn="just">
              <a:spcBef>
                <a:spcPct val="0"/>
              </a:spcBef>
              <a:buNone/>
            </a:pPr>
            <a:r>
              <a:rPr lang="tr-TR" b="1" dirty="0">
                <a:latin typeface="+mj-lt"/>
                <a:ea typeface="+mj-ea"/>
                <a:cs typeface="+mj-cs"/>
              </a:rPr>
              <a:t> </a:t>
            </a:r>
            <a:r>
              <a:rPr lang="tr-TR" b="1" dirty="0" smtClean="0">
                <a:latin typeface="+mj-lt"/>
                <a:ea typeface="+mj-ea"/>
                <a:cs typeface="+mj-cs"/>
              </a:rPr>
              <a:t>MASTER </a:t>
            </a:r>
            <a:r>
              <a:rPr lang="tr-TR" b="1" dirty="0">
                <a:latin typeface="+mj-lt"/>
                <a:ea typeface="+mj-ea"/>
                <a:cs typeface="+mj-cs"/>
              </a:rPr>
              <a:t>WITH </a:t>
            </a:r>
            <a:r>
              <a:rPr lang="tr-TR" b="1" dirty="0" smtClean="0">
                <a:latin typeface="+mj-lt"/>
                <a:ea typeface="+mj-ea"/>
                <a:cs typeface="+mj-cs"/>
              </a:rPr>
              <a:t>THESIS</a:t>
            </a:r>
            <a:r>
              <a:rPr lang="tr-TR" sz="3000" b="1" dirty="0" smtClean="0">
                <a:solidFill>
                  <a:schemeClr val="tx1"/>
                </a:solidFill>
                <a:latin typeface="+mj-lt"/>
                <a:ea typeface="+mj-ea"/>
                <a:cs typeface="+mj-cs"/>
              </a:rPr>
              <a:t>:</a:t>
            </a:r>
          </a:p>
          <a:p>
            <a:pPr algn="just"/>
            <a:r>
              <a:rPr lang="tr-TR" dirty="0" smtClean="0"/>
              <a:t>1) </a:t>
            </a:r>
            <a:r>
              <a:rPr lang="en-US" dirty="0"/>
              <a:t>In student admission, in order for the candidates to take the interview/aptitude test, 60% of the candidate's ALES score and 40% of the undergraduate graduation grade point average are added to the ranking and 4 times the determined quota are announced. While calculating the entrance success score, undergraduate graduation GPA, ALES score and interview/talent score are evaluated. Entry success score; It is calculated by adding 50% of the candidate's ALES score, 30% of his undergraduate graduation grade point average and 20% of the score he received from the interview/aptitude test. In order for candidates to be considered successful, the calculated entrance success score must be at least 65 points out of 100.</a:t>
            </a:r>
            <a:endParaRPr lang="tr-TR" dirty="0">
              <a:solidFill>
                <a:srgbClr val="FF0000"/>
              </a:solidFill>
            </a:endParaRPr>
          </a:p>
        </p:txBody>
      </p:sp>
      <p:pic>
        <p:nvPicPr>
          <p:cNvPr id="3" name="Resim 2"/>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2941425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6883" y="1353814"/>
            <a:ext cx="10515600" cy="4351338"/>
          </a:xfrm>
        </p:spPr>
        <p:txBody>
          <a:bodyPr/>
          <a:lstStyle/>
          <a:p>
            <a:r>
              <a:rPr lang="tr-TR" dirty="0"/>
              <a:t>2) </a:t>
            </a:r>
            <a:r>
              <a:rPr lang="en-US" dirty="0"/>
              <a:t>ALES score is not required for admission of students to the departments and art branches in the institutes of the faculty of fine arts and conservatory. For the interview/aptitude test, the candidate is ranked according to his/her undergraduate graduation grade point average and candidates 4 times the quota are invited to the interview/aptitude test. Entry success score; It is calculated by adding 50% of the candidate's undergraduate graduation grade point average and 50% of the score he received from the interview/aptitude test. In order for candidates to be considered successful, this calculated score must be at least 65 points out of 100.</a:t>
            </a:r>
            <a:endParaRPr lang="tr-TR" dirty="0"/>
          </a:p>
        </p:txBody>
      </p:sp>
      <p:pic>
        <p:nvPicPr>
          <p:cNvPr id="4" name="Resim 3"/>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21544577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2115403" y="643810"/>
            <a:ext cx="8915400" cy="5042287"/>
          </a:xfrm>
        </p:spPr>
        <p:txBody>
          <a:bodyPr>
            <a:noAutofit/>
          </a:bodyPr>
          <a:lstStyle/>
          <a:p>
            <a:pPr marL="0" indent="0">
              <a:spcBef>
                <a:spcPct val="0"/>
              </a:spcBef>
              <a:buNone/>
            </a:pPr>
            <a:r>
              <a:rPr lang="tr-TR" sz="3600" b="1" dirty="0" smtClean="0">
                <a:solidFill>
                  <a:schemeClr val="tx1"/>
                </a:solidFill>
                <a:latin typeface="+mj-lt"/>
                <a:ea typeface="+mj-ea"/>
                <a:cs typeface="+mj-cs"/>
              </a:rPr>
              <a:t> </a:t>
            </a:r>
            <a:r>
              <a:rPr lang="tr-TR" sz="3600" b="1" dirty="0" smtClean="0">
                <a:solidFill>
                  <a:schemeClr val="tx1"/>
                </a:solidFill>
                <a:latin typeface="+mj-lt"/>
                <a:ea typeface="+mj-ea"/>
                <a:cs typeface="+mj-cs"/>
              </a:rPr>
              <a:t>                     </a:t>
            </a:r>
            <a:r>
              <a:rPr lang="tr-TR" sz="3600" b="1" dirty="0" smtClean="0"/>
              <a:t>STUDENT </a:t>
            </a:r>
            <a:r>
              <a:rPr lang="tr-TR" sz="3600" b="1" dirty="0"/>
              <a:t>ACCEPTANCE </a:t>
            </a:r>
            <a:endParaRPr lang="tr-TR" sz="3600" b="1" dirty="0" smtClean="0"/>
          </a:p>
          <a:p>
            <a:pPr marL="0" indent="0">
              <a:spcBef>
                <a:spcPct val="0"/>
              </a:spcBef>
              <a:buNone/>
            </a:pPr>
            <a:r>
              <a:rPr lang="tr-TR" sz="3000" b="1" dirty="0">
                <a:latin typeface="+mj-lt"/>
                <a:ea typeface="+mj-ea"/>
                <a:cs typeface="+mj-cs"/>
              </a:rPr>
              <a:t>NON-THESIS </a:t>
            </a:r>
            <a:r>
              <a:rPr lang="tr-TR" sz="3000" b="1" dirty="0" smtClean="0">
                <a:latin typeface="+mj-lt"/>
                <a:ea typeface="+mj-ea"/>
                <a:cs typeface="+mj-cs"/>
              </a:rPr>
              <a:t>MASTER:</a:t>
            </a:r>
            <a:endParaRPr lang="tr-TR" sz="3000" b="1" dirty="0" smtClean="0">
              <a:solidFill>
                <a:schemeClr val="tx1"/>
              </a:solidFill>
              <a:latin typeface="+mj-lt"/>
              <a:ea typeface="+mj-ea"/>
              <a:cs typeface="+mj-cs"/>
            </a:endParaRPr>
          </a:p>
          <a:p>
            <a:pPr algn="just"/>
            <a:r>
              <a:rPr lang="en-US" dirty="0"/>
              <a:t>Non-thesis master's degree entrance success score is calculated by taking into account the undergraduate graduation grade point average. The Institute Board of Directors ranks the candidates according to their undergraduate graduation grade point average. The two digits after the decimal point are taken into account in the score ranking. If the scores of the last ranked candidates are equal as a result of the ranking, the quota is increased to include the relevant candidates.</a:t>
            </a:r>
            <a:endParaRPr lang="tr-TR" dirty="0"/>
          </a:p>
        </p:txBody>
      </p:sp>
      <p:pic>
        <p:nvPicPr>
          <p:cNvPr id="3" name="Resim 2"/>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2278981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2"/>
          <p:cNvSpPr>
            <a:spLocks noGrp="1"/>
          </p:cNvSpPr>
          <p:nvPr>
            <p:ph idx="1"/>
          </p:nvPr>
        </p:nvSpPr>
        <p:spPr>
          <a:xfrm>
            <a:off x="2014920" y="184558"/>
            <a:ext cx="8915400" cy="6736359"/>
          </a:xfrm>
        </p:spPr>
        <p:txBody>
          <a:bodyPr>
            <a:noAutofit/>
          </a:bodyPr>
          <a:lstStyle/>
          <a:p>
            <a:pPr marL="0" indent="0">
              <a:spcBef>
                <a:spcPct val="0"/>
              </a:spcBef>
              <a:buNone/>
            </a:pPr>
            <a:r>
              <a:rPr lang="tr-TR" sz="3600" b="1" dirty="0" smtClean="0">
                <a:solidFill>
                  <a:schemeClr val="tx1"/>
                </a:solidFill>
                <a:latin typeface="+mj-lt"/>
                <a:ea typeface="+mj-ea"/>
                <a:cs typeface="+mj-cs"/>
              </a:rPr>
              <a:t> </a:t>
            </a:r>
            <a:r>
              <a:rPr lang="tr-TR" sz="3600" b="1" dirty="0" smtClean="0">
                <a:solidFill>
                  <a:schemeClr val="tx1"/>
                </a:solidFill>
                <a:latin typeface="+mj-lt"/>
                <a:ea typeface="+mj-ea"/>
                <a:cs typeface="+mj-cs"/>
              </a:rPr>
              <a:t>                      </a:t>
            </a:r>
            <a:r>
              <a:rPr lang="tr-TR" sz="3600" b="1" dirty="0" smtClean="0"/>
              <a:t>STUDENT </a:t>
            </a:r>
            <a:r>
              <a:rPr lang="tr-TR" sz="3600" b="1" dirty="0"/>
              <a:t>ACCEPTANCE</a:t>
            </a:r>
            <a:endParaRPr lang="en-US" sz="2400" b="1" dirty="0" smtClean="0">
              <a:solidFill>
                <a:schemeClr val="tx1"/>
              </a:solidFill>
            </a:endParaRPr>
          </a:p>
          <a:p>
            <a:pPr marL="0" indent="0" algn="just">
              <a:spcBef>
                <a:spcPct val="0"/>
              </a:spcBef>
              <a:buNone/>
            </a:pPr>
            <a:r>
              <a:rPr lang="tr-TR" b="1" dirty="0" smtClean="0">
                <a:latin typeface="+mj-lt"/>
                <a:ea typeface="+mj-ea"/>
                <a:cs typeface="+mj-cs"/>
              </a:rPr>
              <a:t>   </a:t>
            </a:r>
            <a:r>
              <a:rPr lang="en-US" b="1" dirty="0" smtClean="0">
                <a:latin typeface="+mj-lt"/>
                <a:ea typeface="+mj-ea"/>
                <a:cs typeface="+mj-cs"/>
              </a:rPr>
              <a:t>DOCTORATE</a:t>
            </a:r>
            <a:r>
              <a:rPr lang="en-US" b="1" dirty="0" smtClean="0">
                <a:solidFill>
                  <a:schemeClr val="tx1"/>
                </a:solidFill>
                <a:latin typeface="+mj-lt"/>
                <a:ea typeface="+mj-ea"/>
                <a:cs typeface="+mj-cs"/>
              </a:rPr>
              <a:t> </a:t>
            </a:r>
            <a:endParaRPr lang="tr-TR" b="1" dirty="0" smtClean="0">
              <a:solidFill>
                <a:schemeClr val="tx1"/>
              </a:solidFill>
              <a:latin typeface="+mj-lt"/>
              <a:ea typeface="+mj-ea"/>
              <a:cs typeface="+mj-cs"/>
            </a:endParaRPr>
          </a:p>
          <a:p>
            <a:pPr algn="just">
              <a:spcBef>
                <a:spcPct val="0"/>
              </a:spcBef>
              <a:buFontTx/>
              <a:buChar char="-"/>
            </a:pPr>
            <a:r>
              <a:rPr lang="en-US" dirty="0"/>
              <a:t>For the interview/aptitude test in doctoral programs, 60% of the candidates' ALES or TUS basic score, 40% of the undergraduate GPA of candidates applying with a bachelor's degree, and 40% of the graduate GPA of candidates applying with a thesis master's degree are collected and the ranking is made. Candidates 4 times the quota are invited. Entry success score; It is calculated by taking the sum of 50% of the ALES or TUS basic score, 30% of the undergraduate GPA of candidates applying with a bachelor's degree, 30% of the master's degree average of candidates applying with a thesis master's degree, and 20% of the interview/aptitude score. In order for candidates to be considered successful, the calculated entrance score must be at least 65 points out of 100</a:t>
            </a:r>
            <a:r>
              <a:rPr lang="en-US" dirty="0" smtClean="0"/>
              <a:t>.</a:t>
            </a:r>
            <a:endParaRPr lang="tr-TR" b="1" dirty="0" smtClean="0">
              <a:solidFill>
                <a:srgbClr val="FF0000"/>
              </a:solidFill>
              <a:latin typeface="+mj-lt"/>
              <a:ea typeface="+mj-ea"/>
              <a:cs typeface="+mj-cs"/>
            </a:endParaRPr>
          </a:p>
        </p:txBody>
      </p:sp>
      <p:pic>
        <p:nvPicPr>
          <p:cNvPr id="3" name="Resim 2"/>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36422063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1167389579"/>
              </p:ext>
            </p:extLst>
          </p:nvPr>
        </p:nvGraphicFramePr>
        <p:xfrm>
          <a:off x="2059913" y="2418995"/>
          <a:ext cx="8651630" cy="2438512"/>
        </p:xfrm>
        <a:graphic>
          <a:graphicData uri="http://schemas.openxmlformats.org/drawingml/2006/table">
            <a:tbl>
              <a:tblPr firstRow="1" firstCol="1" bandRow="1">
                <a:tableStyleId>{5C22544A-7EE6-4342-B048-85BDC9FD1C3A}</a:tableStyleId>
              </a:tblPr>
              <a:tblGrid>
                <a:gridCol w="4495801">
                  <a:extLst>
                    <a:ext uri="{9D8B030D-6E8A-4147-A177-3AD203B41FA5}">
                      <a16:colId xmlns:a16="http://schemas.microsoft.com/office/drawing/2014/main" val="20000"/>
                    </a:ext>
                  </a:extLst>
                </a:gridCol>
                <a:gridCol w="4155829">
                  <a:extLst>
                    <a:ext uri="{9D8B030D-6E8A-4147-A177-3AD203B41FA5}">
                      <a16:colId xmlns:a16="http://schemas.microsoft.com/office/drawing/2014/main"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endParaRPr lang="tr-TR" sz="2400" dirty="0" smtClean="0">
                        <a:effectLst/>
                        <a:latin typeface="+mn-lt"/>
                        <a:ea typeface="+mn-ea"/>
                        <a:cs typeface="+mn-cs"/>
                      </a:endParaRPr>
                    </a:p>
                  </a:txBody>
                  <a:tcPr marL="68580" marR="68580" marT="0" marB="0" anchor="ctr"/>
                </a:tc>
                <a:extLst>
                  <a:ext uri="{0D108BD9-81ED-4DB2-BD59-A6C34878D82A}">
                    <a16:rowId xmlns:a16="http://schemas.microsoft.com/office/drawing/2014/main" val="10000"/>
                  </a:ext>
                </a:extLst>
              </a:tr>
              <a:tr h="495824">
                <a:tc>
                  <a:txBody>
                    <a:bodyPr/>
                    <a:lstStyle/>
                    <a:p>
                      <a:pPr algn="just">
                        <a:lnSpc>
                          <a:spcPct val="115000"/>
                        </a:lnSpc>
                        <a:spcAft>
                          <a:spcPts val="0"/>
                        </a:spcAft>
                      </a:pPr>
                      <a:r>
                        <a:rPr lang="tr-TR" sz="2800" dirty="0" smtClean="0">
                          <a:effectLst/>
                          <a:latin typeface="+mn-lt"/>
                          <a:ea typeface="Calibri"/>
                          <a:cs typeface="Times New Roman"/>
                        </a:rPr>
                        <a:t>NUMBER OF STUDENTS</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1174</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95824">
                <a:tc>
                  <a:txBody>
                    <a:bodyPr/>
                    <a:lstStyle/>
                    <a:p>
                      <a:pPr algn="just">
                        <a:lnSpc>
                          <a:spcPct val="115000"/>
                        </a:lnSpc>
                        <a:spcAft>
                          <a:spcPts val="0"/>
                        </a:spcAft>
                      </a:pPr>
                      <a:r>
                        <a:rPr lang="tr-TR" sz="2800" dirty="0" smtClean="0">
                          <a:effectLst/>
                          <a:latin typeface="+mn-lt"/>
                          <a:ea typeface="Calibri"/>
                          <a:cs typeface="Times New Roman"/>
                        </a:rPr>
                        <a:t>ACADEMİCAL PERSONAL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3829455917"/>
                  </a:ext>
                </a:extLst>
              </a:tr>
              <a:tr h="495824">
                <a:tc>
                  <a:txBody>
                    <a:bodyPr/>
                    <a:lstStyle/>
                    <a:p>
                      <a:pPr algn="just">
                        <a:lnSpc>
                          <a:spcPct val="115000"/>
                        </a:lnSpc>
                        <a:spcAft>
                          <a:spcPts val="0"/>
                        </a:spcAft>
                      </a:pPr>
                      <a:r>
                        <a:rPr lang="tr-TR" sz="2800" dirty="0" smtClean="0">
                          <a:effectLst/>
                          <a:latin typeface="+mn-lt"/>
                          <a:ea typeface="Calibri"/>
                          <a:cs typeface="Times New Roman"/>
                        </a:rPr>
                        <a:t>ADMINISTRATIVE STAFF</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10</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530416">
                <a:tc>
                  <a:txBody>
                    <a:bodyPr/>
                    <a:lstStyle/>
                    <a:p>
                      <a:pPr algn="just">
                        <a:lnSpc>
                          <a:spcPct val="115000"/>
                        </a:lnSpc>
                        <a:spcAft>
                          <a:spcPts val="0"/>
                        </a:spcAft>
                      </a:pPr>
                      <a:r>
                        <a:rPr lang="tr-TR" sz="2800" dirty="0" smtClean="0">
                          <a:effectLst/>
                          <a:latin typeface="+mn-lt"/>
                          <a:ea typeface="Calibri"/>
                          <a:cs typeface="Times New Roman"/>
                        </a:rPr>
                        <a:t>INTERNATIONAL STUDENT</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95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7" name="Unvan 1"/>
          <p:cNvSpPr>
            <a:spLocks noGrp="1"/>
          </p:cNvSpPr>
          <p:nvPr>
            <p:ph type="title"/>
          </p:nvPr>
        </p:nvSpPr>
        <p:spPr>
          <a:xfrm>
            <a:off x="2424419" y="667153"/>
            <a:ext cx="9767582" cy="672427"/>
          </a:xfrm>
        </p:spPr>
        <p:txBody>
          <a:bodyPr>
            <a:normAutofit/>
          </a:bodyPr>
          <a:lstStyle/>
          <a:p>
            <a:r>
              <a:rPr lang="tr-TR" sz="4200" b="1" dirty="0"/>
              <a:t>OUR STUDENTS</a:t>
            </a:r>
            <a:endParaRPr lang="tr-TR" sz="4200" b="1" dirty="0">
              <a:solidFill>
                <a:schemeClr val="tx1"/>
              </a:solidFill>
            </a:endParaRPr>
          </a:p>
        </p:txBody>
      </p:sp>
      <p:pic>
        <p:nvPicPr>
          <p:cNvPr id="4" name="Resim 3"/>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1888703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1"/>
          <p:cNvSpPr>
            <a:spLocks noGrp="1"/>
          </p:cNvSpPr>
          <p:nvPr>
            <p:ph type="title"/>
          </p:nvPr>
        </p:nvSpPr>
        <p:spPr>
          <a:xfrm>
            <a:off x="2298582" y="654186"/>
            <a:ext cx="8632273" cy="765181"/>
          </a:xfrm>
        </p:spPr>
        <p:txBody>
          <a:bodyPr>
            <a:normAutofit/>
          </a:bodyPr>
          <a:lstStyle/>
          <a:p>
            <a:r>
              <a:rPr lang="tr-TR" b="1" dirty="0" smtClean="0">
                <a:solidFill>
                  <a:schemeClr val="tx1"/>
                </a:solidFill>
              </a:rPr>
              <a:t>                </a:t>
            </a:r>
            <a:r>
              <a:rPr lang="tr-TR" b="1" dirty="0"/>
              <a:t>BILATERAL AGREEMENTS</a:t>
            </a:r>
            <a:endParaRPr lang="en-GB"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1302088584"/>
              </p:ext>
            </p:extLst>
          </p:nvPr>
        </p:nvGraphicFramePr>
        <p:xfrm>
          <a:off x="1939330" y="2451797"/>
          <a:ext cx="8340133" cy="2542232"/>
        </p:xfrm>
        <a:graphic>
          <a:graphicData uri="http://schemas.openxmlformats.org/drawingml/2006/table">
            <a:tbl>
              <a:tblPr firstRow="1" firstCol="1" bandRow="1">
                <a:tableStyleId>{5C22544A-7EE6-4342-B048-85BDC9FD1C3A}</a:tableStyleId>
              </a:tblPr>
              <a:tblGrid>
                <a:gridCol w="4715122">
                  <a:extLst>
                    <a:ext uri="{9D8B030D-6E8A-4147-A177-3AD203B41FA5}">
                      <a16:colId xmlns:a16="http://schemas.microsoft.com/office/drawing/2014/main" val="271450611"/>
                    </a:ext>
                  </a:extLst>
                </a:gridCol>
                <a:gridCol w="3625011">
                  <a:extLst>
                    <a:ext uri="{9D8B030D-6E8A-4147-A177-3AD203B41FA5}">
                      <a16:colId xmlns:a16="http://schemas.microsoft.com/office/drawing/2014/main" val="1689920303"/>
                    </a:ext>
                  </a:extLst>
                </a:gridCol>
              </a:tblGrid>
              <a:tr h="1071746">
                <a:tc>
                  <a:txBody>
                    <a:bodyPr/>
                    <a:lstStyle/>
                    <a:p>
                      <a:pPr algn="ctr">
                        <a:lnSpc>
                          <a:spcPct val="107000"/>
                        </a:lnSpc>
                        <a:spcAft>
                          <a:spcPts val="800"/>
                        </a:spcAft>
                      </a:pPr>
                      <a:r>
                        <a:rPr lang="tr-TR" sz="2000" dirty="0">
                          <a:effectLst/>
                        </a:rPr>
                        <a:t>PROGRAM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NUMBER OF OUTGOING STUDENTS</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2405838"/>
                  </a:ext>
                </a:extLst>
              </a:tr>
              <a:tr h="490162">
                <a:tc>
                  <a:txBody>
                    <a:bodyPr/>
                    <a:lstStyle/>
                    <a:p>
                      <a:pPr algn="ctr">
                        <a:lnSpc>
                          <a:spcPct val="107000"/>
                        </a:lnSpc>
                        <a:spcAft>
                          <a:spcPts val="800"/>
                        </a:spcAft>
                      </a:pPr>
                      <a:r>
                        <a:rPr lang="tr-TR" sz="2000" dirty="0">
                          <a:effectLst/>
                        </a:rPr>
                        <a:t>ERASMUS</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b="1" dirty="0" smtClean="0">
                          <a:effectLst/>
                        </a:rPr>
                        <a:t>48</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21549747"/>
                  </a:ext>
                </a:extLst>
              </a:tr>
              <a:tr h="490162">
                <a:tc>
                  <a:txBody>
                    <a:bodyPr/>
                    <a:lstStyle/>
                    <a:p>
                      <a:pPr algn="ctr">
                        <a:lnSpc>
                          <a:spcPct val="107000"/>
                        </a:lnSpc>
                        <a:spcAft>
                          <a:spcPts val="800"/>
                        </a:spcAft>
                      </a:pPr>
                      <a:r>
                        <a:rPr lang="tr-TR" sz="2000" dirty="0">
                          <a:effectLst/>
                        </a:rPr>
                        <a:t>FARABİ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b="1" dirty="0" smtClean="0">
                          <a:effectLst/>
                        </a:rPr>
                        <a:t>-</a:t>
                      </a:r>
                      <a:r>
                        <a:rPr lang="tr-TR" sz="2000" b="1" dirty="0">
                          <a:effectLst/>
                        </a:rPr>
                        <a:t> </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78732308"/>
                  </a:ext>
                </a:extLst>
              </a:tr>
              <a:tr h="490162">
                <a:tc>
                  <a:txBody>
                    <a:bodyPr/>
                    <a:lstStyle/>
                    <a:p>
                      <a:pPr algn="ctr">
                        <a:lnSpc>
                          <a:spcPct val="107000"/>
                        </a:lnSpc>
                        <a:spcAft>
                          <a:spcPts val="800"/>
                        </a:spcAft>
                      </a:pPr>
                      <a:r>
                        <a:rPr lang="tr-TR" sz="2000" dirty="0">
                          <a:effectLst/>
                        </a:rPr>
                        <a:t>MEVLANA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algn="ctr">
                        <a:lnSpc>
                          <a:spcPct val="107000"/>
                        </a:lnSpc>
                        <a:spcAft>
                          <a:spcPts val="800"/>
                        </a:spcAft>
                      </a:pPr>
                      <a:r>
                        <a:rPr lang="tr-TR" sz="2000" b="1" dirty="0" smtClean="0">
                          <a:effectLst/>
                        </a:rPr>
                        <a:t>3</a:t>
                      </a:r>
                      <a:r>
                        <a:rPr lang="tr-TR" sz="2000" b="1" dirty="0">
                          <a:effectLst/>
                        </a:rPr>
                        <a:t> </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80365990"/>
                  </a:ext>
                </a:extLst>
              </a:tr>
            </a:tbl>
          </a:graphicData>
        </a:graphic>
      </p:graphicFrame>
      <p:pic>
        <p:nvPicPr>
          <p:cNvPr id="5" name="Resim 4"/>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3940549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ext uri="{D42A27DB-BD31-4B8C-83A1-F6EECF244321}">
                <p14:modId xmlns:p14="http://schemas.microsoft.com/office/powerpoint/2010/main" val="2828409692"/>
              </p:ext>
            </p:extLst>
          </p:nvPr>
        </p:nvGraphicFramePr>
        <p:xfrm>
          <a:off x="1979525" y="2743200"/>
          <a:ext cx="8340131" cy="2733152"/>
        </p:xfrm>
        <a:graphic>
          <a:graphicData uri="http://schemas.openxmlformats.org/drawingml/2006/table">
            <a:tbl>
              <a:tblPr firstRow="1" firstCol="1" bandRow="1">
                <a:tableStyleId>{5C22544A-7EE6-4342-B048-85BDC9FD1C3A}</a:tableStyleId>
              </a:tblPr>
              <a:tblGrid>
                <a:gridCol w="3178693">
                  <a:extLst>
                    <a:ext uri="{9D8B030D-6E8A-4147-A177-3AD203B41FA5}">
                      <a16:colId xmlns:a16="http://schemas.microsoft.com/office/drawing/2014/main" val="20000"/>
                    </a:ext>
                  </a:extLst>
                </a:gridCol>
                <a:gridCol w="5161438">
                  <a:extLst>
                    <a:ext uri="{9D8B030D-6E8A-4147-A177-3AD203B41FA5}">
                      <a16:colId xmlns:a16="http://schemas.microsoft.com/office/drawing/2014/main" val="20001"/>
                    </a:ext>
                  </a:extLst>
                </a:gridCol>
              </a:tblGrid>
              <a:tr h="1350573">
                <a:tc>
                  <a:txBody>
                    <a:bodyPr/>
                    <a:lstStyle/>
                    <a:p>
                      <a:pPr algn="ctr">
                        <a:lnSpc>
                          <a:spcPct val="115000"/>
                        </a:lnSpc>
                        <a:spcAft>
                          <a:spcPts val="0"/>
                        </a:spcAft>
                      </a:pPr>
                      <a:r>
                        <a:rPr lang="tr-TR" sz="2000" dirty="0" err="1" smtClean="0">
                          <a:effectLst/>
                          <a:latin typeface="Calibri"/>
                          <a:ea typeface="Calibri"/>
                          <a:cs typeface="Times New Roman"/>
                        </a:rPr>
                        <a:t>Departments</a:t>
                      </a:r>
                      <a:r>
                        <a:rPr lang="tr-TR" sz="2000" dirty="0" smtClean="0">
                          <a:effectLst/>
                          <a:latin typeface="Calibri"/>
                          <a:ea typeface="Calibri"/>
                          <a:cs typeface="Times New Roman"/>
                        </a:rPr>
                        <a:t> </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382579">
                <a:tc>
                  <a:txBody>
                    <a:bodyPr/>
                    <a:lstStyle/>
                    <a:p>
                      <a:pPr algn="just">
                        <a:lnSpc>
                          <a:spcPct val="115000"/>
                        </a:lnSpc>
                        <a:spcAft>
                          <a:spcPts val="0"/>
                        </a:spcAft>
                      </a:pPr>
                      <a:r>
                        <a:rPr lang="tr-TR" sz="1800" dirty="0" err="1" smtClean="0">
                          <a:effectLst/>
                          <a:latin typeface="+mn-lt"/>
                          <a:ea typeface="+mn-ea"/>
                          <a:cs typeface="+mn-cs"/>
                        </a:rPr>
                        <a:t>All</a:t>
                      </a:r>
                      <a:r>
                        <a:rPr lang="tr-TR" sz="1800" baseline="0" dirty="0" smtClean="0">
                          <a:effectLst/>
                          <a:latin typeface="+mn-lt"/>
                          <a:ea typeface="+mn-ea"/>
                          <a:cs typeface="+mn-cs"/>
                        </a:rPr>
                        <a:t> </a:t>
                      </a:r>
                      <a:r>
                        <a:rPr lang="tr-TR" sz="1800" baseline="0" dirty="0" err="1" smtClean="0">
                          <a:effectLst/>
                          <a:latin typeface="+mn-lt"/>
                          <a:ea typeface="+mn-ea"/>
                          <a:cs typeface="+mn-cs"/>
                        </a:rPr>
                        <a:t>Departments</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2400" b="1" dirty="0" err="1" smtClean="0">
                          <a:solidFill>
                            <a:schemeClr val="tx1"/>
                          </a:solidFill>
                          <a:effectLst/>
                          <a:latin typeface="+mn-lt"/>
                          <a:ea typeface="Calibri"/>
                          <a:cs typeface="Times New Roman"/>
                        </a:rPr>
                        <a:t>European</a:t>
                      </a:r>
                      <a:r>
                        <a:rPr lang="tr-TR" sz="2400" b="1" dirty="0" smtClean="0">
                          <a:solidFill>
                            <a:schemeClr val="tx1"/>
                          </a:solidFill>
                          <a:effectLst/>
                          <a:latin typeface="+mn-lt"/>
                          <a:ea typeface="Calibri"/>
                          <a:cs typeface="Times New Roman"/>
                        </a:rPr>
                        <a:t> </a:t>
                      </a:r>
                      <a:r>
                        <a:rPr lang="tr-TR" sz="2400" b="1" dirty="0" err="1" smtClean="0">
                          <a:solidFill>
                            <a:schemeClr val="tx1"/>
                          </a:solidFill>
                          <a:effectLst/>
                          <a:latin typeface="+mn-lt"/>
                          <a:ea typeface="Calibri"/>
                          <a:cs typeface="Times New Roman"/>
                        </a:rPr>
                        <a:t>Credit</a:t>
                      </a:r>
                      <a:r>
                        <a:rPr lang="tr-TR" sz="2400" b="1" dirty="0" smtClean="0">
                          <a:solidFill>
                            <a:schemeClr val="tx1"/>
                          </a:solidFill>
                          <a:effectLst/>
                          <a:latin typeface="+mn-lt"/>
                          <a:ea typeface="Calibri"/>
                          <a:cs typeface="Times New Roman"/>
                        </a:rPr>
                        <a:t> Transfer </a:t>
                      </a:r>
                      <a:r>
                        <a:rPr lang="tr-TR" sz="2400" b="1" dirty="0" err="1" smtClean="0">
                          <a:solidFill>
                            <a:schemeClr val="tx1"/>
                          </a:solidFill>
                          <a:effectLst/>
                          <a:latin typeface="+mn-lt"/>
                          <a:ea typeface="Calibri"/>
                          <a:cs typeface="Times New Roman"/>
                        </a:rPr>
                        <a:t>System</a:t>
                      </a:r>
                      <a:r>
                        <a:rPr lang="tr-TR" sz="2400" b="1" dirty="0" smtClean="0">
                          <a:solidFill>
                            <a:schemeClr val="tx1"/>
                          </a:solidFill>
                          <a:effectLst/>
                          <a:latin typeface="+mn-lt"/>
                          <a:ea typeface="Calibri"/>
                          <a:cs typeface="Times New Roman"/>
                        </a:rPr>
                        <a:t> (ECTS) </a:t>
                      </a:r>
                      <a:r>
                        <a:rPr lang="tr-TR" sz="2400" b="1" dirty="0" err="1" smtClean="0">
                          <a:solidFill>
                            <a:schemeClr val="tx1"/>
                          </a:solidFill>
                          <a:effectLst/>
                          <a:latin typeface="+mn-lt"/>
                          <a:ea typeface="Calibri"/>
                          <a:cs typeface="Times New Roman"/>
                        </a:rPr>
                        <a:t>Label</a:t>
                      </a:r>
                      <a:r>
                        <a:rPr lang="tr-TR" sz="2400" b="1" dirty="0" smtClean="0">
                          <a:solidFill>
                            <a:schemeClr val="tx1"/>
                          </a:solidFill>
                          <a:effectLst/>
                          <a:latin typeface="+mn-lt"/>
                          <a:ea typeface="Calibri"/>
                          <a:cs typeface="Times New Roman"/>
                        </a:rPr>
                        <a:t>, Diploma </a:t>
                      </a:r>
                      <a:r>
                        <a:rPr lang="tr-TR" sz="2400" b="1" dirty="0" err="1" smtClean="0">
                          <a:solidFill>
                            <a:schemeClr val="tx1"/>
                          </a:solidFill>
                          <a:effectLst/>
                          <a:latin typeface="+mn-lt"/>
                          <a:ea typeface="Calibri"/>
                          <a:cs typeface="Times New Roman"/>
                        </a:rPr>
                        <a:t>Supplement</a:t>
                      </a:r>
                      <a:r>
                        <a:rPr lang="tr-TR" sz="2400" b="1" dirty="0" smtClean="0">
                          <a:solidFill>
                            <a:schemeClr val="tx1"/>
                          </a:solidFill>
                          <a:effectLst/>
                          <a:latin typeface="+mn-lt"/>
                          <a:ea typeface="Calibri"/>
                          <a:cs typeface="Times New Roman"/>
                        </a:rPr>
                        <a:t> </a:t>
                      </a:r>
                      <a:r>
                        <a:rPr lang="tr-TR" sz="2400" b="1" dirty="0" err="1" smtClean="0">
                          <a:solidFill>
                            <a:schemeClr val="tx1"/>
                          </a:solidFill>
                          <a:effectLst/>
                          <a:latin typeface="+mn-lt"/>
                          <a:ea typeface="Calibri"/>
                          <a:cs typeface="Times New Roman"/>
                        </a:rPr>
                        <a:t>Label</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7" name="Unvan 1"/>
          <p:cNvSpPr>
            <a:spLocks noGrp="1"/>
          </p:cNvSpPr>
          <p:nvPr>
            <p:ph type="title"/>
          </p:nvPr>
        </p:nvSpPr>
        <p:spPr>
          <a:xfrm>
            <a:off x="2348916" y="654186"/>
            <a:ext cx="9664119" cy="1778621"/>
          </a:xfrm>
        </p:spPr>
        <p:txBody>
          <a:bodyPr>
            <a:normAutofit fontScale="90000"/>
          </a:bodyPr>
          <a:lstStyle/>
          <a:p>
            <a:r>
              <a:rPr lang="en-US" b="1" dirty="0" smtClean="0">
                <a:solidFill>
                  <a:schemeClr val="tx1"/>
                </a:solidFill>
              </a:rPr>
              <a:t> </a:t>
            </a:r>
            <a:r>
              <a:rPr lang="en-US" b="1" dirty="0"/>
              <a:t>ACCREDITATION </a:t>
            </a:r>
            <a:r>
              <a:rPr lang="en-US" b="1" dirty="0" smtClean="0">
                <a:solidFill>
                  <a:schemeClr val="tx1"/>
                </a:solidFill>
              </a:rPr>
              <a:t/>
            </a:r>
            <a:br>
              <a:rPr lang="en-US" b="1" dirty="0" smtClean="0">
                <a:solidFill>
                  <a:schemeClr val="tx1"/>
                </a:solidFill>
              </a:rPr>
            </a:br>
            <a:r>
              <a:rPr lang="tr-TR" b="1" dirty="0" smtClean="0">
                <a:solidFill>
                  <a:schemeClr val="tx1"/>
                </a:solidFill>
              </a:rPr>
              <a:t> </a:t>
            </a:r>
            <a:r>
              <a:rPr lang="tr-TR" b="1" dirty="0" err="1"/>
              <a:t>Academic</a:t>
            </a:r>
            <a:r>
              <a:rPr lang="tr-TR" b="1" dirty="0"/>
              <a:t> </a:t>
            </a:r>
            <a:r>
              <a:rPr lang="tr-TR" b="1" dirty="0" err="1"/>
              <a:t>evaluation</a:t>
            </a:r>
            <a:r>
              <a:rPr lang="tr-TR" b="1" dirty="0"/>
              <a:t>, </a:t>
            </a:r>
            <a:r>
              <a:rPr lang="tr-TR" b="1" dirty="0" err="1"/>
              <a:t>quality</a:t>
            </a:r>
            <a:r>
              <a:rPr lang="tr-TR" b="1" dirty="0"/>
              <a:t> </a:t>
            </a:r>
            <a:r>
              <a:rPr lang="tr-TR" b="1" dirty="0" err="1"/>
              <a:t>improvement</a:t>
            </a:r>
            <a:r>
              <a:rPr lang="tr-TR" b="1" dirty="0"/>
              <a:t>, </a:t>
            </a:r>
            <a:r>
              <a:rPr lang="tr-TR" b="1" dirty="0" err="1"/>
              <a:t>professional</a:t>
            </a:r>
            <a:r>
              <a:rPr lang="tr-TR" b="1" dirty="0"/>
              <a:t> </a:t>
            </a:r>
            <a:r>
              <a:rPr lang="tr-TR" b="1" dirty="0" err="1"/>
              <a:t>recognition</a:t>
            </a:r>
            <a:endParaRPr lang="en-US" sz="27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pic>
        <p:nvPicPr>
          <p:cNvPr id="5" name="Resim 4"/>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34796027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THANKS</a:t>
            </a:r>
            <a:endParaRPr lang="tr-TR" sz="5400" b="1" dirty="0"/>
          </a:p>
        </p:txBody>
      </p:sp>
      <p:pic>
        <p:nvPicPr>
          <p:cNvPr id="4" name="Resim 3"/>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918305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655671" y="-49644"/>
            <a:ext cx="10515600" cy="1325563"/>
          </a:xfrm>
        </p:spPr>
        <p:txBody>
          <a:bodyPr>
            <a:normAutofit/>
          </a:bodyPr>
          <a:lstStyle/>
          <a:p>
            <a:r>
              <a:rPr lang="tr-TR" sz="4800" b="1" dirty="0" smtClean="0">
                <a:solidFill>
                  <a:schemeClr val="tx1"/>
                </a:solidFill>
              </a:rPr>
              <a:t>    </a:t>
            </a:r>
            <a:r>
              <a:rPr lang="tr-TR" sz="4800" b="1" dirty="0"/>
              <a:t>PRESENTATION SUMMARY</a:t>
            </a:r>
            <a:endParaRPr lang="tr-TR" sz="4800" b="1" dirty="0">
              <a:solidFill>
                <a:schemeClr val="tx1"/>
              </a:solidFill>
            </a:endParaRPr>
          </a:p>
        </p:txBody>
      </p:sp>
      <p:sp>
        <p:nvSpPr>
          <p:cNvPr id="3" name="İçerik Yer Tutucusu 2"/>
          <p:cNvSpPr>
            <a:spLocks noGrp="1"/>
          </p:cNvSpPr>
          <p:nvPr>
            <p:ph idx="1"/>
          </p:nvPr>
        </p:nvSpPr>
        <p:spPr>
          <a:xfrm>
            <a:off x="2259874" y="966651"/>
            <a:ext cx="5303520" cy="5747657"/>
          </a:xfrm>
        </p:spPr>
        <p:txBody>
          <a:bodyPr>
            <a:noAutofit/>
          </a:bodyPr>
          <a:lstStyle/>
          <a:p>
            <a:r>
              <a:rPr lang="en-US" sz="2000" b="1" dirty="0"/>
              <a:t>MISSION</a:t>
            </a:r>
          </a:p>
          <a:p>
            <a:r>
              <a:rPr lang="en-US" sz="2000" b="1" dirty="0"/>
              <a:t>VISION</a:t>
            </a:r>
          </a:p>
          <a:p>
            <a:r>
              <a:rPr lang="en-US" sz="2000" b="1" dirty="0"/>
              <a:t>ACADEMIC STRUCTURE</a:t>
            </a:r>
          </a:p>
          <a:p>
            <a:r>
              <a:rPr lang="en-US" sz="2000" b="1" dirty="0"/>
              <a:t>BOARD OF DIRECTORS</a:t>
            </a:r>
          </a:p>
          <a:p>
            <a:r>
              <a:rPr lang="en-US" sz="2000" b="1" dirty="0"/>
              <a:t>ADMINISTRATIVE STRUCTURE</a:t>
            </a:r>
          </a:p>
          <a:p>
            <a:r>
              <a:rPr lang="en-US" sz="2000" b="1" dirty="0"/>
              <a:t>ADVISORY BOARD</a:t>
            </a:r>
          </a:p>
          <a:p>
            <a:r>
              <a:rPr lang="en-US" sz="2000" b="1" dirty="0"/>
              <a:t>DEPARTMENTS</a:t>
            </a:r>
          </a:p>
          <a:p>
            <a:r>
              <a:rPr lang="en-US" sz="2000" b="1" dirty="0" smtClean="0"/>
              <a:t>PROGRAMS</a:t>
            </a:r>
            <a:endParaRPr lang="tr-TR" sz="2000" b="1" dirty="0" smtClean="0"/>
          </a:p>
          <a:p>
            <a:r>
              <a:rPr lang="en-GB" sz="2000" b="1" dirty="0"/>
              <a:t>STUDENT ADMISSION</a:t>
            </a:r>
          </a:p>
          <a:p>
            <a:r>
              <a:rPr lang="en-GB" sz="2000" b="1" dirty="0"/>
              <a:t>NUMBERS</a:t>
            </a:r>
          </a:p>
          <a:p>
            <a:r>
              <a:rPr lang="en-GB" sz="2000" b="1" dirty="0"/>
              <a:t>BILATERAL AGREEMENTS</a:t>
            </a:r>
          </a:p>
          <a:p>
            <a:r>
              <a:rPr lang="en-GB" sz="2000" b="1" dirty="0"/>
              <a:t>ACCREDITATION</a:t>
            </a:r>
          </a:p>
          <a:p>
            <a:r>
              <a:rPr lang="en-GB" sz="2000" b="1" dirty="0"/>
              <a:t>PHYSICAL INFRASTRUCTURE</a:t>
            </a:r>
            <a:endParaRPr lang="en-GB" sz="2000" b="1" dirty="0" smtClean="0"/>
          </a:p>
        </p:txBody>
      </p:sp>
      <p:pic>
        <p:nvPicPr>
          <p:cNvPr id="5" name="Resim 4"/>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33250435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duotone>
              <a:prstClr val="black"/>
              <a:schemeClr val="accent1">
                <a:tint val="45000"/>
                <a:satMod val="400000"/>
              </a:schemeClr>
            </a:duotone>
            <a:extLst>
              <a:ext uri="{BEBA8EAE-BF5A-486C-A8C5-ECC9F3942E4B}">
                <a14:imgProps xmlns:a14="http://schemas.microsoft.com/office/drawing/2010/main">
                  <a14:imgLayer r:embed="rId3">
                    <a14:imgEffect>
                      <a14:artisticPencilGrayscale pencilSize="2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6719" y="500062"/>
            <a:ext cx="7308057" cy="1325563"/>
          </a:xfrm>
        </p:spPr>
        <p:txBody>
          <a:bodyPr/>
          <a:lstStyle/>
          <a:p>
            <a:r>
              <a:rPr lang="tr-TR" b="1" dirty="0" smtClean="0">
                <a:solidFill>
                  <a:schemeClr val="tx1"/>
                </a:solidFill>
              </a:rPr>
              <a:t>   </a:t>
            </a:r>
            <a:r>
              <a:rPr lang="tr-TR" b="1" dirty="0" smtClean="0"/>
              <a:t>MISSION</a:t>
            </a:r>
            <a:endParaRPr lang="tr-TR" dirty="0"/>
          </a:p>
        </p:txBody>
      </p:sp>
      <p:sp>
        <p:nvSpPr>
          <p:cNvPr id="3" name="Content Placeholder 2"/>
          <p:cNvSpPr>
            <a:spLocks noGrp="1"/>
          </p:cNvSpPr>
          <p:nvPr>
            <p:ph idx="1"/>
          </p:nvPr>
        </p:nvSpPr>
        <p:spPr>
          <a:xfrm>
            <a:off x="1858945" y="1825625"/>
            <a:ext cx="10333055" cy="4351338"/>
          </a:xfrm>
        </p:spPr>
        <p:txBody>
          <a:bodyPr/>
          <a:lstStyle/>
          <a:p>
            <a:r>
              <a:rPr lang="tr-TR" b="1" dirty="0"/>
              <a:t>	</a:t>
            </a:r>
            <a:r>
              <a:rPr lang="en-US" b="1" i="1" dirty="0"/>
              <a:t>Social Sciences Institute,</a:t>
            </a:r>
          </a:p>
          <a:p>
            <a:endParaRPr lang="en-US" b="1" i="1" dirty="0"/>
          </a:p>
          <a:p>
            <a:r>
              <a:rPr lang="en-US" b="1" i="1" dirty="0"/>
              <a:t>It has undertaken to raise individuals who research and question in the fields of social and human sciences, who can think in a holistic framework, and who protect their cultural values.</a:t>
            </a:r>
          </a:p>
          <a:p>
            <a:endParaRPr lang="en-US" b="1" i="1" dirty="0"/>
          </a:p>
          <a:p>
            <a:r>
              <a:rPr lang="en-US" b="1" i="1" dirty="0"/>
              <a:t>In addition, it has taken it upon itself to serve the society by contributing to the development of scientific knowledge and to contribute to the development of the country and the region.</a:t>
            </a:r>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pic>
        <p:nvPicPr>
          <p:cNvPr id="6" name="Resim 5"/>
          <p:cNvPicPr>
            <a:picLocks noChangeAspect="1"/>
          </p:cNvPicPr>
          <p:nvPr/>
        </p:nvPicPr>
        <p:blipFill>
          <a:blip r:embed="rId4">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19808585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7347" y="144061"/>
            <a:ext cx="10515600" cy="1325563"/>
          </a:xfrm>
        </p:spPr>
        <p:txBody>
          <a:bodyPr/>
          <a:lstStyle/>
          <a:p>
            <a:r>
              <a:rPr lang="tr-TR" b="1" dirty="0" smtClean="0">
                <a:solidFill>
                  <a:schemeClr val="tx1"/>
                </a:solidFill>
              </a:rPr>
              <a:t>   </a:t>
            </a:r>
            <a:r>
              <a:rPr lang="tr-TR" b="1" dirty="0"/>
              <a:t>VISION</a:t>
            </a:r>
            <a:endParaRPr lang="tr-TR" dirty="0"/>
          </a:p>
        </p:txBody>
      </p:sp>
      <p:sp>
        <p:nvSpPr>
          <p:cNvPr id="3" name="Content Placeholder 2"/>
          <p:cNvSpPr>
            <a:spLocks noGrp="1"/>
          </p:cNvSpPr>
          <p:nvPr>
            <p:ph idx="1"/>
          </p:nvPr>
        </p:nvSpPr>
        <p:spPr>
          <a:xfrm>
            <a:off x="2649071" y="1825625"/>
            <a:ext cx="8704729" cy="4351338"/>
          </a:xfrm>
        </p:spPr>
        <p:txBody>
          <a:bodyPr/>
          <a:lstStyle/>
          <a:p>
            <a:pPr marL="0" indent="0">
              <a:buNone/>
            </a:pPr>
            <a:r>
              <a:rPr lang="en-US" dirty="0"/>
              <a:t>To be an Institute that produces knowledge at a universal level, incorporates scientific technology into the teaching process, transforms scientific stance into culture and has competitive power.</a:t>
            </a:r>
            <a:endParaRPr lang="tr-TR" dirty="0"/>
          </a:p>
        </p:txBody>
      </p:sp>
      <p:pic>
        <p:nvPicPr>
          <p:cNvPr id="4" name="Resim 3"/>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4073304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1703" y="-206504"/>
            <a:ext cx="7986456" cy="1280890"/>
          </a:xfrm>
        </p:spPr>
        <p:txBody>
          <a:bodyPr/>
          <a:lstStyle/>
          <a:p>
            <a:r>
              <a:rPr lang="tr-TR" b="1" dirty="0" smtClean="0">
                <a:solidFill>
                  <a:schemeClr val="tx1"/>
                </a:solidFill>
              </a:rPr>
              <a:t>     </a:t>
            </a:r>
            <a:r>
              <a:rPr lang="tr-TR" b="1" dirty="0" err="1" smtClean="0"/>
              <a:t>Academic</a:t>
            </a:r>
            <a:r>
              <a:rPr lang="tr-TR" b="1" dirty="0" smtClean="0"/>
              <a:t> </a:t>
            </a:r>
            <a:r>
              <a:rPr lang="tr-TR" b="1" dirty="0" err="1" smtClean="0"/>
              <a:t>Organization</a:t>
            </a:r>
            <a:endParaRPr lang="tr-TR" dirty="0"/>
          </a:p>
        </p:txBody>
      </p:sp>
      <p:sp>
        <p:nvSpPr>
          <p:cNvPr id="6" name="Rectangle 2"/>
          <p:cNvSpPr>
            <a:spLocks noChangeArrowheads="1"/>
          </p:cNvSpPr>
          <p:nvPr/>
        </p:nvSpPr>
        <p:spPr bwMode="auto">
          <a:xfrm flipV="1">
            <a:off x="1341324" y="771524"/>
            <a:ext cx="125621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
        <p:nvSpPr>
          <p:cNvPr id="3" name="Rectangle 25"/>
          <p:cNvSpPr>
            <a:spLocks noChangeArrowheads="1"/>
          </p:cNvSpPr>
          <p:nvPr/>
        </p:nvSpPr>
        <p:spPr bwMode="auto">
          <a:xfrm>
            <a:off x="1236133" y="5048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7" name="Resim 6"/>
          <p:cNvPicPr>
            <a:picLocks noChangeAspect="1"/>
          </p:cNvPicPr>
          <p:nvPr/>
        </p:nvPicPr>
        <p:blipFill>
          <a:blip r:embed="rId2"/>
          <a:stretch>
            <a:fillRect/>
          </a:stretch>
        </p:blipFill>
        <p:spPr>
          <a:xfrm>
            <a:off x="99423" y="771524"/>
            <a:ext cx="12014200" cy="5997576"/>
          </a:xfrm>
          <a:prstGeom prst="rect">
            <a:avLst/>
          </a:prstGeom>
        </p:spPr>
      </p:pic>
    </p:spTree>
    <p:extLst>
      <p:ext uri="{BB962C8B-B14F-4D97-AF65-F5344CB8AC3E}">
        <p14:creationId xmlns:p14="http://schemas.microsoft.com/office/powerpoint/2010/main" val="14852818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30086" y="495754"/>
            <a:ext cx="10515600" cy="1325563"/>
          </a:xfrm>
        </p:spPr>
        <p:txBody>
          <a:bodyPr/>
          <a:lstStyle/>
          <a:p>
            <a:r>
              <a:rPr lang="tr-TR" b="1" dirty="0" smtClean="0"/>
              <a:t>                        </a:t>
            </a:r>
            <a:r>
              <a:rPr lang="tr-TR" b="1" dirty="0"/>
              <a:t>BOARD OF DIRECTORS</a:t>
            </a:r>
            <a:br>
              <a:rPr lang="tr-TR" b="1" dirty="0"/>
            </a:b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51292318"/>
              </p:ext>
            </p:extLst>
          </p:nvPr>
        </p:nvGraphicFramePr>
        <p:xfrm>
          <a:off x="2143899" y="2140298"/>
          <a:ext cx="8924947" cy="3657600"/>
        </p:xfrm>
        <a:graphic>
          <a:graphicData uri="http://schemas.openxmlformats.org/drawingml/2006/table">
            <a:tbl>
              <a:tblPr firstRow="1" firstCol="1" bandRow="1">
                <a:tableStyleId>{5C22544A-7EE6-4342-B048-85BDC9FD1C3A}</a:tableStyleId>
              </a:tblPr>
              <a:tblGrid>
                <a:gridCol w="2794071">
                  <a:extLst>
                    <a:ext uri="{9D8B030D-6E8A-4147-A177-3AD203B41FA5}">
                      <a16:colId xmlns:a16="http://schemas.microsoft.com/office/drawing/2014/main" val="3396018439"/>
                    </a:ext>
                  </a:extLst>
                </a:gridCol>
                <a:gridCol w="3532992">
                  <a:extLst>
                    <a:ext uri="{9D8B030D-6E8A-4147-A177-3AD203B41FA5}">
                      <a16:colId xmlns:a16="http://schemas.microsoft.com/office/drawing/2014/main" val="1378169529"/>
                    </a:ext>
                  </a:extLst>
                </a:gridCol>
                <a:gridCol w="2597884">
                  <a:extLst>
                    <a:ext uri="{9D8B030D-6E8A-4147-A177-3AD203B41FA5}">
                      <a16:colId xmlns:a16="http://schemas.microsoft.com/office/drawing/2014/main" val="484644968"/>
                    </a:ext>
                  </a:extLst>
                </a:gridCol>
              </a:tblGrid>
              <a:tr h="1434174">
                <a:tc>
                  <a:txBody>
                    <a:bodyPr/>
                    <a:lstStyle/>
                    <a:p>
                      <a:pPr algn="ctr">
                        <a:spcAft>
                          <a:spcPts val="0"/>
                        </a:spcAft>
                      </a:pPr>
                      <a:endParaRPr lang="tr-TR" sz="2000" b="1" dirty="0" smtClean="0">
                        <a:effectLst/>
                      </a:endParaRPr>
                    </a:p>
                    <a:p>
                      <a:pPr algn="ctr">
                        <a:spcAft>
                          <a:spcPts val="0"/>
                        </a:spcAft>
                      </a:pPr>
                      <a:r>
                        <a:rPr lang="tr-TR" sz="2000" b="1" dirty="0" err="1" smtClean="0">
                          <a:effectLst/>
                        </a:rPr>
                        <a:t>Associate</a:t>
                      </a:r>
                      <a:r>
                        <a:rPr lang="tr-TR" sz="2000" b="1" dirty="0" smtClean="0">
                          <a:effectLst/>
                        </a:rPr>
                        <a:t> </a:t>
                      </a:r>
                      <a:r>
                        <a:rPr lang="tr-TR" sz="2000" b="1" dirty="0" err="1" smtClean="0">
                          <a:effectLst/>
                        </a:rPr>
                        <a:t>Professor</a:t>
                      </a:r>
                      <a:r>
                        <a:rPr lang="tr-TR" sz="2000" b="1" dirty="0" smtClean="0">
                          <a:effectLst/>
                        </a:rPr>
                        <a:t> Özkan HAYKIR </a:t>
                      </a:r>
                      <a:r>
                        <a:rPr lang="tr-TR" sz="2000" b="1" dirty="0" err="1" smtClean="0">
                          <a:effectLst/>
                        </a:rPr>
                        <a:t>Phd</a:t>
                      </a:r>
                      <a:r>
                        <a:rPr lang="tr-TR" sz="2000" b="1" dirty="0" smtClean="0">
                          <a:effectLst/>
                        </a:rPr>
                        <a:t>.</a:t>
                      </a:r>
                      <a:endParaRPr lang="tr-TR" sz="2000" b="1" dirty="0">
                        <a:effectLst/>
                      </a:endParaRPr>
                    </a:p>
                    <a:p>
                      <a:pPr algn="ctr">
                        <a:spcAft>
                          <a:spcPts val="0"/>
                        </a:spcAft>
                      </a:pPr>
                      <a:r>
                        <a:rPr lang="tr-TR" sz="2000" b="1" dirty="0" err="1" smtClean="0">
                          <a:effectLst/>
                        </a:rPr>
                        <a:t>Assistant</a:t>
                      </a:r>
                      <a:r>
                        <a:rPr lang="tr-TR" sz="2000" b="1" dirty="0" smtClean="0">
                          <a:effectLst/>
                        </a:rPr>
                        <a:t> </a:t>
                      </a:r>
                      <a:r>
                        <a:rPr lang="tr-TR" sz="2000" b="1" dirty="0" err="1" smtClean="0">
                          <a:effectLst/>
                        </a:rPr>
                        <a:t>Director</a:t>
                      </a:r>
                      <a:endParaRPr lang="tr-TR" sz="2000" b="1" dirty="0">
                        <a:effectLst/>
                      </a:endParaRPr>
                    </a:p>
                    <a:p>
                      <a:pPr algn="ctr">
                        <a:spcAft>
                          <a:spcPts val="0"/>
                        </a:spcAft>
                      </a:pPr>
                      <a:r>
                        <a:rPr lang="tr-TR" sz="2000" b="1" dirty="0">
                          <a:effectLst/>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90170" algn="ctr">
                        <a:spcAft>
                          <a:spcPts val="0"/>
                        </a:spcAft>
                      </a:pPr>
                      <a:endParaRPr lang="tr-TR" sz="2000" b="1" dirty="0" smtClean="0">
                        <a:effectLst/>
                      </a:endParaRPr>
                    </a:p>
                    <a:p>
                      <a:pPr marR="90170" algn="ctr">
                        <a:spcAft>
                          <a:spcPts val="0"/>
                        </a:spcAft>
                      </a:pPr>
                      <a:r>
                        <a:rPr lang="tr-TR" sz="2000" b="1" dirty="0">
                          <a:effectLst/>
                        </a:rPr>
                        <a:t> </a:t>
                      </a:r>
                      <a:r>
                        <a:rPr lang="tr-TR" sz="2000" b="1" dirty="0" err="1" smtClean="0">
                          <a:effectLst/>
                        </a:rPr>
                        <a:t>Professor</a:t>
                      </a:r>
                      <a:r>
                        <a:rPr lang="tr-TR" sz="2000" b="1" dirty="0" smtClean="0">
                          <a:effectLst/>
                        </a:rPr>
                        <a:t> H. Işın DİZDARLAR ERDOĞAN </a:t>
                      </a:r>
                      <a:r>
                        <a:rPr lang="tr-TR" sz="2000" b="1" dirty="0" err="1" smtClean="0">
                          <a:effectLst/>
                        </a:rPr>
                        <a:t>Phd</a:t>
                      </a:r>
                      <a:r>
                        <a:rPr lang="tr-TR" sz="2000" b="1" dirty="0" smtClean="0">
                          <a:effectLst/>
                        </a:rPr>
                        <a:t>.</a:t>
                      </a:r>
                    </a:p>
                    <a:p>
                      <a:pPr marR="90170" algn="ctr">
                        <a:spcAft>
                          <a:spcPts val="0"/>
                        </a:spcAft>
                      </a:pPr>
                      <a:r>
                        <a:rPr lang="tr-TR" sz="2000" b="1" dirty="0" smtClean="0">
                          <a:effectLst/>
                        </a:rPr>
                        <a:t>Manager</a:t>
                      </a:r>
                    </a:p>
                    <a:p>
                      <a:pPr>
                        <a:spcAft>
                          <a:spcPts val="0"/>
                        </a:spcAft>
                      </a:pP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endParaRPr lang="tr-TR" sz="2000" b="1" dirty="0" smtClean="0">
                        <a:effectLst/>
                      </a:endParaRPr>
                    </a:p>
                    <a:p>
                      <a:pPr algn="ctr">
                        <a:spcAft>
                          <a:spcPts val="0"/>
                        </a:spcAft>
                      </a:pPr>
                      <a:r>
                        <a:rPr lang="tr-TR" sz="2000" b="1" dirty="0" smtClean="0">
                          <a:effectLst/>
                        </a:rPr>
                        <a:t>Dr. </a:t>
                      </a:r>
                      <a:r>
                        <a:rPr lang="tr-TR" sz="2000" b="1" dirty="0" err="1" smtClean="0">
                          <a:effectLst/>
                        </a:rPr>
                        <a:t>Öğr</a:t>
                      </a:r>
                      <a:r>
                        <a:rPr lang="tr-TR" sz="2000" b="1" dirty="0" smtClean="0">
                          <a:effectLst/>
                        </a:rPr>
                        <a:t>. Üyesi Turgay DÜGEN</a:t>
                      </a:r>
                    </a:p>
                    <a:p>
                      <a:pPr algn="ctr">
                        <a:spcAft>
                          <a:spcPts val="0"/>
                        </a:spcAft>
                      </a:pPr>
                      <a:r>
                        <a:rPr lang="tr-TR" sz="2000" b="1" dirty="0" err="1" smtClean="0">
                          <a:effectLst/>
                        </a:rPr>
                        <a:t>Assistant</a:t>
                      </a:r>
                      <a:r>
                        <a:rPr lang="tr-TR" sz="2000" b="1" dirty="0" smtClean="0">
                          <a:effectLst/>
                        </a:rPr>
                        <a:t> </a:t>
                      </a:r>
                      <a:r>
                        <a:rPr lang="tr-TR" sz="2000" b="1" dirty="0" err="1" smtClean="0">
                          <a:effectLst/>
                        </a:rPr>
                        <a:t>Director</a:t>
                      </a:r>
                      <a:endParaRPr lang="tr-TR" sz="2000" b="1" dirty="0" smtClean="0">
                        <a:effectLst/>
                      </a:endParaRPr>
                    </a:p>
                    <a:p>
                      <a:pPr algn="ctr">
                        <a:spcAft>
                          <a:spcPts val="0"/>
                        </a:spcAft>
                      </a:pP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84776581"/>
                  </a:ext>
                </a:extLst>
              </a:tr>
              <a:tr h="1721009">
                <a:tc>
                  <a:txBody>
                    <a:bodyPr/>
                    <a:lstStyle/>
                    <a:p>
                      <a:pPr algn="ctr">
                        <a:spcAft>
                          <a:spcPts val="0"/>
                        </a:spcAft>
                      </a:pPr>
                      <a:r>
                        <a:rPr lang="tr-TR" sz="2000" b="1" dirty="0">
                          <a:effectLst/>
                        </a:rPr>
                        <a:t> </a:t>
                      </a:r>
                      <a:r>
                        <a:rPr lang="tr-TR" sz="2000" b="1" dirty="0" err="1" smtClean="0">
                          <a:effectLst/>
                        </a:rPr>
                        <a:t>Professor</a:t>
                      </a:r>
                      <a:r>
                        <a:rPr lang="tr-TR" sz="2000" b="1" dirty="0" smtClean="0">
                          <a:effectLst/>
                        </a:rPr>
                        <a:t> Nevzat TOPAL </a:t>
                      </a:r>
                      <a:r>
                        <a:rPr lang="tr-TR" sz="2000" b="1" dirty="0" err="1" smtClean="0">
                          <a:effectLst/>
                        </a:rPr>
                        <a:t>Phd</a:t>
                      </a:r>
                      <a:r>
                        <a:rPr lang="tr-TR" sz="2000" b="1" dirty="0" smtClean="0">
                          <a:effectLst/>
                        </a:rPr>
                        <a:t>. </a:t>
                      </a:r>
                      <a:endPar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rPr>
                        <a:t>Board </a:t>
                      </a:r>
                      <a:r>
                        <a:rPr lang="tr-TR" sz="20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Member</a:t>
                      </a:r>
                      <a:endPar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endParaRPr lang="tr-TR" sz="2000" b="1" dirty="0">
                        <a:effectLst/>
                      </a:endParaRPr>
                    </a:p>
                  </a:txBody>
                  <a:tcPr marL="68580" marR="68580" marT="0" marB="0" anchor="ctr"/>
                </a:tc>
                <a:tc>
                  <a:txBody>
                    <a:bodyPr/>
                    <a:lstStyle/>
                    <a:p>
                      <a:pPr algn="ctr">
                        <a:spcAft>
                          <a:spcPts val="0"/>
                        </a:spcAft>
                      </a:pPr>
                      <a:endParaRPr lang="tr-TR" sz="2000" b="1" dirty="0" smtClean="0">
                        <a:solidFill>
                          <a:schemeClr val="bg1"/>
                        </a:solidFill>
                        <a:effectLst/>
                      </a:endParaRPr>
                    </a:p>
                    <a:p>
                      <a:pPr algn="ctr">
                        <a:spcAft>
                          <a:spcPts val="0"/>
                        </a:spcAft>
                      </a:pPr>
                      <a:r>
                        <a:rPr lang="tr-TR" sz="2000" b="1" dirty="0" err="1" smtClean="0">
                          <a:solidFill>
                            <a:schemeClr val="bg1"/>
                          </a:solidFill>
                          <a:effectLst/>
                        </a:rPr>
                        <a:t>Associate</a:t>
                      </a:r>
                      <a:r>
                        <a:rPr lang="tr-TR" sz="2000" b="1" dirty="0" smtClean="0">
                          <a:solidFill>
                            <a:schemeClr val="bg1"/>
                          </a:solidFill>
                          <a:effectLst/>
                        </a:rPr>
                        <a:t> </a:t>
                      </a:r>
                      <a:r>
                        <a:rPr lang="tr-TR" sz="2000" b="1" dirty="0" err="1" smtClean="0">
                          <a:solidFill>
                            <a:schemeClr val="bg1"/>
                          </a:solidFill>
                          <a:effectLst/>
                        </a:rPr>
                        <a:t>Professor</a:t>
                      </a:r>
                      <a:r>
                        <a:rPr lang="tr-TR" sz="2000" b="1" dirty="0" smtClean="0">
                          <a:solidFill>
                            <a:schemeClr val="bg1"/>
                          </a:solidFill>
                          <a:effectLst/>
                        </a:rPr>
                        <a:t> </a:t>
                      </a:r>
                      <a:r>
                        <a:rPr lang="tr-TR" sz="2000" b="1" dirty="0" err="1" smtClean="0">
                          <a:solidFill>
                            <a:schemeClr val="bg1"/>
                          </a:solidFill>
                          <a:effectLst/>
                        </a:rPr>
                        <a:t>Ramis</a:t>
                      </a:r>
                      <a:r>
                        <a:rPr lang="tr-TR" sz="2000" b="1" dirty="0" smtClean="0">
                          <a:solidFill>
                            <a:schemeClr val="bg1"/>
                          </a:solidFill>
                          <a:effectLst/>
                        </a:rPr>
                        <a:t> KARABULUT </a:t>
                      </a:r>
                      <a:r>
                        <a:rPr lang="tr-TR" sz="2000" b="1" dirty="0" err="1" smtClean="0">
                          <a:solidFill>
                            <a:schemeClr val="bg1"/>
                          </a:solidFill>
                          <a:effectLst/>
                        </a:rPr>
                        <a:t>Phd</a:t>
                      </a:r>
                      <a:r>
                        <a:rPr lang="tr-TR" sz="2000" b="1" dirty="0" smtClean="0">
                          <a:solidFill>
                            <a:schemeClr val="bg1"/>
                          </a:solidFill>
                          <a:effectLst/>
                        </a:rPr>
                        <a:t>.</a:t>
                      </a:r>
                    </a:p>
                    <a:p>
                      <a:pPr algn="ctr">
                        <a:spcAft>
                          <a:spcPts val="0"/>
                        </a:spcAft>
                      </a:pPr>
                      <a:r>
                        <a:rPr lang="tr-TR" sz="2000" b="1" dirty="0" smtClean="0">
                          <a:solidFill>
                            <a:schemeClr val="bg1"/>
                          </a:solidFill>
                          <a:effectLst/>
                        </a:rPr>
                        <a:t>Board </a:t>
                      </a:r>
                      <a:r>
                        <a:rPr lang="tr-TR" sz="2000" b="1" dirty="0" err="1" smtClean="0">
                          <a:solidFill>
                            <a:schemeClr val="bg1"/>
                          </a:solidFill>
                          <a:effectLst/>
                        </a:rPr>
                        <a:t>Member</a:t>
                      </a:r>
                      <a:endParaRPr lang="tr-TR" sz="2000" b="1" dirty="0" smtClean="0">
                        <a:solidFill>
                          <a:schemeClr val="bg1"/>
                        </a:solidFill>
                        <a:effectLst/>
                      </a:endParaRPr>
                    </a:p>
                    <a:p>
                      <a:pPr algn="ctr">
                        <a:spcAft>
                          <a:spcPts val="0"/>
                        </a:spcAft>
                      </a:pPr>
                      <a:r>
                        <a:rPr lang="tr-TR" sz="2000" b="1" dirty="0" smtClean="0">
                          <a:effectLst/>
                        </a:rPr>
                        <a:t> </a:t>
                      </a:r>
                      <a:endParaRPr lang="tr-TR" sz="2000" b="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2000" b="1" dirty="0">
                          <a:effectLst/>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tc>
                  <a:txBody>
                    <a:bodyPr/>
                    <a:lstStyle/>
                    <a:p>
                      <a:pPr algn="ctr">
                        <a:spcAft>
                          <a:spcPts val="0"/>
                        </a:spcAft>
                      </a:pPr>
                      <a:endParaRPr lang="tr-TR" sz="2000" b="1" dirty="0" smtClean="0">
                        <a:solidFill>
                          <a:schemeClr val="bg1"/>
                        </a:solidFill>
                        <a:effectLst/>
                      </a:endParaRPr>
                    </a:p>
                    <a:p>
                      <a:pPr algn="ctr">
                        <a:spcAft>
                          <a:spcPts val="0"/>
                        </a:spcAft>
                      </a:pPr>
                      <a:r>
                        <a:rPr lang="tr-TR" sz="2000" b="1" dirty="0" err="1" smtClean="0">
                          <a:solidFill>
                            <a:schemeClr val="bg1"/>
                          </a:solidFill>
                          <a:effectLst/>
                        </a:rPr>
                        <a:t>Associate</a:t>
                      </a:r>
                      <a:r>
                        <a:rPr lang="tr-TR" sz="2000" b="1" dirty="0" smtClean="0">
                          <a:solidFill>
                            <a:schemeClr val="bg1"/>
                          </a:solidFill>
                          <a:effectLst/>
                        </a:rPr>
                        <a:t> </a:t>
                      </a:r>
                      <a:r>
                        <a:rPr lang="tr-TR" sz="2000" b="1" dirty="0" err="1" smtClean="0">
                          <a:solidFill>
                            <a:schemeClr val="bg1"/>
                          </a:solidFill>
                          <a:effectLst/>
                        </a:rPr>
                        <a:t>Professor</a:t>
                      </a:r>
                      <a:r>
                        <a:rPr lang="tr-TR" sz="2000" b="1" dirty="0" smtClean="0">
                          <a:solidFill>
                            <a:schemeClr val="bg1"/>
                          </a:solidFill>
                          <a:effectLst/>
                        </a:rPr>
                        <a:t> Ayşe TOPAL </a:t>
                      </a:r>
                      <a:r>
                        <a:rPr lang="tr-TR" sz="2000" b="1" dirty="0" err="1" smtClean="0">
                          <a:solidFill>
                            <a:schemeClr val="bg1"/>
                          </a:solidFill>
                          <a:effectLst/>
                        </a:rPr>
                        <a:t>Phd</a:t>
                      </a:r>
                      <a:r>
                        <a:rPr lang="tr-TR" sz="2000" b="1" dirty="0" smtClean="0">
                          <a:solidFill>
                            <a:schemeClr val="bg1"/>
                          </a:solidFill>
                          <a:effectLst/>
                        </a:rPr>
                        <a:t>.</a:t>
                      </a:r>
                    </a:p>
                    <a:p>
                      <a:pPr algn="ctr">
                        <a:spcAft>
                          <a:spcPts val="0"/>
                        </a:spcAft>
                      </a:pPr>
                      <a:r>
                        <a:rPr lang="tr-TR" sz="2000" b="1" dirty="0" smtClean="0">
                          <a:solidFill>
                            <a:schemeClr val="bg1"/>
                          </a:solidFill>
                          <a:effectLst/>
                        </a:rPr>
                        <a:t>Board </a:t>
                      </a:r>
                      <a:r>
                        <a:rPr lang="tr-TR" sz="2000" b="1" dirty="0" err="1" smtClean="0">
                          <a:solidFill>
                            <a:schemeClr val="bg1"/>
                          </a:solidFill>
                          <a:effectLst/>
                        </a:rPr>
                        <a:t>Member</a:t>
                      </a:r>
                      <a:endParaRPr lang="tr-TR" sz="2000" b="1" dirty="0" smtClean="0">
                        <a:solidFill>
                          <a:schemeClr val="bg1"/>
                        </a:solidFill>
                        <a:effectLst/>
                      </a:endParaRPr>
                    </a:p>
                    <a:p>
                      <a:pPr algn="ctr">
                        <a:spcAft>
                          <a:spcPts val="0"/>
                        </a:spcAft>
                      </a:pPr>
                      <a:r>
                        <a:rPr lang="tr-TR" sz="2000" b="1" dirty="0">
                          <a:effectLst/>
                        </a:rPr>
                        <a:t> </a:t>
                      </a:r>
                    </a:p>
                    <a:p>
                      <a:pPr algn="r">
                        <a:spcAft>
                          <a:spcPts val="0"/>
                        </a:spcAft>
                      </a:pPr>
                      <a:r>
                        <a:rPr lang="tr-TR" sz="2000" b="1" dirty="0">
                          <a:effectLst/>
                        </a:rPr>
                        <a:t> </a:t>
                      </a:r>
                    </a:p>
                    <a:p>
                      <a:pPr algn="ctr">
                        <a:spcAft>
                          <a:spcPts val="0"/>
                        </a:spcAft>
                      </a:pPr>
                      <a:r>
                        <a:rPr lang="tr-TR" sz="2000" b="1" dirty="0">
                          <a:effectLst/>
                        </a:rPr>
                        <a:t> </a:t>
                      </a:r>
                      <a:endParaRPr lang="tr-TR"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accent1"/>
                    </a:solidFill>
                  </a:tcPr>
                </a:tc>
                <a:extLst>
                  <a:ext uri="{0D108BD9-81ED-4DB2-BD59-A6C34878D82A}">
                    <a16:rowId xmlns:a16="http://schemas.microsoft.com/office/drawing/2014/main" val="2007530074"/>
                  </a:ext>
                </a:extLst>
              </a:tr>
            </a:tbl>
          </a:graphicData>
        </a:graphic>
      </p:graphicFrame>
      <p:pic>
        <p:nvPicPr>
          <p:cNvPr id="5" name="Resim 4"/>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19988639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108" y="-206504"/>
            <a:ext cx="7079338" cy="1280890"/>
          </a:xfrm>
        </p:spPr>
        <p:txBody>
          <a:bodyPr/>
          <a:lstStyle/>
          <a:p>
            <a:r>
              <a:rPr lang="tr-TR" dirty="0" err="1"/>
              <a:t>Administrative</a:t>
            </a:r>
            <a:r>
              <a:rPr lang="tr-TR" dirty="0"/>
              <a:t> </a:t>
            </a:r>
            <a:r>
              <a:rPr lang="tr-TR" dirty="0" err="1"/>
              <a:t>Organization</a:t>
            </a:r>
            <a:endParaRPr lang="tr-TR" dirty="0"/>
          </a:p>
        </p:txBody>
      </p:sp>
      <p:sp>
        <p:nvSpPr>
          <p:cNvPr id="3" name="Rectangle 2"/>
          <p:cNvSpPr>
            <a:spLocks noChangeArrowheads="1"/>
          </p:cNvSpPr>
          <p:nvPr/>
        </p:nvSpPr>
        <p:spPr bwMode="auto">
          <a:xfrm>
            <a:off x="3307404" y="-145914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7849" y="733424"/>
            <a:ext cx="8210551" cy="6029117"/>
          </a:xfrm>
          <a:prstGeom prst="rect">
            <a:avLst/>
          </a:prstGeom>
          <a:effectLst>
            <a:glow rad="279400">
              <a:schemeClr val="accent1">
                <a:alpha val="60000"/>
              </a:schemeClr>
            </a:glow>
            <a:softEdge rad="0"/>
          </a:effectLst>
        </p:spPr>
      </p:pic>
    </p:spTree>
    <p:extLst>
      <p:ext uri="{BB962C8B-B14F-4D97-AF65-F5344CB8AC3E}">
        <p14:creationId xmlns:p14="http://schemas.microsoft.com/office/powerpoint/2010/main" val="32761350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b="1" dirty="0" err="1"/>
              <a:t>Advisory</a:t>
            </a:r>
            <a:r>
              <a:rPr lang="tr-TR" b="1" dirty="0"/>
              <a:t> Board </a:t>
            </a:r>
            <a:r>
              <a:rPr lang="tr-TR" b="1" dirty="0" err="1" smtClean="0"/>
              <a:t>Members</a:t>
            </a:r>
            <a:r>
              <a:rPr lang="tr-TR" b="1" dirty="0"/>
              <a:t/>
            </a:r>
            <a:br>
              <a:rPr lang="tr-TR" b="1" dirty="0"/>
            </a:br>
            <a:endParaRPr lang="tr-TR" b="1"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963094005"/>
              </p:ext>
            </p:extLst>
          </p:nvPr>
        </p:nvGraphicFramePr>
        <p:xfrm>
          <a:off x="2036466" y="1828799"/>
          <a:ext cx="8119068" cy="3969570"/>
        </p:xfrm>
        <a:graphic>
          <a:graphicData uri="http://schemas.openxmlformats.org/drawingml/2006/table">
            <a:tbl>
              <a:tblPr/>
              <a:tblGrid>
                <a:gridCol w="2866386">
                  <a:extLst>
                    <a:ext uri="{9D8B030D-6E8A-4147-A177-3AD203B41FA5}">
                      <a16:colId xmlns:a16="http://schemas.microsoft.com/office/drawing/2014/main" val="3745319220"/>
                    </a:ext>
                  </a:extLst>
                </a:gridCol>
                <a:gridCol w="5252682">
                  <a:extLst>
                    <a:ext uri="{9D8B030D-6E8A-4147-A177-3AD203B41FA5}">
                      <a16:colId xmlns:a16="http://schemas.microsoft.com/office/drawing/2014/main" val="687893937"/>
                    </a:ext>
                  </a:extLst>
                </a:gridCol>
              </a:tblGrid>
              <a:tr h="414302">
                <a:tc>
                  <a:txBody>
                    <a:bodyPr/>
                    <a:lstStyle/>
                    <a:p>
                      <a:pPr marR="90170" algn="ctr">
                        <a:spcAft>
                          <a:spcPts val="0"/>
                        </a:spcAft>
                      </a:pPr>
                      <a:r>
                        <a:rPr lang="tr-TR" b="1" dirty="0">
                          <a:solidFill>
                            <a:schemeClr val="tx1"/>
                          </a:solidFill>
                          <a:effectLst/>
                        </a:rPr>
                        <a:t>Adı Soyadı</a:t>
                      </a:r>
                      <a:endParaRPr lang="tr-TR" dirty="0">
                        <a:solidFill>
                          <a:schemeClr val="tx1"/>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R="90170" algn="ctr">
                        <a:spcAft>
                          <a:spcPts val="0"/>
                        </a:spcAft>
                      </a:pPr>
                      <a:r>
                        <a:rPr lang="tr-TR" b="1" dirty="0">
                          <a:solidFill>
                            <a:schemeClr val="tx1"/>
                          </a:solidFill>
                          <a:effectLst/>
                        </a:rPr>
                        <a:t>Kurumu</a:t>
                      </a:r>
                      <a:endParaRPr lang="tr-TR" dirty="0">
                        <a:solidFill>
                          <a:schemeClr val="tx1"/>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49252798"/>
                  </a:ext>
                </a:extLst>
              </a:tr>
              <a:tr h="429761">
                <a:tc>
                  <a:txBody>
                    <a:bodyPr/>
                    <a:lstStyle/>
                    <a:p>
                      <a:pPr marR="90170" algn="just">
                        <a:spcAft>
                          <a:spcPts val="0"/>
                        </a:spcAft>
                      </a:pPr>
                      <a:r>
                        <a:rPr lang="tr-TR" sz="2000" b="1">
                          <a:solidFill>
                            <a:schemeClr val="accent1">
                              <a:lumMod val="75000"/>
                            </a:schemeClr>
                          </a:solidFill>
                          <a:effectLst/>
                        </a:rPr>
                        <a:t>Ogün SONGUR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tr-TR" b="1" dirty="0" smtClean="0">
                          <a:solidFill>
                            <a:schemeClr val="accent1">
                              <a:lumMod val="50000"/>
                            </a:schemeClr>
                          </a:solidFill>
                          <a:effectLst/>
                        </a:rPr>
                        <a:t>Niğde</a:t>
                      </a:r>
                      <a:r>
                        <a:rPr lang="tr-TR" b="1" baseline="0" dirty="0" smtClean="0">
                          <a:solidFill>
                            <a:schemeClr val="accent1">
                              <a:lumMod val="50000"/>
                            </a:schemeClr>
                          </a:solidFill>
                          <a:effectLst/>
                        </a:rPr>
                        <a:t> </a:t>
                      </a:r>
                      <a:r>
                        <a:rPr lang="en-US" b="1" dirty="0" smtClean="0">
                          <a:solidFill>
                            <a:schemeClr val="accent1">
                              <a:lumMod val="50000"/>
                            </a:schemeClr>
                          </a:solidFill>
                          <a:effectLst/>
                        </a:rPr>
                        <a:t>Vice President of the Chamber of Commerce and Industry</a:t>
                      </a:r>
                      <a:endParaRPr lang="tr-TR" b="1" dirty="0">
                        <a:solidFill>
                          <a:schemeClr val="accent1">
                            <a:lumMod val="50000"/>
                          </a:schemeClr>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20443785"/>
                  </a:ext>
                </a:extLst>
              </a:tr>
              <a:tr h="495462">
                <a:tc>
                  <a:txBody>
                    <a:bodyPr/>
                    <a:lstStyle/>
                    <a:p>
                      <a:pPr marR="90170" algn="just">
                        <a:spcAft>
                          <a:spcPts val="0"/>
                        </a:spcAft>
                      </a:pPr>
                      <a:r>
                        <a:rPr lang="tr-TR" sz="2000" b="1" dirty="0">
                          <a:solidFill>
                            <a:schemeClr val="accent1">
                              <a:lumMod val="75000"/>
                            </a:schemeClr>
                          </a:solidFill>
                          <a:effectLst/>
                        </a:rPr>
                        <a:t>Halil DEMİRDİLEK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tr-TR" b="1" dirty="0" smtClean="0">
                          <a:solidFill>
                            <a:schemeClr val="accent1">
                              <a:lumMod val="50000"/>
                            </a:schemeClr>
                          </a:solidFill>
                          <a:effectLst/>
                        </a:rPr>
                        <a:t>Niğde </a:t>
                      </a:r>
                      <a:r>
                        <a:rPr lang="en-US" b="1" dirty="0" smtClean="0">
                          <a:solidFill>
                            <a:schemeClr val="accent1">
                              <a:lumMod val="50000"/>
                            </a:schemeClr>
                          </a:solidFill>
                          <a:effectLst/>
                        </a:rPr>
                        <a:t>President of the Chamber of Independent Accountants and Financial Advisors</a:t>
                      </a:r>
                      <a:endParaRPr lang="tr-TR" b="1" dirty="0">
                        <a:solidFill>
                          <a:schemeClr val="accent1">
                            <a:lumMod val="50000"/>
                          </a:schemeClr>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50414058"/>
                  </a:ext>
                </a:extLst>
              </a:tr>
              <a:tr h="561163">
                <a:tc>
                  <a:txBody>
                    <a:bodyPr/>
                    <a:lstStyle/>
                    <a:p>
                      <a:pPr marR="90170" algn="just">
                        <a:spcAft>
                          <a:spcPts val="0"/>
                        </a:spcAft>
                      </a:pPr>
                      <a:r>
                        <a:rPr lang="tr-TR" sz="2000" b="1" dirty="0">
                          <a:solidFill>
                            <a:schemeClr val="accent1">
                              <a:lumMod val="75000"/>
                            </a:schemeClr>
                          </a:solidFill>
                          <a:effectLst/>
                        </a:rPr>
                        <a:t>Songül ÇALIŞKAN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en-US" b="1" dirty="0" smtClean="0">
                          <a:solidFill>
                            <a:schemeClr val="accent1">
                              <a:lumMod val="50000"/>
                            </a:schemeClr>
                          </a:solidFill>
                          <a:effectLst/>
                        </a:rPr>
                        <a:t>Turkish Disabled People Association</a:t>
                      </a:r>
                    </a:p>
                    <a:p>
                      <a:pPr marR="90170" algn="just">
                        <a:spcAft>
                          <a:spcPts val="0"/>
                        </a:spcAft>
                      </a:pPr>
                      <a:r>
                        <a:rPr lang="en-US" b="1" dirty="0" err="1" smtClean="0">
                          <a:solidFill>
                            <a:schemeClr val="accent1">
                              <a:lumMod val="50000"/>
                            </a:schemeClr>
                          </a:solidFill>
                          <a:effectLst/>
                        </a:rPr>
                        <a:t>Niğde</a:t>
                      </a:r>
                      <a:r>
                        <a:rPr lang="en-US" b="1" dirty="0" smtClean="0">
                          <a:solidFill>
                            <a:schemeClr val="accent1">
                              <a:lumMod val="50000"/>
                            </a:schemeClr>
                          </a:solidFill>
                          <a:effectLst/>
                        </a:rPr>
                        <a:t> Branch President</a:t>
                      </a:r>
                      <a:endParaRPr lang="tr-TR" b="1" dirty="0">
                        <a:solidFill>
                          <a:schemeClr val="accent1">
                            <a:lumMod val="50000"/>
                          </a:schemeClr>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97391452"/>
                  </a:ext>
                </a:extLst>
              </a:tr>
              <a:tr h="536429">
                <a:tc>
                  <a:txBody>
                    <a:bodyPr/>
                    <a:lstStyle/>
                    <a:p>
                      <a:pPr marR="90170" algn="just">
                        <a:spcAft>
                          <a:spcPts val="0"/>
                        </a:spcAft>
                      </a:pPr>
                      <a:r>
                        <a:rPr lang="tr-TR" sz="2000" b="1" dirty="0">
                          <a:solidFill>
                            <a:schemeClr val="accent1">
                              <a:lumMod val="75000"/>
                            </a:schemeClr>
                          </a:solidFill>
                          <a:effectLst/>
                        </a:rPr>
                        <a:t>Umut ZEYREK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tr-TR" b="1" dirty="0">
                          <a:solidFill>
                            <a:schemeClr val="accent1">
                              <a:lumMod val="50000"/>
                            </a:schemeClr>
                          </a:solidFill>
                          <a:effectLst/>
                        </a:rPr>
                        <a:t>Niğde Aile ve Sosyal Hizmetler Müdürü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060695449"/>
                  </a:ext>
                </a:extLst>
              </a:tr>
              <a:tr h="531792">
                <a:tc>
                  <a:txBody>
                    <a:bodyPr/>
                    <a:lstStyle/>
                    <a:p>
                      <a:pPr marR="90170" algn="just">
                        <a:spcAft>
                          <a:spcPts val="0"/>
                        </a:spcAft>
                      </a:pPr>
                      <a:r>
                        <a:rPr lang="tr-TR" sz="2000" b="1">
                          <a:solidFill>
                            <a:schemeClr val="accent1">
                              <a:lumMod val="75000"/>
                            </a:schemeClr>
                          </a:solidFill>
                          <a:effectLst/>
                        </a:rPr>
                        <a:t>Ali İlker ATABAY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tr-TR" b="1">
                          <a:solidFill>
                            <a:schemeClr val="accent1">
                              <a:lumMod val="50000"/>
                            </a:schemeClr>
                          </a:solidFill>
                          <a:effectLst/>
                        </a:rPr>
                        <a:t>Bor Karma Organize Sanayi Bölgesi Müdürü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53611196"/>
                  </a:ext>
                </a:extLst>
              </a:tr>
              <a:tr h="414302">
                <a:tc>
                  <a:txBody>
                    <a:bodyPr/>
                    <a:lstStyle/>
                    <a:p>
                      <a:pPr marR="90170" algn="just">
                        <a:spcAft>
                          <a:spcPts val="0"/>
                        </a:spcAft>
                      </a:pPr>
                      <a:r>
                        <a:rPr lang="tr-TR" sz="2000" b="1" dirty="0">
                          <a:solidFill>
                            <a:schemeClr val="accent1">
                              <a:lumMod val="75000"/>
                            </a:schemeClr>
                          </a:solidFill>
                          <a:effectLst/>
                        </a:rPr>
                        <a:t>Uğur DURMAZ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tr-TR" b="1" dirty="0" err="1">
                          <a:solidFill>
                            <a:schemeClr val="accent1">
                              <a:lumMod val="50000"/>
                            </a:schemeClr>
                          </a:solidFill>
                          <a:effectLst/>
                        </a:rPr>
                        <a:t>VakıfBank</a:t>
                      </a:r>
                      <a:r>
                        <a:rPr lang="tr-TR" b="1" dirty="0">
                          <a:solidFill>
                            <a:schemeClr val="accent1">
                              <a:lumMod val="50000"/>
                            </a:schemeClr>
                          </a:solidFill>
                          <a:effectLst/>
                        </a:rPr>
                        <a:t> Niğde Şube Müdürü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74098318"/>
                  </a:ext>
                </a:extLst>
              </a:tr>
              <a:tr h="414302">
                <a:tc>
                  <a:txBody>
                    <a:bodyPr/>
                    <a:lstStyle/>
                    <a:p>
                      <a:pPr marR="90170" algn="just">
                        <a:spcAft>
                          <a:spcPts val="0"/>
                        </a:spcAft>
                      </a:pPr>
                      <a:r>
                        <a:rPr lang="tr-TR" sz="2000" b="1" dirty="0" smtClean="0">
                          <a:solidFill>
                            <a:schemeClr val="accent1">
                              <a:lumMod val="75000"/>
                            </a:schemeClr>
                          </a:solidFill>
                          <a:effectLst/>
                        </a:rPr>
                        <a:t>Mehmet</a:t>
                      </a:r>
                      <a:r>
                        <a:rPr lang="tr-TR" sz="2000" b="1" baseline="0" dirty="0" smtClean="0">
                          <a:solidFill>
                            <a:schemeClr val="accent1">
                              <a:lumMod val="75000"/>
                            </a:schemeClr>
                          </a:solidFill>
                          <a:effectLst/>
                        </a:rPr>
                        <a:t> Sinan Çelik</a:t>
                      </a:r>
                      <a:endParaRPr lang="tr-TR" sz="2000" b="1" dirty="0">
                        <a:solidFill>
                          <a:schemeClr val="accent1">
                            <a:lumMod val="75000"/>
                          </a:schemeClr>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R="90170" algn="just">
                        <a:spcAft>
                          <a:spcPts val="0"/>
                        </a:spcAft>
                      </a:pPr>
                      <a:r>
                        <a:rPr lang="tr-TR" b="1" dirty="0" smtClean="0">
                          <a:solidFill>
                            <a:schemeClr val="accent1">
                              <a:lumMod val="50000"/>
                            </a:schemeClr>
                          </a:solidFill>
                          <a:effectLst/>
                        </a:rPr>
                        <a:t>Dr. </a:t>
                      </a:r>
                      <a:r>
                        <a:rPr lang="tr-TR" b="1" dirty="0" err="1" smtClean="0">
                          <a:solidFill>
                            <a:schemeClr val="accent1">
                              <a:lumMod val="50000"/>
                            </a:schemeClr>
                          </a:solidFill>
                          <a:effectLst/>
                        </a:rPr>
                        <a:t>Öğr</a:t>
                      </a:r>
                      <a:r>
                        <a:rPr lang="tr-TR" b="1" dirty="0" smtClean="0">
                          <a:solidFill>
                            <a:schemeClr val="accent1">
                              <a:lumMod val="50000"/>
                            </a:schemeClr>
                          </a:solidFill>
                          <a:effectLst/>
                        </a:rPr>
                        <a:t>. Üyesi</a:t>
                      </a:r>
                      <a:endParaRPr lang="tr-TR" b="1" dirty="0">
                        <a:solidFill>
                          <a:schemeClr val="accent1">
                            <a:lumMod val="50000"/>
                          </a:schemeClr>
                        </a:solidFill>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59756591"/>
                  </a:ext>
                </a:extLst>
              </a:tr>
            </a:tbl>
          </a:graphicData>
        </a:graphic>
      </p:graphicFrame>
      <p:pic>
        <p:nvPicPr>
          <p:cNvPr id="4" name="Resim 3"/>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15816819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70396" y="169398"/>
            <a:ext cx="8911687" cy="672427"/>
          </a:xfrm>
        </p:spPr>
        <p:txBody>
          <a:bodyPr>
            <a:normAutofit fontScale="90000"/>
          </a:bodyPr>
          <a:lstStyle/>
          <a:p>
            <a:r>
              <a:rPr lang="tr-TR" dirty="0" smtClean="0">
                <a:latin typeface="Calibri" panose="020F0502020204030204" pitchFamily="34" charset="0"/>
                <a:cs typeface="Calibri" panose="020F0502020204030204" pitchFamily="34" charset="0"/>
              </a:rPr>
              <a:t/>
            </a:r>
            <a:br>
              <a:rPr lang="tr-TR" dirty="0" smtClean="0">
                <a:latin typeface="Calibri" panose="020F0502020204030204" pitchFamily="34" charset="0"/>
                <a:cs typeface="Calibri" panose="020F0502020204030204" pitchFamily="34" charset="0"/>
              </a:rPr>
            </a:br>
            <a:r>
              <a:rPr lang="tr-TR" dirty="0">
                <a:latin typeface="Calibri" panose="020F0502020204030204" pitchFamily="34" charset="0"/>
                <a:cs typeface="Calibri" panose="020F0502020204030204" pitchFamily="34" charset="0"/>
              </a:rPr>
              <a:t> </a:t>
            </a:r>
            <a:r>
              <a:rPr lang="tr-TR" dirty="0" smtClean="0">
                <a:latin typeface="Calibri" panose="020F0502020204030204" pitchFamily="34" charset="0"/>
                <a:cs typeface="Calibri" panose="020F0502020204030204" pitchFamily="34" charset="0"/>
              </a:rPr>
              <a:t>                 DEPARTMENTS</a:t>
            </a:r>
            <a:r>
              <a:rPr lang="tr-TR" sz="2800" dirty="0">
                <a:latin typeface="Calibri" panose="020F0502020204030204" pitchFamily="34" charset="0"/>
                <a:ea typeface="Calibri" panose="020F0502020204030204" pitchFamily="34" charset="0"/>
                <a:cs typeface="Calibri" panose="020F0502020204030204" pitchFamily="34" charset="0"/>
              </a:rPr>
              <a:t/>
            </a:r>
            <a:br>
              <a:rPr lang="tr-TR" sz="2800" dirty="0">
                <a:latin typeface="Calibri" panose="020F0502020204030204" pitchFamily="34" charset="0"/>
                <a:ea typeface="Calibri" panose="020F0502020204030204" pitchFamily="34" charset="0"/>
                <a:cs typeface="Calibri" panose="020F0502020204030204" pitchFamily="34" charset="0"/>
              </a:rPr>
            </a:br>
            <a:endParaRPr lang="tr-TR" b="1" dirty="0">
              <a:solidFill>
                <a:schemeClr val="tx1"/>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3032953617"/>
              </p:ext>
            </p:extLst>
          </p:nvPr>
        </p:nvGraphicFramePr>
        <p:xfrm>
          <a:off x="1858945" y="974696"/>
          <a:ext cx="9102411" cy="5697405"/>
        </p:xfrm>
        <a:graphic>
          <a:graphicData uri="http://schemas.openxmlformats.org/drawingml/2006/table">
            <a:tbl>
              <a:tblPr firstRow="1" firstCol="1" bandRow="1">
                <a:tableStyleId>{5C22544A-7EE6-4342-B048-85BDC9FD1C3A}</a:tableStyleId>
              </a:tblPr>
              <a:tblGrid>
                <a:gridCol w="6416264">
                  <a:extLst>
                    <a:ext uri="{9D8B030D-6E8A-4147-A177-3AD203B41FA5}">
                      <a16:colId xmlns:a16="http://schemas.microsoft.com/office/drawing/2014/main" val="4032270077"/>
                    </a:ext>
                  </a:extLst>
                </a:gridCol>
                <a:gridCol w="2686147">
                  <a:extLst>
                    <a:ext uri="{9D8B030D-6E8A-4147-A177-3AD203B41FA5}">
                      <a16:colId xmlns:a16="http://schemas.microsoft.com/office/drawing/2014/main" val="528241575"/>
                    </a:ext>
                  </a:extLst>
                </a:gridCol>
              </a:tblGrid>
              <a:tr h="271305">
                <a:tc>
                  <a:txBody>
                    <a:bodyPr/>
                    <a:lstStyle/>
                    <a:p>
                      <a:pPr algn="ctr">
                        <a:lnSpc>
                          <a:spcPct val="107000"/>
                        </a:lnSpc>
                        <a:spcAft>
                          <a:spcPts val="0"/>
                        </a:spcAft>
                      </a:pP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tc>
                  <a:txBody>
                    <a:bodyPr/>
                    <a:lstStyle/>
                    <a:p>
                      <a:pPr algn="ctr">
                        <a:lnSpc>
                          <a:spcPct val="107000"/>
                        </a:lnSpc>
                        <a:spcAft>
                          <a:spcPts val="0"/>
                        </a:spcAft>
                      </a:pPr>
                      <a:r>
                        <a:rPr lang="tr-TR" sz="1600" dirty="0" err="1" smtClean="0">
                          <a:effectLst/>
                          <a:latin typeface="Calibri" panose="020F0502020204030204" pitchFamily="34" charset="0"/>
                          <a:ea typeface="+mn-ea"/>
                          <a:cs typeface="Calibri" panose="020F0502020204030204" pitchFamily="34" charset="0"/>
                        </a:rPr>
                        <a:t>Opening</a:t>
                      </a:r>
                      <a:r>
                        <a:rPr lang="tr-TR" sz="1600" baseline="0" dirty="0" smtClean="0">
                          <a:effectLst/>
                          <a:latin typeface="Calibri" panose="020F0502020204030204" pitchFamily="34" charset="0"/>
                          <a:ea typeface="+mn-ea"/>
                          <a:cs typeface="Calibri" panose="020F0502020204030204" pitchFamily="34" charset="0"/>
                        </a:rPr>
                        <a:t> </a:t>
                      </a:r>
                      <a:r>
                        <a:rPr lang="tr-TR" sz="1600" baseline="0" dirty="0" err="1" smtClean="0">
                          <a:effectLst/>
                          <a:latin typeface="Calibri" panose="020F0502020204030204" pitchFamily="34" charset="0"/>
                          <a:ea typeface="+mn-ea"/>
                          <a:cs typeface="Calibri" panose="020F0502020204030204" pitchFamily="34" charset="0"/>
                        </a:rPr>
                        <a:t>Year</a:t>
                      </a: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extLst>
                  <a:ext uri="{0D108BD9-81ED-4DB2-BD59-A6C34878D82A}">
                    <a16:rowId xmlns:a16="http://schemas.microsoft.com/office/drawing/2014/main" val="1419176072"/>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EURASIAN STUDIES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2014-2015</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04109542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BANKING AND FINANCE</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2018-2019</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667433507"/>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PHYSICAL EDUCATION AND SPORTS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1994-1995</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146375090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GEOGRAPHY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a:effectLst/>
                          <a:latin typeface="Calibri" panose="020F0502020204030204" pitchFamily="34" charset="0"/>
                          <a:cs typeface="Calibri" panose="020F0502020204030204" pitchFamily="34" charset="0"/>
                        </a:rPr>
                        <a:t>-</a:t>
                      </a:r>
                      <a:endParaRPr lang="tr-TR" sz="160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3030866336"/>
                  </a:ext>
                </a:extLst>
              </a:tr>
              <a:tr h="271305">
                <a:tc>
                  <a:txBody>
                    <a:bodyPr/>
                    <a:lstStyle/>
                    <a:p>
                      <a:pPr>
                        <a:lnSpc>
                          <a:spcPct val="107000"/>
                        </a:lnSpc>
                        <a:spcAft>
                          <a:spcPts val="0"/>
                        </a:spcAft>
                      </a:pPr>
                      <a:r>
                        <a:rPr lang="en-US" sz="1400" dirty="0" smtClean="0">
                          <a:effectLst/>
                          <a:latin typeface="Calibri" panose="020F0502020204030204" pitchFamily="34" charset="0"/>
                          <a:ea typeface="Calibri" panose="020F0502020204030204" pitchFamily="34" charset="0"/>
                          <a:cs typeface="Calibri" panose="020F0502020204030204" pitchFamily="34" charset="0"/>
                        </a:rPr>
                        <a:t>CONTEMPORARY TURKISH DIALECTS AND LITERATURES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2018-2019</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743066875"/>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ECONOMY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1994-1995</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141802280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COMMUNICATION SCIENCES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2023-2024</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994228062"/>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ISLAMIC HISTORY AND ARTS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326613923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BUSINESS ADMINISTRATION AND MANAGEMENT</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a:effectLst/>
                          <a:latin typeface="Calibri" panose="020F0502020204030204" pitchFamily="34" charset="0"/>
                          <a:cs typeface="Calibri" panose="020F0502020204030204" pitchFamily="34" charset="0"/>
                        </a:rPr>
                        <a:t>1994-1995</a:t>
                      </a:r>
                      <a:endParaRPr lang="tr-TR" sz="160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3999125219"/>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PUBLIC ADMINISTRATION</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1995-1996</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830342127"/>
                  </a:ext>
                </a:extLst>
              </a:tr>
              <a:tr h="271305">
                <a:tc>
                  <a:txBody>
                    <a:bodyPr/>
                    <a:lstStyle/>
                    <a:p>
                      <a:pPr>
                        <a:lnSpc>
                          <a:spcPct val="107000"/>
                        </a:lnSpc>
                        <a:spcAft>
                          <a:spcPts val="0"/>
                        </a:spcAft>
                      </a:pPr>
                      <a:r>
                        <a:rPr lang="tr-TR" sz="1600" dirty="0" smtClean="0">
                          <a:effectLst/>
                          <a:latin typeface="Calibri" panose="020F0502020204030204" pitchFamily="34" charset="0"/>
                          <a:ea typeface="+mn-ea"/>
                          <a:cs typeface="Calibri" panose="020F0502020204030204" pitchFamily="34" charset="0"/>
                        </a:rPr>
                        <a:t>FINANCE</a:t>
                      </a: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2018-2019</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3583191860"/>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MUSICOLOGY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2015-2016</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3992756972"/>
                  </a:ext>
                </a:extLst>
              </a:tr>
              <a:tr h="271305">
                <a:tc>
                  <a:txBody>
                    <a:bodyPr/>
                    <a:lstStyle/>
                    <a:p>
                      <a:pPr>
                        <a:lnSpc>
                          <a:spcPct val="107000"/>
                        </a:lnSpc>
                        <a:spcAft>
                          <a:spcPts val="0"/>
                        </a:spcAft>
                      </a:pPr>
                      <a:r>
                        <a:rPr lang="tr-TR" sz="1600" dirty="0" smtClean="0">
                          <a:effectLst/>
                          <a:latin typeface="Calibri" panose="020F0502020204030204" pitchFamily="34" charset="0"/>
                          <a:cs typeface="Calibri" panose="020F0502020204030204" pitchFamily="34" charset="0"/>
                        </a:rPr>
                        <a:t>HEALTHCARE MANAGEMENT</a:t>
                      </a:r>
                      <a:endParaRPr lang="tr-TR" sz="105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2014-2015</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70713643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POLITICAL SCIENCE AND INTERNATIONAL RELATIONS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2018-2019</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37816201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SOCIOLOGY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2012-2013</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974580293"/>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HISTORY</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1996-1997</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663195055"/>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BASIC ISLAMIC SCIENCES</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2022-2023</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687907586"/>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TURKISH LANGUAGE AND LITERATURE</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1996-1997</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1304528112"/>
                  </a:ext>
                </a:extLst>
              </a:tr>
              <a:tr h="271305">
                <a:tc>
                  <a:txBody>
                    <a:bodyPr/>
                    <a:lstStyle/>
                    <a:p>
                      <a:pPr>
                        <a:lnSpc>
                          <a:spcPct val="107000"/>
                        </a:lnSpc>
                        <a:spcAft>
                          <a:spcPts val="0"/>
                        </a:spcAft>
                      </a:pPr>
                      <a:r>
                        <a:rPr lang="tr-TR" sz="1400" dirty="0" smtClean="0">
                          <a:effectLst/>
                          <a:latin typeface="Calibri" panose="020F0502020204030204" pitchFamily="34" charset="0"/>
                          <a:ea typeface="Calibri" panose="020F0502020204030204" pitchFamily="34" charset="0"/>
                          <a:cs typeface="Calibri" panose="020F0502020204030204" pitchFamily="34" charset="0"/>
                        </a:rPr>
                        <a:t>TURKISH MUSIC</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2022-2023</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480654254"/>
                  </a:ext>
                </a:extLst>
              </a:tr>
              <a:tr h="271305">
                <a:tc>
                  <a:txBody>
                    <a:bodyPr/>
                    <a:lstStyle/>
                    <a:p>
                      <a:pPr>
                        <a:lnSpc>
                          <a:spcPct val="107000"/>
                        </a:lnSpc>
                        <a:spcAft>
                          <a:spcPts val="0"/>
                        </a:spcAft>
                      </a:pPr>
                      <a:r>
                        <a:rPr lang="en-US" sz="1400" smtClean="0">
                          <a:effectLst/>
                          <a:latin typeface="Calibri" panose="020F0502020204030204" pitchFamily="34" charset="0"/>
                          <a:ea typeface="Calibri" panose="020F0502020204030204" pitchFamily="34" charset="0"/>
                          <a:cs typeface="Calibri" panose="020F0502020204030204" pitchFamily="34" charset="0"/>
                        </a:rPr>
                        <a:t>INTERNATIONAL TRADE AND LOGISTICS MANAGEMENT</a:t>
                      </a:r>
                      <a:endParaRPr lang="tr-TR" sz="14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b"/>
                </a:tc>
                <a:tc>
                  <a:txBody>
                    <a:bodyPr/>
                    <a:lstStyle/>
                    <a:p>
                      <a:pPr algn="ctr">
                        <a:lnSpc>
                          <a:spcPct val="107000"/>
                        </a:lnSpc>
                        <a:spcAft>
                          <a:spcPts val="0"/>
                        </a:spcAft>
                      </a:pPr>
                      <a:r>
                        <a:rPr lang="tr-TR" sz="1600" dirty="0">
                          <a:effectLst/>
                          <a:latin typeface="Calibri" panose="020F0502020204030204" pitchFamily="34" charset="0"/>
                          <a:cs typeface="Calibri" panose="020F0502020204030204" pitchFamily="34" charset="0"/>
                        </a:rPr>
                        <a:t>2018-2019</a:t>
                      </a:r>
                      <a:endParaRPr lang="tr-TR" sz="1600" dirty="0">
                        <a:effectLst/>
                        <a:latin typeface="Calibri" panose="020F0502020204030204" pitchFamily="34" charset="0"/>
                        <a:ea typeface="Calibri" panose="020F0502020204030204" pitchFamily="34" charset="0"/>
                        <a:cs typeface="Calibri" panose="020F0502020204030204" pitchFamily="34" charset="0"/>
                      </a:endParaRPr>
                    </a:p>
                  </a:txBody>
                  <a:tcPr marL="6518" marR="6518" marT="6518" marB="0" anchor="ctr"/>
                </a:tc>
                <a:extLst>
                  <a:ext uri="{0D108BD9-81ED-4DB2-BD59-A6C34878D82A}">
                    <a16:rowId xmlns:a16="http://schemas.microsoft.com/office/drawing/2014/main" val="2349434648"/>
                  </a:ext>
                </a:extLst>
              </a:tr>
            </a:tbl>
          </a:graphicData>
        </a:graphic>
      </p:graphicFrame>
      <p:sp>
        <p:nvSpPr>
          <p:cNvPr id="7" name="Rectangle 1"/>
          <p:cNvSpPr>
            <a:spLocks noChangeArrowheads="1"/>
          </p:cNvSpPr>
          <p:nvPr/>
        </p:nvSpPr>
        <p:spPr bwMode="auto">
          <a:xfrm>
            <a:off x="4646613" y="21240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5" name="Resim 4"/>
          <p:cNvPicPr>
            <a:picLocks noChangeAspect="1"/>
          </p:cNvPicPr>
          <p:nvPr/>
        </p:nvPicPr>
        <p:blipFill>
          <a:blip r:embed="rId2">
            <a:duotone>
              <a:schemeClr val="accent1">
                <a:shade val="45000"/>
                <a:satMod val="135000"/>
              </a:schemeClr>
              <a:prstClr val="white"/>
            </a:duotone>
          </a:blip>
          <a:stretch>
            <a:fillRect/>
          </a:stretch>
        </p:blipFill>
        <p:spPr>
          <a:xfrm>
            <a:off x="0" y="0"/>
            <a:ext cx="1858945" cy="6858000"/>
          </a:xfrm>
          <a:prstGeom prst="rect">
            <a:avLst/>
          </a:prstGeom>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p:spPr>
      </p:pic>
    </p:spTree>
    <p:extLst>
      <p:ext uri="{BB962C8B-B14F-4D97-AF65-F5344CB8AC3E}">
        <p14:creationId xmlns:p14="http://schemas.microsoft.com/office/powerpoint/2010/main" val="1501718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1486</TotalTime>
  <Words>738</Words>
  <Application>Microsoft Office PowerPoint</Application>
  <PresentationFormat>Geniş ekran</PresentationFormat>
  <Paragraphs>218</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Arial</vt:lpstr>
      <vt:lpstr>Arial Black</vt:lpstr>
      <vt:lpstr>Calibri</vt:lpstr>
      <vt:lpstr>Calibri Light</vt:lpstr>
      <vt:lpstr>Symbol</vt:lpstr>
      <vt:lpstr>Times New Roman</vt:lpstr>
      <vt:lpstr>Office Teması</vt:lpstr>
      <vt:lpstr>   GRADUATE SCHOOL  OF SOCIAL SCIENCES      </vt:lpstr>
      <vt:lpstr>    PRESENTATION SUMMARY</vt:lpstr>
      <vt:lpstr>   MISSION</vt:lpstr>
      <vt:lpstr>   VISION</vt:lpstr>
      <vt:lpstr>     Academic Organization</vt:lpstr>
      <vt:lpstr>                        BOARD OF DIRECTORS </vt:lpstr>
      <vt:lpstr>Administrative Organization</vt:lpstr>
      <vt:lpstr>                  Advisory Board Members </vt:lpstr>
      <vt:lpstr>                   DEPARTMENTS </vt:lpstr>
      <vt:lpstr>                          PROGRAMS</vt:lpstr>
      <vt:lpstr>PowerPoint Sunusu</vt:lpstr>
      <vt:lpstr>PowerPoint Sunusu</vt:lpstr>
      <vt:lpstr>PowerPoint Sunusu</vt:lpstr>
      <vt:lpstr>PowerPoint Sunusu</vt:lpstr>
      <vt:lpstr>OUR STUDENTS</vt:lpstr>
      <vt:lpstr>                BILATERAL AGREEMENTS</vt:lpstr>
      <vt:lpstr> ACCREDITATION   Academic evaluation, quality improvement, professional recognition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sbe</cp:lastModifiedBy>
  <cp:revision>250</cp:revision>
  <dcterms:created xsi:type="dcterms:W3CDTF">2015-11-09T07:53:01Z</dcterms:created>
  <dcterms:modified xsi:type="dcterms:W3CDTF">2023-12-01T13:18:35Z</dcterms:modified>
</cp:coreProperties>
</file>