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84" r:id="rId4"/>
    <p:sldId id="285" r:id="rId5"/>
    <p:sldId id="287" r:id="rId6"/>
    <p:sldId id="288" r:id="rId7"/>
    <p:sldId id="275" r:id="rId8"/>
    <p:sldId id="277" r:id="rId9"/>
    <p:sldId id="259" r:id="rId10"/>
    <p:sldId id="289" r:id="rId11"/>
    <p:sldId id="290" r:id="rId12"/>
    <p:sldId id="276" r:id="rId13"/>
    <p:sldId id="280" r:id="rId14"/>
    <p:sldId id="281" r:id="rId15"/>
    <p:sldId id="282"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1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20"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76A09-6BA6-408E-970F-0D99516E34B7}" type="datetimeFigureOut">
              <a:rPr lang="tr-TR" smtClean="0"/>
              <a:t>7.12.2016</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63B07C-92B8-45E8-AAA7-ACCF23863B9B}" type="slidenum">
              <a:rPr lang="tr-TR" smtClean="0"/>
              <a:t>‹#›</a:t>
            </a:fld>
            <a:endParaRPr lang="tr-TR"/>
          </a:p>
        </p:txBody>
      </p:sp>
    </p:spTree>
    <p:extLst>
      <p:ext uri="{BB962C8B-B14F-4D97-AF65-F5344CB8AC3E}">
        <p14:creationId xmlns:p14="http://schemas.microsoft.com/office/powerpoint/2010/main" val="944563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63021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673111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3396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912567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33297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074167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151183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4194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14650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45AA3E1-D2BA-4DF1-A5ED-B317A6832FF1}" type="datetimeFigureOut">
              <a:rPr lang="tr-TR" smtClean="0"/>
              <a:t>7.12.2016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8591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910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45AA3E1-D2BA-4DF1-A5ED-B317A6832FF1}" type="datetimeFigureOut">
              <a:rPr lang="tr-TR" smtClean="0"/>
              <a:t>7.12.2016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272550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45AA3E1-D2BA-4DF1-A5ED-B317A6832FF1}" type="datetimeFigureOut">
              <a:rPr lang="tr-TR" smtClean="0"/>
              <a:t>7.12.2016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45357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5AA3E1-D2BA-4DF1-A5ED-B317A6832FF1}" type="datetimeFigureOut">
              <a:rPr lang="tr-TR" smtClean="0"/>
              <a:t>7.12.2016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1259469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3896588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45AA3E1-D2BA-4DF1-A5ED-B317A6832FF1}" type="datetimeFigureOut">
              <a:rPr lang="tr-TR" smtClean="0"/>
              <a:t>7.12.2016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518E47A-4947-4CF9-9E44-B48D177423B0}" type="slidenum">
              <a:rPr lang="tr-TR" smtClean="0"/>
              <a:t>‹#›</a:t>
            </a:fld>
            <a:endParaRPr lang="tr-TR"/>
          </a:p>
        </p:txBody>
      </p:sp>
    </p:spTree>
    <p:extLst>
      <p:ext uri="{BB962C8B-B14F-4D97-AF65-F5344CB8AC3E}">
        <p14:creationId xmlns:p14="http://schemas.microsoft.com/office/powerpoint/2010/main" val="70134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45AA3E1-D2BA-4DF1-A5ED-B317A6832FF1}" type="datetimeFigureOut">
              <a:rPr lang="tr-TR" smtClean="0"/>
              <a:t>7.12.2016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518E47A-4947-4CF9-9E44-B48D177423B0}" type="slidenum">
              <a:rPr lang="tr-TR" smtClean="0"/>
              <a:t>‹#›</a:t>
            </a:fld>
            <a:endParaRPr lang="tr-TR"/>
          </a:p>
        </p:txBody>
      </p:sp>
    </p:spTree>
    <p:extLst>
      <p:ext uri="{BB962C8B-B14F-4D97-AF65-F5344CB8AC3E}">
        <p14:creationId xmlns:p14="http://schemas.microsoft.com/office/powerpoint/2010/main" val="127644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296651"/>
            <a:ext cx="8915399" cy="4703809"/>
          </a:xfrm>
        </p:spPr>
        <p:txBody>
          <a:bodyPr>
            <a:normAutofit fontScale="90000"/>
          </a:bodyPr>
          <a:lstStyle/>
          <a:p>
            <a:pPr algn="ctr">
              <a:spcBef>
                <a:spcPct val="75000"/>
              </a:spcBef>
              <a:defRPr/>
            </a:pPr>
            <a:r>
              <a:rPr lang="tr-TR" sz="4400" b="1" dirty="0" smtClean="0">
                <a:solidFill>
                  <a:srgbClr val="FF0000"/>
                </a:solidFill>
                <a:effectLst>
                  <a:outerShdw blurRad="38100" dist="38100" dir="2700000" algn="tl">
                    <a:srgbClr val="000000">
                      <a:alpha val="43137"/>
                    </a:srgbClr>
                  </a:outerShdw>
                </a:effectLst>
              </a:rPr>
              <a:t>SOSYAL BİLİMLER ENSTİTÜSÜNE HOŞGELDİNİZ</a:t>
            </a:r>
            <a:r>
              <a:rPr lang="tr-TR" sz="4400" b="1" dirty="0">
                <a:solidFill>
                  <a:srgbClr val="FF0000"/>
                </a:solidFill>
                <a:effectLst>
                  <a:outerShdw blurRad="38100" dist="38100" dir="2700000" algn="tl">
                    <a:srgbClr val="000000">
                      <a:alpha val="43137"/>
                    </a:srgbClr>
                  </a:outerShdw>
                </a:effectLst>
              </a:rPr>
              <a:t/>
            </a:r>
            <a:br>
              <a:rPr lang="tr-TR" sz="4400" b="1" dirty="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400" b="1" dirty="0" smtClean="0">
                <a:solidFill>
                  <a:srgbClr val="FF0000"/>
                </a:solidFill>
                <a:effectLst>
                  <a:outerShdw blurRad="38100" dist="38100" dir="2700000" algn="tl">
                    <a:srgbClr val="000000">
                      <a:alpha val="43137"/>
                    </a:srgbClr>
                  </a:outerShdw>
                </a:effectLst>
              </a:rPr>
              <a:t/>
            </a:r>
            <a:br>
              <a:rPr lang="tr-TR" sz="4400" b="1" dirty="0" smtClean="0">
                <a:solidFill>
                  <a:srgbClr val="FF0000"/>
                </a:solidFill>
                <a:effectLst>
                  <a:outerShdw blurRad="38100" dist="38100" dir="2700000" algn="tl">
                    <a:srgbClr val="000000">
                      <a:alpha val="43137"/>
                    </a:srgbClr>
                  </a:outerShdw>
                </a:effectLst>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r>
              <a:rPr lang="tr-TR" sz="4000" b="1" dirty="0" smtClean="0">
                <a:solidFill>
                  <a:srgbClr val="0066FF"/>
                </a:solidFill>
                <a:effectLst>
                  <a:outerShdw blurRad="38100" dist="38100" dir="2700000" algn="tl">
                    <a:srgbClr val="000000">
                      <a:alpha val="43137"/>
                    </a:srgbClr>
                  </a:outerShdw>
                </a:effectLst>
                <a:latin typeface="Calibri" pitchFamily="34" charset="0"/>
              </a:rPr>
              <a:t/>
            </a:r>
            <a:br>
              <a:rPr lang="tr-TR" sz="4000" b="1" dirty="0" smtClean="0">
                <a:solidFill>
                  <a:srgbClr val="0066FF"/>
                </a:solidFill>
                <a:effectLst>
                  <a:outerShdw blurRad="38100" dist="38100" dir="2700000" algn="tl">
                    <a:srgbClr val="000000">
                      <a:alpha val="43137"/>
                    </a:srgbClr>
                  </a:outerShdw>
                </a:effectLst>
                <a:latin typeface="Calibri" pitchFamily="34" charset="0"/>
              </a:rPr>
            </a:br>
            <a:endParaRPr lang="tr-TR" dirty="0"/>
          </a:p>
        </p:txBody>
      </p:sp>
      <p:sp>
        <p:nvSpPr>
          <p:cNvPr id="3" name="Alt Başlık 2"/>
          <p:cNvSpPr>
            <a:spLocks noGrp="1"/>
          </p:cNvSpPr>
          <p:nvPr>
            <p:ph type="subTitle" idx="1"/>
          </p:nvPr>
        </p:nvSpPr>
        <p:spPr>
          <a:xfrm>
            <a:off x="2589213" y="4273417"/>
            <a:ext cx="8915399" cy="1444995"/>
          </a:xfrm>
        </p:spPr>
        <p:txBody>
          <a:bodyPr>
            <a:noAutofit/>
          </a:bodyPr>
          <a:lstStyle/>
          <a:p>
            <a:pPr algn="ctr"/>
            <a:r>
              <a:rPr lang="tr-TR" sz="2800" b="1" dirty="0" smtClean="0">
                <a:solidFill>
                  <a:srgbClr val="FF0000"/>
                </a:solidFill>
                <a:effectLst>
                  <a:outerShdw blurRad="38100" dist="38100" dir="2700000" algn="tl">
                    <a:srgbClr val="000000">
                      <a:alpha val="43137"/>
                    </a:srgbClr>
                  </a:outerShdw>
                </a:effectLst>
              </a:rPr>
              <a:t>MÜDÜR V. </a:t>
            </a:r>
            <a:endParaRPr lang="en-US" sz="2800" b="1" dirty="0" smtClean="0">
              <a:solidFill>
                <a:srgbClr val="FF0000"/>
              </a:solidFill>
              <a:effectLst>
                <a:outerShdw blurRad="38100" dist="38100" dir="2700000" algn="tl">
                  <a:srgbClr val="000000">
                    <a:alpha val="43137"/>
                  </a:srgbClr>
                </a:outerShdw>
              </a:effectLst>
            </a:endParaRPr>
          </a:p>
          <a:p>
            <a:pPr algn="ctr"/>
            <a:r>
              <a:rPr lang="tr-TR" sz="2800" b="1" dirty="0" smtClean="0">
                <a:solidFill>
                  <a:srgbClr val="FF0000"/>
                </a:solidFill>
                <a:effectLst>
                  <a:outerShdw blurRad="38100" dist="38100" dir="2700000" algn="tl">
                    <a:srgbClr val="000000">
                      <a:alpha val="43137"/>
                    </a:srgbClr>
                  </a:outerShdw>
                </a:effectLst>
              </a:rPr>
              <a:t>DOÇ. DR. ÖMER İSKENDEROĞLU</a:t>
            </a:r>
            <a:endParaRPr lang="tr-TR" sz="2800" b="1" dirty="0">
              <a:solidFill>
                <a:srgbClr val="FF0000"/>
              </a:solidFill>
              <a:effectLst>
                <a:outerShdw blurRad="38100" dist="38100" dir="2700000" algn="tl">
                  <a:srgbClr val="000000">
                    <a:alpha val="43137"/>
                  </a:srgbClr>
                </a:outerShdw>
              </a:effectLst>
            </a:endParaRPr>
          </a:p>
        </p:txBody>
      </p:sp>
      <p:sp>
        <p:nvSpPr>
          <p:cNvPr id="4" name="Metin kutusu 3"/>
          <p:cNvSpPr txBox="1"/>
          <p:nvPr/>
        </p:nvSpPr>
        <p:spPr>
          <a:xfrm>
            <a:off x="575997" y="4527810"/>
            <a:ext cx="1548385" cy="338554"/>
          </a:xfrm>
          <a:prstGeom prst="rect">
            <a:avLst/>
          </a:prstGeom>
          <a:noFill/>
        </p:spPr>
        <p:txBody>
          <a:bodyPr wrap="square" rtlCol="0">
            <a:spAutoFit/>
          </a:bodyPr>
          <a:lstStyle/>
          <a:p>
            <a:r>
              <a:rPr lang="tr-TR" sz="1600" b="1" dirty="0" smtClean="0">
                <a:solidFill>
                  <a:schemeClr val="bg1"/>
                </a:solidFill>
              </a:rPr>
              <a:t>SBE</a:t>
            </a:r>
            <a:endParaRPr lang="tr-TR" sz="1600" b="1" dirty="0">
              <a:solidFill>
                <a:schemeClr val="bg1"/>
              </a:solidFill>
            </a:endParaRPr>
          </a:p>
        </p:txBody>
      </p:sp>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3025" y="-7820025"/>
            <a:ext cx="1828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1415" t="7305" r="8824" b="14436"/>
          <a:stretch/>
        </p:blipFill>
        <p:spPr>
          <a:xfrm>
            <a:off x="194371" y="0"/>
            <a:ext cx="2754924" cy="2637693"/>
          </a:xfrm>
          <a:prstGeom prst="rect">
            <a:avLst/>
          </a:prstGeom>
        </p:spPr>
      </p:pic>
    </p:spTree>
    <p:extLst>
      <p:ext uri="{BB962C8B-B14F-4D97-AF65-F5344CB8AC3E}">
        <p14:creationId xmlns:p14="http://schemas.microsoft.com/office/powerpoint/2010/main" val="5514298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400" b="1" dirty="0" smtClean="0">
              <a:solidFill>
                <a:schemeClr val="tx1"/>
              </a:solidFill>
            </a:endParaRPr>
          </a:p>
          <a:p>
            <a:pPr algn="just">
              <a:spcBef>
                <a:spcPct val="0"/>
              </a:spcBef>
              <a:buFontTx/>
              <a:buChar char="-"/>
            </a:pPr>
            <a:r>
              <a:rPr lang="en-US" b="1" dirty="0">
                <a:solidFill>
                  <a:schemeClr val="tx1"/>
                </a:solidFill>
                <a:latin typeface="+mj-lt"/>
                <a:ea typeface="+mj-ea"/>
                <a:cs typeface="+mj-cs"/>
              </a:rPr>
              <a:t> </a:t>
            </a:r>
            <a:r>
              <a:rPr lang="tr-TR" b="1" dirty="0" smtClean="0">
                <a:solidFill>
                  <a:schemeClr val="tx1"/>
                </a:solidFill>
                <a:latin typeface="+mj-lt"/>
                <a:ea typeface="+mj-ea"/>
                <a:cs typeface="+mj-cs"/>
              </a:rPr>
              <a:t>Tezsiz Yüksek Lisans:</a:t>
            </a:r>
          </a:p>
          <a:p>
            <a:pPr algn="just">
              <a:spcBef>
                <a:spcPct val="0"/>
              </a:spcBef>
              <a:buFontTx/>
              <a:buChar char="-"/>
            </a:pPr>
            <a:r>
              <a:rPr lang="tr-TR" dirty="0" smtClean="0"/>
              <a:t>Lisans </a:t>
            </a:r>
            <a:r>
              <a:rPr lang="tr-TR" dirty="0"/>
              <a:t>mezuniyet not ortalamasının %70’i, ALES sınav puanının %20’si, yabancı dil puanının %10’u alınarak hesaplanır. Tezsiz yüksek lisans programlarına müracaatta ALES ve yabancı dil baraj ya da ön şart değildir. Başarı hesaplamasında ALES ve yabancı dil sonuç belgesi getiremeyen adayların ALES ve yabancı dil puanı sıfır olarak değerlendirilir. Bu hesaplama yapılırken aşağıdaki esaslar uygulanır: </a:t>
            </a:r>
            <a:endParaRPr lang="tr-TR" dirty="0" smtClean="0"/>
          </a:p>
          <a:p>
            <a:pPr algn="just">
              <a:spcBef>
                <a:spcPct val="0"/>
              </a:spcBef>
              <a:buFontTx/>
              <a:buChar char="-"/>
            </a:pPr>
            <a:endParaRPr lang="tr-TR" dirty="0"/>
          </a:p>
          <a:p>
            <a:pPr algn="just">
              <a:spcBef>
                <a:spcPct val="0"/>
              </a:spcBef>
              <a:buFontTx/>
              <a:buChar char="-"/>
            </a:pPr>
            <a:r>
              <a:rPr lang="tr-TR" dirty="0" smtClean="0"/>
              <a:t>EYK </a:t>
            </a:r>
            <a:r>
              <a:rPr lang="tr-TR" dirty="0"/>
              <a:t>başarı puanlarına göre adayların sıralamasını yapar. Puan sıralamasında virgülden sonra üç basamak dikkate alınır. EYK ilân edilen kontenjanlar kadar asıl ve asıl sayısı kadar yedek adayı belirleyip kesin sonuçları ilân eder. İlan edilen kontenjan; puanı, son sıradakiyle eşit olanları kapsayacak ölçüde artırılır.</a:t>
            </a:r>
            <a:r>
              <a:rPr lang="en-US" sz="2800" b="1" dirty="0" smtClean="0">
                <a:solidFill>
                  <a:srgbClr val="FF0000"/>
                </a:solidFill>
              </a:rPr>
              <a:t>  </a:t>
            </a:r>
          </a:p>
        </p:txBody>
      </p:sp>
    </p:spTree>
    <p:extLst>
      <p:ext uri="{BB962C8B-B14F-4D97-AF65-F5344CB8AC3E}">
        <p14:creationId xmlns:p14="http://schemas.microsoft.com/office/powerpoint/2010/main" val="227898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400" b="1" dirty="0" smtClean="0">
              <a:solidFill>
                <a:schemeClr val="tx1"/>
              </a:solidFill>
            </a:endParaRPr>
          </a:p>
          <a:p>
            <a:pPr algn="just">
              <a:spcBef>
                <a:spcPct val="0"/>
              </a:spcBef>
              <a:buFontTx/>
              <a:buChar char="-"/>
            </a:pPr>
            <a:r>
              <a:rPr lang="en-US" b="1" dirty="0">
                <a:solidFill>
                  <a:schemeClr val="tx1"/>
                </a:solidFill>
                <a:latin typeface="+mj-lt"/>
                <a:ea typeface="+mj-ea"/>
                <a:cs typeface="+mj-cs"/>
              </a:rPr>
              <a:t> </a:t>
            </a:r>
            <a:r>
              <a:rPr lang="tr-TR" b="1" dirty="0" smtClean="0">
                <a:solidFill>
                  <a:schemeClr val="tx1"/>
                </a:solidFill>
                <a:latin typeface="+mj-lt"/>
                <a:ea typeface="+mj-ea"/>
                <a:cs typeface="+mj-cs"/>
              </a:rPr>
              <a:t>Doktora</a:t>
            </a:r>
          </a:p>
          <a:p>
            <a:pPr algn="just">
              <a:spcBef>
                <a:spcPct val="0"/>
              </a:spcBef>
              <a:buFontTx/>
              <a:buChar char="-"/>
            </a:pPr>
            <a:r>
              <a:rPr lang="tr-TR" dirty="0"/>
              <a:t>1) Aday öğrencilerin önceden ilân edilen gün, yer ve saatte mülakat sınavına girmeleri gerekir. Adayın başarılı sayılması için mülakat sınavında aldığı puan, yüksek lisans veya lisans mezuniyet not ortalaması ve ALES puanı ile birlikte yabancı dilden aldığı puan değerlendirilir. Ayrıca, mülakat baraj puanı 100 üzerinden 50 olup, daha aşağı puan alan adaylar başarısız olarak değerlendirilir. </a:t>
            </a:r>
            <a:endParaRPr lang="tr-TR" dirty="0" smtClean="0"/>
          </a:p>
          <a:p>
            <a:pPr algn="just">
              <a:spcBef>
                <a:spcPct val="0"/>
              </a:spcBef>
              <a:buFontTx/>
              <a:buChar char="-"/>
            </a:pPr>
            <a:r>
              <a:rPr lang="tr-TR" dirty="0" smtClean="0"/>
              <a:t>2</a:t>
            </a:r>
            <a:r>
              <a:rPr lang="tr-TR" dirty="0"/>
              <a:t>) Giriş başarı puanı; ALES puanının % 50’si, yüksek lisans veya lisans mezuniyet not ortalamasının % 20’si, yabancı dil puanının % 15’i ve mülakatta alınan puanın % 15’inin toplamı alınarak hesaplanır. Adayların başarılı sayılması için hesaplanan bu puanın 100 puan üzerinden en az 60 puan veya üzeri olması gerekir. </a:t>
            </a:r>
            <a:endParaRPr lang="tr-TR" dirty="0" smtClean="0"/>
          </a:p>
          <a:p>
            <a:pPr algn="just">
              <a:spcBef>
                <a:spcPct val="0"/>
              </a:spcBef>
              <a:buFontTx/>
              <a:buChar char="-"/>
            </a:pPr>
            <a:r>
              <a:rPr lang="tr-TR" dirty="0" smtClean="0"/>
              <a:t>3</a:t>
            </a:r>
            <a:r>
              <a:rPr lang="tr-TR" dirty="0"/>
              <a:t>) EYK, adayları başarı puanlarına göre sıralayarak, ilân edilen kontenjanlar kadar asıl ve yarısı kadar yedek adayı belirler ve kesin sonuçları ilân eder. Aynı puanı alan adaylar sıralanırken öncelikle ALES puanı ve yine puanlar aynı ise lisans mezuniyet not ortalaması esas alınarak sıralama yapılır. Mülakata girmeyen aday başarısız sayılır.</a:t>
            </a:r>
            <a:endParaRPr lang="en-US" sz="2800" b="1" dirty="0" smtClean="0">
              <a:solidFill>
                <a:srgbClr val="FF0000"/>
              </a:solidFill>
            </a:endParaRPr>
          </a:p>
        </p:txBody>
      </p:sp>
    </p:spTree>
    <p:extLst>
      <p:ext uri="{BB962C8B-B14F-4D97-AF65-F5344CB8AC3E}">
        <p14:creationId xmlns:p14="http://schemas.microsoft.com/office/powerpoint/2010/main" val="3642206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SAYILAR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837010225"/>
              </p:ext>
            </p:extLst>
          </p:nvPr>
        </p:nvGraphicFramePr>
        <p:xfrm>
          <a:off x="1828799" y="1896480"/>
          <a:ext cx="8802806" cy="2438512"/>
        </p:xfrm>
        <a:graphic>
          <a:graphicData uri="http://schemas.openxmlformats.org/drawingml/2006/table">
            <a:tbl>
              <a:tblPr firstRow="1" firstCol="1" bandRow="1">
                <a:tableStyleId>{5C22544A-7EE6-4342-B048-85BDC9FD1C3A}</a:tableStyleId>
              </a:tblPr>
              <a:tblGrid>
                <a:gridCol w="4495801">
                  <a:extLst>
                    <a:ext uri="{9D8B030D-6E8A-4147-A177-3AD203B41FA5}">
                      <a16:colId xmlns:a16="http://schemas.microsoft.com/office/drawing/2014/main" xmlns="" val="20000"/>
                    </a:ext>
                  </a:extLst>
                </a:gridCol>
                <a:gridCol w="4307005">
                  <a:extLst>
                    <a:ext uri="{9D8B030D-6E8A-4147-A177-3AD203B41FA5}">
                      <a16:colId xmlns:a16="http://schemas.microsoft.com/office/drawing/2014/main" xmlns="" val="20001"/>
                    </a:ext>
                  </a:extLst>
                </a:gridCol>
              </a:tblGrid>
              <a:tr h="0">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smtClean="0">
                          <a:effectLst/>
                          <a:latin typeface="+mn-lt"/>
                          <a:ea typeface="+mn-ea"/>
                          <a:cs typeface="+mn-cs"/>
                        </a:rPr>
                        <a:t>SAYILARI</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latin typeface="+mn-lt"/>
                        </a:rPr>
                        <a:t>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1.165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495824">
                <a:tc>
                  <a:txBody>
                    <a:bodyPr/>
                    <a:lstStyle/>
                    <a:p>
                      <a:pPr algn="just">
                        <a:lnSpc>
                          <a:spcPct val="115000"/>
                        </a:lnSpc>
                        <a:spcAft>
                          <a:spcPts val="0"/>
                        </a:spcAft>
                      </a:pPr>
                      <a:r>
                        <a:rPr lang="tr-TR" sz="2800" dirty="0" smtClean="0">
                          <a:effectLst/>
                          <a:latin typeface="+mn-lt"/>
                          <a:ea typeface="Calibri"/>
                          <a:cs typeface="Times New Roman"/>
                        </a:rPr>
                        <a:t>AKADEMİK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2</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3829455917"/>
                  </a:ext>
                </a:extLst>
              </a:tr>
              <a:tr h="495824">
                <a:tc>
                  <a:txBody>
                    <a:bodyPr/>
                    <a:lstStyle/>
                    <a:p>
                      <a:pPr algn="just">
                        <a:lnSpc>
                          <a:spcPct val="115000"/>
                        </a:lnSpc>
                        <a:spcAft>
                          <a:spcPts val="0"/>
                        </a:spcAft>
                      </a:pPr>
                      <a:r>
                        <a:rPr lang="tr-TR" sz="2800" dirty="0" smtClean="0">
                          <a:effectLst/>
                          <a:latin typeface="+mn-lt"/>
                        </a:rPr>
                        <a:t>İDARİ PERSONEL</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6</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530416">
                <a:tc>
                  <a:txBody>
                    <a:bodyPr/>
                    <a:lstStyle/>
                    <a:p>
                      <a:pPr algn="just">
                        <a:lnSpc>
                          <a:spcPct val="115000"/>
                        </a:lnSpc>
                        <a:spcAft>
                          <a:spcPts val="0"/>
                        </a:spcAft>
                      </a:pPr>
                      <a:r>
                        <a:rPr lang="tr-TR" sz="2800" dirty="0" smtClean="0">
                          <a:effectLst/>
                          <a:latin typeface="+mn-lt"/>
                          <a:ea typeface="Calibri"/>
                          <a:cs typeface="Times New Roman"/>
                        </a:rPr>
                        <a:t>ULUSLARARASI</a:t>
                      </a:r>
                      <a:r>
                        <a:rPr lang="tr-TR" sz="2800" baseline="0" dirty="0" smtClean="0">
                          <a:effectLst/>
                          <a:latin typeface="+mn-lt"/>
                          <a:ea typeface="Calibri"/>
                          <a:cs typeface="Times New Roman"/>
                        </a:rPr>
                        <a:t> ÖĞRENCİ</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104</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7" name="Unvan 1"/>
          <p:cNvSpPr>
            <a:spLocks noGrp="1"/>
          </p:cNvSpPr>
          <p:nvPr>
            <p:ph type="title"/>
          </p:nvPr>
        </p:nvSpPr>
        <p:spPr>
          <a:xfrm>
            <a:off x="1937833" y="596815"/>
            <a:ext cx="8911687" cy="672427"/>
          </a:xfrm>
        </p:spPr>
        <p:txBody>
          <a:bodyPr/>
          <a:lstStyle/>
          <a:p>
            <a:r>
              <a:rPr lang="tr-TR" b="1" dirty="0" smtClean="0">
                <a:solidFill>
                  <a:schemeClr val="tx1"/>
                </a:solidFill>
              </a:rPr>
              <a:t>SAYILAR</a:t>
            </a:r>
            <a:endParaRPr lang="tr-TR" b="1" dirty="0">
              <a:solidFill>
                <a:schemeClr val="tx1"/>
              </a:solidFill>
            </a:endParaRPr>
          </a:p>
        </p:txBody>
      </p:sp>
    </p:spTree>
    <p:extLst>
      <p:ext uri="{BB962C8B-B14F-4D97-AF65-F5344CB8AC3E}">
        <p14:creationId xmlns:p14="http://schemas.microsoft.com/office/powerpoint/2010/main" val="1888703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ANLAŞMALAR</a:t>
            </a:r>
            <a:endParaRPr lang="tr-TR" sz="1600" b="1" dirty="0">
              <a:solidFill>
                <a:schemeClr val="bg1"/>
              </a:solidFill>
            </a:endParaRPr>
          </a:p>
        </p:txBody>
      </p:sp>
      <p:sp>
        <p:nvSpPr>
          <p:cNvPr id="7" name="Unvan 1"/>
          <p:cNvSpPr>
            <a:spLocks noGrp="1"/>
          </p:cNvSpPr>
          <p:nvPr>
            <p:ph type="title"/>
          </p:nvPr>
        </p:nvSpPr>
        <p:spPr>
          <a:xfrm>
            <a:off x="1548384" y="654186"/>
            <a:ext cx="9656428" cy="765181"/>
          </a:xfrm>
        </p:spPr>
        <p:txBody>
          <a:bodyPr>
            <a:normAutofit/>
          </a:bodyPr>
          <a:lstStyle/>
          <a:p>
            <a:r>
              <a:rPr lang="tr-TR" b="1" dirty="0" smtClean="0">
                <a:solidFill>
                  <a:schemeClr val="tx1"/>
                </a:solidFill>
              </a:rPr>
              <a:t>İKİLİ ANLAŞMALAR</a:t>
            </a:r>
            <a:endParaRPr lang="en-GB" sz="2200" b="1" dirty="0">
              <a:solidFill>
                <a:schemeClr val="tx1"/>
              </a:solidFill>
            </a:endParaRPr>
          </a:p>
        </p:txBody>
      </p:sp>
      <p:sp>
        <p:nvSpPr>
          <p:cNvPr id="9" name="Unvan 1"/>
          <p:cNvSpPr txBox="1">
            <a:spLocks/>
          </p:cNvSpPr>
          <p:nvPr/>
        </p:nvSpPr>
        <p:spPr>
          <a:xfrm>
            <a:off x="1548384" y="1399810"/>
            <a:ext cx="9656428" cy="961253"/>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tr-TR" sz="2200" b="1" dirty="0" smtClean="0">
                <a:solidFill>
                  <a:schemeClr val="tx1"/>
                </a:solidFill>
              </a:rPr>
              <a:t>İkili anlaşmalar kapsamında akademik, idari personel ve öğrenci değişimleri</a:t>
            </a:r>
          </a:p>
          <a:p>
            <a:pPr algn="just"/>
            <a:r>
              <a:rPr lang="tr-TR" sz="2200" b="1" dirty="0" smtClean="0">
                <a:solidFill>
                  <a:schemeClr val="tx1"/>
                </a:solidFill>
              </a:rPr>
              <a:t>(ERASMUS,  FARABi, MEVLANA)</a:t>
            </a:r>
            <a:endParaRPr lang="tr-TR" sz="2200" b="1" dirty="0">
              <a:solidFill>
                <a:schemeClr val="tx1"/>
              </a:solidFill>
            </a:endParaRPr>
          </a:p>
          <a:p>
            <a:pPr marL="342900" indent="-342900" algn="just">
              <a:buFontTx/>
              <a:buChar char="-"/>
            </a:pPr>
            <a:endParaRPr lang="tr-TR"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416034090"/>
              </p:ext>
            </p:extLst>
          </p:nvPr>
        </p:nvGraphicFramePr>
        <p:xfrm>
          <a:off x="2606993" y="2931477"/>
          <a:ext cx="8323766" cy="2290445"/>
        </p:xfrm>
        <a:graphic>
          <a:graphicData uri="http://schemas.openxmlformats.org/drawingml/2006/table">
            <a:tbl>
              <a:tblPr firstRow="1" firstCol="1" bandRow="1">
                <a:tableStyleId>{5C22544A-7EE6-4342-B048-85BDC9FD1C3A}</a:tableStyleId>
              </a:tblPr>
              <a:tblGrid>
                <a:gridCol w="3496932">
                  <a:extLst>
                    <a:ext uri="{9D8B030D-6E8A-4147-A177-3AD203B41FA5}">
                      <a16:colId xmlns:a16="http://schemas.microsoft.com/office/drawing/2014/main" xmlns="" val="271450611"/>
                    </a:ext>
                  </a:extLst>
                </a:gridCol>
                <a:gridCol w="2909103">
                  <a:extLst>
                    <a:ext uri="{9D8B030D-6E8A-4147-A177-3AD203B41FA5}">
                      <a16:colId xmlns:a16="http://schemas.microsoft.com/office/drawing/2014/main" xmlns="" val="200993886"/>
                    </a:ext>
                  </a:extLst>
                </a:gridCol>
                <a:gridCol w="1917731">
                  <a:extLst>
                    <a:ext uri="{9D8B030D-6E8A-4147-A177-3AD203B41FA5}">
                      <a16:colId xmlns:a16="http://schemas.microsoft.com/office/drawing/2014/main" xmlns="" val="1689920303"/>
                    </a:ext>
                  </a:extLst>
                </a:gridCol>
              </a:tblGrid>
              <a:tr h="1200785">
                <a:tc>
                  <a:txBody>
                    <a:bodyPr/>
                    <a:lstStyle/>
                    <a:p>
                      <a:pPr algn="ctr">
                        <a:lnSpc>
                          <a:spcPct val="107000"/>
                        </a:lnSpc>
                        <a:spcAft>
                          <a:spcPts val="800"/>
                        </a:spcAft>
                      </a:pPr>
                      <a:r>
                        <a:rPr lang="tr-TR" sz="2000" dirty="0">
                          <a:effectLst/>
                        </a:rPr>
                        <a:t>PROGRAM</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dirty="0">
                          <a:effectLst/>
                        </a:rPr>
                        <a:t>Bölge ve Ülke</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a:effectLst/>
                        </a:rPr>
                        <a:t>Giden Öğrenci Sayısı</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2405838"/>
                  </a:ext>
                </a:extLst>
              </a:tr>
              <a:tr h="363220">
                <a:tc>
                  <a:txBody>
                    <a:bodyPr/>
                    <a:lstStyle/>
                    <a:p>
                      <a:pPr algn="ctr">
                        <a:lnSpc>
                          <a:spcPct val="107000"/>
                        </a:lnSpc>
                        <a:spcAft>
                          <a:spcPts val="800"/>
                        </a:spcAft>
                      </a:pPr>
                      <a:r>
                        <a:rPr lang="tr-TR" sz="2000">
                          <a:effectLst/>
                        </a:rPr>
                        <a:t>ERASMUS</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b="1" dirty="0">
                          <a:effectLst/>
                        </a:rPr>
                        <a:t>AVRUPA</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dirty="0" smtClean="0">
                          <a:effectLst/>
                        </a:rPr>
                        <a:t>10</a:t>
                      </a:r>
                      <a:r>
                        <a:rPr lang="tr-TR" sz="20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721549747"/>
                  </a:ext>
                </a:extLst>
              </a:tr>
              <a:tr h="363220">
                <a:tc>
                  <a:txBody>
                    <a:bodyPr/>
                    <a:lstStyle/>
                    <a:p>
                      <a:pPr algn="ctr">
                        <a:lnSpc>
                          <a:spcPct val="107000"/>
                        </a:lnSpc>
                        <a:spcAft>
                          <a:spcPts val="800"/>
                        </a:spcAft>
                      </a:pPr>
                      <a:r>
                        <a:rPr lang="tr-TR" sz="2000">
                          <a:effectLst/>
                        </a:rPr>
                        <a:t>FARABİ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b="1" dirty="0">
                          <a:effectLst/>
                        </a:rPr>
                        <a:t>TÜRKİYE</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dirty="0" smtClean="0">
                          <a:effectLst/>
                        </a:rPr>
                        <a:t>-</a:t>
                      </a:r>
                      <a:r>
                        <a:rPr lang="tr-TR" sz="20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978732308"/>
                  </a:ext>
                </a:extLst>
              </a:tr>
              <a:tr h="363220">
                <a:tc>
                  <a:txBody>
                    <a:bodyPr/>
                    <a:lstStyle/>
                    <a:p>
                      <a:pPr algn="ctr">
                        <a:lnSpc>
                          <a:spcPct val="107000"/>
                        </a:lnSpc>
                        <a:spcAft>
                          <a:spcPts val="800"/>
                        </a:spcAft>
                      </a:pPr>
                      <a:r>
                        <a:rPr lang="tr-TR" sz="2000" dirty="0">
                          <a:effectLst/>
                        </a:rPr>
                        <a:t>MEVLANA</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b="1" dirty="0">
                          <a:effectLst/>
                        </a:rPr>
                        <a:t>DÜNYA</a:t>
                      </a:r>
                      <a:endParaRPr lang="tr-TR"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algn="ctr">
                        <a:lnSpc>
                          <a:spcPct val="107000"/>
                        </a:lnSpc>
                        <a:spcAft>
                          <a:spcPts val="800"/>
                        </a:spcAft>
                      </a:pPr>
                      <a:r>
                        <a:rPr lang="tr-TR" sz="2000" dirty="0" smtClean="0">
                          <a:effectLst/>
                        </a:rPr>
                        <a:t>1</a:t>
                      </a:r>
                      <a:r>
                        <a:rPr lang="tr-TR" sz="2000" dirty="0">
                          <a:effectLst/>
                        </a:rPr>
                        <a:t> </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xmlns="" val="1080365990"/>
                  </a:ext>
                </a:extLst>
              </a:tr>
            </a:tbl>
          </a:graphicData>
        </a:graphic>
      </p:graphicFrame>
    </p:spTree>
    <p:extLst>
      <p:ext uri="{BB962C8B-B14F-4D97-AF65-F5344CB8AC3E}">
        <p14:creationId xmlns:p14="http://schemas.microsoft.com/office/powerpoint/2010/main" val="3940549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95538" y="788324"/>
            <a:ext cx="1801505" cy="338554"/>
          </a:xfrm>
          <a:prstGeom prst="rect">
            <a:avLst/>
          </a:prstGeom>
          <a:noFill/>
        </p:spPr>
        <p:txBody>
          <a:bodyPr wrap="square" rtlCol="0">
            <a:spAutoFit/>
          </a:bodyPr>
          <a:lstStyle/>
          <a:p>
            <a:r>
              <a:rPr lang="tr-TR" sz="1600" b="1" dirty="0" smtClean="0">
                <a:solidFill>
                  <a:schemeClr val="bg1"/>
                </a:solidFill>
              </a:rPr>
              <a:t>AKREDİTASYON</a:t>
            </a:r>
            <a:endParaRPr lang="en-US"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1585525405"/>
              </p:ext>
            </p:extLst>
          </p:nvPr>
        </p:nvGraphicFramePr>
        <p:xfrm>
          <a:off x="2238230" y="1736640"/>
          <a:ext cx="7233316" cy="1599926"/>
        </p:xfrm>
        <a:graphic>
          <a:graphicData uri="http://schemas.openxmlformats.org/drawingml/2006/table">
            <a:tbl>
              <a:tblPr firstRow="1" firstCol="1" bandRow="1">
                <a:tableStyleId>{5C22544A-7EE6-4342-B048-85BDC9FD1C3A}</a:tableStyleId>
              </a:tblPr>
              <a:tblGrid>
                <a:gridCol w="2756851">
                  <a:extLst>
                    <a:ext uri="{9D8B030D-6E8A-4147-A177-3AD203B41FA5}">
                      <a16:colId xmlns:a16="http://schemas.microsoft.com/office/drawing/2014/main" xmlns="" val="20000"/>
                    </a:ext>
                  </a:extLst>
                </a:gridCol>
                <a:gridCol w="4476465">
                  <a:extLst>
                    <a:ext uri="{9D8B030D-6E8A-4147-A177-3AD203B41FA5}">
                      <a16:colId xmlns:a16="http://schemas.microsoft.com/office/drawing/2014/main" xmlns="" val="20001"/>
                    </a:ext>
                  </a:extLst>
                </a:gridCol>
              </a:tblGrid>
              <a:tr h="968990">
                <a:tc>
                  <a:txBody>
                    <a:bodyPr/>
                    <a:lstStyle/>
                    <a:p>
                      <a:pPr algn="ctr">
                        <a:lnSpc>
                          <a:spcPct val="115000"/>
                        </a:lnSpc>
                        <a:spcAft>
                          <a:spcPts val="0"/>
                        </a:spcAft>
                      </a:pPr>
                      <a:r>
                        <a:rPr lang="tr-TR" sz="2000" dirty="0" smtClean="0">
                          <a:effectLst/>
                          <a:latin typeface="Calibri"/>
                          <a:ea typeface="Calibri"/>
                          <a:cs typeface="Times New Roman"/>
                        </a:rPr>
                        <a:t>BÖLÜMLER</a:t>
                      </a:r>
                      <a:endParaRPr lang="tr-TR"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000" noProof="0" dirty="0" smtClean="0">
                          <a:effectLst/>
                          <a:latin typeface="Calibri"/>
                          <a:ea typeface="Calibri"/>
                          <a:cs typeface="Times New Roman"/>
                        </a:rPr>
                        <a:t>BOLOGNA SÜRECİ</a:t>
                      </a:r>
                      <a:endParaRPr lang="en-GB" sz="2000" noProof="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363398">
                <a:tc>
                  <a:txBody>
                    <a:bodyPr/>
                    <a:lstStyle/>
                    <a:p>
                      <a:pPr algn="just">
                        <a:lnSpc>
                          <a:spcPct val="115000"/>
                        </a:lnSpc>
                        <a:spcAft>
                          <a:spcPts val="0"/>
                        </a:spcAft>
                      </a:pPr>
                      <a:r>
                        <a:rPr lang="tr-TR" sz="1800" dirty="0" smtClean="0">
                          <a:effectLst/>
                          <a:latin typeface="+mn-lt"/>
                          <a:ea typeface="+mn-ea"/>
                          <a:cs typeface="+mn-cs"/>
                        </a:rPr>
                        <a:t>Tüm bölümler</a:t>
                      </a:r>
                      <a:endParaRPr lang="tr-TR"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tr-TR" sz="1800" b="1" i="0" kern="1200" dirty="0" smtClean="0">
                          <a:solidFill>
                            <a:schemeClr val="dk1"/>
                          </a:solidFill>
                          <a:effectLst/>
                          <a:latin typeface="+mn-lt"/>
                          <a:ea typeface="+mn-ea"/>
                          <a:cs typeface="+mn-cs"/>
                        </a:rPr>
                        <a:t>Avrupa Kredi Transfer Sistemi (AKTS) Etiketi,</a:t>
                      </a:r>
                      <a:r>
                        <a:rPr lang="tr-TR" sz="1800" b="1" i="0" kern="1200" baseline="0" dirty="0" smtClean="0">
                          <a:solidFill>
                            <a:schemeClr val="dk1"/>
                          </a:solidFill>
                          <a:effectLst/>
                          <a:latin typeface="+mn-lt"/>
                          <a:ea typeface="+mn-ea"/>
                          <a:cs typeface="+mn-cs"/>
                        </a:rPr>
                        <a:t> </a:t>
                      </a:r>
                      <a:r>
                        <a:rPr lang="tr-TR" sz="1800" b="1" i="0" kern="1200" dirty="0" smtClean="0">
                          <a:solidFill>
                            <a:schemeClr val="dk1"/>
                          </a:solidFill>
                          <a:effectLst/>
                          <a:latin typeface="+mn-lt"/>
                          <a:ea typeface="+mn-ea"/>
                          <a:cs typeface="+mn-cs"/>
                        </a:rPr>
                        <a:t> Diploma Eki Etiketi </a:t>
                      </a:r>
                      <a:endParaRPr lang="tr-TR" sz="2400" b="1"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
        <p:nvSpPr>
          <p:cNvPr id="7" name="Unvan 1"/>
          <p:cNvSpPr>
            <a:spLocks noGrp="1"/>
          </p:cNvSpPr>
          <p:nvPr>
            <p:ph type="title"/>
          </p:nvPr>
        </p:nvSpPr>
        <p:spPr>
          <a:xfrm>
            <a:off x="1548384" y="654186"/>
            <a:ext cx="9656428" cy="1120023"/>
          </a:xfrm>
        </p:spPr>
        <p:txBody>
          <a:bodyPr>
            <a:normAutofit fontScale="90000"/>
          </a:bodyPr>
          <a:lstStyle/>
          <a:p>
            <a:r>
              <a:rPr lang="en-US" b="1" dirty="0" smtClean="0">
                <a:solidFill>
                  <a:schemeClr val="tx1"/>
                </a:solidFill>
              </a:rPr>
              <a:t>   </a:t>
            </a:r>
            <a:r>
              <a:rPr lang="tr-TR" b="1" dirty="0" smtClean="0">
                <a:solidFill>
                  <a:schemeClr val="tx1"/>
                </a:solidFill>
              </a:rPr>
              <a:t>AKREDİTASYON</a:t>
            </a:r>
            <a:r>
              <a:rPr lang="en-US" b="1" dirty="0" smtClean="0">
                <a:solidFill>
                  <a:schemeClr val="tx1"/>
                </a:solidFill>
              </a:rPr>
              <a:t> </a:t>
            </a:r>
            <a:br>
              <a:rPr lang="en-US" b="1" dirty="0" smtClean="0">
                <a:solidFill>
                  <a:schemeClr val="tx1"/>
                </a:solidFill>
              </a:rPr>
            </a:br>
            <a:r>
              <a:rPr lang="en-US" dirty="0" smtClean="0">
                <a:solidFill>
                  <a:schemeClr val="tx1"/>
                </a:solidFill>
              </a:rPr>
              <a:t> </a:t>
            </a:r>
            <a:r>
              <a:rPr lang="tr-TR" sz="2400" b="1" dirty="0" smtClean="0">
                <a:solidFill>
                  <a:schemeClr val="tx1"/>
                </a:solidFill>
              </a:rPr>
              <a:t>akademik değerlendirme</a:t>
            </a:r>
            <a:r>
              <a:rPr lang="en-US" sz="2400" b="1" dirty="0" smtClean="0">
                <a:solidFill>
                  <a:schemeClr val="tx1"/>
                </a:solidFill>
              </a:rPr>
              <a:t>, </a:t>
            </a:r>
            <a:r>
              <a:rPr lang="tr-TR" sz="2400" b="1" dirty="0" smtClean="0">
                <a:solidFill>
                  <a:schemeClr val="tx1"/>
                </a:solidFill>
              </a:rPr>
              <a:t>kalite iyileştirme</a:t>
            </a:r>
            <a:r>
              <a:rPr lang="en-US" sz="2400" b="1" dirty="0" smtClean="0">
                <a:solidFill>
                  <a:schemeClr val="tx1"/>
                </a:solidFill>
              </a:rPr>
              <a:t>, </a:t>
            </a:r>
            <a:r>
              <a:rPr lang="tr-TR" sz="2200" b="1" dirty="0" smtClean="0">
                <a:solidFill>
                  <a:schemeClr val="tx1"/>
                </a:solidFill>
              </a:rPr>
              <a:t>mesleki tanınırlık</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spTree>
    <p:extLst>
      <p:ext uri="{BB962C8B-B14F-4D97-AF65-F5344CB8AC3E}">
        <p14:creationId xmlns:p14="http://schemas.microsoft.com/office/powerpoint/2010/main" val="3479602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73275" y="784168"/>
            <a:ext cx="1801505" cy="338554"/>
          </a:xfrm>
          <a:prstGeom prst="rect">
            <a:avLst/>
          </a:prstGeom>
          <a:noFill/>
        </p:spPr>
        <p:txBody>
          <a:bodyPr wrap="square" rtlCol="0">
            <a:spAutoFit/>
          </a:bodyPr>
          <a:lstStyle/>
          <a:p>
            <a:r>
              <a:rPr lang="tr-TR" sz="1600" b="1" dirty="0" smtClean="0">
                <a:solidFill>
                  <a:schemeClr val="bg1"/>
                </a:solidFill>
              </a:rPr>
              <a:t>FİZİKİ ALTYAPI</a:t>
            </a:r>
            <a:endParaRPr lang="en-US" sz="1600" b="1" dirty="0">
              <a:solidFill>
                <a:schemeClr val="bg1"/>
              </a:solidFill>
            </a:endParaRPr>
          </a:p>
        </p:txBody>
      </p:sp>
      <p:sp>
        <p:nvSpPr>
          <p:cNvPr id="7" name="Unvan 1"/>
          <p:cNvSpPr>
            <a:spLocks noGrp="1"/>
          </p:cNvSpPr>
          <p:nvPr>
            <p:ph type="title"/>
          </p:nvPr>
        </p:nvSpPr>
        <p:spPr>
          <a:xfrm>
            <a:off x="1548384" y="654186"/>
            <a:ext cx="9656428" cy="1120023"/>
          </a:xfrm>
        </p:spPr>
        <p:txBody>
          <a:bodyPr>
            <a:normAutofit/>
          </a:bodyPr>
          <a:lstStyle/>
          <a:p>
            <a:r>
              <a:rPr lang="en-US" b="1" dirty="0" smtClean="0">
                <a:solidFill>
                  <a:schemeClr val="tx1"/>
                </a:solidFill>
              </a:rPr>
              <a:t>   </a:t>
            </a:r>
            <a:r>
              <a:rPr lang="tr-TR" b="1" dirty="0" smtClean="0">
                <a:solidFill>
                  <a:schemeClr val="tx1"/>
                </a:solidFill>
              </a:rPr>
              <a:t>KAPALI ALANLAR</a:t>
            </a:r>
            <a:endParaRPr lang="en-US" sz="2200" b="1" dirty="0">
              <a:solidFill>
                <a:schemeClr val="tx1"/>
              </a:solidFill>
            </a:endParaRPr>
          </a:p>
        </p:txBody>
      </p:sp>
      <p:sp>
        <p:nvSpPr>
          <p:cNvPr id="9" name="Unvan 1"/>
          <p:cNvSpPr txBox="1">
            <a:spLocks/>
          </p:cNvSpPr>
          <p:nvPr/>
        </p:nvSpPr>
        <p:spPr>
          <a:xfrm>
            <a:off x="1548384" y="1880436"/>
            <a:ext cx="9656428" cy="96125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endParaRPr lang="en-US" sz="2200" b="1" dirty="0">
              <a:solidFill>
                <a:schemeClr val="tx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466236674"/>
              </p:ext>
            </p:extLst>
          </p:nvPr>
        </p:nvGraphicFramePr>
        <p:xfrm>
          <a:off x="1720533" y="1478280"/>
          <a:ext cx="8802806" cy="1212958"/>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717134">
                <a:tc>
                  <a:txBody>
                    <a:bodyPr/>
                    <a:lstStyle/>
                    <a:p>
                      <a:pPr algn="ctr">
                        <a:lnSpc>
                          <a:spcPct val="115000"/>
                        </a:lnSpc>
                        <a:spcAft>
                          <a:spcPts val="0"/>
                        </a:spcAft>
                      </a:pPr>
                      <a:r>
                        <a:rPr lang="tr-TR" sz="2400" dirty="0" smtClean="0">
                          <a:effectLst/>
                          <a:latin typeface="Calibri"/>
                          <a:ea typeface="Calibri"/>
                          <a:cs typeface="Times New Roman"/>
                        </a:rPr>
                        <a:t>ALAN</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mn-lt"/>
                          <a:ea typeface="+mn-ea"/>
                          <a:cs typeface="+mn-cs"/>
                        </a:rPr>
                        <a:t>m</a:t>
                      </a:r>
                      <a:r>
                        <a:rPr lang="tr-TR" sz="2400" baseline="30000" dirty="0" smtClean="0">
                          <a:effectLst/>
                          <a:latin typeface="+mn-lt"/>
                          <a:ea typeface="+mn-ea"/>
                          <a:cs typeface="+mn-cs"/>
                        </a:rPr>
                        <a:t>2</a:t>
                      </a:r>
                      <a:endParaRPr lang="tr-TR" sz="2400" baseline="300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495824">
                <a:tc>
                  <a:txBody>
                    <a:bodyPr/>
                    <a:lstStyle/>
                    <a:p>
                      <a:pPr algn="just">
                        <a:lnSpc>
                          <a:spcPct val="115000"/>
                        </a:lnSpc>
                        <a:spcAft>
                          <a:spcPts val="0"/>
                        </a:spcAft>
                      </a:pPr>
                      <a:r>
                        <a:rPr lang="tr-TR" sz="2800" dirty="0" smtClean="0">
                          <a:effectLst/>
                          <a:latin typeface="+mn-lt"/>
                          <a:ea typeface="+mn-ea"/>
                          <a:cs typeface="+mn-cs"/>
                        </a:rPr>
                        <a:t>TOPLAM</a:t>
                      </a:r>
                      <a:endParaRPr lang="tr-TR" sz="2800" dirty="0">
                        <a:effectLst/>
                        <a:latin typeface="+mn-lt"/>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rPr>
                        <a:t>515</a:t>
                      </a:r>
                      <a:endParaRPr lang="tr-TR" sz="2400" b="1"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278422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083" y="1923392"/>
            <a:ext cx="10012143" cy="3237187"/>
          </a:xfrm>
        </p:spPr>
        <p:txBody>
          <a:bodyPr>
            <a:normAutofit/>
          </a:bodyPr>
          <a:lstStyle/>
          <a:p>
            <a:pPr marL="0" indent="0" algn="ctr">
              <a:buNone/>
            </a:pPr>
            <a:endParaRPr lang="tr-TR" sz="5400" dirty="0" smtClean="0"/>
          </a:p>
          <a:p>
            <a:pPr marL="0" indent="0" algn="ctr">
              <a:buNone/>
            </a:pPr>
            <a:r>
              <a:rPr lang="tr-TR" sz="5400" b="1" dirty="0" smtClean="0"/>
              <a:t>TEŞEKKÜRLER</a:t>
            </a:r>
          </a:p>
          <a:p>
            <a:pPr marL="0" indent="0" algn="ctr">
              <a:buNone/>
            </a:pPr>
            <a:endParaRPr lang="tr-TR" sz="5400" b="1" dirty="0"/>
          </a:p>
        </p:txBody>
      </p:sp>
      <p:sp>
        <p:nvSpPr>
          <p:cNvPr id="4" name="Metin kutusu 3"/>
          <p:cNvSpPr txBox="1"/>
          <p:nvPr/>
        </p:nvSpPr>
        <p:spPr>
          <a:xfrm>
            <a:off x="368709" y="807695"/>
            <a:ext cx="1572768" cy="338554"/>
          </a:xfrm>
          <a:prstGeom prst="rect">
            <a:avLst/>
          </a:prstGeom>
          <a:noFill/>
        </p:spPr>
        <p:txBody>
          <a:bodyPr wrap="square" rtlCol="0">
            <a:spAutoFit/>
          </a:bodyPr>
          <a:lstStyle/>
          <a:p>
            <a:r>
              <a:rPr lang="tr-TR" sz="1600" b="1" dirty="0" smtClean="0">
                <a:solidFill>
                  <a:schemeClr val="bg1"/>
                </a:solidFill>
              </a:rPr>
              <a:t>SBE</a:t>
            </a:r>
            <a:endParaRPr lang="tr-TR" sz="1600" b="1" dirty="0">
              <a:solidFill>
                <a:schemeClr val="bg1"/>
              </a:solidFill>
            </a:endParaRPr>
          </a:p>
        </p:txBody>
      </p:sp>
    </p:spTree>
    <p:extLst>
      <p:ext uri="{BB962C8B-B14F-4D97-AF65-F5344CB8AC3E}">
        <p14:creationId xmlns:p14="http://schemas.microsoft.com/office/powerpoint/2010/main" val="918305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tx1"/>
                </a:solidFill>
              </a:rPr>
              <a:t>SUNUM ÖZETİ</a:t>
            </a:r>
            <a:endParaRPr lang="tr-TR" b="1" dirty="0">
              <a:solidFill>
                <a:schemeClr val="tx1"/>
              </a:solidFill>
            </a:endParaRPr>
          </a:p>
        </p:txBody>
      </p:sp>
      <p:sp>
        <p:nvSpPr>
          <p:cNvPr id="3" name="İçerik Yer Tutucusu 2"/>
          <p:cNvSpPr>
            <a:spLocks noGrp="1"/>
          </p:cNvSpPr>
          <p:nvPr>
            <p:ph idx="1"/>
          </p:nvPr>
        </p:nvSpPr>
        <p:spPr>
          <a:xfrm>
            <a:off x="2124141" y="1722119"/>
            <a:ext cx="9776202" cy="3917731"/>
          </a:xfrm>
        </p:spPr>
        <p:txBody>
          <a:bodyPr>
            <a:noAutofit/>
          </a:bodyPr>
          <a:lstStyle/>
          <a:p>
            <a:r>
              <a:rPr lang="tr-TR" b="1" dirty="0" smtClean="0"/>
              <a:t>MİSYON</a:t>
            </a:r>
          </a:p>
          <a:p>
            <a:r>
              <a:rPr lang="tr-TR" b="1" dirty="0" smtClean="0"/>
              <a:t>VİZYON</a:t>
            </a:r>
          </a:p>
          <a:p>
            <a:r>
              <a:rPr lang="tr-TR" b="1" dirty="0" smtClean="0"/>
              <a:t>AKADEMİK YAPI</a:t>
            </a:r>
          </a:p>
          <a:p>
            <a:r>
              <a:rPr lang="tr-TR" b="1" dirty="0" smtClean="0"/>
              <a:t>İDARİ YAPI</a:t>
            </a:r>
          </a:p>
          <a:p>
            <a:r>
              <a:rPr lang="tr-TR" b="1" dirty="0" smtClean="0"/>
              <a:t>ANABİLİM DALLARI</a:t>
            </a:r>
            <a:endParaRPr lang="tr-TR" b="1" dirty="0"/>
          </a:p>
          <a:p>
            <a:r>
              <a:rPr lang="tr-TR" b="1" dirty="0" smtClean="0"/>
              <a:t>PROGRAMLAR</a:t>
            </a:r>
            <a:endParaRPr lang="en-GB" b="1" dirty="0" smtClean="0"/>
          </a:p>
          <a:p>
            <a:r>
              <a:rPr lang="tr-TR" b="1" dirty="0" smtClean="0"/>
              <a:t>ÖĞRENCİ KABULÜ</a:t>
            </a:r>
            <a:endParaRPr lang="en-GB" b="1" dirty="0" smtClean="0"/>
          </a:p>
          <a:p>
            <a:r>
              <a:rPr lang="tr-TR" b="1" dirty="0" smtClean="0"/>
              <a:t>SAYILAR</a:t>
            </a:r>
            <a:endParaRPr lang="en-GB" b="1" dirty="0" smtClean="0"/>
          </a:p>
          <a:p>
            <a:r>
              <a:rPr lang="tr-TR" b="1" dirty="0" smtClean="0"/>
              <a:t>İKİLİ ANLAŞMALAR</a:t>
            </a:r>
            <a:endParaRPr lang="en-GB" b="1" dirty="0" smtClean="0"/>
          </a:p>
          <a:p>
            <a:r>
              <a:rPr lang="tr-TR" b="1" dirty="0" smtClean="0"/>
              <a:t>AKREDİTASYON</a:t>
            </a:r>
          </a:p>
          <a:p>
            <a:r>
              <a:rPr lang="tr-TR" b="1" dirty="0" smtClean="0"/>
              <a:t>FİZİKİ ALTYAPI</a:t>
            </a:r>
            <a:endParaRPr lang="en-GB" b="1" dirty="0" smtClean="0"/>
          </a:p>
        </p:txBody>
      </p:sp>
      <p:sp>
        <p:nvSpPr>
          <p:cNvPr id="5"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ÖZET</a:t>
            </a:r>
            <a:endParaRPr lang="tr-TR" sz="1600" b="1" dirty="0">
              <a:solidFill>
                <a:schemeClr val="bg1"/>
              </a:solidFill>
            </a:endParaRPr>
          </a:p>
        </p:txBody>
      </p:sp>
    </p:spTree>
    <p:extLst>
      <p:ext uri="{BB962C8B-B14F-4D97-AF65-F5344CB8AC3E}">
        <p14:creationId xmlns:p14="http://schemas.microsoft.com/office/powerpoint/2010/main" val="332504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solidFill>
                  <a:schemeClr val="tx1"/>
                </a:solidFill>
              </a:rPr>
              <a:t>MİSYON</a:t>
            </a:r>
            <a:r>
              <a:rPr lang="tr-TR" dirty="0">
                <a:effectLst>
                  <a:outerShdw blurRad="38100" dist="38100" dir="2700000" algn="tl">
                    <a:srgbClr val="000000">
                      <a:alpha val="43137"/>
                    </a:srgbClr>
                  </a:outerShdw>
                </a:effectLst>
                <a:latin typeface="Arial Black" panose="020B0A04020102020204" pitchFamily="34" charset="0"/>
              </a:rPr>
              <a:t/>
            </a:r>
            <a:br>
              <a:rPr lang="tr-TR" dirty="0">
                <a:effectLst>
                  <a:outerShdw blurRad="38100" dist="38100" dir="2700000" algn="tl">
                    <a:srgbClr val="000000">
                      <a:alpha val="43137"/>
                    </a:srgbClr>
                  </a:outerShdw>
                </a:effectLst>
                <a:latin typeface="Arial Black" panose="020B0A04020102020204" pitchFamily="34" charset="0"/>
              </a:rPr>
            </a:br>
            <a:endParaRPr lang="tr-TR" dirty="0"/>
          </a:p>
        </p:txBody>
      </p:sp>
      <p:sp>
        <p:nvSpPr>
          <p:cNvPr id="3" name="Content Placeholder 2"/>
          <p:cNvSpPr>
            <a:spLocks noGrp="1"/>
          </p:cNvSpPr>
          <p:nvPr>
            <p:ph idx="1"/>
          </p:nvPr>
        </p:nvSpPr>
        <p:spPr/>
        <p:txBody>
          <a:bodyPr/>
          <a:lstStyle/>
          <a:p>
            <a:r>
              <a:rPr lang="tr-TR" b="1" dirty="0"/>
              <a:t>	</a:t>
            </a:r>
            <a:r>
              <a:rPr lang="tr-TR" b="1" i="1" dirty="0"/>
              <a:t>“Sosyal Bilimler Enstitüsü; </a:t>
            </a:r>
            <a:endParaRPr lang="tr-TR" b="1" dirty="0"/>
          </a:p>
          <a:p>
            <a:pPr lvl="0"/>
            <a:r>
              <a:rPr lang="tr-TR" b="1" i="1" dirty="0"/>
              <a:t>Sosyal ve beşeri bilim dallarında araştıran, sorgulayan, bütüncül çerçevede düşünebilen, kültürel değerlerine sahip çıkan bireyler yetiştirmeyi,    </a:t>
            </a:r>
            <a:endParaRPr lang="tr-TR" b="1" dirty="0"/>
          </a:p>
          <a:p>
            <a:pPr lvl="0"/>
            <a:r>
              <a:rPr lang="tr-TR" b="1" i="1" dirty="0"/>
              <a:t>Bilimsel bilginin gelişimine katkıda bulunarak topluma hizmet etmeyi, </a:t>
            </a:r>
            <a:endParaRPr lang="tr-TR" b="1" dirty="0"/>
          </a:p>
          <a:p>
            <a:pPr lvl="0"/>
            <a:r>
              <a:rPr lang="tr-TR" b="1" i="1" dirty="0"/>
              <a:t>Ülkenin ve bölgenin kalkınmasına katkıda bulunmayı </a:t>
            </a:r>
            <a:endParaRPr lang="tr-TR" b="1" dirty="0"/>
          </a:p>
          <a:p>
            <a:pPr marL="0" indent="0">
              <a:buNone/>
            </a:pPr>
            <a:r>
              <a:rPr lang="tr-TR" b="1" i="1" dirty="0"/>
              <a:t>                                                                      kendisine görev edinmiştir.”</a:t>
            </a:r>
            <a:endParaRPr lang="tr-TR" b="1" dirty="0"/>
          </a:p>
          <a:p>
            <a:pPr marL="0" indent="0">
              <a:buNone/>
            </a:pPr>
            <a:endParaRPr lang="tr-TR" dirty="0"/>
          </a:p>
        </p:txBody>
      </p:sp>
      <p:sp>
        <p:nvSpPr>
          <p:cNvPr id="5" name="Başlık 1"/>
          <p:cNvSpPr txBox="1">
            <a:spLocks/>
          </p:cNvSpPr>
          <p:nvPr/>
        </p:nvSpPr>
        <p:spPr>
          <a:xfrm>
            <a:off x="1331640" y="849876"/>
            <a:ext cx="6995120" cy="79208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tr-TR" dirty="0">
              <a:effectLst>
                <a:outerShdw blurRad="38100" dist="38100" dir="2700000" algn="tl">
                  <a:srgbClr val="000000">
                    <a:alpha val="43137"/>
                  </a:srgbClr>
                </a:outerShdw>
              </a:effectLst>
              <a:latin typeface="Arial Black" panose="020B0A04020102020204" pitchFamily="34" charset="0"/>
            </a:endParaRPr>
          </a:p>
        </p:txBody>
      </p:sp>
      <p:sp>
        <p:nvSpPr>
          <p:cNvPr id="6"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MİSYON</a:t>
            </a:r>
            <a:endParaRPr lang="tr-TR" sz="1600" b="1" dirty="0">
              <a:solidFill>
                <a:schemeClr val="bg1"/>
              </a:solidFill>
            </a:endParaRPr>
          </a:p>
        </p:txBody>
      </p:sp>
    </p:spTree>
    <p:extLst>
      <p:ext uri="{BB962C8B-B14F-4D97-AF65-F5344CB8AC3E}">
        <p14:creationId xmlns:p14="http://schemas.microsoft.com/office/powerpoint/2010/main" val="1980858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chemeClr val="tx1"/>
                </a:solidFill>
              </a:rPr>
              <a:t>VİZYON</a:t>
            </a:r>
            <a:endParaRPr lang="tr-TR" dirty="0"/>
          </a:p>
        </p:txBody>
      </p:sp>
      <p:sp>
        <p:nvSpPr>
          <p:cNvPr id="3" name="Content Placeholder 2"/>
          <p:cNvSpPr>
            <a:spLocks noGrp="1"/>
          </p:cNvSpPr>
          <p:nvPr>
            <p:ph idx="1"/>
          </p:nvPr>
        </p:nvSpPr>
        <p:spPr/>
        <p:txBody>
          <a:bodyPr/>
          <a:lstStyle/>
          <a:p>
            <a:pPr marL="0" indent="0">
              <a:buNone/>
            </a:pPr>
            <a:r>
              <a:rPr lang="tr-TR" b="1" i="1" dirty="0"/>
              <a:t>“Evrensel değerde bilgi üreten, bilimsel teknolojiyi öğretim sürecine katmış, bilimsel duruşu kültüre dönüştürmüş, rekabet gücüne sahip bir Enstitü olmaktır.”</a:t>
            </a:r>
            <a:endParaRPr lang="tr-TR" b="1" dirty="0"/>
          </a:p>
          <a:p>
            <a:pPr marL="0" indent="0">
              <a:buNone/>
            </a:pPr>
            <a:endParaRPr lang="tr-TR" dirty="0"/>
          </a:p>
        </p:txBody>
      </p:sp>
      <p:sp>
        <p:nvSpPr>
          <p:cNvPr id="4" name="Metin kutusu 4"/>
          <p:cNvSpPr txBox="1"/>
          <p:nvPr/>
        </p:nvSpPr>
        <p:spPr>
          <a:xfrm>
            <a:off x="-1" y="774676"/>
            <a:ext cx="1548385" cy="338554"/>
          </a:xfrm>
          <a:prstGeom prst="rect">
            <a:avLst/>
          </a:prstGeom>
          <a:noFill/>
        </p:spPr>
        <p:txBody>
          <a:bodyPr wrap="square" rtlCol="0">
            <a:spAutoFit/>
          </a:bodyPr>
          <a:lstStyle/>
          <a:p>
            <a:r>
              <a:rPr lang="tr-TR" sz="1600" b="1" dirty="0" smtClean="0">
                <a:solidFill>
                  <a:schemeClr val="bg1"/>
                </a:solidFill>
              </a:rPr>
              <a:t>VİZYON</a:t>
            </a:r>
            <a:endParaRPr lang="tr-TR" sz="1600" b="1" dirty="0">
              <a:solidFill>
                <a:schemeClr val="bg1"/>
              </a:solidFill>
            </a:endParaRPr>
          </a:p>
        </p:txBody>
      </p:sp>
    </p:spTree>
    <p:extLst>
      <p:ext uri="{BB962C8B-B14F-4D97-AF65-F5344CB8AC3E}">
        <p14:creationId xmlns:p14="http://schemas.microsoft.com/office/powerpoint/2010/main" val="4073304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475" y="153938"/>
            <a:ext cx="7986456" cy="1280890"/>
          </a:xfrm>
        </p:spPr>
        <p:txBody>
          <a:bodyPr/>
          <a:lstStyle/>
          <a:p>
            <a:r>
              <a:rPr lang="tr-TR" b="1" dirty="0" smtClean="0">
                <a:solidFill>
                  <a:schemeClr val="tx1"/>
                </a:solidFill>
              </a:rPr>
              <a:t>AKADEMİK YAPI</a:t>
            </a:r>
            <a:endParaRPr lang="tr-TR" dirty="0"/>
          </a:p>
        </p:txBody>
      </p:sp>
      <p:sp>
        <p:nvSpPr>
          <p:cNvPr id="5" name="Metin kutusu 4"/>
          <p:cNvSpPr txBox="1"/>
          <p:nvPr/>
        </p:nvSpPr>
        <p:spPr>
          <a:xfrm>
            <a:off x="0" y="812776"/>
            <a:ext cx="1548385" cy="261610"/>
          </a:xfrm>
          <a:prstGeom prst="rect">
            <a:avLst/>
          </a:prstGeom>
          <a:noFill/>
        </p:spPr>
        <p:txBody>
          <a:bodyPr wrap="square" rtlCol="0">
            <a:spAutoFit/>
          </a:bodyPr>
          <a:lstStyle/>
          <a:p>
            <a:r>
              <a:rPr lang="tr-TR" sz="1100" b="1" dirty="0" smtClean="0">
                <a:solidFill>
                  <a:schemeClr val="bg1"/>
                </a:solidFill>
              </a:rPr>
              <a:t>AKADEMİK YAPI</a:t>
            </a:r>
            <a:endParaRPr lang="tr-TR" sz="1100" b="1" dirty="0">
              <a:solidFill>
                <a:schemeClr val="bg1"/>
              </a:solidFill>
            </a:endParaRPr>
          </a:p>
        </p:txBody>
      </p:sp>
      <p:sp>
        <p:nvSpPr>
          <p:cNvPr id="6" name="Rectangle 2"/>
          <p:cNvSpPr>
            <a:spLocks noChangeArrowheads="1"/>
          </p:cNvSpPr>
          <p:nvPr/>
        </p:nvSpPr>
        <p:spPr bwMode="auto">
          <a:xfrm flipV="1">
            <a:off x="1341324" y="771524"/>
            <a:ext cx="125621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graphicFrame>
        <p:nvGraphicFramePr>
          <p:cNvPr id="7" name="Nesne 6"/>
          <p:cNvGraphicFramePr>
            <a:graphicFrameLocks noChangeAspect="1"/>
          </p:cNvGraphicFramePr>
          <p:nvPr>
            <p:extLst>
              <p:ext uri="{D42A27DB-BD31-4B8C-83A1-F6EECF244321}">
                <p14:modId xmlns:p14="http://schemas.microsoft.com/office/powerpoint/2010/main" val="2993908031"/>
              </p:ext>
            </p:extLst>
          </p:nvPr>
        </p:nvGraphicFramePr>
        <p:xfrm>
          <a:off x="1341324" y="153938"/>
          <a:ext cx="10163288" cy="6704062"/>
        </p:xfrm>
        <a:graphic>
          <a:graphicData uri="http://schemas.openxmlformats.org/presentationml/2006/ole">
            <mc:AlternateContent xmlns:mc="http://schemas.openxmlformats.org/markup-compatibility/2006">
              <mc:Choice xmlns:v="urn:schemas-microsoft-com:vml" Requires="v">
                <p:oleObj spid="_x0000_s1044" r:id="rId3" imgW="9801253" imgH="5867474" progId="Visio.Drawing.15">
                  <p:embed/>
                </p:oleObj>
              </mc:Choice>
              <mc:Fallback>
                <p:oleObj r:id="rId3" imgW="9801253" imgH="5867474"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1324" y="153938"/>
                        <a:ext cx="10163288" cy="6704062"/>
                      </a:xfrm>
                      <a:prstGeom prst="rect">
                        <a:avLst/>
                      </a:prstGeom>
                      <a:noFill/>
                    </p:spPr>
                  </p:pic>
                </p:oleObj>
              </mc:Fallback>
            </mc:AlternateContent>
          </a:graphicData>
        </a:graphic>
      </p:graphicFrame>
    </p:spTree>
    <p:extLst>
      <p:ext uri="{BB962C8B-B14F-4D97-AF65-F5344CB8AC3E}">
        <p14:creationId xmlns:p14="http://schemas.microsoft.com/office/powerpoint/2010/main" val="1485281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5556" y="172331"/>
            <a:ext cx="7986456" cy="1280890"/>
          </a:xfrm>
        </p:spPr>
        <p:txBody>
          <a:bodyPr/>
          <a:lstStyle/>
          <a:p>
            <a:r>
              <a:rPr lang="tr-TR" b="1" dirty="0" smtClean="0">
                <a:solidFill>
                  <a:schemeClr val="tx1"/>
                </a:solidFill>
              </a:rPr>
              <a:t>İDARİ YAPI</a:t>
            </a:r>
            <a:endParaRPr lang="tr-TR" dirty="0"/>
          </a:p>
        </p:txBody>
      </p:sp>
      <p:sp>
        <p:nvSpPr>
          <p:cNvPr id="5" name="Metin kutusu 4"/>
          <p:cNvSpPr txBox="1"/>
          <p:nvPr/>
        </p:nvSpPr>
        <p:spPr>
          <a:xfrm>
            <a:off x="0" y="812776"/>
            <a:ext cx="1548385" cy="261610"/>
          </a:xfrm>
          <a:prstGeom prst="rect">
            <a:avLst/>
          </a:prstGeom>
          <a:noFill/>
        </p:spPr>
        <p:txBody>
          <a:bodyPr wrap="square" rtlCol="0">
            <a:spAutoFit/>
          </a:bodyPr>
          <a:lstStyle/>
          <a:p>
            <a:r>
              <a:rPr lang="tr-TR" sz="1100" b="1" dirty="0" smtClean="0">
                <a:solidFill>
                  <a:schemeClr val="bg1"/>
                </a:solidFill>
              </a:rPr>
              <a:t>İDARİ YAPI</a:t>
            </a:r>
            <a:endParaRPr lang="tr-TR" sz="1100" b="1" dirty="0">
              <a:solidFill>
                <a:schemeClr val="bg1"/>
              </a:solidFill>
            </a:endParaRPr>
          </a:p>
        </p:txBody>
      </p:sp>
      <p:sp>
        <p:nvSpPr>
          <p:cNvPr id="3" name="Rectangle 2"/>
          <p:cNvSpPr>
            <a:spLocks noChangeArrowheads="1"/>
          </p:cNvSpPr>
          <p:nvPr/>
        </p:nvSpPr>
        <p:spPr bwMode="auto">
          <a:xfrm>
            <a:off x="3307404" y="-145914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 name="Nesne 5"/>
          <p:cNvGraphicFramePr>
            <a:graphicFrameLocks noChangeAspect="1"/>
          </p:cNvGraphicFramePr>
          <p:nvPr>
            <p:extLst>
              <p:ext uri="{D42A27DB-BD31-4B8C-83A1-F6EECF244321}">
                <p14:modId xmlns:p14="http://schemas.microsoft.com/office/powerpoint/2010/main" val="853471778"/>
              </p:ext>
            </p:extLst>
          </p:nvPr>
        </p:nvGraphicFramePr>
        <p:xfrm>
          <a:off x="3307404" y="-389105"/>
          <a:ext cx="5753100" cy="7007156"/>
        </p:xfrm>
        <a:graphic>
          <a:graphicData uri="http://schemas.openxmlformats.org/presentationml/2006/ole">
            <mc:AlternateContent xmlns:mc="http://schemas.openxmlformats.org/markup-compatibility/2006">
              <mc:Choice xmlns:v="urn:schemas-microsoft-com:vml" Requires="v">
                <p:oleObj spid="_x0000_s2067" r:id="rId3" imgW="13582520" imgH="19050037" progId="Visio.Drawing.15">
                  <p:embed/>
                </p:oleObj>
              </mc:Choice>
              <mc:Fallback>
                <p:oleObj r:id="rId3" imgW="13582520" imgH="19050037" progId="Visio.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7404" y="-389105"/>
                        <a:ext cx="5753100" cy="7007156"/>
                      </a:xfrm>
                      <a:prstGeom prst="rect">
                        <a:avLst/>
                      </a:prstGeom>
                      <a:noFill/>
                    </p:spPr>
                  </p:pic>
                </p:oleObj>
              </mc:Fallback>
            </mc:AlternateContent>
          </a:graphicData>
        </a:graphic>
      </p:graphicFrame>
    </p:spTree>
    <p:extLst>
      <p:ext uri="{BB962C8B-B14F-4D97-AF65-F5344CB8AC3E}">
        <p14:creationId xmlns:p14="http://schemas.microsoft.com/office/powerpoint/2010/main" val="3276135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7833" y="596815"/>
            <a:ext cx="8911687" cy="672427"/>
          </a:xfrm>
        </p:spPr>
        <p:txBody>
          <a:bodyPr/>
          <a:lstStyle/>
          <a:p>
            <a:r>
              <a:rPr lang="tr-TR" b="1" dirty="0" smtClean="0">
                <a:solidFill>
                  <a:schemeClr val="tx1"/>
                </a:solidFill>
              </a:rPr>
              <a:t>SOSYAL BİLİLMLER ENSTİTÜSÜ</a:t>
            </a:r>
            <a:endParaRPr lang="tr-TR" b="1" dirty="0">
              <a:solidFill>
                <a:schemeClr val="tx1"/>
              </a:solidFill>
            </a:endParaRPr>
          </a:p>
        </p:txBody>
      </p:sp>
      <p:sp>
        <p:nvSpPr>
          <p:cNvPr id="5" name="Metin kutusu 4"/>
          <p:cNvSpPr txBox="1"/>
          <p:nvPr/>
        </p:nvSpPr>
        <p:spPr>
          <a:xfrm>
            <a:off x="0" y="684467"/>
            <a:ext cx="1548385" cy="584775"/>
          </a:xfrm>
          <a:prstGeom prst="rect">
            <a:avLst/>
          </a:prstGeom>
          <a:noFill/>
        </p:spPr>
        <p:txBody>
          <a:bodyPr wrap="square" rtlCol="0">
            <a:spAutoFit/>
          </a:bodyPr>
          <a:lstStyle/>
          <a:p>
            <a:r>
              <a:rPr lang="tr-TR" sz="1600" b="1" dirty="0" smtClean="0">
                <a:solidFill>
                  <a:schemeClr val="bg1"/>
                </a:solidFill>
              </a:rPr>
              <a:t>ANABİLİM DALLARI</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2589147313"/>
              </p:ext>
            </p:extLst>
          </p:nvPr>
        </p:nvGraphicFramePr>
        <p:xfrm>
          <a:off x="1828799" y="1824430"/>
          <a:ext cx="8802806" cy="3645408"/>
        </p:xfrm>
        <a:graphic>
          <a:graphicData uri="http://schemas.openxmlformats.org/drawingml/2006/table">
            <a:tbl>
              <a:tblPr firstRow="1" firstCol="1" bandRow="1">
                <a:tableStyleId>{5C22544A-7EE6-4342-B048-85BDC9FD1C3A}</a:tableStyleId>
              </a:tblPr>
              <a:tblGrid>
                <a:gridCol w="5049672">
                  <a:extLst>
                    <a:ext uri="{9D8B030D-6E8A-4147-A177-3AD203B41FA5}">
                      <a16:colId xmlns:a16="http://schemas.microsoft.com/office/drawing/2014/main" xmlns="" val="20000"/>
                    </a:ext>
                  </a:extLst>
                </a:gridCol>
                <a:gridCol w="3753134">
                  <a:extLst>
                    <a:ext uri="{9D8B030D-6E8A-4147-A177-3AD203B41FA5}">
                      <a16:colId xmlns:a16="http://schemas.microsoft.com/office/drawing/2014/main" xmlns="" val="20001"/>
                    </a:ext>
                  </a:extLst>
                </a:gridCol>
              </a:tblGrid>
              <a:tr h="331916">
                <a:tc>
                  <a:txBody>
                    <a:bodyPr/>
                    <a:lstStyle/>
                    <a:p>
                      <a:pPr algn="ctr">
                        <a:lnSpc>
                          <a:spcPct val="115000"/>
                        </a:lnSpc>
                        <a:spcAft>
                          <a:spcPts val="0"/>
                        </a:spcAft>
                      </a:pPr>
                      <a:r>
                        <a:rPr lang="tr-TR" sz="2800" dirty="0" smtClean="0">
                          <a:effectLst/>
                          <a:latin typeface="+mn-lt"/>
                          <a:ea typeface="+mn-ea"/>
                          <a:cs typeface="+mn-cs"/>
                        </a:rPr>
                        <a:t>ANABİLİM DALLARI</a:t>
                      </a:r>
                      <a:endParaRPr lang="tr-TR" sz="2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800" dirty="0" smtClean="0">
                          <a:effectLst/>
                          <a:latin typeface="+mn-lt"/>
                          <a:ea typeface="+mn-ea"/>
                          <a:cs typeface="+mn-cs"/>
                        </a:rPr>
                        <a:t>ÖĞRENCİ KABULÜ</a:t>
                      </a:r>
                      <a:endParaRPr lang="tr-TR" sz="28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284500">
                <a:tc>
                  <a:txBody>
                    <a:bodyPr/>
                    <a:lstStyle/>
                    <a:p>
                      <a:pPr algn="just">
                        <a:lnSpc>
                          <a:spcPct val="115000"/>
                        </a:lnSpc>
                        <a:spcAft>
                          <a:spcPts val="0"/>
                        </a:spcAft>
                      </a:pPr>
                      <a:r>
                        <a:rPr lang="tr-TR" sz="1800" dirty="0" smtClean="0">
                          <a:effectLst/>
                        </a:rPr>
                        <a:t>AVRASYA ARAŞTIRMALARI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2014-2015</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84500">
                <a:tc>
                  <a:txBody>
                    <a:bodyPr/>
                    <a:lstStyle/>
                    <a:p>
                      <a:pPr algn="just">
                        <a:lnSpc>
                          <a:spcPct val="115000"/>
                        </a:lnSpc>
                        <a:spcAft>
                          <a:spcPts val="0"/>
                        </a:spcAft>
                      </a:pPr>
                      <a:r>
                        <a:rPr lang="tr-TR" sz="1800" dirty="0" smtClean="0">
                          <a:effectLst/>
                        </a:rPr>
                        <a:t>BEDEN EĞİTİMİ VE SPOR</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1997-1998</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284500">
                <a:tc>
                  <a:txBody>
                    <a:bodyPr/>
                    <a:lstStyle/>
                    <a:p>
                      <a:pPr algn="just">
                        <a:lnSpc>
                          <a:spcPct val="115000"/>
                        </a:lnSpc>
                        <a:spcAft>
                          <a:spcPts val="0"/>
                        </a:spcAft>
                      </a:pPr>
                      <a:r>
                        <a:rPr lang="tr-TR" sz="1800" dirty="0" smtClean="0">
                          <a:effectLst/>
                        </a:rPr>
                        <a:t>İKTİSAT</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1994-1995</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284500">
                <a:tc>
                  <a:txBody>
                    <a:bodyPr/>
                    <a:lstStyle/>
                    <a:p>
                      <a:pPr algn="just">
                        <a:lnSpc>
                          <a:spcPct val="115000"/>
                        </a:lnSpc>
                        <a:spcAft>
                          <a:spcPts val="0"/>
                        </a:spcAft>
                      </a:pPr>
                      <a:r>
                        <a:rPr lang="tr-TR" sz="1800" dirty="0" smtClean="0">
                          <a:effectLst/>
                        </a:rPr>
                        <a:t>İŞLETME</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1994-1995</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284500">
                <a:tc>
                  <a:txBody>
                    <a:bodyPr/>
                    <a:lstStyle/>
                    <a:p>
                      <a:pPr algn="just">
                        <a:lnSpc>
                          <a:spcPct val="115000"/>
                        </a:lnSpc>
                        <a:spcAft>
                          <a:spcPts val="0"/>
                        </a:spcAft>
                      </a:pPr>
                      <a:r>
                        <a:rPr lang="tr-TR" sz="1800" dirty="0" smtClean="0">
                          <a:effectLst/>
                        </a:rPr>
                        <a:t>KAMU YÖNETİMİ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1995-1996</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284500">
                <a:tc>
                  <a:txBody>
                    <a:bodyPr/>
                    <a:lstStyle/>
                    <a:p>
                      <a:pPr algn="just">
                        <a:lnSpc>
                          <a:spcPct val="115000"/>
                        </a:lnSpc>
                        <a:spcAft>
                          <a:spcPts val="0"/>
                        </a:spcAft>
                      </a:pPr>
                      <a:r>
                        <a:rPr lang="tr-TR" sz="1800" dirty="0" smtClean="0">
                          <a:effectLst/>
                        </a:rPr>
                        <a:t>MÜZİKOLOJİ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2015-2016</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284500">
                <a:tc>
                  <a:txBody>
                    <a:bodyPr/>
                    <a:lstStyle/>
                    <a:p>
                      <a:pPr algn="just">
                        <a:lnSpc>
                          <a:spcPct val="115000"/>
                        </a:lnSpc>
                        <a:spcAft>
                          <a:spcPts val="0"/>
                        </a:spcAft>
                      </a:pPr>
                      <a:r>
                        <a:rPr lang="tr-TR" sz="1800" dirty="0" smtClean="0">
                          <a:effectLst/>
                        </a:rPr>
                        <a:t>SAĞLIK YÖNETİMİ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2014-2015</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284500">
                <a:tc>
                  <a:txBody>
                    <a:bodyPr/>
                    <a:lstStyle/>
                    <a:p>
                      <a:pPr algn="just">
                        <a:lnSpc>
                          <a:spcPct val="115000"/>
                        </a:lnSpc>
                        <a:spcAft>
                          <a:spcPts val="0"/>
                        </a:spcAft>
                      </a:pPr>
                      <a:r>
                        <a:rPr lang="tr-TR" sz="1800" dirty="0" smtClean="0">
                          <a:effectLst/>
                        </a:rPr>
                        <a:t>SOSYOLOJİ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2012-2013</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284500">
                <a:tc>
                  <a:txBody>
                    <a:bodyPr/>
                    <a:lstStyle/>
                    <a:p>
                      <a:pPr algn="just">
                        <a:lnSpc>
                          <a:spcPct val="115000"/>
                        </a:lnSpc>
                        <a:spcAft>
                          <a:spcPts val="0"/>
                        </a:spcAft>
                      </a:pPr>
                      <a:r>
                        <a:rPr lang="tr-TR" sz="1800" dirty="0" smtClean="0">
                          <a:effectLst/>
                        </a:rPr>
                        <a:t>TARİH</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1996-1997</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9"/>
                  </a:ext>
                </a:extLst>
              </a:tr>
              <a:tr h="284500">
                <a:tc>
                  <a:txBody>
                    <a:bodyPr/>
                    <a:lstStyle/>
                    <a:p>
                      <a:pPr algn="just">
                        <a:lnSpc>
                          <a:spcPct val="115000"/>
                        </a:lnSpc>
                        <a:spcAft>
                          <a:spcPts val="0"/>
                        </a:spcAft>
                      </a:pPr>
                      <a:r>
                        <a:rPr lang="tr-TR" sz="1800" dirty="0" smtClean="0">
                          <a:effectLst/>
                        </a:rPr>
                        <a:t>TÜRK DİLİ VE EDEBİYATI</a:t>
                      </a:r>
                      <a:endParaRPr lang="tr-T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1800" dirty="0" smtClean="0">
                          <a:effectLst/>
                          <a:latin typeface="Calibri"/>
                          <a:ea typeface="Calibri"/>
                          <a:cs typeface="Times New Roman"/>
                        </a:rPr>
                        <a:t>1996-1997</a:t>
                      </a:r>
                      <a:endParaRPr lang="tr-TR" sz="18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1501718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 y="774676"/>
            <a:ext cx="1723293" cy="338554"/>
          </a:xfrm>
          <a:prstGeom prst="rect">
            <a:avLst/>
          </a:prstGeom>
          <a:noFill/>
        </p:spPr>
        <p:txBody>
          <a:bodyPr wrap="square" rtlCol="0">
            <a:spAutoFit/>
          </a:bodyPr>
          <a:lstStyle/>
          <a:p>
            <a:r>
              <a:rPr lang="tr-TR" sz="1600" b="1" dirty="0" smtClean="0">
                <a:solidFill>
                  <a:schemeClr val="bg1"/>
                </a:solidFill>
              </a:rPr>
              <a:t>PROGRAMLAR</a:t>
            </a:r>
            <a:endParaRPr lang="tr-TR" sz="1600" b="1" dirty="0">
              <a:solidFill>
                <a:schemeClr val="bg1"/>
              </a:solidFill>
            </a:endParaRPr>
          </a:p>
        </p:txBody>
      </p:sp>
      <p:graphicFrame>
        <p:nvGraphicFramePr>
          <p:cNvPr id="6" name="Tablo 5"/>
          <p:cNvGraphicFramePr>
            <a:graphicFrameLocks noGrp="1"/>
          </p:cNvGraphicFramePr>
          <p:nvPr>
            <p:extLst>
              <p:ext uri="{D42A27DB-BD31-4B8C-83A1-F6EECF244321}">
                <p14:modId xmlns:p14="http://schemas.microsoft.com/office/powerpoint/2010/main" val="78444991"/>
              </p:ext>
            </p:extLst>
          </p:nvPr>
        </p:nvGraphicFramePr>
        <p:xfrm>
          <a:off x="1937832" y="640998"/>
          <a:ext cx="9197199" cy="5968072"/>
        </p:xfrm>
        <a:graphic>
          <a:graphicData uri="http://schemas.openxmlformats.org/drawingml/2006/table">
            <a:tbl>
              <a:tblPr firstRow="1" firstCol="1" bandRow="1">
                <a:tableStyleId>{5C22544A-7EE6-4342-B048-85BDC9FD1C3A}</a:tableStyleId>
              </a:tblPr>
              <a:tblGrid>
                <a:gridCol w="3186431">
                  <a:extLst>
                    <a:ext uri="{9D8B030D-6E8A-4147-A177-3AD203B41FA5}">
                      <a16:colId xmlns:a16="http://schemas.microsoft.com/office/drawing/2014/main" xmlns="" val="20000"/>
                    </a:ext>
                  </a:extLst>
                </a:gridCol>
                <a:gridCol w="2141530">
                  <a:extLst>
                    <a:ext uri="{9D8B030D-6E8A-4147-A177-3AD203B41FA5}">
                      <a16:colId xmlns:a16="http://schemas.microsoft.com/office/drawing/2014/main" xmlns="" val="20001"/>
                    </a:ext>
                  </a:extLst>
                </a:gridCol>
                <a:gridCol w="1934619">
                  <a:extLst>
                    <a:ext uri="{9D8B030D-6E8A-4147-A177-3AD203B41FA5}">
                      <a16:colId xmlns:a16="http://schemas.microsoft.com/office/drawing/2014/main" xmlns="" val="20002"/>
                    </a:ext>
                  </a:extLst>
                </a:gridCol>
                <a:gridCol w="1934619">
                  <a:extLst>
                    <a:ext uri="{9D8B030D-6E8A-4147-A177-3AD203B41FA5}">
                      <a16:colId xmlns:a16="http://schemas.microsoft.com/office/drawing/2014/main" xmlns="" val="626583569"/>
                    </a:ext>
                  </a:extLst>
                </a:gridCol>
              </a:tblGrid>
              <a:tr h="379171">
                <a:tc>
                  <a:txBody>
                    <a:bodyPr/>
                    <a:lstStyle/>
                    <a:p>
                      <a:pPr algn="ctr">
                        <a:lnSpc>
                          <a:spcPct val="115000"/>
                        </a:lnSpc>
                        <a:spcAft>
                          <a:spcPts val="0"/>
                        </a:spcAft>
                      </a:pPr>
                      <a:r>
                        <a:rPr lang="tr-TR" sz="2400" dirty="0" smtClean="0">
                          <a:effectLst/>
                          <a:latin typeface="Calibri"/>
                          <a:ea typeface="Calibri"/>
                          <a:cs typeface="Times New Roman"/>
                        </a:rPr>
                        <a:t>ABD</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Tezli YL</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Tezsiz YL</a:t>
                      </a:r>
                      <a:endParaRPr lang="tr-TR" sz="24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tr-TR" sz="2400" dirty="0" smtClean="0">
                          <a:effectLst/>
                          <a:latin typeface="Calibri"/>
                          <a:ea typeface="Calibri"/>
                          <a:cs typeface="Times New Roman"/>
                        </a:rPr>
                        <a:t>Doktora</a:t>
                      </a:r>
                      <a:endParaRPr lang="tr-TR" sz="2400" dirty="0">
                        <a:effectLst/>
                        <a:latin typeface="Calibri"/>
                        <a:ea typeface="Calibri"/>
                        <a:cs typeface="Times New Roman"/>
                      </a:endParaRPr>
                    </a:p>
                  </a:txBody>
                  <a:tcPr marL="68580" marR="68580" marT="0" marB="0" anchor="ctr"/>
                </a:tc>
                <a:extLst>
                  <a:ext uri="{0D108BD9-81ED-4DB2-BD59-A6C34878D82A}">
                    <a16:rowId xmlns:a16="http://schemas.microsoft.com/office/drawing/2014/main" xmlns="" val="10000"/>
                  </a:ext>
                </a:extLst>
              </a:tr>
              <a:tr h="379171">
                <a:tc>
                  <a:txBody>
                    <a:bodyPr/>
                    <a:lstStyle/>
                    <a:p>
                      <a:pPr algn="just">
                        <a:lnSpc>
                          <a:spcPct val="115000"/>
                        </a:lnSpc>
                        <a:spcAft>
                          <a:spcPts val="0"/>
                        </a:spcAft>
                      </a:pPr>
                      <a:r>
                        <a:rPr lang="tr-TR" sz="1400" dirty="0" smtClean="0">
                          <a:effectLst/>
                        </a:rPr>
                        <a:t>AVRASYA ARAŞTIRMALARI</a:t>
                      </a:r>
                      <a:endParaRPr lang="tr-TR"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386958">
                <a:tc>
                  <a:txBody>
                    <a:bodyPr/>
                    <a:lstStyle/>
                    <a:p>
                      <a:pPr algn="just">
                        <a:lnSpc>
                          <a:spcPct val="115000"/>
                        </a:lnSpc>
                        <a:spcAft>
                          <a:spcPts val="0"/>
                        </a:spcAft>
                      </a:pPr>
                      <a:r>
                        <a:rPr lang="tr-TR" sz="1400" dirty="0" smtClean="0">
                          <a:effectLst/>
                        </a:rPr>
                        <a:t>BEDEN EĞİTİMİ VE SPOR</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460292">
                <a:tc>
                  <a:txBody>
                    <a:bodyPr/>
                    <a:lstStyle/>
                    <a:p>
                      <a:pPr algn="just">
                        <a:lnSpc>
                          <a:spcPct val="115000"/>
                        </a:lnSpc>
                        <a:spcAft>
                          <a:spcPts val="0"/>
                        </a:spcAft>
                      </a:pPr>
                      <a:r>
                        <a:rPr lang="tr-TR" sz="1400" dirty="0" smtClean="0">
                          <a:effectLst/>
                        </a:rPr>
                        <a:t>İKTİSAT</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3"/>
                  </a:ext>
                </a:extLst>
              </a:tr>
              <a:tr h="460292">
                <a:tc>
                  <a:txBody>
                    <a:bodyPr/>
                    <a:lstStyle/>
                    <a:p>
                      <a:pPr algn="just">
                        <a:lnSpc>
                          <a:spcPct val="115000"/>
                        </a:lnSpc>
                        <a:spcAft>
                          <a:spcPts val="0"/>
                        </a:spcAft>
                      </a:pPr>
                      <a:r>
                        <a:rPr lang="tr-TR" sz="1400" dirty="0" smtClean="0">
                          <a:effectLst/>
                          <a:latin typeface="Calibri"/>
                          <a:ea typeface="Calibri"/>
                          <a:cs typeface="Times New Roman"/>
                        </a:rPr>
                        <a:t>İŞLETME (GENEL)</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356026277"/>
                  </a:ext>
                </a:extLst>
              </a:tr>
              <a:tr h="283660">
                <a:tc>
                  <a:txBody>
                    <a:bodyPr/>
                    <a:lstStyle/>
                    <a:p>
                      <a:pPr algn="just">
                        <a:lnSpc>
                          <a:spcPct val="115000"/>
                        </a:lnSpc>
                        <a:spcAft>
                          <a:spcPts val="0"/>
                        </a:spcAft>
                      </a:pPr>
                      <a:r>
                        <a:rPr lang="tr-TR" sz="1400" dirty="0" smtClean="0">
                          <a:effectLst/>
                        </a:rPr>
                        <a:t>ÜRETİM</a:t>
                      </a:r>
                      <a:r>
                        <a:rPr lang="tr-TR" sz="1400" baseline="0" dirty="0" smtClean="0">
                          <a:effectLst/>
                        </a:rPr>
                        <a:t> YÖNETİMİ VE PAZARLAMA</a:t>
                      </a:r>
                      <a:endParaRPr lang="tr-TR"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386958">
                <a:tc>
                  <a:txBody>
                    <a:bodyPr/>
                    <a:lstStyle/>
                    <a:p>
                      <a:pPr algn="just">
                        <a:lnSpc>
                          <a:spcPct val="115000"/>
                        </a:lnSpc>
                        <a:spcAft>
                          <a:spcPts val="0"/>
                        </a:spcAft>
                      </a:pPr>
                      <a:r>
                        <a:rPr lang="tr-TR" sz="1400" dirty="0" smtClean="0">
                          <a:effectLst/>
                          <a:latin typeface="Calibri"/>
                          <a:ea typeface="Calibri"/>
                          <a:cs typeface="Times New Roman"/>
                        </a:rPr>
                        <a:t>MUHASEBE VE FİNANSMAN</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tr-TR" sz="2400" b="1" dirty="0" smtClean="0">
                          <a:effectLst/>
                          <a:latin typeface="Calibri"/>
                          <a:ea typeface="Calibri"/>
                          <a:cs typeface="Times New Roman"/>
                          <a:sym typeface="Symbol"/>
                        </a:rPr>
                        <a:t></a:t>
                      </a:r>
                      <a:endParaRPr lang="tr-TR" sz="2400" b="1"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3251823227"/>
                  </a:ext>
                </a:extLst>
              </a:tr>
              <a:tr h="386958">
                <a:tc>
                  <a:txBody>
                    <a:bodyPr/>
                    <a:lstStyle/>
                    <a:p>
                      <a:pPr algn="just">
                        <a:lnSpc>
                          <a:spcPct val="115000"/>
                        </a:lnSpc>
                        <a:spcAft>
                          <a:spcPts val="0"/>
                        </a:spcAft>
                      </a:pPr>
                      <a:r>
                        <a:rPr lang="tr-TR" sz="1400" dirty="0" smtClean="0">
                          <a:effectLst/>
                          <a:latin typeface="Calibri"/>
                          <a:ea typeface="Calibri"/>
                          <a:cs typeface="Times New Roman"/>
                        </a:rPr>
                        <a:t>YÖNETİM VE ORGANİZASYON</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838991860"/>
                  </a:ext>
                </a:extLst>
              </a:tr>
              <a:tr h="386958">
                <a:tc>
                  <a:txBody>
                    <a:bodyPr/>
                    <a:lstStyle/>
                    <a:p>
                      <a:pPr algn="just">
                        <a:lnSpc>
                          <a:spcPct val="115000"/>
                        </a:lnSpc>
                        <a:spcAft>
                          <a:spcPts val="0"/>
                        </a:spcAft>
                      </a:pPr>
                      <a:r>
                        <a:rPr lang="tr-TR" sz="1400" dirty="0" smtClean="0">
                          <a:effectLst/>
                        </a:rPr>
                        <a:t>KAMU YÖNETİMİ</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386958">
                <a:tc>
                  <a:txBody>
                    <a:bodyPr/>
                    <a:lstStyle/>
                    <a:p>
                      <a:pPr algn="just">
                        <a:lnSpc>
                          <a:spcPct val="115000"/>
                        </a:lnSpc>
                        <a:spcAft>
                          <a:spcPts val="0"/>
                        </a:spcAft>
                      </a:pPr>
                      <a:r>
                        <a:rPr lang="tr-TR" sz="1400" dirty="0" smtClean="0">
                          <a:effectLst/>
                        </a:rPr>
                        <a:t>MÜZİKOLOJİ</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386958">
                <a:tc>
                  <a:txBody>
                    <a:bodyPr/>
                    <a:lstStyle/>
                    <a:p>
                      <a:pPr algn="just">
                        <a:lnSpc>
                          <a:spcPct val="115000"/>
                        </a:lnSpc>
                        <a:spcAft>
                          <a:spcPts val="0"/>
                        </a:spcAft>
                      </a:pPr>
                      <a:r>
                        <a:rPr lang="tr-TR" sz="1400" dirty="0" smtClean="0">
                          <a:effectLst/>
                        </a:rPr>
                        <a:t>SAĞLIK YÖNETİMİ</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endParaRPr lang="tr-TR" sz="2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7"/>
                  </a:ext>
                </a:extLst>
              </a:tr>
              <a:tr h="386958">
                <a:tc>
                  <a:txBody>
                    <a:bodyPr/>
                    <a:lstStyle/>
                    <a:p>
                      <a:pPr algn="just">
                        <a:lnSpc>
                          <a:spcPct val="115000"/>
                        </a:lnSpc>
                        <a:spcAft>
                          <a:spcPts val="0"/>
                        </a:spcAft>
                      </a:pPr>
                      <a:r>
                        <a:rPr lang="tr-TR" sz="1400" dirty="0" smtClean="0">
                          <a:effectLst/>
                        </a:rPr>
                        <a:t>SOSYOLOJİ</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a:effectLst/>
                        <a:latin typeface="Calibri"/>
                        <a:ea typeface="Calibri"/>
                        <a:cs typeface="Times New Roman"/>
                      </a:endParaRPr>
                    </a:p>
                  </a:txBody>
                  <a:tcPr marL="68580" marR="68580" marT="0" marB="0"/>
                </a:tc>
                <a:extLst>
                  <a:ext uri="{0D108BD9-81ED-4DB2-BD59-A6C34878D82A}">
                    <a16:rowId xmlns:a16="http://schemas.microsoft.com/office/drawing/2014/main" xmlns="" val="10008"/>
                  </a:ext>
                </a:extLst>
              </a:tr>
              <a:tr h="386958">
                <a:tc>
                  <a:txBody>
                    <a:bodyPr/>
                    <a:lstStyle/>
                    <a:p>
                      <a:pPr marL="0" marR="0" indent="0" algn="just" defTabSz="457200" rtl="0" eaLnBrk="1" fontAlgn="auto" latinLnBrk="0" hangingPunct="1">
                        <a:lnSpc>
                          <a:spcPct val="115000"/>
                        </a:lnSpc>
                        <a:spcBef>
                          <a:spcPts val="0"/>
                        </a:spcBef>
                        <a:spcAft>
                          <a:spcPts val="0"/>
                        </a:spcAft>
                        <a:buClrTx/>
                        <a:buSzTx/>
                        <a:buFontTx/>
                        <a:buNone/>
                        <a:tabLst/>
                        <a:defRPr/>
                      </a:pPr>
                      <a:r>
                        <a:rPr lang="tr-TR" sz="1400" dirty="0" smtClean="0">
                          <a:effectLst/>
                        </a:rPr>
                        <a:t>TARİH</a:t>
                      </a:r>
                      <a:endParaRPr lang="tr-TR" sz="1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3149102252"/>
                  </a:ext>
                </a:extLst>
              </a:tr>
              <a:tr h="386958">
                <a:tc>
                  <a:txBody>
                    <a:bodyPr/>
                    <a:lstStyle/>
                    <a:p>
                      <a:pPr algn="just">
                        <a:lnSpc>
                          <a:spcPct val="115000"/>
                        </a:lnSpc>
                        <a:spcAft>
                          <a:spcPts val="0"/>
                        </a:spcAft>
                      </a:pPr>
                      <a:r>
                        <a:rPr lang="tr-TR" sz="1400" dirty="0" smtClean="0">
                          <a:effectLst/>
                        </a:rPr>
                        <a:t>TÜRK DİLİ VE EDEBİYATI</a:t>
                      </a:r>
                      <a:endParaRPr lang="tr-TR" sz="1400" dirty="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tr-TR" sz="2400" dirty="0" smtClean="0">
                        <a:effectLst/>
                        <a:latin typeface="Calibri"/>
                        <a:ea typeface="Calibri"/>
                        <a:cs typeface="Times New Roman"/>
                      </a:endParaRPr>
                    </a:p>
                  </a:txBody>
                  <a:tcPr marL="68580" marR="68580" marT="0" marB="0"/>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tr-TR" sz="2400" b="1" dirty="0" smtClean="0">
                          <a:effectLst/>
                          <a:latin typeface="Calibri"/>
                          <a:ea typeface="Calibri"/>
                          <a:cs typeface="Times New Roman"/>
                          <a:sym typeface="Symbol"/>
                        </a:rPr>
                        <a:t></a:t>
                      </a:r>
                      <a:endParaRPr lang="tr-TR" sz="2400" dirty="0" smtClean="0">
                        <a:effectLst/>
                        <a:latin typeface="Calibri"/>
                        <a:ea typeface="Calibri"/>
                        <a:cs typeface="Times New Roman"/>
                      </a:endParaRPr>
                    </a:p>
                  </a:txBody>
                  <a:tcPr marL="68580" marR="68580" marT="0" marB="0"/>
                </a:tc>
                <a:extLst>
                  <a:ext uri="{0D108BD9-81ED-4DB2-BD59-A6C34878D82A}">
                    <a16:rowId xmlns:a16="http://schemas.microsoft.com/office/drawing/2014/main" xmlns="" val="10009"/>
                  </a:ext>
                </a:extLst>
              </a:tr>
            </a:tbl>
          </a:graphicData>
        </a:graphic>
      </p:graphicFrame>
      <p:sp>
        <p:nvSpPr>
          <p:cNvPr id="7" name="Unvan 1"/>
          <p:cNvSpPr>
            <a:spLocks noGrp="1"/>
          </p:cNvSpPr>
          <p:nvPr>
            <p:ph type="title"/>
          </p:nvPr>
        </p:nvSpPr>
        <p:spPr>
          <a:xfrm>
            <a:off x="1937832" y="88601"/>
            <a:ext cx="8911687" cy="686075"/>
          </a:xfrm>
        </p:spPr>
        <p:txBody>
          <a:bodyPr>
            <a:normAutofit/>
          </a:bodyPr>
          <a:lstStyle/>
          <a:p>
            <a:r>
              <a:rPr lang="tr-TR" b="1" dirty="0" smtClean="0">
                <a:solidFill>
                  <a:schemeClr val="tx1"/>
                </a:solidFill>
              </a:rPr>
              <a:t>PROGRAMLAR</a:t>
            </a:r>
            <a:endParaRPr lang="tr-TR" b="1" dirty="0">
              <a:solidFill>
                <a:schemeClr val="tx1"/>
              </a:solidFill>
            </a:endParaRPr>
          </a:p>
        </p:txBody>
      </p:sp>
    </p:spTree>
    <p:extLst>
      <p:ext uri="{BB962C8B-B14F-4D97-AF65-F5344CB8AC3E}">
        <p14:creationId xmlns:p14="http://schemas.microsoft.com/office/powerpoint/2010/main" val="1736667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9728" y="799529"/>
            <a:ext cx="1639613" cy="338554"/>
          </a:xfrm>
          <a:prstGeom prst="rect">
            <a:avLst/>
          </a:prstGeom>
          <a:noFill/>
        </p:spPr>
        <p:txBody>
          <a:bodyPr wrap="square" rtlCol="0">
            <a:spAutoFit/>
          </a:bodyPr>
          <a:lstStyle/>
          <a:p>
            <a:r>
              <a:rPr lang="tr-TR" sz="1600" b="1" dirty="0" smtClean="0">
                <a:solidFill>
                  <a:schemeClr val="bg1"/>
                </a:solidFill>
              </a:rPr>
              <a:t>KABÜL</a:t>
            </a:r>
            <a:endParaRPr lang="tr-TR" sz="1600" b="1" dirty="0">
              <a:solidFill>
                <a:schemeClr val="bg1"/>
              </a:solidFill>
            </a:endParaRPr>
          </a:p>
        </p:txBody>
      </p:sp>
      <p:sp>
        <p:nvSpPr>
          <p:cNvPr id="8" name="İçerik Yer Tutucusu 2"/>
          <p:cNvSpPr>
            <a:spLocks noGrp="1"/>
          </p:cNvSpPr>
          <p:nvPr>
            <p:ph idx="1"/>
          </p:nvPr>
        </p:nvSpPr>
        <p:spPr>
          <a:xfrm>
            <a:off x="2115403" y="643810"/>
            <a:ext cx="8915400" cy="5848429"/>
          </a:xfrm>
        </p:spPr>
        <p:txBody>
          <a:bodyPr>
            <a:noAutofit/>
          </a:bodyPr>
          <a:lstStyle/>
          <a:p>
            <a:pPr marL="0" indent="0">
              <a:spcBef>
                <a:spcPct val="0"/>
              </a:spcBef>
              <a:buNone/>
            </a:pPr>
            <a:r>
              <a:rPr lang="tr-TR" sz="3600" b="1" dirty="0">
                <a:solidFill>
                  <a:schemeClr val="tx1"/>
                </a:solidFill>
                <a:latin typeface="+mj-lt"/>
                <a:ea typeface="+mj-ea"/>
                <a:cs typeface="+mj-cs"/>
              </a:rPr>
              <a:t>ÖĞRENCİ KABULÜ</a:t>
            </a:r>
            <a:endParaRPr lang="en-US" sz="3600" b="1" dirty="0">
              <a:solidFill>
                <a:schemeClr val="tx1"/>
              </a:solidFill>
              <a:latin typeface="+mj-lt"/>
              <a:ea typeface="+mj-ea"/>
              <a:cs typeface="+mj-cs"/>
            </a:endParaRPr>
          </a:p>
          <a:p>
            <a:pPr marL="0" indent="0" algn="just">
              <a:buNone/>
            </a:pPr>
            <a:endParaRPr lang="en-US" sz="2400" b="1" dirty="0" smtClean="0">
              <a:solidFill>
                <a:schemeClr val="tx1"/>
              </a:solidFill>
            </a:endParaRPr>
          </a:p>
          <a:p>
            <a:pPr algn="just">
              <a:spcBef>
                <a:spcPct val="0"/>
              </a:spcBef>
              <a:buFontTx/>
              <a:buChar char="-"/>
            </a:pPr>
            <a:r>
              <a:rPr lang="en-US" b="1" dirty="0">
                <a:solidFill>
                  <a:schemeClr val="tx1"/>
                </a:solidFill>
                <a:latin typeface="+mj-lt"/>
                <a:ea typeface="+mj-ea"/>
                <a:cs typeface="+mj-cs"/>
              </a:rPr>
              <a:t> </a:t>
            </a:r>
            <a:r>
              <a:rPr lang="tr-TR" b="1" dirty="0" smtClean="0">
                <a:solidFill>
                  <a:schemeClr val="tx1"/>
                </a:solidFill>
                <a:latin typeface="+mj-lt"/>
                <a:ea typeface="+mj-ea"/>
                <a:cs typeface="+mj-cs"/>
              </a:rPr>
              <a:t>Tezli Yüksek Lisans:</a:t>
            </a:r>
          </a:p>
          <a:p>
            <a:pPr algn="just">
              <a:spcBef>
                <a:spcPct val="0"/>
              </a:spcBef>
              <a:buFontTx/>
              <a:buChar char="-"/>
            </a:pPr>
            <a:r>
              <a:rPr lang="tr-TR" dirty="0"/>
              <a:t>Adayın başarılı sayılması için; lisans mezuniyet not ortalaması ve ALES puanı ile birlikte varsa yabancı dil puanı değerlendirilir. Yüksek lisans programlarına müracaatta yabancı dil baraj ya da ön şart değildir. Başarı hesaplamasında yabancı dil sonuç belgesi getiremeyen adayların yabancı dil puanı sıfır olarak değerlendirilir. Yüksek lisans giriş başarı notu; lisans mezuniyet not ortalamasının % 35’i, ALES puanının % 50’si, yabancı dil puanının % 15’inin toplamıdır. Aynı puanı alan adaylar sıralanırken, öncelikle ALES puanı ve yine puanlar eşit ise lisans mezuniyet not ortalaması esas alınarak sıralama yapılır.</a:t>
            </a:r>
            <a:endParaRPr lang="en-US" b="1" dirty="0">
              <a:solidFill>
                <a:schemeClr val="tx1"/>
              </a:solidFill>
              <a:latin typeface="+mj-lt"/>
              <a:ea typeface="+mj-ea"/>
              <a:cs typeface="+mj-cs"/>
            </a:endParaRPr>
          </a:p>
          <a:p>
            <a:pPr marL="0" indent="0" algn="just">
              <a:buNone/>
            </a:pPr>
            <a:r>
              <a:rPr lang="en-US" sz="2800" b="1" dirty="0" smtClean="0">
                <a:solidFill>
                  <a:srgbClr val="FF0000"/>
                </a:solidFill>
              </a:rPr>
              <a:t>  </a:t>
            </a:r>
          </a:p>
        </p:txBody>
      </p:sp>
    </p:spTree>
    <p:extLst>
      <p:ext uri="{BB962C8B-B14F-4D97-AF65-F5344CB8AC3E}">
        <p14:creationId xmlns:p14="http://schemas.microsoft.com/office/powerpoint/2010/main" val="2941425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1070</TotalTime>
  <Words>260</Words>
  <Application>Microsoft Office PowerPoint</Application>
  <PresentationFormat>Özel</PresentationFormat>
  <Paragraphs>158</Paragraphs>
  <Slides>16</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16</vt:i4>
      </vt:variant>
    </vt:vector>
  </HeadingPairs>
  <TitlesOfParts>
    <vt:vector size="18" baseType="lpstr">
      <vt:lpstr>Duman</vt:lpstr>
      <vt:lpstr>Visio.Drawing.15</vt:lpstr>
      <vt:lpstr>SOSYAL BİLİMLER ENSTİTÜSÜNE HOŞGELDİNİZ     </vt:lpstr>
      <vt:lpstr>SUNUM ÖZETİ</vt:lpstr>
      <vt:lpstr>MİSYON </vt:lpstr>
      <vt:lpstr>VİZYON</vt:lpstr>
      <vt:lpstr>AKADEMİK YAPI</vt:lpstr>
      <vt:lpstr>İDARİ YAPI</vt:lpstr>
      <vt:lpstr>SOSYAL BİLİLMLER ENSTİTÜSÜ</vt:lpstr>
      <vt:lpstr>PROGRAMLAR</vt:lpstr>
      <vt:lpstr>PowerPoint Sunusu</vt:lpstr>
      <vt:lpstr>PowerPoint Sunusu</vt:lpstr>
      <vt:lpstr>PowerPoint Sunusu</vt:lpstr>
      <vt:lpstr>SAYILAR</vt:lpstr>
      <vt:lpstr>İKİLİ ANLAŞMALAR</vt:lpstr>
      <vt:lpstr>   AKREDİTASYON   akademik değerlendirme, kalite iyileştirme, mesleki tanınırlık</vt:lpstr>
      <vt:lpstr>   KAPALI ALANLAR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NİĞDE ÜNİVERSİTESİ MÜHENDİSLİK FAKÜLTESİ  2015-2016 EĞİTİM-ÖĞRETİM YILI  GÜZ YARIYILI AKADEMİK KURUL TOPLANTISI</dc:title>
  <dc:creator>insaat</dc:creator>
  <cp:lastModifiedBy>hp2</cp:lastModifiedBy>
  <cp:revision>177</cp:revision>
  <dcterms:created xsi:type="dcterms:W3CDTF">2015-11-09T07:53:01Z</dcterms:created>
  <dcterms:modified xsi:type="dcterms:W3CDTF">2016-12-07T11:32:05Z</dcterms:modified>
</cp:coreProperties>
</file>