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0F5"/>
    <a:srgbClr val="65CCDD"/>
    <a:srgbClr val="128DA2"/>
    <a:srgbClr val="1B9EA5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1B9C4-484B-4205-9A50-E830C58E5839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718C3-8CFF-468F-8439-B98F7C3503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968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718C3-8CFF-468F-8439-B98F7C3503AC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6864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F730-FEA8-452F-8BD6-EF93890C4670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661-A076-4DBF-A100-2D2A0E06FF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4543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F730-FEA8-452F-8BD6-EF93890C4670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661-A076-4DBF-A100-2D2A0E06FF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337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F730-FEA8-452F-8BD6-EF93890C4670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661-A076-4DBF-A100-2D2A0E06FF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481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F730-FEA8-452F-8BD6-EF93890C4670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661-A076-4DBF-A100-2D2A0E06FF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199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F730-FEA8-452F-8BD6-EF93890C4670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661-A076-4DBF-A100-2D2A0E06FF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220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F730-FEA8-452F-8BD6-EF93890C4670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661-A076-4DBF-A100-2D2A0E06FF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726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F730-FEA8-452F-8BD6-EF93890C4670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661-A076-4DBF-A100-2D2A0E06FF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992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F730-FEA8-452F-8BD6-EF93890C4670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661-A076-4DBF-A100-2D2A0E06FF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491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F730-FEA8-452F-8BD6-EF93890C4670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661-A076-4DBF-A100-2D2A0E06FF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103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F730-FEA8-452F-8BD6-EF93890C4670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661-A076-4DBF-A100-2D2A0E06FF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155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F730-FEA8-452F-8BD6-EF93890C4670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661-A076-4DBF-A100-2D2A0E06FF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19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4F730-FEA8-452F-8BD6-EF93890C4670}" type="datetimeFigureOut">
              <a:rPr lang="tr-TR" smtClean="0"/>
              <a:t>5.02.2026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C5661-A076-4DBF-A100-2D2A0E06FF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983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.png"/><Relationship Id="rId5" Type="http://schemas.openxmlformats.org/officeDocument/2006/relationships/image" Target="../media/image5.svg"/><Relationship Id="rId10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03200" y="1689100"/>
            <a:ext cx="6845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NİĞDE SOSYAL BİLİMLER MESLEK YÜKSEKOKULU</a:t>
            </a:r>
            <a:endParaRPr lang="tr-TR" sz="28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03200" y="3150469"/>
            <a:ext cx="6096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YÖNETİM GÖZDEN GEÇİRME TOPLANTISI</a:t>
            </a:r>
          </a:p>
          <a:p>
            <a:pPr algn="ctr"/>
            <a:r>
              <a:rPr lang="tr-T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2025</a:t>
            </a:r>
            <a:endParaRPr lang="tr-TR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7001854" y="4427648"/>
            <a:ext cx="375090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smtClean="0">
                <a:ln w="6600">
                  <a:solidFill>
                    <a:srgbClr val="1B9EA5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KALİTE KOORDİNATÖRLÜĞÜ</a:t>
            </a:r>
            <a:endParaRPr lang="tr-TR" sz="2400" b="1" cap="none" spc="0" dirty="0">
              <a:ln w="6600">
                <a:solidFill>
                  <a:srgbClr val="1B9EA5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7" name="Graphic 29" descr="Telefon">
            <a:extLst>
              <a:ext uri="{FF2B5EF4-FFF2-40B4-BE49-F238E27FC236}">
                <a16:creationId xmlns:a16="http://schemas.microsoft.com/office/drawing/2014/main" id="{6667F5B6-9D65-4D87-8D53-E212F60D542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088156" y="4907378"/>
            <a:ext cx="445543" cy="445543"/>
          </a:xfrm>
          <a:prstGeom prst="rect">
            <a:avLst/>
          </a:prstGeom>
        </p:spPr>
      </p:pic>
      <p:pic>
        <p:nvPicPr>
          <p:cNvPr id="8" name="Graphic 27" descr="Zarf">
            <a:extLst>
              <a:ext uri="{FF2B5EF4-FFF2-40B4-BE49-F238E27FC236}">
                <a16:creationId xmlns:a16="http://schemas.microsoft.com/office/drawing/2014/main" id="{4B155B4B-3561-44EF-BA34-B85004F9BFD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088155" y="5382135"/>
            <a:ext cx="445543" cy="445543"/>
          </a:xfrm>
          <a:prstGeom prst="rect">
            <a:avLst/>
          </a:prstGeom>
        </p:spPr>
      </p:pic>
      <p:pic>
        <p:nvPicPr>
          <p:cNvPr id="9" name="Graphic 28" descr="World">
            <a:extLst>
              <a:ext uri="{FF2B5EF4-FFF2-40B4-BE49-F238E27FC236}">
                <a16:creationId xmlns:a16="http://schemas.microsoft.com/office/drawing/2014/main" id="{0280BFA7-D8D4-4414-A11A-804546E5F72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03949" y="5856892"/>
            <a:ext cx="392458" cy="392458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7731816" y="4904795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0388 225 47 08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7731816" y="5382135"/>
            <a:ext cx="189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kalite@ohu.edu.tr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7731816" y="5852985"/>
            <a:ext cx="327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ohu.edu.tr/</a:t>
            </a:r>
            <a:r>
              <a:rPr lang="tr-TR" dirty="0" err="1" smtClean="0">
                <a:solidFill>
                  <a:schemeClr val="bg1"/>
                </a:solidFill>
              </a:rPr>
              <a:t>kalitekoordinatorlugu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5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69630" y="74270"/>
            <a:ext cx="11769970" cy="615553"/>
          </a:xfrm>
          <a:prstGeom prst="rect">
            <a:avLst/>
          </a:prstGeom>
          <a:solidFill>
            <a:srgbClr val="128DA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tr-TR" b="1" dirty="0">
                <a:solidFill>
                  <a:schemeClr val="bg1"/>
                </a:solidFill>
              </a:rPr>
              <a:t>Kalite Yönetim Sistemi ile İlgili İç ve Dış Hususlardaki </a:t>
            </a:r>
            <a:r>
              <a:rPr lang="tr-TR" b="1" dirty="0" smtClean="0">
                <a:solidFill>
                  <a:schemeClr val="bg1"/>
                </a:solidFill>
              </a:rPr>
              <a:t>Değişimler</a:t>
            </a:r>
          </a:p>
          <a:p>
            <a:pPr lvl="0"/>
            <a:r>
              <a:rPr lang="tr-TR" sz="1600" b="1" dirty="0" smtClean="0">
                <a:solidFill>
                  <a:schemeClr val="bg1"/>
                </a:solidFill>
              </a:rPr>
              <a:t>(Eğitim ve Öğretim/Liderlik, Yönetim ve Kalite)</a:t>
            </a:r>
            <a:endParaRPr lang="tr-TR" sz="16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029171"/>
              </p:ext>
            </p:extLst>
          </p:nvPr>
        </p:nvGraphicFramePr>
        <p:xfrm>
          <a:off x="269630" y="788287"/>
          <a:ext cx="11769970" cy="3256047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4214246">
                  <a:extLst>
                    <a:ext uri="{9D8B030D-6E8A-4147-A177-3AD203B41FA5}">
                      <a16:colId xmlns:a16="http://schemas.microsoft.com/office/drawing/2014/main" val="1477905620"/>
                    </a:ext>
                  </a:extLst>
                </a:gridCol>
                <a:gridCol w="1807928">
                  <a:extLst>
                    <a:ext uri="{9D8B030D-6E8A-4147-A177-3AD203B41FA5}">
                      <a16:colId xmlns:a16="http://schemas.microsoft.com/office/drawing/2014/main" val="908830620"/>
                    </a:ext>
                  </a:extLst>
                </a:gridCol>
                <a:gridCol w="1643254">
                  <a:extLst>
                    <a:ext uri="{9D8B030D-6E8A-4147-A177-3AD203B41FA5}">
                      <a16:colId xmlns:a16="http://schemas.microsoft.com/office/drawing/2014/main" val="1308355921"/>
                    </a:ext>
                  </a:extLst>
                </a:gridCol>
                <a:gridCol w="4104542">
                  <a:extLst>
                    <a:ext uri="{9D8B030D-6E8A-4147-A177-3AD203B41FA5}">
                      <a16:colId xmlns:a16="http://schemas.microsoft.com/office/drawing/2014/main" val="2506248344"/>
                    </a:ext>
                  </a:extLst>
                </a:gridCol>
              </a:tblGrid>
              <a:tr h="3305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Değişim Alanları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2024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2025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Bir Önceki Yıla Göre Değişim Oranı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135942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Akademik Personel </a:t>
                      </a:r>
                      <a:r>
                        <a:rPr lang="tr-TR" sz="1400" b="1" dirty="0">
                          <a:effectLst/>
                        </a:rPr>
                        <a:t>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% 4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985588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İdari Personel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% 8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930184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Öğrenci </a:t>
                      </a:r>
                      <a:r>
                        <a:rPr lang="tr-TR" sz="1400" b="1" dirty="0" smtClean="0">
                          <a:effectLst/>
                        </a:rPr>
                        <a:t>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3026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2421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% </a:t>
                      </a:r>
                      <a:r>
                        <a:rPr lang="tr-TR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437530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Öğretim Elemanı</a:t>
                      </a:r>
                      <a:r>
                        <a:rPr lang="tr-TR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Başına Düşen Öğrenci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% 16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321747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Bütçe Gerçekleşme Durumu (%)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100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100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tr-TR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856617"/>
                  </a:ext>
                </a:extLst>
              </a:tr>
              <a:tr h="336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Personelin Aldığı Eğitim </a:t>
                      </a:r>
                      <a:r>
                        <a:rPr lang="tr-TR" sz="1400" b="1" dirty="0" smtClean="0">
                          <a:effectLst/>
                        </a:rPr>
                        <a:t>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tr-TR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933480"/>
                  </a:ext>
                </a:extLst>
              </a:tr>
              <a:tr h="279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Eylem Planı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 </a:t>
                      </a:r>
                      <a:r>
                        <a:rPr lang="tr-TR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634414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Eylem Planları </a:t>
                      </a:r>
                      <a:r>
                        <a:rPr lang="tr-TR" sz="1400" b="1" dirty="0">
                          <a:effectLst/>
                        </a:rPr>
                        <a:t>Gerçekleşme Durumu (%)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tr-TR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90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% 10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294381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Program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tr-TR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263193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Akredite Olan</a:t>
                      </a:r>
                      <a:r>
                        <a:rPr lang="tr-TR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Program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tr-TR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92343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245701"/>
              </p:ext>
            </p:extLst>
          </p:nvPr>
        </p:nvGraphicFramePr>
        <p:xfrm>
          <a:off x="269630" y="4142798"/>
          <a:ext cx="11769970" cy="178440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769970">
                  <a:extLst>
                    <a:ext uri="{9D8B030D-6E8A-4147-A177-3AD203B41FA5}">
                      <a16:colId xmlns:a16="http://schemas.microsoft.com/office/drawing/2014/main" val="1772145738"/>
                    </a:ext>
                  </a:extLst>
                </a:gridCol>
              </a:tblGrid>
              <a:tr h="305364">
                <a:tc>
                  <a:txBody>
                    <a:bodyPr/>
                    <a:lstStyle/>
                    <a:p>
                      <a:r>
                        <a:rPr lang="tr-TR" sz="1700" u="none" kern="1200" dirty="0" smtClean="0">
                          <a:ln>
                            <a:noFill/>
                          </a:ln>
                          <a:solidFill>
                            <a:srgbClr val="128DA2"/>
                          </a:solidFill>
                          <a:effectLst/>
                        </a:rPr>
                        <a:t>İyileştirme Faaliyetleri</a:t>
                      </a:r>
                      <a:endParaRPr lang="tr-TR" sz="1700" b="1" u="none" kern="1200" dirty="0">
                        <a:ln>
                          <a:noFill/>
                        </a:ln>
                        <a:solidFill>
                          <a:srgbClr val="128DA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427380"/>
                  </a:ext>
                </a:extLst>
              </a:tr>
              <a:tr h="1433882">
                <a:tc>
                  <a:txBody>
                    <a:bodyPr/>
                    <a:lstStyle/>
                    <a:p>
                      <a:pPr algn="just"/>
                      <a:endParaRPr lang="tr-TR" sz="1700" i="1" dirty="0">
                        <a:solidFill>
                          <a:srgbClr val="128DA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494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745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69630" y="112319"/>
            <a:ext cx="11769970" cy="615553"/>
          </a:xfrm>
          <a:prstGeom prst="rect">
            <a:avLst/>
          </a:prstGeom>
          <a:solidFill>
            <a:srgbClr val="128DA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tr-TR" b="1" dirty="0" smtClean="0">
                <a:solidFill>
                  <a:schemeClr val="bg1"/>
                </a:solidFill>
              </a:rPr>
              <a:t>Paydaş Memnuniyeti ve İlgili Taraflardan Gelen Geri Bildirimler</a:t>
            </a:r>
          </a:p>
          <a:p>
            <a:r>
              <a:rPr lang="tr-TR" sz="1600" b="1" dirty="0">
                <a:solidFill>
                  <a:schemeClr val="bg1"/>
                </a:solidFill>
              </a:rPr>
              <a:t>(</a:t>
            </a:r>
            <a:r>
              <a:rPr lang="tr-TR" sz="1600" b="1" dirty="0" smtClean="0">
                <a:solidFill>
                  <a:schemeClr val="bg1"/>
                </a:solidFill>
              </a:rPr>
              <a:t>Liderlik</a:t>
            </a:r>
            <a:r>
              <a:rPr lang="tr-TR" sz="1600" b="1" dirty="0">
                <a:solidFill>
                  <a:schemeClr val="bg1"/>
                </a:solidFill>
              </a:rPr>
              <a:t>, Yönetim ve </a:t>
            </a:r>
            <a:r>
              <a:rPr lang="tr-TR" sz="1600" b="1" dirty="0" smtClean="0">
                <a:solidFill>
                  <a:schemeClr val="bg1"/>
                </a:solidFill>
              </a:rPr>
              <a:t>Kalite)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585277"/>
              </p:ext>
            </p:extLst>
          </p:nvPr>
        </p:nvGraphicFramePr>
        <p:xfrm>
          <a:off x="269630" y="4136407"/>
          <a:ext cx="11769970" cy="150239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769970">
                  <a:extLst>
                    <a:ext uri="{9D8B030D-6E8A-4147-A177-3AD203B41FA5}">
                      <a16:colId xmlns:a16="http://schemas.microsoft.com/office/drawing/2014/main" val="1772145738"/>
                    </a:ext>
                  </a:extLst>
                </a:gridCol>
              </a:tblGrid>
              <a:tr h="296805">
                <a:tc>
                  <a:txBody>
                    <a:bodyPr/>
                    <a:lstStyle/>
                    <a:p>
                      <a:r>
                        <a:rPr lang="tr-TR" sz="1700" u="none" kern="1200" dirty="0" smtClean="0">
                          <a:ln>
                            <a:noFill/>
                          </a:ln>
                          <a:solidFill>
                            <a:srgbClr val="128DA2"/>
                          </a:solidFill>
                          <a:effectLst/>
                        </a:rPr>
                        <a:t>İyileştirme Faaliyetleri</a:t>
                      </a:r>
                      <a:endParaRPr lang="tr-TR" sz="1700" b="1" u="none" kern="1200" dirty="0">
                        <a:ln>
                          <a:noFill/>
                        </a:ln>
                        <a:solidFill>
                          <a:srgbClr val="128DA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427380"/>
                  </a:ext>
                </a:extLst>
              </a:tr>
              <a:tr h="1151873">
                <a:tc>
                  <a:txBody>
                    <a:bodyPr/>
                    <a:lstStyle/>
                    <a:p>
                      <a:pPr algn="just"/>
                      <a:endParaRPr lang="tr-TR" sz="1700" i="1" dirty="0" smtClean="0">
                        <a:solidFill>
                          <a:srgbClr val="128DA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494039"/>
                  </a:ext>
                </a:extLst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329819"/>
              </p:ext>
            </p:extLst>
          </p:nvPr>
        </p:nvGraphicFramePr>
        <p:xfrm>
          <a:off x="269630" y="902676"/>
          <a:ext cx="11769970" cy="68008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563059">
                  <a:extLst>
                    <a:ext uri="{9D8B030D-6E8A-4147-A177-3AD203B41FA5}">
                      <a16:colId xmlns:a16="http://schemas.microsoft.com/office/drawing/2014/main" val="2034203358"/>
                    </a:ext>
                  </a:extLst>
                </a:gridCol>
                <a:gridCol w="3384905">
                  <a:extLst>
                    <a:ext uri="{9D8B030D-6E8A-4147-A177-3AD203B41FA5}">
                      <a16:colId xmlns:a16="http://schemas.microsoft.com/office/drawing/2014/main" val="3106158165"/>
                    </a:ext>
                  </a:extLst>
                </a:gridCol>
                <a:gridCol w="4822006">
                  <a:extLst>
                    <a:ext uri="{9D8B030D-6E8A-4147-A177-3AD203B41FA5}">
                      <a16:colId xmlns:a16="http://schemas.microsoft.com/office/drawing/2014/main" val="3780122853"/>
                    </a:ext>
                  </a:extLst>
                </a:gridCol>
              </a:tblGrid>
              <a:tr h="155965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Öğrenci </a:t>
                      </a:r>
                      <a:r>
                        <a:rPr lang="tr-TR" sz="1400" b="1" dirty="0">
                          <a:effectLst/>
                        </a:rPr>
                        <a:t>Memnuniyet </a:t>
                      </a:r>
                      <a:r>
                        <a:rPr lang="tr-TR" sz="1400" b="1" dirty="0" smtClean="0">
                          <a:effectLst/>
                        </a:rPr>
                        <a:t>Oranı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65CC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137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2024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2025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</a:rPr>
                        <a:t>Bir Önceki Yıla Göre Değişim Oranı</a:t>
                      </a:r>
                      <a:endParaRPr lang="tr-T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98964548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%78.6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100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5508085"/>
                  </a:ext>
                </a:extLst>
              </a:tr>
            </a:tbl>
          </a:graphicData>
        </a:graphic>
      </p:graphicFrame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102622"/>
              </p:ext>
            </p:extLst>
          </p:nvPr>
        </p:nvGraphicFramePr>
        <p:xfrm>
          <a:off x="269630" y="1731551"/>
          <a:ext cx="11769971" cy="692151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563059">
                  <a:extLst>
                    <a:ext uri="{9D8B030D-6E8A-4147-A177-3AD203B41FA5}">
                      <a16:colId xmlns:a16="http://schemas.microsoft.com/office/drawing/2014/main" val="258764898"/>
                    </a:ext>
                  </a:extLst>
                </a:gridCol>
                <a:gridCol w="3362637">
                  <a:extLst>
                    <a:ext uri="{9D8B030D-6E8A-4147-A177-3AD203B41FA5}">
                      <a16:colId xmlns:a16="http://schemas.microsoft.com/office/drawing/2014/main" val="3668802302"/>
                    </a:ext>
                  </a:extLst>
                </a:gridCol>
                <a:gridCol w="4844275">
                  <a:extLst>
                    <a:ext uri="{9D8B030D-6E8A-4147-A177-3AD203B41FA5}">
                      <a16:colId xmlns:a16="http://schemas.microsoft.com/office/drawing/2014/main" val="2385546360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Çalışan Memnuniyet </a:t>
                      </a:r>
                      <a:r>
                        <a:rPr lang="tr-TR" sz="1400" b="1" dirty="0" smtClean="0">
                          <a:effectLst/>
                        </a:rPr>
                        <a:t>Oranı (Varsa)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65CC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436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2024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2025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</a:rPr>
                        <a:t>Bir Önceki Yıla Göre Değişim Oranı</a:t>
                      </a:r>
                      <a:endParaRPr lang="tr-T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68882908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%84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tr-TR" sz="12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4770544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314489"/>
              </p:ext>
            </p:extLst>
          </p:nvPr>
        </p:nvGraphicFramePr>
        <p:xfrm>
          <a:off x="269630" y="2541425"/>
          <a:ext cx="11769970" cy="68484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6041246">
                  <a:extLst>
                    <a:ext uri="{9D8B030D-6E8A-4147-A177-3AD203B41FA5}">
                      <a16:colId xmlns:a16="http://schemas.microsoft.com/office/drawing/2014/main" val="2060593668"/>
                    </a:ext>
                  </a:extLst>
                </a:gridCol>
                <a:gridCol w="5728724">
                  <a:extLst>
                    <a:ext uri="{9D8B030D-6E8A-4147-A177-3AD203B41FA5}">
                      <a16:colId xmlns:a16="http://schemas.microsoft.com/office/drawing/2014/main" val="242122054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effectLst/>
                        </a:rPr>
                        <a:t>Dış Paydaş (Mezun/Danışma Kurulu…) Memnuniyet Anketi Uygulanma Durumu (Uygulandı/Uygulanmadı)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65CC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213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2024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2025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45391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Uygulandı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Uygulandı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48754698"/>
                  </a:ext>
                </a:extLst>
              </a:tr>
            </a:tbl>
          </a:graphicData>
        </a:graphic>
      </p:graphicFrame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440981"/>
              </p:ext>
            </p:extLst>
          </p:nvPr>
        </p:nvGraphicFramePr>
        <p:xfrm>
          <a:off x="269630" y="3333835"/>
          <a:ext cx="11769970" cy="652273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6041246">
                  <a:extLst>
                    <a:ext uri="{9D8B030D-6E8A-4147-A177-3AD203B41FA5}">
                      <a16:colId xmlns:a16="http://schemas.microsoft.com/office/drawing/2014/main" val="2060593668"/>
                    </a:ext>
                  </a:extLst>
                </a:gridCol>
                <a:gridCol w="5728724">
                  <a:extLst>
                    <a:ext uri="{9D8B030D-6E8A-4147-A177-3AD203B41FA5}">
                      <a16:colId xmlns:a16="http://schemas.microsoft.com/office/drawing/2014/main" val="242122054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effectLst/>
                          <a:latin typeface="+mn-lt"/>
                          <a:ea typeface="+mn-ea"/>
                        </a:rPr>
                        <a:t>Paydaş</a:t>
                      </a:r>
                      <a:r>
                        <a:rPr lang="tr-TR" sz="1400" b="1" baseline="0" dirty="0" smtClean="0">
                          <a:effectLst/>
                          <a:latin typeface="+mn-lt"/>
                          <a:ea typeface="+mn-ea"/>
                        </a:rPr>
                        <a:t> Memnuniyeti İçin Gerçekleştirilen Toplantı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65CC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213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2024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2025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45391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8754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78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69630" y="309362"/>
            <a:ext cx="11769970" cy="615553"/>
          </a:xfrm>
          <a:prstGeom prst="rect">
            <a:avLst/>
          </a:prstGeom>
          <a:solidFill>
            <a:srgbClr val="128DA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tr-TR" b="1" dirty="0" smtClean="0">
                <a:solidFill>
                  <a:schemeClr val="bg1"/>
                </a:solidFill>
              </a:rPr>
              <a:t>Öğrenci Memnuniyeti ve İlgili Taraflardan Gelen Geri Bildirimler</a:t>
            </a:r>
          </a:p>
          <a:p>
            <a:r>
              <a:rPr lang="tr-TR" sz="1600" b="1" dirty="0">
                <a:solidFill>
                  <a:schemeClr val="bg1"/>
                </a:solidFill>
              </a:rPr>
              <a:t>(Eğitim ve Öğretim/Liderlik, Yönetim ve Kalite</a:t>
            </a:r>
            <a:r>
              <a:rPr lang="tr-TR" sz="1600" b="1" dirty="0" smtClean="0">
                <a:solidFill>
                  <a:schemeClr val="bg1"/>
                </a:solidFill>
              </a:rPr>
              <a:t>)</a:t>
            </a:r>
            <a:endParaRPr lang="tr-TR" sz="16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455599"/>
              </p:ext>
            </p:extLst>
          </p:nvPr>
        </p:nvGraphicFramePr>
        <p:xfrm>
          <a:off x="269630" y="1184957"/>
          <a:ext cx="11769970" cy="2342141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4214246">
                  <a:extLst>
                    <a:ext uri="{9D8B030D-6E8A-4147-A177-3AD203B41FA5}">
                      <a16:colId xmlns:a16="http://schemas.microsoft.com/office/drawing/2014/main" val="1477905620"/>
                    </a:ext>
                  </a:extLst>
                </a:gridCol>
                <a:gridCol w="1807928">
                  <a:extLst>
                    <a:ext uri="{9D8B030D-6E8A-4147-A177-3AD203B41FA5}">
                      <a16:colId xmlns:a16="http://schemas.microsoft.com/office/drawing/2014/main" val="908830620"/>
                    </a:ext>
                  </a:extLst>
                </a:gridCol>
                <a:gridCol w="1643254">
                  <a:extLst>
                    <a:ext uri="{9D8B030D-6E8A-4147-A177-3AD203B41FA5}">
                      <a16:colId xmlns:a16="http://schemas.microsoft.com/office/drawing/2014/main" val="1308355921"/>
                    </a:ext>
                  </a:extLst>
                </a:gridCol>
                <a:gridCol w="4104542">
                  <a:extLst>
                    <a:ext uri="{9D8B030D-6E8A-4147-A177-3AD203B41FA5}">
                      <a16:colId xmlns:a16="http://schemas.microsoft.com/office/drawing/2014/main" val="2506248344"/>
                    </a:ext>
                  </a:extLst>
                </a:gridCol>
              </a:tblGrid>
              <a:tr h="330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Bildirim Türü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2024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2025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Bir Önceki Yıla Göre Değişim Oranı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135942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İYS</a:t>
                      </a:r>
                      <a:r>
                        <a:rPr lang="tr-TR" sz="1400" b="1" baseline="0" dirty="0" smtClean="0">
                          <a:effectLst/>
                        </a:rPr>
                        <a:t> Talep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1450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 % </a:t>
                      </a: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985588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İYS Taleplerinin Gerçekleştirilme Durumu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1450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% </a:t>
                      </a: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930184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Müdür/Dekan-Öğrenci Toplantı</a:t>
                      </a:r>
                      <a:r>
                        <a:rPr lang="tr-TR" sz="1400" b="1" baseline="0" dirty="0" smtClean="0">
                          <a:effectLst/>
                        </a:rPr>
                        <a:t>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437530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effectLst/>
                        </a:rPr>
                        <a:t>Açık Kapı Uygulaması</a:t>
                      </a:r>
                      <a:r>
                        <a:rPr lang="tr-TR" sz="1400" b="1" baseline="0" dirty="0" smtClean="0">
                          <a:effectLst/>
                        </a:rPr>
                        <a:t> (Var/Yok)</a:t>
                      </a:r>
                      <a:endParaRPr lang="tr-TR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</a:t>
                      </a:r>
                      <a:endParaRPr lang="tr-TR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0</a:t>
                      </a:r>
                      <a:endParaRPr lang="tr-TR" sz="12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321747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Danışman-Öğrenci</a:t>
                      </a:r>
                      <a:r>
                        <a:rPr lang="tr-TR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Toplantısı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856617"/>
                  </a:ext>
                </a:extLst>
              </a:tr>
              <a:tr h="279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Aktif Danışmanlık Toplantı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634414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TOPLAM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294381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319493"/>
              </p:ext>
            </p:extLst>
          </p:nvPr>
        </p:nvGraphicFramePr>
        <p:xfrm>
          <a:off x="269630" y="3787140"/>
          <a:ext cx="11769970" cy="183604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769970">
                  <a:extLst>
                    <a:ext uri="{9D8B030D-6E8A-4147-A177-3AD203B41FA5}">
                      <a16:colId xmlns:a16="http://schemas.microsoft.com/office/drawing/2014/main" val="1772145738"/>
                    </a:ext>
                  </a:extLst>
                </a:gridCol>
              </a:tblGrid>
              <a:tr h="296805">
                <a:tc>
                  <a:txBody>
                    <a:bodyPr/>
                    <a:lstStyle/>
                    <a:p>
                      <a:r>
                        <a:rPr lang="tr-TR" sz="1700" u="none" kern="1200" dirty="0" smtClean="0">
                          <a:ln>
                            <a:noFill/>
                          </a:ln>
                          <a:solidFill>
                            <a:srgbClr val="128DA2"/>
                          </a:solidFill>
                          <a:effectLst/>
                        </a:rPr>
                        <a:t>İyileştirme Faaliyetleri</a:t>
                      </a:r>
                      <a:endParaRPr lang="tr-TR" sz="1700" b="1" u="none" kern="1200" dirty="0">
                        <a:ln>
                          <a:noFill/>
                        </a:ln>
                        <a:solidFill>
                          <a:srgbClr val="128DA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427380"/>
                  </a:ext>
                </a:extLst>
              </a:tr>
              <a:tr h="1485525">
                <a:tc>
                  <a:txBody>
                    <a:bodyPr/>
                    <a:lstStyle/>
                    <a:p>
                      <a:pPr algn="just"/>
                      <a:endParaRPr lang="tr-TR" sz="1700" i="1" dirty="0" smtClean="0">
                        <a:solidFill>
                          <a:srgbClr val="128DA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494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03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69630" y="309362"/>
            <a:ext cx="11769970" cy="615553"/>
          </a:xfrm>
          <a:prstGeom prst="rect">
            <a:avLst/>
          </a:prstGeom>
          <a:solidFill>
            <a:srgbClr val="128DA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tr-TR" b="1" dirty="0" smtClean="0">
                <a:solidFill>
                  <a:schemeClr val="bg1"/>
                </a:solidFill>
              </a:rPr>
              <a:t>Bilimsel/Sanatsal Faaliyetler</a:t>
            </a:r>
          </a:p>
          <a:p>
            <a:pPr lvl="0"/>
            <a:r>
              <a:rPr lang="tr-TR" sz="1600" b="1" dirty="0" smtClean="0">
                <a:solidFill>
                  <a:schemeClr val="bg1"/>
                </a:solidFill>
              </a:rPr>
              <a:t>(Ar-Ge/Toplumsal Katkı)</a:t>
            </a: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739292"/>
              </p:ext>
            </p:extLst>
          </p:nvPr>
        </p:nvGraphicFramePr>
        <p:xfrm>
          <a:off x="269630" y="955693"/>
          <a:ext cx="11769970" cy="3684570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4391270">
                  <a:extLst>
                    <a:ext uri="{9D8B030D-6E8A-4147-A177-3AD203B41FA5}">
                      <a16:colId xmlns:a16="http://schemas.microsoft.com/office/drawing/2014/main" val="1477905620"/>
                    </a:ext>
                  </a:extLst>
                </a:gridCol>
                <a:gridCol w="1630904">
                  <a:extLst>
                    <a:ext uri="{9D8B030D-6E8A-4147-A177-3AD203B41FA5}">
                      <a16:colId xmlns:a16="http://schemas.microsoft.com/office/drawing/2014/main" val="908830620"/>
                    </a:ext>
                  </a:extLst>
                </a:gridCol>
                <a:gridCol w="1643254">
                  <a:extLst>
                    <a:ext uri="{9D8B030D-6E8A-4147-A177-3AD203B41FA5}">
                      <a16:colId xmlns:a16="http://schemas.microsoft.com/office/drawing/2014/main" val="1308355921"/>
                    </a:ext>
                  </a:extLst>
                </a:gridCol>
                <a:gridCol w="4104542">
                  <a:extLst>
                    <a:ext uri="{9D8B030D-6E8A-4147-A177-3AD203B41FA5}">
                      <a16:colId xmlns:a16="http://schemas.microsoft.com/office/drawing/2014/main" val="2506248344"/>
                    </a:ext>
                  </a:extLst>
                </a:gridCol>
              </a:tblGrid>
              <a:tr h="330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İzleme ve Ölçme Alanları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2024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2025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Bir Önceki Yıla Göre Değişim Oranı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135942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Makale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%74 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985588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Kitap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930184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Kitap Bölümü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18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437530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Bildiri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14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321747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Patent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856617"/>
                  </a:ext>
                </a:extLst>
              </a:tr>
              <a:tr h="336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Proje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% 100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933480"/>
                  </a:ext>
                </a:extLst>
              </a:tr>
              <a:tr h="279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Başvurulan</a:t>
                      </a:r>
                      <a:r>
                        <a:rPr lang="tr-TR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Öğrenci Proje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634414"/>
                  </a:ext>
                </a:extLst>
              </a:tr>
              <a:tr h="279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Toplam Proje Bütçesi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%0 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70630"/>
                  </a:ext>
                </a:extLst>
              </a:tr>
              <a:tr h="277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Sanatsal Faaliyet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100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011365"/>
                  </a:ext>
                </a:extLst>
              </a:tr>
              <a:tr h="279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Toplumsal</a:t>
                      </a:r>
                      <a:r>
                        <a:rPr lang="tr-TR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Katkı Faaliyet Sayısı (ağ sayfasında paylaşılan)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700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387822"/>
                  </a:ext>
                </a:extLst>
              </a:tr>
              <a:tr h="279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Birim Tarafından Düzenlenen Bilimsel Toplantı Sayısı (Panel/Sempozyum/Kongre</a:t>
                      </a:r>
                      <a:r>
                        <a:rPr lang="tr-TR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vb.</a:t>
                      </a: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)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%0 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285444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546166"/>
              </p:ext>
            </p:extLst>
          </p:nvPr>
        </p:nvGraphicFramePr>
        <p:xfrm>
          <a:off x="269630" y="4685471"/>
          <a:ext cx="11769970" cy="144065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769970">
                  <a:extLst>
                    <a:ext uri="{9D8B030D-6E8A-4147-A177-3AD203B41FA5}">
                      <a16:colId xmlns:a16="http://schemas.microsoft.com/office/drawing/2014/main" val="1772145738"/>
                    </a:ext>
                  </a:extLst>
                </a:gridCol>
              </a:tblGrid>
              <a:tr h="320397">
                <a:tc>
                  <a:txBody>
                    <a:bodyPr/>
                    <a:lstStyle/>
                    <a:p>
                      <a:r>
                        <a:rPr lang="tr-TR" sz="1700" u="none" kern="1200" dirty="0" smtClean="0">
                          <a:ln>
                            <a:noFill/>
                          </a:ln>
                          <a:solidFill>
                            <a:srgbClr val="128DA2"/>
                          </a:solidFill>
                          <a:effectLst/>
                        </a:rPr>
                        <a:t>İyileştirme Faaliyetleri</a:t>
                      </a:r>
                      <a:endParaRPr lang="tr-TR" sz="1700" b="1" u="none" kern="1200" dirty="0">
                        <a:ln>
                          <a:noFill/>
                        </a:ln>
                        <a:solidFill>
                          <a:srgbClr val="128DA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427380"/>
                  </a:ext>
                </a:extLst>
              </a:tr>
              <a:tr h="1090132">
                <a:tc>
                  <a:txBody>
                    <a:bodyPr/>
                    <a:lstStyle/>
                    <a:p>
                      <a:pPr algn="just"/>
                      <a:endParaRPr lang="tr-TR" sz="1700" i="1" dirty="0" smtClean="0">
                        <a:solidFill>
                          <a:srgbClr val="128DA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494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6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69630" y="309362"/>
            <a:ext cx="11769970" cy="369332"/>
          </a:xfrm>
          <a:prstGeom prst="rect">
            <a:avLst/>
          </a:prstGeom>
          <a:solidFill>
            <a:srgbClr val="128DA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tr-TR" b="1" dirty="0" smtClean="0">
                <a:solidFill>
                  <a:schemeClr val="bg1"/>
                </a:solidFill>
              </a:rPr>
              <a:t>İzleme ve Ölçme Sonuçları</a:t>
            </a: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355584"/>
              </p:ext>
            </p:extLst>
          </p:nvPr>
        </p:nvGraphicFramePr>
        <p:xfrm>
          <a:off x="269630" y="788287"/>
          <a:ext cx="11769970" cy="3143307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4214246">
                  <a:extLst>
                    <a:ext uri="{9D8B030D-6E8A-4147-A177-3AD203B41FA5}">
                      <a16:colId xmlns:a16="http://schemas.microsoft.com/office/drawing/2014/main" val="1477905620"/>
                    </a:ext>
                  </a:extLst>
                </a:gridCol>
                <a:gridCol w="1807928">
                  <a:extLst>
                    <a:ext uri="{9D8B030D-6E8A-4147-A177-3AD203B41FA5}">
                      <a16:colId xmlns:a16="http://schemas.microsoft.com/office/drawing/2014/main" val="908830620"/>
                    </a:ext>
                  </a:extLst>
                </a:gridCol>
                <a:gridCol w="1643254">
                  <a:extLst>
                    <a:ext uri="{9D8B030D-6E8A-4147-A177-3AD203B41FA5}">
                      <a16:colId xmlns:a16="http://schemas.microsoft.com/office/drawing/2014/main" val="1308355921"/>
                    </a:ext>
                  </a:extLst>
                </a:gridCol>
                <a:gridCol w="4104542">
                  <a:extLst>
                    <a:ext uri="{9D8B030D-6E8A-4147-A177-3AD203B41FA5}">
                      <a16:colId xmlns:a16="http://schemas.microsoft.com/office/drawing/2014/main" val="2506248344"/>
                    </a:ext>
                  </a:extLst>
                </a:gridCol>
              </a:tblGrid>
              <a:tr h="330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İzleme ve Ölçme Alanları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2024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2025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>
                          <a:effectLst/>
                        </a:rPr>
                        <a:t>Bir Önceki Yıla Göre Değişim Oranı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5CC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135942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Danışma Kurulu Toplantı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%  </a:t>
                      </a: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05808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effectLst/>
                        </a:rPr>
                        <a:t>Kalite Komisyonu Toplantı Sayısı</a:t>
                      </a:r>
                      <a:endParaRPr lang="tr-TR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985588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effectLst/>
                        </a:rPr>
                        <a:t>Birimde Yapılan Anket Sayısı</a:t>
                      </a:r>
                      <a:endParaRPr lang="tr-TR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tr-TR" sz="1200" b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44548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Öğrenci Temsilcileri İle Görüşme Sayısı 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437530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Oryantasyon Eğitimine Katılım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264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271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321747"/>
                  </a:ext>
                </a:extLst>
              </a:tr>
              <a:tr h="288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Hizmet İçi Eğitimlere Katılan Personel Sayısı ve Aldıkları Kişi/Saat Eğitim Verileri 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856617"/>
                  </a:ext>
                </a:extLst>
              </a:tr>
              <a:tr h="336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Mezun Öğrencilere Yönelik Gerçekleştirilen Faaliyet Sayısı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933480"/>
                  </a:ext>
                </a:extLst>
              </a:tr>
              <a:tr h="279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Bakım ve Kalibrasyona Tabi Cihazlara Yönelik Uygulama Sayıları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634414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719653"/>
              </p:ext>
            </p:extLst>
          </p:nvPr>
        </p:nvGraphicFramePr>
        <p:xfrm>
          <a:off x="269630" y="4086581"/>
          <a:ext cx="11769970" cy="183604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769970">
                  <a:extLst>
                    <a:ext uri="{9D8B030D-6E8A-4147-A177-3AD203B41FA5}">
                      <a16:colId xmlns:a16="http://schemas.microsoft.com/office/drawing/2014/main" val="1772145738"/>
                    </a:ext>
                  </a:extLst>
                </a:gridCol>
              </a:tblGrid>
              <a:tr h="296805">
                <a:tc>
                  <a:txBody>
                    <a:bodyPr/>
                    <a:lstStyle/>
                    <a:p>
                      <a:r>
                        <a:rPr lang="tr-TR" sz="1700" u="none" kern="1200" dirty="0" smtClean="0">
                          <a:ln>
                            <a:noFill/>
                          </a:ln>
                          <a:solidFill>
                            <a:srgbClr val="128DA2"/>
                          </a:solidFill>
                          <a:effectLst/>
                        </a:rPr>
                        <a:t>İyileştirme Faaliyetleri</a:t>
                      </a:r>
                      <a:endParaRPr lang="tr-TR" sz="1700" b="1" u="none" kern="1200" dirty="0">
                        <a:ln>
                          <a:noFill/>
                        </a:ln>
                        <a:solidFill>
                          <a:srgbClr val="128DA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427380"/>
                  </a:ext>
                </a:extLst>
              </a:tr>
              <a:tr h="1485525">
                <a:tc>
                  <a:txBody>
                    <a:bodyPr/>
                    <a:lstStyle/>
                    <a:p>
                      <a:pPr algn="just"/>
                      <a:endParaRPr lang="tr-TR" sz="1700" i="1" dirty="0" smtClean="0">
                        <a:solidFill>
                          <a:srgbClr val="128DA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494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09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69630" y="309362"/>
            <a:ext cx="11769970" cy="369332"/>
          </a:xfrm>
          <a:prstGeom prst="rect">
            <a:avLst/>
          </a:prstGeom>
          <a:solidFill>
            <a:srgbClr val="128DA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tr-TR" b="1" dirty="0" smtClean="0">
                <a:solidFill>
                  <a:schemeClr val="bg1"/>
                </a:solidFill>
              </a:rPr>
              <a:t>Üniversitemizin Kalite Yönetim Sisteminin Değerlendirilmesi</a:t>
            </a: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05474"/>
              </p:ext>
            </p:extLst>
          </p:nvPr>
        </p:nvGraphicFramePr>
        <p:xfrm>
          <a:off x="269631" y="996461"/>
          <a:ext cx="11769969" cy="494713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278923">
                  <a:extLst>
                    <a:ext uri="{9D8B030D-6E8A-4147-A177-3AD203B41FA5}">
                      <a16:colId xmlns:a16="http://schemas.microsoft.com/office/drawing/2014/main" val="1772145738"/>
                    </a:ext>
                  </a:extLst>
                </a:gridCol>
                <a:gridCol w="4196861">
                  <a:extLst>
                    <a:ext uri="{9D8B030D-6E8A-4147-A177-3AD203B41FA5}">
                      <a16:colId xmlns:a16="http://schemas.microsoft.com/office/drawing/2014/main" val="4212846478"/>
                    </a:ext>
                  </a:extLst>
                </a:gridCol>
                <a:gridCol w="3294185">
                  <a:extLst>
                    <a:ext uri="{9D8B030D-6E8A-4147-A177-3AD203B41FA5}">
                      <a16:colId xmlns:a16="http://schemas.microsoft.com/office/drawing/2014/main" val="147793442"/>
                    </a:ext>
                  </a:extLst>
                </a:gridCol>
              </a:tblGrid>
              <a:tr h="1027573">
                <a:tc>
                  <a:txBody>
                    <a:bodyPr/>
                    <a:lstStyle/>
                    <a:p>
                      <a:pPr algn="ctr"/>
                      <a:r>
                        <a:rPr lang="tr-TR" sz="1800" u="none" kern="1200" dirty="0" smtClean="0">
                          <a:effectLst/>
                        </a:rPr>
                        <a:t>Güçlü Yönler</a:t>
                      </a:r>
                      <a:endParaRPr lang="tr-TR" sz="1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İyileştirmeye</a:t>
                      </a:r>
                      <a:r>
                        <a:rPr lang="tr-TR" sz="1800" b="1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Açık Yönler</a:t>
                      </a:r>
                      <a:endParaRPr lang="tr-TR" sz="1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65C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Öneriler</a:t>
                      </a:r>
                      <a:endParaRPr lang="tr-TR" sz="1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65CC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427380"/>
                  </a:ext>
                </a:extLst>
              </a:tr>
              <a:tr h="3919566">
                <a:tc>
                  <a:txBody>
                    <a:bodyPr/>
                    <a:lstStyle/>
                    <a:p>
                      <a:pPr algn="just"/>
                      <a:r>
                        <a:rPr lang="tr-T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Kontenjanların azaltılması ve ikinci öğretim</a:t>
                      </a:r>
                      <a:r>
                        <a:rPr lang="tr-TR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öğrenci alımı yapılmaması nedeniyle ö</a:t>
                      </a:r>
                      <a:r>
                        <a:rPr lang="tr-T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ğrenci sayısının azalması öğretim elemanı başına düşen öğrenci sayısında standartlara yaklaşılmasını</a:t>
                      </a:r>
                      <a:r>
                        <a:rPr lang="tr-TR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sağlamıştır. </a:t>
                      </a:r>
                      <a:endParaRPr lang="tr-TR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tr-T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Niğde Ömer Halisdemir Üniversitesi’nin il merkezinde bulunan bir birimi olması</a:t>
                      </a:r>
                    </a:p>
                    <a:p>
                      <a:pPr algn="just"/>
                      <a:r>
                        <a:rPr lang="tr-T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Okul-kent, okul-yurt arasında ulaşım kolaylığı</a:t>
                      </a:r>
                    </a:p>
                    <a:p>
                      <a:pPr algn="just"/>
                      <a:r>
                        <a:rPr lang="tr-T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Huzurlu bir ortamın olması</a:t>
                      </a:r>
                    </a:p>
                    <a:p>
                      <a:pPr algn="just"/>
                      <a:r>
                        <a:rPr lang="tr-T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Sosyalleşme imkanlarının olması</a:t>
                      </a:r>
                    </a:p>
                    <a:p>
                      <a:pPr algn="just"/>
                      <a:r>
                        <a:rPr lang="tr-T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Paylaşımcı bir yönetim anlayışı</a:t>
                      </a:r>
                    </a:p>
                    <a:p>
                      <a:pPr algn="just"/>
                      <a:r>
                        <a:rPr lang="tr-T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İdari yapılanmanın tamamlanmış olması ve hiyerarşik yapının yerleşmiş olması</a:t>
                      </a:r>
                    </a:p>
                    <a:p>
                      <a:pPr algn="just"/>
                      <a:r>
                        <a:rPr lang="tr-T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Üniversitenin çeşitli birimlerine sağlanan Öğretim Elemanı desteği</a:t>
                      </a:r>
                    </a:p>
                    <a:p>
                      <a:pPr algn="just"/>
                      <a:r>
                        <a:rPr lang="tr-T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Mezun öğrencilerimizin dikey geçiş yapabilecekleri fakültelerin bulunması</a:t>
                      </a:r>
                    </a:p>
                    <a:p>
                      <a:pPr algn="just"/>
                      <a:r>
                        <a:rPr lang="tr-T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Mezunlarımızın özel sektörde iş bulma olanaklarının fazla olması</a:t>
                      </a:r>
                    </a:p>
                    <a:p>
                      <a:pPr algn="just"/>
                      <a:r>
                        <a:rPr lang="tr-T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Birim içi birlik, beraberlik ve sosyal dayanışmanın olması</a:t>
                      </a:r>
                    </a:p>
                    <a:p>
                      <a:pPr algn="just"/>
                      <a:r>
                        <a:rPr lang="tr-T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Tam donanımlı bilgisayar, projeksiyon ve internet bağlantılı iki laboratuvarın olması</a:t>
                      </a:r>
                    </a:p>
                    <a:p>
                      <a:endParaRPr lang="tr-TR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Bazı programlarda yeterli sayıda öğretim üyesinin olmaması</a:t>
                      </a:r>
                    </a:p>
                    <a:p>
                      <a:pPr algn="just"/>
                      <a:r>
                        <a:rPr lang="tr-T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Meslek Yüksekokulları arası koordinasyonun zayıf olması</a:t>
                      </a:r>
                    </a:p>
                    <a:p>
                      <a:pPr algn="just"/>
                      <a:r>
                        <a:rPr lang="tr-TR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Stajer</a:t>
                      </a:r>
                      <a:r>
                        <a:rPr lang="tr-T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öğrencilerin kontrolleri  yerinde yeterince yapılamaması</a:t>
                      </a:r>
                    </a:p>
                    <a:p>
                      <a:pPr algn="just"/>
                      <a:r>
                        <a:rPr lang="tr-T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Pasif programlara öğrenci alımı</a:t>
                      </a:r>
                    </a:p>
                    <a:p>
                      <a:pPr algn="just"/>
                      <a:r>
                        <a:rPr lang="tr-T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Sınıf sayısının yeterli olmaması</a:t>
                      </a:r>
                    </a:p>
                    <a:p>
                      <a:pPr algn="just"/>
                      <a:r>
                        <a:rPr lang="tr-T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Kantin kapasitesinin öğrenci sayısına oranla yetersiz kalması</a:t>
                      </a:r>
                    </a:p>
                    <a:p>
                      <a:endParaRPr lang="tr-TR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Öğretim üyesi sayısının arttırılması</a:t>
                      </a:r>
                    </a:p>
                    <a:p>
                      <a:pPr marL="0" algn="just" defTabSz="914400" rtl="0" eaLnBrk="1" latinLnBrk="0" hangingPunct="1"/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Pasif programlara Öğretim Elemanı alımı</a:t>
                      </a:r>
                    </a:p>
                    <a:p>
                      <a:pPr marL="0" algn="just" defTabSz="914400" rtl="0" eaLnBrk="1" latinLnBrk="0" hangingPunct="1"/>
                      <a:r>
                        <a:rPr lang="tr-TR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Sınıf sayısının arttırılması</a:t>
                      </a:r>
                    </a:p>
                    <a:p>
                      <a:r>
                        <a:rPr lang="tr-T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Sosyal</a:t>
                      </a:r>
                      <a:r>
                        <a:rPr lang="tr-TR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olanakların arttırılması</a:t>
                      </a:r>
                    </a:p>
                    <a:p>
                      <a:endParaRPr lang="tr-TR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494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70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"/>
          <a:stretch>
            <a:fillRect/>
          </a:stretch>
        </p:blipFill>
        <p:spPr bwMode="auto">
          <a:xfrm>
            <a:off x="0" y="0"/>
            <a:ext cx="122146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39" y="228600"/>
            <a:ext cx="3775461" cy="350520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00" y="228600"/>
            <a:ext cx="36830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15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654</Words>
  <Application>Microsoft Office PowerPoint</Application>
  <PresentationFormat>Geniş ekran</PresentationFormat>
  <Paragraphs>232</Paragraphs>
  <Slides>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Haluk YILMAZ</dc:creator>
  <cp:lastModifiedBy>Ali SAVAŞ</cp:lastModifiedBy>
  <cp:revision>41</cp:revision>
  <dcterms:created xsi:type="dcterms:W3CDTF">2025-01-03T06:28:25Z</dcterms:created>
  <dcterms:modified xsi:type="dcterms:W3CDTF">2026-02-05T05:54:33Z</dcterms:modified>
</cp:coreProperties>
</file>