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0F5"/>
    <a:srgbClr val="65CCDD"/>
    <a:srgbClr val="128DA2"/>
    <a:srgbClr val="1B9EA5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54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7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8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9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20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26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92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9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0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55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image" Target="../media/image5.svg"/><Relationship Id="rId10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9046" y="1627553"/>
            <a:ext cx="684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SPOR BİLİMLERİ FAKÜLTESİ</a:t>
            </a:r>
            <a:endParaRPr lang="tr-TR" sz="2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3200" y="3150469"/>
            <a:ext cx="6096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YÖNETİM GÖZDEN GEÇİRME TOPLANTISI</a:t>
            </a:r>
          </a:p>
          <a:p>
            <a:pPr algn="ctr"/>
            <a:r>
              <a:rPr lang="tr-T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001854" y="4427648"/>
            <a:ext cx="37509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smtClean="0">
                <a:ln w="6600">
                  <a:solidFill>
                    <a:srgbClr val="1B9EA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KALİTE KOORDİNATÖRLÜĞÜ</a:t>
            </a:r>
            <a:endParaRPr lang="tr-TR" sz="2400" b="1" cap="none" spc="0" dirty="0">
              <a:ln w="6600">
                <a:solidFill>
                  <a:srgbClr val="1B9EA5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" name="Graphic 29" descr="Telefon">
            <a:extLst>
              <a:ext uri="{FF2B5EF4-FFF2-40B4-BE49-F238E27FC236}">
                <a16:creationId xmlns:a16="http://schemas.microsoft.com/office/drawing/2014/main" id="{6667F5B6-9D65-4D87-8D53-E212F60D54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88156" y="4907378"/>
            <a:ext cx="445543" cy="445543"/>
          </a:xfrm>
          <a:prstGeom prst="rect">
            <a:avLst/>
          </a:prstGeom>
        </p:spPr>
      </p:pic>
      <p:pic>
        <p:nvPicPr>
          <p:cNvPr id="8" name="Graphic 27" descr="Zarf">
            <a:extLst>
              <a:ext uri="{FF2B5EF4-FFF2-40B4-BE49-F238E27FC236}">
                <a16:creationId xmlns:a16="http://schemas.microsoft.com/office/drawing/2014/main" id="{4B155B4B-3561-44EF-BA34-B85004F9BF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88155" y="5382135"/>
            <a:ext cx="445543" cy="445543"/>
          </a:xfrm>
          <a:prstGeom prst="rect">
            <a:avLst/>
          </a:prstGeom>
        </p:spPr>
      </p:pic>
      <p:pic>
        <p:nvPicPr>
          <p:cNvPr id="9" name="Graphic 28" descr="World">
            <a:extLst>
              <a:ext uri="{FF2B5EF4-FFF2-40B4-BE49-F238E27FC236}">
                <a16:creationId xmlns:a16="http://schemas.microsoft.com/office/drawing/2014/main" id="{0280BFA7-D8D4-4414-A11A-804546E5F7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949" y="5856892"/>
            <a:ext cx="392458" cy="39245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731816" y="4904795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0388 225 65 09-10-11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731816" y="5382135"/>
            <a:ext cx="18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kalite@ohu.edu.tr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731816" y="5852985"/>
            <a:ext cx="327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ohu.edu.tr/</a:t>
            </a:r>
            <a:r>
              <a:rPr lang="tr-TR" dirty="0" err="1" smtClean="0">
                <a:solidFill>
                  <a:schemeClr val="bg1"/>
                </a:solidFill>
              </a:rPr>
              <a:t>kalitekoordinatorlugu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74270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</a:rPr>
              <a:t>Kalite Yönetim Sistemi ile İlgili İç ve Dış Hususlardaki </a:t>
            </a:r>
            <a:r>
              <a:rPr lang="tr-TR" b="1" dirty="0" smtClean="0">
                <a:solidFill>
                  <a:schemeClr val="bg1"/>
                </a:solidFill>
              </a:rPr>
              <a:t>Değişimler</a:t>
            </a:r>
          </a:p>
          <a:p>
            <a:pPr lvl="0"/>
            <a:r>
              <a:rPr lang="tr-TR" sz="1600" b="1" dirty="0" smtClean="0">
                <a:solidFill>
                  <a:schemeClr val="bg1"/>
                </a:solidFill>
              </a:rPr>
              <a:t>(Eğitim ve Öğretim/Liderlik, Yönetim ve Kalite)</a:t>
            </a:r>
            <a:endParaRPr lang="tr-TR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20883"/>
              </p:ext>
            </p:extLst>
          </p:nvPr>
        </p:nvGraphicFramePr>
        <p:xfrm>
          <a:off x="269630" y="788287"/>
          <a:ext cx="11769970" cy="3367414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Değişim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Akademik Personel </a:t>
                      </a:r>
                      <a:r>
                        <a:rPr lang="tr-TR" sz="1400" b="1" dirty="0">
                          <a:effectLst/>
                        </a:rPr>
                        <a:t>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-%4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İdari Personel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</a:t>
                      </a:r>
                      <a:r>
                        <a:rPr lang="tr-TR" sz="1400" b="1" dirty="0" smtClean="0">
                          <a:effectLst/>
                        </a:rPr>
                        <a:t>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749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Öğretim Elemanı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Başına Düşen Öğrenci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23,40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24,45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33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Bütçe Gerçekleşme Durumu (%)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99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Personelin Aldığı Eğitim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%300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Eylem Planı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%247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350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Eylem Planları </a:t>
                      </a:r>
                      <a:r>
                        <a:rPr lang="tr-TR" sz="1400" b="1" dirty="0">
                          <a:effectLst/>
                        </a:rPr>
                        <a:t>Gerçekleşme Durumu (%)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%88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%77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-%13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94381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Program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  (Aktif) + 1 (Pasif)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  (Aktif) + 1 (Pasif)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63193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Akredite Olan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Program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2343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35008"/>
              </p:ext>
            </p:extLst>
          </p:nvPr>
        </p:nvGraphicFramePr>
        <p:xfrm>
          <a:off x="269630" y="4142798"/>
          <a:ext cx="11769970" cy="17844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305364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33882">
                <a:tc>
                  <a:txBody>
                    <a:bodyPr/>
                    <a:lstStyle/>
                    <a:p>
                      <a:r>
                        <a:rPr lang="tr-TR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 Personelde 3 Doçent 4 Doktor Öğretim Üyesi ataması olmuştur. Eylem Planı sayısı yükseltilmiştir.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112319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Paydaş Memnuniyeti ve İlgili Taraflardan Gelen Geri Bildirimler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(</a:t>
            </a:r>
            <a:r>
              <a:rPr lang="tr-TR" sz="1600" b="1" dirty="0" smtClean="0">
                <a:solidFill>
                  <a:schemeClr val="bg1"/>
                </a:solidFill>
              </a:rPr>
              <a:t>Liderlik</a:t>
            </a:r>
            <a:r>
              <a:rPr lang="tr-TR" sz="1600" b="1" dirty="0">
                <a:solidFill>
                  <a:schemeClr val="bg1"/>
                </a:solidFill>
              </a:rPr>
              <a:t>, Yönetim ve </a:t>
            </a:r>
            <a:r>
              <a:rPr lang="tr-TR" sz="1600" b="1" dirty="0" smtClean="0">
                <a:solidFill>
                  <a:schemeClr val="bg1"/>
                </a:solidFill>
              </a:rPr>
              <a:t>Kalite)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86784"/>
              </p:ext>
            </p:extLst>
          </p:nvPr>
        </p:nvGraphicFramePr>
        <p:xfrm>
          <a:off x="269630" y="5097636"/>
          <a:ext cx="11922370" cy="701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9223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225505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280202">
                <a:tc>
                  <a:txBody>
                    <a:bodyPr/>
                    <a:lstStyle/>
                    <a:p>
                      <a:pPr algn="just"/>
                      <a:endParaRPr lang="tr-TR" sz="1700" i="1" dirty="0" smtClean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4597"/>
              </p:ext>
            </p:extLst>
          </p:nvPr>
        </p:nvGraphicFramePr>
        <p:xfrm>
          <a:off x="269631" y="817686"/>
          <a:ext cx="11922369" cy="170837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09194">
                  <a:extLst>
                    <a:ext uri="{9D8B030D-6E8A-4147-A177-3AD203B41FA5}">
                      <a16:colId xmlns:a16="http://schemas.microsoft.com/office/drawing/2014/main" val="2034203358"/>
                    </a:ext>
                  </a:extLst>
                </a:gridCol>
                <a:gridCol w="3428733">
                  <a:extLst>
                    <a:ext uri="{9D8B030D-6E8A-4147-A177-3AD203B41FA5}">
                      <a16:colId xmlns:a16="http://schemas.microsoft.com/office/drawing/2014/main" val="3106158165"/>
                    </a:ext>
                  </a:extLst>
                </a:gridCol>
                <a:gridCol w="4884442">
                  <a:extLst>
                    <a:ext uri="{9D8B030D-6E8A-4147-A177-3AD203B41FA5}">
                      <a16:colId xmlns:a16="http://schemas.microsoft.com/office/drawing/2014/main" val="3780122853"/>
                    </a:ext>
                  </a:extLst>
                </a:gridCol>
              </a:tblGrid>
              <a:tr h="229464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Öğrenci </a:t>
                      </a:r>
                      <a:r>
                        <a:rPr lang="tr-TR" sz="1400" b="1" dirty="0">
                          <a:effectLst/>
                        </a:rPr>
                        <a:t>Memnuniyet </a:t>
                      </a:r>
                      <a:r>
                        <a:rPr lang="tr-TR" sz="1400" b="1" dirty="0" smtClean="0">
                          <a:effectLst/>
                        </a:rPr>
                        <a:t>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37274"/>
                  </a:ext>
                </a:extLst>
              </a:tr>
              <a:tr h="22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</a:rPr>
                        <a:t>Bir Önceki Yıla Göre Değişim Oranı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8964548"/>
                  </a:ext>
                </a:extLst>
              </a:tr>
              <a:tr h="1249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Birim olarak </a:t>
                      </a:r>
                      <a:r>
                        <a:rPr lang="tr-TR" sz="1400" b="1" dirty="0" smtClean="0">
                          <a:effectLst/>
                        </a:rPr>
                        <a:t>Memnuniyet Anketi Uygulanmadı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Birim </a:t>
                      </a:r>
                      <a:r>
                        <a:rPr lang="tr-TR" sz="1400" b="1" dirty="0" smtClean="0">
                          <a:effectLst/>
                        </a:rPr>
                        <a:t>Memnuniyet Anketi Uygulanma</a:t>
                      </a:r>
                      <a:r>
                        <a:rPr lang="tr-TR" sz="1400" b="1" baseline="0" dirty="0" smtClean="0">
                          <a:effectLst/>
                        </a:rPr>
                        <a:t> Safhasında Sonuçlar 15 Şubatta Aktif Danışmanlık Anket Uygulamasından Alınacaktır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5508085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51062"/>
              </p:ext>
            </p:extLst>
          </p:nvPr>
        </p:nvGraphicFramePr>
        <p:xfrm>
          <a:off x="269630" y="2382714"/>
          <a:ext cx="11922370" cy="127488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09194">
                  <a:extLst>
                    <a:ext uri="{9D8B030D-6E8A-4147-A177-3AD203B41FA5}">
                      <a16:colId xmlns:a16="http://schemas.microsoft.com/office/drawing/2014/main" val="258764898"/>
                    </a:ext>
                  </a:extLst>
                </a:gridCol>
                <a:gridCol w="3406177">
                  <a:extLst>
                    <a:ext uri="{9D8B030D-6E8A-4147-A177-3AD203B41FA5}">
                      <a16:colId xmlns:a16="http://schemas.microsoft.com/office/drawing/2014/main" val="3668802302"/>
                    </a:ext>
                  </a:extLst>
                </a:gridCol>
                <a:gridCol w="4906999">
                  <a:extLst>
                    <a:ext uri="{9D8B030D-6E8A-4147-A177-3AD203B41FA5}">
                      <a16:colId xmlns:a16="http://schemas.microsoft.com/office/drawing/2014/main" val="2385546360"/>
                    </a:ext>
                  </a:extLst>
                </a:gridCol>
              </a:tblGrid>
              <a:tr h="234136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Çalışan Memnuniyet </a:t>
                      </a:r>
                      <a:r>
                        <a:rPr lang="tr-TR" sz="1400" b="1" dirty="0" smtClean="0">
                          <a:effectLst/>
                        </a:rPr>
                        <a:t>Oranı (Varsa)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3657"/>
                  </a:ext>
                </a:extLst>
              </a:tr>
              <a:tr h="234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</a:rPr>
                        <a:t>Bir Önceki Yıla Göre Değişim Oranı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68882908"/>
                  </a:ext>
                </a:extLst>
              </a:tr>
              <a:tr h="806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Birim olarak </a:t>
                      </a:r>
                      <a:r>
                        <a:rPr lang="tr-TR" sz="1400" b="1" dirty="0" smtClean="0">
                          <a:effectLst/>
                        </a:rPr>
                        <a:t>Memnuniyet Anketi Uygulanmadı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Birim olarak </a:t>
                      </a:r>
                      <a:r>
                        <a:rPr lang="tr-TR" sz="1400" b="1" dirty="0" smtClean="0">
                          <a:effectLst/>
                        </a:rPr>
                        <a:t>Memnuniyet Anketi Uygulanmadı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4770544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98495"/>
              </p:ext>
            </p:extLst>
          </p:nvPr>
        </p:nvGraphicFramePr>
        <p:xfrm>
          <a:off x="269630" y="3472963"/>
          <a:ext cx="11922370" cy="97722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119469">
                  <a:extLst>
                    <a:ext uri="{9D8B030D-6E8A-4147-A177-3AD203B41FA5}">
                      <a16:colId xmlns:a16="http://schemas.microsoft.com/office/drawing/2014/main" val="2060593668"/>
                    </a:ext>
                  </a:extLst>
                </a:gridCol>
                <a:gridCol w="5802901">
                  <a:extLst>
                    <a:ext uri="{9D8B030D-6E8A-4147-A177-3AD203B41FA5}">
                      <a16:colId xmlns:a16="http://schemas.microsoft.com/office/drawing/2014/main" val="2421220542"/>
                    </a:ext>
                  </a:extLst>
                </a:gridCol>
              </a:tblGrid>
              <a:tr h="3257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Dış Paydaş (Mezun/Danışma Kurulu…) Memnuniyet Anketi Uygulanma Durumu (Uygulandı/Uygulanmadı)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13181"/>
                  </a:ext>
                </a:extLst>
              </a:tr>
              <a:tr h="325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5391623"/>
                  </a:ext>
                </a:extLst>
              </a:tr>
              <a:tr h="325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Uygulanmadı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Uygulanmadı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8754698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95034"/>
              </p:ext>
            </p:extLst>
          </p:nvPr>
        </p:nvGraphicFramePr>
        <p:xfrm>
          <a:off x="269630" y="4419896"/>
          <a:ext cx="11922370" cy="68484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119469">
                  <a:extLst>
                    <a:ext uri="{9D8B030D-6E8A-4147-A177-3AD203B41FA5}">
                      <a16:colId xmlns:a16="http://schemas.microsoft.com/office/drawing/2014/main" val="2060593668"/>
                    </a:ext>
                  </a:extLst>
                </a:gridCol>
                <a:gridCol w="5802901">
                  <a:extLst>
                    <a:ext uri="{9D8B030D-6E8A-4147-A177-3AD203B41FA5}">
                      <a16:colId xmlns:a16="http://schemas.microsoft.com/office/drawing/2014/main" val="2421220542"/>
                    </a:ext>
                  </a:extLst>
                </a:gridCol>
              </a:tblGrid>
              <a:tr h="21818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+mn-ea"/>
                        </a:rPr>
                        <a:t>Paydaş</a:t>
                      </a:r>
                      <a:r>
                        <a:rPr lang="tr-TR" sz="1400" b="1" baseline="0" dirty="0" smtClean="0">
                          <a:effectLst/>
                          <a:latin typeface="+mn-lt"/>
                          <a:ea typeface="+mn-ea"/>
                        </a:rPr>
                        <a:t> Memnuniyeti İçin Gerçekleştirilen Toplantı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13181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5391623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875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7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Öğrenci Memnuniyeti ve İlgili Taraflardan Gelen Geri Bildirimler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(Eğitim ve Öğretim/Liderlik, Yönetim ve Kalite</a:t>
            </a:r>
            <a:r>
              <a:rPr lang="tr-TR" sz="1600" b="1" dirty="0" smtClean="0">
                <a:solidFill>
                  <a:schemeClr val="bg1"/>
                </a:solidFill>
              </a:rPr>
              <a:t>)</a:t>
            </a:r>
            <a:endParaRPr lang="tr-TR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76416"/>
              </p:ext>
            </p:extLst>
          </p:nvPr>
        </p:nvGraphicFramePr>
        <p:xfrm>
          <a:off x="269630" y="1184957"/>
          <a:ext cx="11769970" cy="2342141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Bildirim Türü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İYS</a:t>
                      </a:r>
                      <a:r>
                        <a:rPr lang="tr-TR" sz="1400" b="1" baseline="0" dirty="0" smtClean="0">
                          <a:effectLst/>
                        </a:rPr>
                        <a:t> Talep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-%50</a:t>
                      </a: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İYS Taleplerinin Gerçekleştirilme Durumu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</a:rPr>
                        <a:t>%100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Müdür/Dekan-Öğrenci Toplantı</a:t>
                      </a:r>
                      <a:r>
                        <a:rPr lang="tr-TR" sz="1400" b="1" baseline="0" dirty="0" smtClean="0">
                          <a:effectLst/>
                        </a:rPr>
                        <a:t>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Açık Kapı Uygulaması</a:t>
                      </a:r>
                      <a:r>
                        <a:rPr lang="tr-TR" sz="1400" b="1" baseline="0" dirty="0" smtClean="0">
                          <a:effectLst/>
                        </a:rPr>
                        <a:t> (Var/Yok)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Danışman-Öğrenci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Toplantısı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-%7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Aktif Danışmanlık Toplantı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-%7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TOPLAM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-%41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94381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98301"/>
              </p:ext>
            </p:extLst>
          </p:nvPr>
        </p:nvGraphicFramePr>
        <p:xfrm>
          <a:off x="269630" y="3787140"/>
          <a:ext cx="11769970" cy="18360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296805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855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 Memnuniyeti kapsamında İYS taleplerine hızlı ve kalıcı çözüm bulunmuştur. Dekan</a:t>
                      </a:r>
                      <a:r>
                        <a:rPr lang="tr-T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Öğrenci buluşmaları ile öğrencilerin talepleri doğrultusunda çözümler üretilmiş. Öğrenci memnuniyeti yüksek çözüm odaklı yönetim anlayışı benimsenmiştir.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tr-TR" sz="1700" i="1" dirty="0" smtClean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Bilimsel/Sanatsal Faaliyetler</a:t>
            </a:r>
          </a:p>
          <a:p>
            <a:pPr lvl="0"/>
            <a:r>
              <a:rPr lang="tr-TR" sz="1600" b="1" dirty="0" smtClean="0">
                <a:solidFill>
                  <a:schemeClr val="bg1"/>
                </a:solidFill>
              </a:rPr>
              <a:t>(Ar-Ge/Toplumsal Katkı)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56262"/>
              </p:ext>
            </p:extLst>
          </p:nvPr>
        </p:nvGraphicFramePr>
        <p:xfrm>
          <a:off x="269630" y="955693"/>
          <a:ext cx="11769970" cy="3686503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391270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630904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İzleme ve Ölçme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Makale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%9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Kitap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%271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Kitap Bölümü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Bildiri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-%46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Patent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Proje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-%21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Başvurulan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Öğrenci Proje </a:t>
                      </a:r>
                      <a:r>
                        <a:rPr lang="tr-TR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Sayısı </a:t>
                      </a: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(2209)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%219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Toplam Proje Bütçesi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339.325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126.000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-%63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7063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Sanatsal Faaliyet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11365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Toplumsal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Katkı Faaliyet Sayısı (ağ sayfasında paylaşılan)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%402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87822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Birim Tarafından Düzenlenen Bilimsel Toplantı Sayısı (Panel/Sempozyum/Kongre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vb.</a:t>
                      </a: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8544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5865"/>
              </p:ext>
            </p:extLst>
          </p:nvPr>
        </p:nvGraphicFramePr>
        <p:xfrm>
          <a:off x="269630" y="4685471"/>
          <a:ext cx="11769970" cy="14406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320397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0901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Fakültemiz</a:t>
                      </a:r>
                      <a:r>
                        <a:rPr lang="tr-T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Spor Dostu Kampüs Uygulaması kapsamında faaliyetler gerçekleştirmiştir. Kitap Sayısı Kitap Bölümü Sayısında artış gerçekleşmiştir.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tr-TR" sz="1700" i="1" dirty="0" smtClean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6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369332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İzleme ve Ölçme Sonuçları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17294"/>
              </p:ext>
            </p:extLst>
          </p:nvPr>
        </p:nvGraphicFramePr>
        <p:xfrm>
          <a:off x="269630" y="788287"/>
          <a:ext cx="11769970" cy="3158696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4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İzleme ve Ölçme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Danışma Kurulu Toplantı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80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Kalite Komisyonu Toplantı Sayısı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%500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Birimde Yapılan Anket Sayısı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454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Öğrenci Temsilcileri İle Görüşme Sayısı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Oryantasyon Eğitimine Katılım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%300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Hizmet İçi Eğitimlere Katılan Personel Sayısı ve Aldıkları Kişi/Saat Eğitim Verileri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18/3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11/24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-%39/%800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Mezun Öğrencilere Yönelik Gerçekleştirilen Faaliyet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Bakım ve Kalibrasyona Tabi Cihazlara Yönelik Uygulama Sayıları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19653"/>
              </p:ext>
            </p:extLst>
          </p:nvPr>
        </p:nvGraphicFramePr>
        <p:xfrm>
          <a:off x="269630" y="4086581"/>
          <a:ext cx="11769970" cy="18360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296805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855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Danışma Kurulu Toplantısı , Kalite Komisyonu Toplantısı ve Oryantasyon Eğitimi yapılmıştır.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tr-TR" sz="1600" i="1" dirty="0" smtClean="0">
                        <a:solidFill>
                          <a:srgbClr val="128DA2"/>
                        </a:solidFill>
                      </a:endParaRPr>
                    </a:p>
                    <a:p>
                      <a:pPr algn="just"/>
                      <a:endParaRPr lang="tr-TR" sz="1700" i="1" dirty="0" smtClean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0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369332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Üniversitemizin Kalite Yönetim Sisteminin Değerlendirilmesi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68980"/>
              </p:ext>
            </p:extLst>
          </p:nvPr>
        </p:nvGraphicFramePr>
        <p:xfrm>
          <a:off x="269631" y="996461"/>
          <a:ext cx="11769969" cy="517573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78923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  <a:gridCol w="4196861">
                  <a:extLst>
                    <a:ext uri="{9D8B030D-6E8A-4147-A177-3AD203B41FA5}">
                      <a16:colId xmlns:a16="http://schemas.microsoft.com/office/drawing/2014/main" val="4212846478"/>
                    </a:ext>
                  </a:extLst>
                </a:gridCol>
                <a:gridCol w="3294185">
                  <a:extLst>
                    <a:ext uri="{9D8B030D-6E8A-4147-A177-3AD203B41FA5}">
                      <a16:colId xmlns:a16="http://schemas.microsoft.com/office/drawing/2014/main" val="147793442"/>
                    </a:ext>
                  </a:extLst>
                </a:gridCol>
              </a:tblGrid>
              <a:tr h="1072378">
                <a:tc>
                  <a:txBody>
                    <a:bodyPr/>
                    <a:lstStyle/>
                    <a:p>
                      <a:pPr algn="ctr"/>
                      <a:r>
                        <a:rPr lang="tr-TR" sz="1800" u="none" kern="1200" dirty="0" smtClean="0">
                          <a:effectLst/>
                        </a:rPr>
                        <a:t>Güçlü Yönler</a:t>
                      </a:r>
                      <a:endParaRPr lang="tr-TR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İyileştirmeye</a:t>
                      </a:r>
                      <a:r>
                        <a:rPr lang="tr-TR" sz="18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Açık Yönler</a:t>
                      </a:r>
                      <a:endParaRPr lang="tr-TR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Öneriler</a:t>
                      </a:r>
                      <a:endParaRPr lang="tr-TR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41033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Üniversitemizde kalite yönetim sistemi çerçevesinde politika, yönerge ve süreçlerin yazılı olarak tanımlanmış olması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Kalite güvencesi ile ilgili temel bilgilendirme ve farkındalık çalışmalarının yürütülmesi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Akademik ve idari süreçlerde sürekli iyileştirme yaklaşımının kurumsal düzeyde benimsenmiş olması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İç değerlendirme, memnuniyet anketleri ve geri bildirim mekanizmalarının oluşturulmuş olması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Kalite yönetim sistemine ilişkin uygulamaların fakülteler düzeyinde daha görünür ve anlaşılır hale getirilmesine ihtiyaç duyulması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Kalite süreçlerine akademik ve idari personelin katılımının artırılmasına yönelik çalışmaların güçlendirilebilmesi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Geri bildirimlerin ve memnuniyet anketlerinin fakülte bazlı uygulanabilmesinin sağlanması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Geri bildirimlerden elde edilen sonuçların fakültelere daha sistematik şekilde yansıtılmasının faydalı olacağı değerlendirilmektedir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Fakülte düzeyinde kalite süreçlerine ilişkin bilgilendirme ve paylaşım toplantılarının düzenli hale getirilmesi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Kalite kültürünü destekleyici iyi uygulama örneklerinin fakülteler arasında paylaşılması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Kalite yönetim sistemi çıktılarının (anket sonuçları, iyileştirme kararları vb.) fakültelere yönelik geri bildirim mekanizmalarının güçlendirilmesi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/>
                        <a:t>Kalite Koordinatörlüğünden</a:t>
                      </a:r>
                      <a:r>
                        <a:rPr lang="tr-TR" sz="1400" baseline="0" dirty="0" smtClean="0"/>
                        <a:t> kalite süreçleri kapsamında devamlı bilgi ve belge talep edilmesinden dolayı kalite süreçlerinin daha etkin ve verimli olması için  birimlerde kalite süreçleri hakkında bilgi sahibi olan personellerin görevlendirilmesi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>
            <a:fillRect/>
          </a:stretch>
        </p:blipFill>
        <p:spPr bwMode="auto">
          <a:xfrm>
            <a:off x="0" y="0"/>
            <a:ext cx="122146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28600"/>
            <a:ext cx="3683000" cy="3683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3684494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754</Words>
  <Application>Microsoft Office PowerPoint</Application>
  <PresentationFormat>Geniş ekran</PresentationFormat>
  <Paragraphs>225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Haluk YILMAZ</dc:creator>
  <cp:lastModifiedBy>905326624851</cp:lastModifiedBy>
  <cp:revision>85</cp:revision>
  <dcterms:created xsi:type="dcterms:W3CDTF">2025-01-03T06:28:25Z</dcterms:created>
  <dcterms:modified xsi:type="dcterms:W3CDTF">2026-02-05T08:26:38Z</dcterms:modified>
</cp:coreProperties>
</file>