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4"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7CEDAE-3AFE-3D85-E820-AA9D56CBF29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72321A8-779E-3E50-7D9C-10BC5E310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337C8A2-EBFE-4C56-9302-1D00E3F0ED4E}"/>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E9911C0B-A9D0-9857-57B5-5C130F7826F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B23DD8-8FA0-97B9-6CB7-FF2AA3C7D7C9}"/>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221742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776FBF-63BF-37DE-4B8D-7D64DCDA5EA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E58877C-500A-FC76-935C-5D6B4301AA4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CA4BD5F-C02B-34B2-346E-5A01A189EDB3}"/>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6EC65C3E-CD92-BDCE-0DEE-99CE89B79FE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1040CFB-0AA1-59BA-16D0-F1EEF53E8FDC}"/>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98625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ED617BD-8AC5-726A-3466-DF3B5C9E29E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CA09107-004E-0ED0-A8F7-3AF6362D1ED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AE6FFD-EDE9-7670-EBCA-7C770CDE30ED}"/>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E55F7F0A-971C-C882-6F85-B5CA01B00C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90ECF70-0ED7-AFD1-DBCB-A9AAB1146BBB}"/>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389991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FA7C01-5B22-E44D-F31E-71AB2AF6972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BF5815-798D-0656-1DE0-C24417F439E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0CEA26-F090-EA60-1205-1382412544BE}"/>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1BF3084B-4FE7-3B3E-00C2-B0AFBE0356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90FEBC-51C7-2324-0D75-B64E4171B6A9}"/>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39030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C92A38-0E14-4613-A21C-8829B318ABC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6E572D0-1ACF-8AE8-D7AF-3A3012DEA0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0A3C7FA-3162-0157-B8D1-C280071801DB}"/>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FACC997B-F67C-0ABC-7685-182C33A2324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895F7F4-757A-7539-FEAA-2F849BA40FF7}"/>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1562514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6125F8-47DB-F319-4F59-8994D49E36B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6E2D5D8-3B35-01B6-9FC7-F0DF266671D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33B2951-A9AE-DFC5-3292-A8449EFACC1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D0EB179-6444-3BE4-9D29-5F3F69D06082}"/>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6" name="Alt Bilgi Yer Tutucusu 5">
            <a:extLst>
              <a:ext uri="{FF2B5EF4-FFF2-40B4-BE49-F238E27FC236}">
                <a16:creationId xmlns:a16="http://schemas.microsoft.com/office/drawing/2014/main" id="{F1D88D71-7062-5668-7796-821508295FD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4CD12FC-5025-FB47-CEA8-C20380C1BF53}"/>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198347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90BAD7-C5AB-6788-66A3-07C93E4D568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5929631-96E9-BC1E-C285-A9A34C9C5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08B06AF-6A11-9C49-F386-2C2263F3E7B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1A02B52-07E9-4050-4452-11A5D7426F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6C9093B-A03F-2663-DFB3-E1F35CAE42B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80CAD7A-8C19-B176-FF23-5E563BCF3865}"/>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8" name="Alt Bilgi Yer Tutucusu 7">
            <a:extLst>
              <a:ext uri="{FF2B5EF4-FFF2-40B4-BE49-F238E27FC236}">
                <a16:creationId xmlns:a16="http://schemas.microsoft.com/office/drawing/2014/main" id="{AB973302-7275-7904-6273-3B3F02982A3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CCAE791-7E2D-0F8A-4FD1-85B9364F7DCE}"/>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109207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C71871-8F7C-780C-D855-4B52239E682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C94DFD7-4EF2-BEFB-FA74-A98B506C9F26}"/>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4" name="Alt Bilgi Yer Tutucusu 3">
            <a:extLst>
              <a:ext uri="{FF2B5EF4-FFF2-40B4-BE49-F238E27FC236}">
                <a16:creationId xmlns:a16="http://schemas.microsoft.com/office/drawing/2014/main" id="{AB13985D-E1AA-1490-D5F4-761EA486D4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D766B93-ADDF-EECC-799A-6B8AC6F7180A}"/>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34845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F4CA234-8453-9B1F-0000-06BC19D56863}"/>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3" name="Alt Bilgi Yer Tutucusu 2">
            <a:extLst>
              <a:ext uri="{FF2B5EF4-FFF2-40B4-BE49-F238E27FC236}">
                <a16:creationId xmlns:a16="http://schemas.microsoft.com/office/drawing/2014/main" id="{03AB54F4-C400-F689-2C51-4134BFBF04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4097F53-B471-ADD6-BCA9-C0E6FA8B135B}"/>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154442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38D0F3-D2B7-9245-E01D-8669810C913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12CB759-B2AB-17AA-C25E-0CD71994D7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DA2D3CC-6480-2508-14B6-E128532CE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6780EE3-F456-E85D-B117-F161DB749E30}"/>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6" name="Alt Bilgi Yer Tutucusu 5">
            <a:extLst>
              <a:ext uri="{FF2B5EF4-FFF2-40B4-BE49-F238E27FC236}">
                <a16:creationId xmlns:a16="http://schemas.microsoft.com/office/drawing/2014/main" id="{897BEDD9-1500-EFFF-36DA-49D7521FE96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1916F85-2155-7A6B-FED0-BDDF40359CEF}"/>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75471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E8E4D1-FD17-D1DD-78F5-5F943CC85E4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C47E78C-C4DE-9B8F-A8DC-55699C95B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9949959-A1D3-C251-C5C7-BEDAB6208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182A01A-A851-596E-9D0F-29C8DB0E9644}"/>
              </a:ext>
            </a:extLst>
          </p:cNvPr>
          <p:cNvSpPr>
            <a:spLocks noGrp="1"/>
          </p:cNvSpPr>
          <p:nvPr>
            <p:ph type="dt" sz="half" idx="10"/>
          </p:nvPr>
        </p:nvSpPr>
        <p:spPr/>
        <p:txBody>
          <a:bodyPr/>
          <a:lstStyle/>
          <a:p>
            <a:fld id="{79BFF69D-D125-4AEB-87B4-B17DA4163799}" type="datetimeFigureOut">
              <a:rPr lang="tr-TR" smtClean="0"/>
              <a:t>1.09.2025</a:t>
            </a:fld>
            <a:endParaRPr lang="tr-TR"/>
          </a:p>
        </p:txBody>
      </p:sp>
      <p:sp>
        <p:nvSpPr>
          <p:cNvPr id="6" name="Alt Bilgi Yer Tutucusu 5">
            <a:extLst>
              <a:ext uri="{FF2B5EF4-FFF2-40B4-BE49-F238E27FC236}">
                <a16:creationId xmlns:a16="http://schemas.microsoft.com/office/drawing/2014/main" id="{98271DE8-B179-BB5B-5903-7C77CCAF7FC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6879CA3-E94C-9C86-7035-7ACBD66F0600}"/>
              </a:ext>
            </a:extLst>
          </p:cNvPr>
          <p:cNvSpPr>
            <a:spLocks noGrp="1"/>
          </p:cNvSpPr>
          <p:nvPr>
            <p:ph type="sldNum" sz="quarter" idx="12"/>
          </p:nvPr>
        </p:nvSpPr>
        <p:spPr/>
        <p:txBody>
          <a:bodyPr/>
          <a:lstStyle/>
          <a:p>
            <a:fld id="{271F278D-CBC0-43D9-824A-BADE8CBA8B68}" type="slidenum">
              <a:rPr lang="tr-TR" smtClean="0"/>
              <a:t>‹#›</a:t>
            </a:fld>
            <a:endParaRPr lang="tr-TR"/>
          </a:p>
        </p:txBody>
      </p:sp>
    </p:spTree>
    <p:extLst>
      <p:ext uri="{BB962C8B-B14F-4D97-AF65-F5344CB8AC3E}">
        <p14:creationId xmlns:p14="http://schemas.microsoft.com/office/powerpoint/2010/main" val="358008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E9BB97F-4615-206C-AF7B-852DEC452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43AEE57-4A4E-A127-4626-71419C7F4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44CAA39-1ABF-DC99-650E-B2980AA3A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FF69D-D125-4AEB-87B4-B17DA4163799}" type="datetimeFigureOut">
              <a:rPr lang="tr-TR" smtClean="0"/>
              <a:t>1.09.2025</a:t>
            </a:fld>
            <a:endParaRPr lang="tr-TR"/>
          </a:p>
        </p:txBody>
      </p:sp>
      <p:sp>
        <p:nvSpPr>
          <p:cNvPr id="5" name="Alt Bilgi Yer Tutucusu 4">
            <a:extLst>
              <a:ext uri="{FF2B5EF4-FFF2-40B4-BE49-F238E27FC236}">
                <a16:creationId xmlns:a16="http://schemas.microsoft.com/office/drawing/2014/main" id="{3C664D33-BCCD-5445-3991-E418D8EF6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7365FCE-8ABE-19D1-48C5-CCD116940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F278D-CBC0-43D9-824A-BADE8CBA8B68}" type="slidenum">
              <a:rPr lang="tr-TR" smtClean="0"/>
              <a:t>‹#›</a:t>
            </a:fld>
            <a:endParaRPr lang="tr-TR"/>
          </a:p>
        </p:txBody>
      </p:sp>
    </p:spTree>
    <p:extLst>
      <p:ext uri="{BB962C8B-B14F-4D97-AF65-F5344CB8AC3E}">
        <p14:creationId xmlns:p14="http://schemas.microsoft.com/office/powerpoint/2010/main" val="2718233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ohu.edu.tr/facultyofagriculturalsciences" TargetMode="External"/><Relationship Id="rId2" Type="http://schemas.openxmlformats.org/officeDocument/2006/relationships/hyperlink" Target="https://www.ohu.edu.tr/" TargetMode="External"/><Relationship Id="rId1" Type="http://schemas.openxmlformats.org/officeDocument/2006/relationships/slideLayout" Target="../slideLayouts/slideLayout7.xml"/><Relationship Id="rId6" Type="http://schemas.openxmlformats.org/officeDocument/2006/relationships/hyperlink" Target="https://www.facebook.com/nohutbtf" TargetMode="External"/><Relationship Id="rId5" Type="http://schemas.openxmlformats.org/officeDocument/2006/relationships/hyperlink" Target="https://www.linkedin.com/company/nohutbtf" TargetMode="External"/><Relationship Id="rId4" Type="http://schemas.openxmlformats.org/officeDocument/2006/relationships/hyperlink" Target="https://www.instagram.com/nohutbt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hu.edu.tr/facultyofagriculturalsciences" TargetMode="External"/><Relationship Id="rId2" Type="http://schemas.openxmlformats.org/officeDocument/2006/relationships/hyperlink" Target="https://www.ohu.edu.tr/facultyofagriculturalsciences/page/scholarship-application-form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1E3F28A-A76B-BFD4-1382-FE53A4A5C4B7}"/>
              </a:ext>
            </a:extLst>
          </p:cNvPr>
          <p:cNvSpPr txBox="1"/>
          <p:nvPr/>
        </p:nvSpPr>
        <p:spPr>
          <a:xfrm>
            <a:off x="373626" y="1255296"/>
            <a:ext cx="11444748" cy="353943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NIĞDE ÖMER HALISDEMIR UNIVERSITY
Ayhan </a:t>
            </a:r>
            <a:r>
              <a:rPr lang="en-US" sz="2800" dirty="0" err="1">
                <a:latin typeface="Times New Roman" panose="02020603050405020304" pitchFamily="18" charset="0"/>
                <a:cs typeface="Times New Roman" panose="02020603050405020304" pitchFamily="18" charset="0"/>
              </a:rPr>
              <a:t>Şahenk</a:t>
            </a:r>
            <a:r>
              <a:rPr lang="en-US" sz="2800" dirty="0">
                <a:latin typeface="Times New Roman" panose="02020603050405020304" pitchFamily="18" charset="0"/>
                <a:cs typeface="Times New Roman" panose="02020603050405020304" pitchFamily="18" charset="0"/>
              </a:rPr>
              <a:t> Faculty of Agricultural Sciences and Technologies</a:t>
            </a:r>
            <a:endParaRPr lang="tr-TR" sz="2800" dirty="0">
              <a:latin typeface="Times New Roman" panose="02020603050405020304" pitchFamily="18" charset="0"/>
              <a:cs typeface="Times New Roman" panose="02020603050405020304" pitchFamily="18" charset="0"/>
            </a:endParaRPr>
          </a:p>
          <a:p>
            <a:pPr algn="ctr"/>
            <a:endParaRPr lang="tr-TR" sz="2800" dirty="0">
              <a:latin typeface="Times New Roman" panose="02020603050405020304" pitchFamily="18" charset="0"/>
              <a:cs typeface="Times New Roman" panose="02020603050405020304" pitchFamily="18" charset="0"/>
            </a:endParaRPr>
          </a:p>
          <a:p>
            <a:pPr algn="ctr"/>
            <a:endParaRPr lang="tr-TR"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ŞAHENK FOUNDATION STUDENT SCHOLARSHIP INFORMATION PRESENTATION</a:t>
            </a:r>
            <a:endParaRPr lang="tr-TR" sz="2800" b="1" dirty="0">
              <a:latin typeface="Times New Roman" panose="02020603050405020304" pitchFamily="18" charset="0"/>
              <a:cs typeface="Times New Roman" panose="02020603050405020304" pitchFamily="18" charset="0"/>
            </a:endParaRPr>
          </a:p>
          <a:p>
            <a:pPr algn="ctr"/>
            <a:endParaRPr lang="tr-TR" sz="2800" b="1" dirty="0">
              <a:latin typeface="Times New Roman" panose="02020603050405020304" pitchFamily="18" charset="0"/>
              <a:cs typeface="Times New Roman" panose="02020603050405020304" pitchFamily="18" charset="0"/>
            </a:endParaRPr>
          </a:p>
          <a:p>
            <a:pPr algn="ctr"/>
            <a:r>
              <a:rPr lang="tr-TR" sz="2800" b="1" u="sng" dirty="0">
                <a:solidFill>
                  <a:srgbClr val="FF0000"/>
                </a:solidFill>
                <a:latin typeface="Times New Roman" panose="02020603050405020304" pitchFamily="18" charset="0"/>
                <a:cs typeface="Times New Roman" panose="02020603050405020304" pitchFamily="18" charset="0"/>
              </a:rPr>
              <a:t>SCHOLARSHIP APPLICATION START DATE: </a:t>
            </a:r>
            <a:r>
              <a:rPr lang="tr-TR" sz="2800" b="1" dirty="0">
                <a:solidFill>
                  <a:srgbClr val="FF0000"/>
                </a:solidFill>
                <a:latin typeface="Times New Roman" panose="02020603050405020304" pitchFamily="18" charset="0"/>
                <a:cs typeface="Times New Roman" panose="02020603050405020304" pitchFamily="18" charset="0"/>
              </a:rPr>
              <a:t>15/09/2025</a:t>
            </a:r>
          </a:p>
        </p:txBody>
      </p:sp>
      <p:pic>
        <p:nvPicPr>
          <p:cNvPr id="6" name="Resim 5">
            <a:extLst>
              <a:ext uri="{FF2B5EF4-FFF2-40B4-BE49-F238E27FC236}">
                <a16:creationId xmlns:a16="http://schemas.microsoft.com/office/drawing/2014/main" id="{925C8CA4-DA18-B933-0E01-E6AFC4570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64774" cy="2064774"/>
          </a:xfrm>
          <a:prstGeom prst="rect">
            <a:avLst/>
          </a:prstGeom>
        </p:spPr>
      </p:pic>
      <p:pic>
        <p:nvPicPr>
          <p:cNvPr id="8" name="Resim 7">
            <a:extLst>
              <a:ext uri="{FF2B5EF4-FFF2-40B4-BE49-F238E27FC236}">
                <a16:creationId xmlns:a16="http://schemas.microsoft.com/office/drawing/2014/main" id="{6DD13094-6F0C-03CA-A848-BD5921DECFAF}"/>
              </a:ext>
            </a:extLst>
          </p:cNvPr>
          <p:cNvPicPr>
            <a:picLocks noChangeAspect="1"/>
          </p:cNvPicPr>
          <p:nvPr/>
        </p:nvPicPr>
        <p:blipFill>
          <a:blip r:embed="rId3">
            <a:extLst>
              <a:ext uri="{28A0092B-C50C-407E-A947-70E740481C1C}">
                <a14:useLocalDpi xmlns:a14="http://schemas.microsoft.com/office/drawing/2010/main" val="0"/>
              </a:ext>
            </a:extLst>
          </a:blip>
          <a:srcRect l="27800" t="60000" r="26032" b="7238"/>
          <a:stretch>
            <a:fillRect/>
          </a:stretch>
        </p:blipFill>
        <p:spPr>
          <a:xfrm>
            <a:off x="10297753" y="0"/>
            <a:ext cx="1894247" cy="1901351"/>
          </a:xfrm>
          <a:prstGeom prst="rect">
            <a:avLst/>
          </a:prstGeom>
        </p:spPr>
      </p:pic>
    </p:spTree>
    <p:extLst>
      <p:ext uri="{BB962C8B-B14F-4D97-AF65-F5344CB8AC3E}">
        <p14:creationId xmlns:p14="http://schemas.microsoft.com/office/powerpoint/2010/main" val="4022505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6EE795C-26E4-CC83-BF50-5AC98BED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204" y="258805"/>
            <a:ext cx="7521592" cy="634038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584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B1298A6-ABDC-53CB-7D84-45B3C6D5B773}"/>
              </a:ext>
            </a:extLst>
          </p:cNvPr>
          <p:cNvSpPr txBox="1"/>
          <p:nvPr/>
        </p:nvSpPr>
        <p:spPr>
          <a:xfrm>
            <a:off x="538162" y="1382286"/>
            <a:ext cx="11115675" cy="4093428"/>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For detailed information, our University </a:t>
            </a:r>
            <a:r>
              <a:rPr lang="en-US" sz="2000" dirty="0">
                <a:latin typeface="Times New Roman" panose="02020603050405020304" pitchFamily="18" charset="0"/>
                <a:cs typeface="Times New Roman" panose="02020603050405020304" pitchFamily="18" charset="0"/>
                <a:hlinkClick r:id="rId2"/>
              </a:rPr>
              <a:t>https://www.ohu.edu.tr</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you can follow our faculty website </a:t>
            </a:r>
            <a:r>
              <a:rPr lang="en-US" sz="2000" dirty="0">
                <a:latin typeface="Times New Roman" panose="02020603050405020304" pitchFamily="18" charset="0"/>
                <a:cs typeface="Times New Roman" panose="02020603050405020304" pitchFamily="18" charset="0"/>
                <a:hlinkClick r:id="rId3"/>
              </a:rPr>
              <a:t>https://www.ohu.edu.tr/facultyofagriculturalsciences</a:t>
            </a:r>
            <a:r>
              <a:rPr lang="tr-TR" sz="2000" dirty="0">
                <a:latin typeface="Times New Roman" panose="02020603050405020304" pitchFamily="18" charset="0"/>
                <a:cs typeface="Times New Roman" panose="02020603050405020304" pitchFamily="18" charset="0"/>
              </a:rPr>
              <a:t>.</a:t>
            </a:r>
          </a:p>
          <a:p>
            <a:pPr algn="just"/>
            <a:endParaRPr lang="tr-TR"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In addition, by following our social media accounts of our faculty, you can follow and participate in the training, events, club activities and all the activities carried out by our faculty. </a:t>
            </a:r>
            <a:endParaRPr lang="tr-TR"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Instagram: </a:t>
            </a:r>
            <a:r>
              <a:rPr lang="tr-TR" sz="2000" dirty="0">
                <a:latin typeface="Times New Roman" panose="02020603050405020304" pitchFamily="18" charset="0"/>
                <a:cs typeface="Times New Roman" panose="02020603050405020304" pitchFamily="18" charset="0"/>
              </a:rPr>
              <a:t>nohut</a:t>
            </a:r>
            <a:r>
              <a:rPr lang="en-US" sz="2000" dirty="0" err="1">
                <a:latin typeface="Times New Roman" panose="02020603050405020304" pitchFamily="18" charset="0"/>
                <a:cs typeface="Times New Roman" panose="02020603050405020304" pitchFamily="18" charset="0"/>
              </a:rPr>
              <a:t>btf</a:t>
            </a:r>
            <a:r>
              <a:rPr lang="en-US"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hlinkClick r:id="rId4"/>
              </a:rPr>
              <a:t>https://www.instagram.com/nohutbtf</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LinkedIn: </a:t>
            </a:r>
            <a:r>
              <a:rPr lang="tr-TR" sz="2000" dirty="0">
                <a:latin typeface="Times New Roman" panose="02020603050405020304" pitchFamily="18" charset="0"/>
                <a:cs typeface="Times New Roman" panose="02020603050405020304" pitchFamily="18" charset="0"/>
              </a:rPr>
              <a:t>nohut</a:t>
            </a:r>
            <a:r>
              <a:rPr lang="en-US" sz="2000" dirty="0" err="1">
                <a:latin typeface="Times New Roman" panose="02020603050405020304" pitchFamily="18" charset="0"/>
                <a:cs typeface="Times New Roman" panose="02020603050405020304" pitchFamily="18" charset="0"/>
              </a:rPr>
              <a:t>btf</a:t>
            </a:r>
            <a:r>
              <a:rPr lang="en-US"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hlinkClick r:id="rId5"/>
              </a:rPr>
              <a:t>https://www.linkedin.com/company/nohutbtf</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Facebook: </a:t>
            </a:r>
            <a:r>
              <a:rPr lang="tr-TR" sz="2000" dirty="0">
                <a:latin typeface="Times New Roman" panose="02020603050405020304" pitchFamily="18" charset="0"/>
                <a:cs typeface="Times New Roman" panose="02020603050405020304" pitchFamily="18" charset="0"/>
              </a:rPr>
              <a:t>nohut</a:t>
            </a:r>
            <a:r>
              <a:rPr lang="en-US" sz="2000" dirty="0" err="1">
                <a:latin typeface="Times New Roman" panose="02020603050405020304" pitchFamily="18" charset="0"/>
                <a:cs typeface="Times New Roman" panose="02020603050405020304" pitchFamily="18" charset="0"/>
              </a:rPr>
              <a:t>btf</a:t>
            </a:r>
            <a:r>
              <a:rPr lang="en-US"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hlinkClick r:id="rId6"/>
              </a:rPr>
              <a:t>https://www.facebook.com/nohutbtf</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X.com: </a:t>
            </a:r>
            <a:r>
              <a:rPr lang="tr-TR" sz="2000" dirty="0">
                <a:latin typeface="Times New Roman" panose="02020603050405020304" pitchFamily="18" charset="0"/>
                <a:cs typeface="Times New Roman" panose="02020603050405020304" pitchFamily="18" charset="0"/>
              </a:rPr>
              <a:t>nohut</a:t>
            </a:r>
            <a:r>
              <a:rPr lang="en-US" sz="2000" dirty="0" err="1">
                <a:latin typeface="Times New Roman" panose="02020603050405020304" pitchFamily="18" charset="0"/>
                <a:cs typeface="Times New Roman" panose="02020603050405020304" pitchFamily="18" charset="0"/>
              </a:rPr>
              <a:t>btf</a:t>
            </a:r>
            <a:r>
              <a:rPr lang="en-US" sz="2000" dirty="0">
                <a:latin typeface="Times New Roman" panose="02020603050405020304" pitchFamily="18" charset="0"/>
                <a:cs typeface="Times New Roman" panose="02020603050405020304" pitchFamily="18" charset="0"/>
              </a:rPr>
              <a:t> - https://x.com/nohutbtf 
YouTube: </a:t>
            </a:r>
            <a:r>
              <a:rPr lang="en-US" sz="2000" dirty="0" err="1">
                <a:latin typeface="Times New Roman" panose="02020603050405020304" pitchFamily="18" charset="0"/>
                <a:cs typeface="Times New Roman" panose="02020603050405020304" pitchFamily="18" charset="0"/>
              </a:rPr>
              <a:t>Niğde</a:t>
            </a:r>
            <a:r>
              <a:rPr lang="en-US" sz="2000" dirty="0">
                <a:latin typeface="Times New Roman" panose="02020603050405020304" pitchFamily="18" charset="0"/>
                <a:cs typeface="Times New Roman" panose="02020603050405020304" pitchFamily="18" charset="0"/>
              </a:rPr>
              <a:t> Ömer </a:t>
            </a:r>
            <a:r>
              <a:rPr lang="en-US" sz="2000" dirty="0" err="1">
                <a:latin typeface="Times New Roman" panose="02020603050405020304" pitchFamily="18" charset="0"/>
                <a:cs typeface="Times New Roman" panose="02020603050405020304" pitchFamily="18" charset="0"/>
              </a:rPr>
              <a:t>Halisdemir</a:t>
            </a:r>
            <a:r>
              <a:rPr lang="en-US" sz="2000" dirty="0">
                <a:latin typeface="Times New Roman" panose="02020603050405020304" pitchFamily="18" charset="0"/>
                <a:cs typeface="Times New Roman" panose="02020603050405020304" pitchFamily="18" charset="0"/>
              </a:rPr>
              <a:t> University Agricultural Sciences -https://www.youtube.com/@nigdeomerhalisdemirunivers8601</a:t>
            </a:r>
            <a:r>
              <a:rPr lang="tr-T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527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2E675DE7-4ED1-1829-71BF-FAFB93CB49A1}"/>
              </a:ext>
            </a:extLst>
          </p:cNvPr>
          <p:cNvSpPr txBox="1"/>
          <p:nvPr/>
        </p:nvSpPr>
        <p:spPr>
          <a:xfrm>
            <a:off x="304800" y="913764"/>
            <a:ext cx="11582400" cy="440120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Dear Students of Our Faculty;</a:t>
            </a:r>
            <a:endParaRPr lang="tr-TR"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The requirements for the registration of student scholarships, which are given by the </a:t>
            </a:r>
            <a:r>
              <a:rPr lang="en-US" sz="2800" dirty="0" err="1">
                <a:latin typeface="Times New Roman" panose="02020603050405020304" pitchFamily="18" charset="0"/>
                <a:cs typeface="Times New Roman" panose="02020603050405020304" pitchFamily="18" charset="0"/>
              </a:rPr>
              <a:t>Şahenk</a:t>
            </a:r>
            <a:r>
              <a:rPr lang="en-US" sz="2800" dirty="0">
                <a:latin typeface="Times New Roman" panose="02020603050405020304" pitchFamily="18" charset="0"/>
                <a:cs typeface="Times New Roman" panose="02020603050405020304" pitchFamily="18" charset="0"/>
              </a:rPr>
              <a:t> Foundation to our students who have won our Faculty of Agricultural Sciences and Technologies, during their Preparatory + Undergraduate (1+4 Years) education, every year in the academic year (9 Months/Year), are stated in the presentation. </a:t>
            </a:r>
            <a:endParaRPr lang="tr-TR"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We kindly ask you to read the information carefully and report any problems to our faculty student affairs (0388 225 44 57).</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23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341ECDC-C265-011B-EFF0-362E4291C695}"/>
              </a:ext>
            </a:extLst>
          </p:cNvPr>
          <p:cNvSpPr txBox="1"/>
          <p:nvPr/>
        </p:nvSpPr>
        <p:spPr>
          <a:xfrm>
            <a:off x="476864" y="186812"/>
            <a:ext cx="11488994" cy="1323439"/>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SCHOLARSHIP APPLICATION FORM</a:t>
            </a:r>
            <a:endParaRPr lang="tr-TR" sz="3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scholarship registration form can be accessed from the Forms &gt; Scholarship Application Form (</a:t>
            </a:r>
            <a:r>
              <a:rPr lang="en-US" sz="2000" dirty="0">
                <a:latin typeface="Times New Roman" panose="02020603050405020304" pitchFamily="18" charset="0"/>
                <a:cs typeface="Times New Roman" panose="02020603050405020304" pitchFamily="18" charset="0"/>
                <a:hlinkClick r:id="rId2"/>
              </a:rPr>
              <a:t>https://www.ohu.edu.tr/facultyofagriculturalsciences/page/scholarship-application-forms</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tab on the website of our faculty (</a:t>
            </a:r>
            <a:r>
              <a:rPr lang="en-US" sz="2000" dirty="0">
                <a:latin typeface="Times New Roman" panose="02020603050405020304" pitchFamily="18" charset="0"/>
                <a:cs typeface="Times New Roman" panose="02020603050405020304" pitchFamily="18" charset="0"/>
                <a:hlinkClick r:id="rId3"/>
              </a:rPr>
              <a:t>https://www.ohu.edu.tr/facultyofagriculturalsciences</a:t>
            </a:r>
            <a:r>
              <a:rPr lang="tr-TR" sz="2000" dirty="0">
                <a:latin typeface="Times New Roman" panose="02020603050405020304" pitchFamily="18" charset="0"/>
                <a:cs typeface="Times New Roman" panose="02020603050405020304" pitchFamily="18" charset="0"/>
              </a:rPr>
              <a:t>) </a:t>
            </a:r>
          </a:p>
        </p:txBody>
      </p:sp>
      <p:grpSp>
        <p:nvGrpSpPr>
          <p:cNvPr id="12" name="Grup 11">
            <a:extLst>
              <a:ext uri="{FF2B5EF4-FFF2-40B4-BE49-F238E27FC236}">
                <a16:creationId xmlns:a16="http://schemas.microsoft.com/office/drawing/2014/main" id="{61FB822E-0AD4-DBCB-8251-CCA8EAC369EF}"/>
              </a:ext>
            </a:extLst>
          </p:cNvPr>
          <p:cNvGrpSpPr/>
          <p:nvPr/>
        </p:nvGrpSpPr>
        <p:grpSpPr>
          <a:xfrm>
            <a:off x="1172392" y="1617407"/>
            <a:ext cx="9847215" cy="5053781"/>
            <a:chOff x="1172392" y="1617407"/>
            <a:chExt cx="9847215" cy="5053781"/>
          </a:xfrm>
        </p:grpSpPr>
        <p:pic>
          <p:nvPicPr>
            <p:cNvPr id="3" name="Resim 2">
              <a:extLst>
                <a:ext uri="{FF2B5EF4-FFF2-40B4-BE49-F238E27FC236}">
                  <a16:creationId xmlns:a16="http://schemas.microsoft.com/office/drawing/2014/main" id="{650BD313-469B-E5D4-F831-98F8F4FAF442}"/>
                </a:ext>
              </a:extLst>
            </p:cNvPr>
            <p:cNvPicPr>
              <a:picLocks noChangeAspect="1"/>
            </p:cNvPicPr>
            <p:nvPr/>
          </p:nvPicPr>
          <p:blipFill>
            <a:blip r:embed="rId4">
              <a:extLst>
                <a:ext uri="{28A0092B-C50C-407E-A947-70E740481C1C}">
                  <a14:useLocalDpi xmlns:a14="http://schemas.microsoft.com/office/drawing/2010/main" val="0"/>
                </a:ext>
              </a:extLst>
            </a:blip>
            <a:srcRect b="26308"/>
            <a:stretch>
              <a:fillRect/>
            </a:stretch>
          </p:blipFill>
          <p:spPr>
            <a:xfrm>
              <a:off x="1172392" y="1617407"/>
              <a:ext cx="9847215" cy="5053781"/>
            </a:xfrm>
            <a:prstGeom prst="rect">
              <a:avLst/>
            </a:prstGeom>
          </p:spPr>
        </p:pic>
        <p:sp>
          <p:nvSpPr>
            <p:cNvPr id="2" name="Dikdörtgen 1">
              <a:extLst>
                <a:ext uri="{FF2B5EF4-FFF2-40B4-BE49-F238E27FC236}">
                  <a16:creationId xmlns:a16="http://schemas.microsoft.com/office/drawing/2014/main" id="{3B0163D4-42E0-B67C-197E-E19D0337CDAA}"/>
                </a:ext>
              </a:extLst>
            </p:cNvPr>
            <p:cNvSpPr/>
            <p:nvPr/>
          </p:nvSpPr>
          <p:spPr>
            <a:xfrm>
              <a:off x="8436077" y="3067665"/>
              <a:ext cx="530942" cy="285135"/>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id="{83EC28D7-4598-A521-83FD-C9897D866B52}"/>
                </a:ext>
              </a:extLst>
            </p:cNvPr>
            <p:cNvSpPr/>
            <p:nvPr/>
          </p:nvSpPr>
          <p:spPr>
            <a:xfrm>
              <a:off x="8436076" y="3859162"/>
              <a:ext cx="1455175" cy="285135"/>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a16="http://schemas.microsoft.com/office/drawing/2014/main" id="{86F5546C-0717-B712-1402-A91AB8A588E5}"/>
                </a:ext>
              </a:extLst>
            </p:cNvPr>
            <p:cNvSpPr/>
            <p:nvPr/>
          </p:nvSpPr>
          <p:spPr>
            <a:xfrm>
              <a:off x="1283108" y="1691150"/>
              <a:ext cx="2492479" cy="255638"/>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38156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BA0D9AFC-D1F1-D64C-019A-CC97BFAB3A6F}"/>
              </a:ext>
            </a:extLst>
          </p:cNvPr>
          <p:cNvSpPr txBox="1"/>
          <p:nvPr/>
        </p:nvSpPr>
        <p:spPr>
          <a:xfrm>
            <a:off x="265471" y="98323"/>
            <a:ext cx="11808542"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After entering the scholarship application page, click on "Undergraduate Application Form (English)" to download the application form.</a:t>
            </a:r>
            <a:endParaRPr lang="tr-TR" sz="2400"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6675A048-E76C-8B42-DE25-AF4BA8B8A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620" y="1298652"/>
            <a:ext cx="9880759" cy="5282077"/>
          </a:xfrm>
          <a:prstGeom prst="rect">
            <a:avLst/>
          </a:prstGeom>
        </p:spPr>
      </p:pic>
      <p:sp>
        <p:nvSpPr>
          <p:cNvPr id="4" name="Dikdörtgen 3">
            <a:extLst>
              <a:ext uri="{FF2B5EF4-FFF2-40B4-BE49-F238E27FC236}">
                <a16:creationId xmlns:a16="http://schemas.microsoft.com/office/drawing/2014/main" id="{BC3C0AA5-EECB-C2D5-5ECE-4E0637AF8CD1}"/>
              </a:ext>
            </a:extLst>
          </p:cNvPr>
          <p:cNvSpPr/>
          <p:nvPr/>
        </p:nvSpPr>
        <p:spPr>
          <a:xfrm>
            <a:off x="4414684" y="4630994"/>
            <a:ext cx="1681316" cy="285135"/>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198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60CF4A14-2882-4E43-6434-FB766F7DC435}"/>
              </a:ext>
            </a:extLst>
          </p:cNvPr>
          <p:cNvSpPr txBox="1"/>
          <p:nvPr/>
        </p:nvSpPr>
        <p:spPr>
          <a:xfrm>
            <a:off x="5148704" y="4751861"/>
            <a:ext cx="6777824" cy="1938992"/>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information about the scholarship registration and attendance requirements on </a:t>
            </a:r>
            <a:r>
              <a:rPr lang="en-US" sz="2400" b="1" dirty="0">
                <a:latin typeface="Times New Roman" panose="02020603050405020304" pitchFamily="18" charset="0"/>
                <a:cs typeface="Times New Roman" panose="02020603050405020304" pitchFamily="18" charset="0"/>
              </a:rPr>
              <a:t>pages 1 and 2 should be read carefully</a:t>
            </a:r>
            <a:r>
              <a:rPr lang="en-US" sz="2400" dirty="0">
                <a:latin typeface="Times New Roman" panose="02020603050405020304" pitchFamily="18" charset="0"/>
                <a:cs typeface="Times New Roman" panose="02020603050405020304" pitchFamily="18" charset="0"/>
              </a:rPr>
              <a:t>, the information at the bottom of the page should be filled in and submitted as </a:t>
            </a:r>
            <a:r>
              <a:rPr lang="en-US" sz="2400" b="1" u="sng" dirty="0">
                <a:solidFill>
                  <a:srgbClr val="FF0000"/>
                </a:solidFill>
                <a:latin typeface="Times New Roman" panose="02020603050405020304" pitchFamily="18" charset="0"/>
                <a:cs typeface="Times New Roman" panose="02020603050405020304" pitchFamily="18" charset="0"/>
              </a:rPr>
              <a:t>'SIGNED</a:t>
            </a:r>
            <a:r>
              <a:rPr lang="en-US" sz="2400" dirty="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D81D8589-9E63-7532-86AB-C91332754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92" y="392167"/>
            <a:ext cx="4534293" cy="6073666"/>
          </a:xfrm>
          <a:prstGeom prst="rect">
            <a:avLst/>
          </a:prstGeom>
        </p:spPr>
      </p:pic>
      <p:pic>
        <p:nvPicPr>
          <p:cNvPr id="7" name="Resim 6">
            <a:extLst>
              <a:ext uri="{FF2B5EF4-FFF2-40B4-BE49-F238E27FC236}">
                <a16:creationId xmlns:a16="http://schemas.microsoft.com/office/drawing/2014/main" id="{9829B59E-2634-A441-C351-9C0040301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65" y="296961"/>
            <a:ext cx="5394763" cy="4003737"/>
          </a:xfrm>
          <a:prstGeom prst="rect">
            <a:avLst/>
          </a:prstGeom>
        </p:spPr>
      </p:pic>
    </p:spTree>
    <p:extLst>
      <p:ext uri="{BB962C8B-B14F-4D97-AF65-F5344CB8AC3E}">
        <p14:creationId xmlns:p14="http://schemas.microsoft.com/office/powerpoint/2010/main" val="271573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3348984D-BD44-8B21-5079-BB30232CAB9D}"/>
              </a:ext>
            </a:extLst>
          </p:cNvPr>
          <p:cNvSpPr txBox="1"/>
          <p:nvPr/>
        </p:nvSpPr>
        <p:spPr>
          <a:xfrm>
            <a:off x="436120" y="1316826"/>
            <a:ext cx="5542215" cy="3970318"/>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In addition to the Scholarship Application Form, the required documents are specified in the form. Make sure that the documents are complete and in the desired format.</a:t>
            </a:r>
            <a:endParaRPr lang="tr-TR"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Since it is not possible to apply for a scholarship without a student certificate, your student registration must be completed first. You can get the student certificate from the student affairs of the faculty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the student automation system of our university (OGRIS</a:t>
            </a:r>
            <a:r>
              <a:rPr lang="tr-TR"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As stated in Article 5, an account must be opened at the </a:t>
            </a:r>
            <a:r>
              <a:rPr lang="en-US" b="1" u="sng" dirty="0">
                <a:solidFill>
                  <a:srgbClr val="FF0000"/>
                </a:solidFill>
                <a:latin typeface="Times New Roman" panose="02020603050405020304" pitchFamily="18" charset="0"/>
                <a:cs typeface="Times New Roman" panose="02020603050405020304" pitchFamily="18" charset="0"/>
              </a:rPr>
              <a:t>Garanti Bank </a:t>
            </a:r>
            <a:r>
              <a:rPr lang="en-US" b="1" u="sng" dirty="0" err="1">
                <a:solidFill>
                  <a:srgbClr val="FF0000"/>
                </a:solidFill>
                <a:latin typeface="Times New Roman" panose="02020603050405020304" pitchFamily="18" charset="0"/>
                <a:cs typeface="Times New Roman" panose="02020603050405020304" pitchFamily="18" charset="0"/>
              </a:rPr>
              <a:t>Niğde</a:t>
            </a:r>
            <a:r>
              <a:rPr lang="en-US" b="1" u="sng" dirty="0">
                <a:solidFill>
                  <a:srgbClr val="FF0000"/>
                </a:solidFill>
                <a:latin typeface="Times New Roman" panose="02020603050405020304" pitchFamily="18" charset="0"/>
                <a:cs typeface="Times New Roman" panose="02020603050405020304" pitchFamily="18" charset="0"/>
              </a:rPr>
              <a:t> Branch </a:t>
            </a:r>
            <a:r>
              <a:rPr lang="en-US" dirty="0">
                <a:latin typeface="Times New Roman" panose="02020603050405020304" pitchFamily="18" charset="0"/>
                <a:cs typeface="Times New Roman" panose="02020603050405020304" pitchFamily="18" charset="0"/>
              </a:rPr>
              <a:t>where the scholarships will be deposited.</a:t>
            </a:r>
            <a:endParaRPr lang="tr-TR"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295C898C-9794-C5BD-591D-2EF1F2B94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335" y="881596"/>
            <a:ext cx="5991733" cy="4840779"/>
          </a:xfrm>
          <a:prstGeom prst="rect">
            <a:avLst/>
          </a:prstGeom>
        </p:spPr>
      </p:pic>
    </p:spTree>
    <p:extLst>
      <p:ext uri="{BB962C8B-B14F-4D97-AF65-F5344CB8AC3E}">
        <p14:creationId xmlns:p14="http://schemas.microsoft.com/office/powerpoint/2010/main" val="249262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DEE231C2-06A8-B2B1-3600-84B068ECD5B8}"/>
              </a:ext>
            </a:extLst>
          </p:cNvPr>
          <p:cNvSpPr txBox="1"/>
          <p:nvPr/>
        </p:nvSpPr>
        <p:spPr>
          <a:xfrm>
            <a:off x="274757" y="651336"/>
            <a:ext cx="6607824" cy="563231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information about the student must be filled in carefully, completely and accurately. It is not mandatory to fill it out in the absence of a home phone.</a:t>
            </a:r>
            <a:endParaRPr lang="tr-TR"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The information in article 1 of the education status, the name of the university, our faculty and the department information will be filled. The graduation date will not be filled. The 'Graduate' information in Article 2 will not be filled in by newly registered students.</a:t>
            </a: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ABOUT AYHAN ŞAHENK STUDENT DORMITORY, WHICH WAS BUILT FOR THE STUDENTS OF OUR FACULTY;</a:t>
            </a:r>
            <a:endParaRPr lang="tr-TR"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Ayhan </a:t>
            </a:r>
            <a:r>
              <a:rPr lang="en-US" dirty="0" err="1">
                <a:latin typeface="Times New Roman" panose="02020603050405020304" pitchFamily="18" charset="0"/>
                <a:cs typeface="Times New Roman" panose="02020603050405020304" pitchFamily="18" charset="0"/>
              </a:rPr>
              <a:t>Şahenk</a:t>
            </a:r>
            <a:r>
              <a:rPr lang="en-US" dirty="0">
                <a:latin typeface="Times New Roman" panose="02020603050405020304" pitchFamily="18" charset="0"/>
                <a:cs typeface="Times New Roman" panose="02020603050405020304" pitchFamily="18" charset="0"/>
              </a:rPr>
              <a:t> Student dormitory applications are made through the student automation system (OGRIS). You can access the student automation system with the information provided after student registration. Detailed information about the dormitory is provided by the Department of Health, Culture and Sports of our University.</a:t>
            </a:r>
            <a:endParaRPr lang="tr-TR"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
Tel: 0388 225 24 66 - 225 27 17 - 225 27 09.</a:t>
            </a:r>
            <a:endParaRPr lang="tr-TR"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B6FC5F1E-DFEA-ACE9-67D2-EBA6B5010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581" y="338822"/>
            <a:ext cx="5265876" cy="6180356"/>
          </a:xfrm>
          <a:prstGeom prst="rect">
            <a:avLst/>
          </a:prstGeom>
        </p:spPr>
      </p:pic>
    </p:spTree>
    <p:extLst>
      <p:ext uri="{BB962C8B-B14F-4D97-AF65-F5344CB8AC3E}">
        <p14:creationId xmlns:p14="http://schemas.microsoft.com/office/powerpoint/2010/main" val="327198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1178631-1F94-63E6-8B5A-08AB846B158E}"/>
              </a:ext>
            </a:extLst>
          </p:cNvPr>
          <p:cNvSpPr txBox="1"/>
          <p:nvPr/>
        </p:nvSpPr>
        <p:spPr>
          <a:xfrm>
            <a:off x="432926" y="174186"/>
            <a:ext cx="11326147" cy="954107"/>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Fill in the family information and other requested information.</a:t>
            </a: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E6CB7672-B34B-5272-28AC-35E3D7D34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440" y="585710"/>
            <a:ext cx="5281118" cy="6210838"/>
          </a:xfrm>
          <a:prstGeom prst="rect">
            <a:avLst/>
          </a:prstGeom>
        </p:spPr>
      </p:pic>
    </p:spTree>
    <p:extLst>
      <p:ext uri="{BB962C8B-B14F-4D97-AF65-F5344CB8AC3E}">
        <p14:creationId xmlns:p14="http://schemas.microsoft.com/office/powerpoint/2010/main" val="348160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7A29883-4565-77EB-B771-DF1A4AD0E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620" y="1249490"/>
            <a:ext cx="9880759" cy="5282077"/>
          </a:xfrm>
          <a:prstGeom prst="rect">
            <a:avLst/>
          </a:prstGeom>
        </p:spPr>
      </p:pic>
      <p:sp>
        <p:nvSpPr>
          <p:cNvPr id="3" name="Metin kutusu 2">
            <a:extLst>
              <a:ext uri="{FF2B5EF4-FFF2-40B4-BE49-F238E27FC236}">
                <a16:creationId xmlns:a16="http://schemas.microsoft.com/office/drawing/2014/main" id="{0664D586-5003-B1B8-7907-6B80CF424ECB}"/>
              </a:ext>
            </a:extLst>
          </p:cNvPr>
          <p:cNvSpPr txBox="1"/>
          <p:nvPr/>
        </p:nvSpPr>
        <p:spPr>
          <a:xfrm>
            <a:off x="226142" y="108155"/>
            <a:ext cx="10953135" cy="923330"/>
          </a:xfrm>
          <a:prstGeom prst="rect">
            <a:avLst/>
          </a:prstGeom>
          <a:noFill/>
        </p:spPr>
        <p:txBody>
          <a:bodyPr wrap="square" rtlCol="0">
            <a:spAutoFit/>
          </a:bodyPr>
          <a:lstStyle/>
          <a:p>
            <a:r>
              <a:rPr lang="en-US" dirty="0"/>
              <a:t>Additionally, our international students are required to complete and submit the "Request for International Students (Social Security Registration - English)" petition. The petition and sample petition can be accessed by clicking on the text below.</a:t>
            </a:r>
            <a:endParaRPr lang="tr-TR" dirty="0"/>
          </a:p>
        </p:txBody>
      </p:sp>
      <p:sp>
        <p:nvSpPr>
          <p:cNvPr id="4" name="Dikdörtgen 3">
            <a:extLst>
              <a:ext uri="{FF2B5EF4-FFF2-40B4-BE49-F238E27FC236}">
                <a16:creationId xmlns:a16="http://schemas.microsoft.com/office/drawing/2014/main" id="{CF28B6D8-5FCC-4F5C-3621-646F9EEEA166}"/>
              </a:ext>
            </a:extLst>
          </p:cNvPr>
          <p:cNvSpPr/>
          <p:nvPr/>
        </p:nvSpPr>
        <p:spPr>
          <a:xfrm>
            <a:off x="4454013" y="5291450"/>
            <a:ext cx="2831690" cy="235974"/>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3147075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Geniş ekran</PresentationFormat>
  <Paragraphs>29</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MUHAMMED TALHA İNCE</dc:creator>
  <cp:lastModifiedBy>MUHAMMED TALHA İNCE</cp:lastModifiedBy>
  <cp:revision>4</cp:revision>
  <dcterms:created xsi:type="dcterms:W3CDTF">2025-08-29T05:51:24Z</dcterms:created>
  <dcterms:modified xsi:type="dcterms:W3CDTF">2025-09-01T06:40:28Z</dcterms:modified>
</cp:coreProperties>
</file>