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ppt/charts/chart19.xml" ContentType="application/vnd.openxmlformats-officedocument.drawingml.chart+xml"/>
  <Override PartName="/ppt/charts/chart20.xml" ContentType="application/vnd.openxmlformats-officedocument.drawingml.chart+xml"/>
  <Override PartName="/ppt/charts/chart21.xml" ContentType="application/vnd.openxmlformats-officedocument.drawingml.chart+xml"/>
  <Override PartName="/ppt/charts/chart22.xml" ContentType="application/vnd.openxmlformats-officedocument.drawingml.chart+xml"/>
  <Override PartName="/ppt/charts/chart23.xml" ContentType="application/vnd.openxmlformats-officedocument.drawingml.chart+xml"/>
  <Override PartName="/ppt/charts/chart24.xml" ContentType="application/vnd.openxmlformats-officedocument.drawingml.chart+xml"/>
  <Override PartName="/ppt/charts/chart25.xml" ContentType="application/vnd.openxmlformats-officedocument.drawingml.chart+xml"/>
  <Override PartName="/ppt/charts/chart26.xml" ContentType="application/vnd.openxmlformats-officedocument.drawingml.chart+xml"/>
  <Override PartName="/ppt/charts/chart27.xml" ContentType="application/vnd.openxmlformats-officedocument.drawingml.chart+xml"/>
  <Override PartName="/ppt/charts/chart28.xml" ContentType="application/vnd.openxmlformats-officedocument.drawingml.chart+xml"/>
  <Override PartName="/ppt/charts/chart29.xml" ContentType="application/vnd.openxmlformats-officedocument.drawingml.chart+xml"/>
  <Override PartName="/ppt/charts/chart30.xml" ContentType="application/vnd.openxmlformats-officedocument.drawingml.chart+xml"/>
  <Override PartName="/ppt/charts/chart31.xml" ContentType="application/vnd.openxmlformats-officedocument.drawingml.chart+xml"/>
  <Override PartName="/ppt/charts/chart32.xml" ContentType="application/vnd.openxmlformats-officedocument.drawingml.chart+xml"/>
  <Override PartName="/ppt/charts/chart33.xml" ContentType="application/vnd.openxmlformats-officedocument.drawingml.chart+xml"/>
  <Override PartName="/ppt/charts/chart34.xml" ContentType="application/vnd.openxmlformats-officedocument.drawingml.chart+xml"/>
  <Override PartName="/ppt/charts/chart35.xml" ContentType="application/vnd.openxmlformats-officedocument.drawingml.chart+xml"/>
  <Override PartName="/ppt/charts/chart36.xml" ContentType="application/vnd.openxmlformats-officedocument.drawingml.chart+xml"/>
  <Override PartName="/ppt/charts/chart37.xml" ContentType="application/vnd.openxmlformats-officedocument.drawingml.chart+xml"/>
  <Override PartName="/ppt/charts/chart38.xml" ContentType="application/vnd.openxmlformats-officedocument.drawingml.chart+xml"/>
  <Override PartName="/ppt/charts/chart39.xml" ContentType="application/vnd.openxmlformats-officedocument.drawingml.chart+xml"/>
  <Override PartName="/ppt/charts/chart40.xml" ContentType="application/vnd.openxmlformats-officedocument.drawingml.chart+xml"/>
  <Override PartName="/ppt/charts/chart41.xml" ContentType="application/vnd.openxmlformats-officedocument.drawingml.chart+xml"/>
  <Override PartName="/ppt/charts/chart42.xml" ContentType="application/vnd.openxmlformats-officedocument.drawingml.chart+xml"/>
  <Override PartName="/ppt/charts/chart43.xml" ContentType="application/vnd.openxmlformats-officedocument.drawingml.chart+xml"/>
  <Override PartName="/ppt/charts/chart44.xml" ContentType="application/vnd.openxmlformats-officedocument.drawingml.chart+xml"/>
  <Override PartName="/ppt/charts/chart45.xml" ContentType="application/vnd.openxmlformats-officedocument.drawingml.chart+xml"/>
  <Override PartName="/ppt/charts/chart46.xml" ContentType="application/vnd.openxmlformats-officedocument.drawingml.chart+xml"/>
  <Override PartName="/ppt/charts/chart47.xml" ContentType="application/vnd.openxmlformats-officedocument.drawingml.chart+xml"/>
  <Override PartName="/ppt/charts/chart48.xml" ContentType="application/vnd.openxmlformats-officedocument.drawingml.chart+xml"/>
  <Override PartName="/ppt/charts/chart49.xml" ContentType="application/vnd.openxmlformats-officedocument.drawingml.chart+xml"/>
  <Override PartName="/ppt/charts/chart50.xml" ContentType="application/vnd.openxmlformats-officedocument.drawingml.chart+xml"/>
  <Override PartName="/ppt/charts/chart51.xml" ContentType="application/vnd.openxmlformats-officedocument.drawingml.chart+xml"/>
  <Override PartName="/ppt/charts/chart52.xml" ContentType="application/vnd.openxmlformats-officedocument.drawingml.chart+xml"/>
  <Override PartName="/ppt/charts/chart53.xml" ContentType="application/vnd.openxmlformats-officedocument.drawingml.chart+xml"/>
  <Override PartName="/ppt/charts/chart54.xml" ContentType="application/vnd.openxmlformats-officedocument.drawingml.chart+xml"/>
  <Override PartName="/ppt/charts/chart55.xml" ContentType="application/vnd.openxmlformats-officedocument.drawingml.chart+xml"/>
  <Override PartName="/ppt/charts/chart56.xml" ContentType="application/vnd.openxmlformats-officedocument.drawingml.chart+xml"/>
  <Override PartName="/ppt/charts/chart57.xml" ContentType="application/vnd.openxmlformats-officedocument.drawingml.chart+xml"/>
  <Override PartName="/ppt/charts/chart58.xml" ContentType="application/vnd.openxmlformats-officedocument.drawingml.chart+xml"/>
  <Override PartName="/ppt/charts/chart59.xml" ContentType="application/vnd.openxmlformats-officedocument.drawingml.chart+xml"/>
  <Override PartName="/ppt/charts/chart60.xml" ContentType="application/vnd.openxmlformats-officedocument.drawingml.chart+xml"/>
  <Override PartName="/ppt/charts/chart61.xml" ContentType="application/vnd.openxmlformats-officedocument.drawingml.chart+xml"/>
  <Override PartName="/ppt/charts/chart62.xml" ContentType="application/vnd.openxmlformats-officedocument.drawingml.chart+xml"/>
  <Override PartName="/ppt/charts/chart63.xml" ContentType="application/vnd.openxmlformats-officedocument.drawingml.chart+xml"/>
  <Override PartName="/ppt/charts/chart64.xml" ContentType="application/vnd.openxmlformats-officedocument.drawingml.chart+xml"/>
  <Override PartName="/ppt/charts/chart65.xml" ContentType="application/vnd.openxmlformats-officedocument.drawingml.chart+xml"/>
  <Override PartName="/ppt/charts/chart66.xml" ContentType="application/vnd.openxmlformats-officedocument.drawingml.chart+xml"/>
  <Override PartName="/ppt/charts/chart67.xml" ContentType="application/vnd.openxmlformats-officedocument.drawingml.chart+xml"/>
  <Override PartName="/ppt/charts/chart68.xml" ContentType="application/vnd.openxmlformats-officedocument.drawingml.chart+xml"/>
  <Override PartName="/ppt/charts/chart69.xml" ContentType="application/vnd.openxmlformats-officedocument.drawingml.chart+xml"/>
  <Override PartName="/ppt/charts/chart70.xml" ContentType="application/vnd.openxmlformats-officedocument.drawingml.chart+xml"/>
  <Override PartName="/ppt/charts/chart71.xml" ContentType="application/vnd.openxmlformats-officedocument.drawingml.chart+xml"/>
  <Override PartName="/ppt/charts/chart72.xml" ContentType="application/vnd.openxmlformats-officedocument.drawingml.chart+xml"/>
  <Override PartName="/ppt/charts/chart73.xml" ContentType="application/vnd.openxmlformats-officedocument.drawingml.chart+xml"/>
  <Override PartName="/ppt/charts/chart74.xml" ContentType="application/vnd.openxmlformats-officedocument.drawingml.chart+xml"/>
  <Override PartName="/ppt/charts/chart75.xml" ContentType="application/vnd.openxmlformats-officedocument.drawingml.chart+xml"/>
  <Override PartName="/ppt/charts/chart76.xml" ContentType="application/vnd.openxmlformats-officedocument.drawingml.chart+xml"/>
  <Override PartName="/ppt/charts/chart77.xml" ContentType="application/vnd.openxmlformats-officedocument.drawingml.chart+xml"/>
  <Override PartName="/ppt/charts/chart78.xml" ContentType="application/vnd.openxmlformats-officedocument.drawingml.chart+xml"/>
  <Override PartName="/ppt/charts/chart79.xml" ContentType="application/vnd.openxmlformats-officedocument.drawingml.chart+xml"/>
  <Override PartName="/ppt/charts/chart80.xml" ContentType="application/vnd.openxmlformats-officedocument.drawingml.chart+xml"/>
  <Override PartName="/ppt/charts/chart81.xml" ContentType="application/vnd.openxmlformats-officedocument.drawingml.chart+xml"/>
  <Override PartName="/ppt/charts/chart82.xml" ContentType="application/vnd.openxmlformats-officedocument.drawingml.chart+xml"/>
  <Override PartName="/ppt/charts/chart83.xml" ContentType="application/vnd.openxmlformats-officedocument.drawingml.chart+xml"/>
  <Override PartName="/ppt/charts/chart84.xml" ContentType="application/vnd.openxmlformats-officedocument.drawingml.chart+xml"/>
  <Override PartName="/ppt/charts/chart85.xml" ContentType="application/vnd.openxmlformats-officedocument.drawingml.chart+xml"/>
  <Override PartName="/ppt/charts/chart86.xml" ContentType="application/vnd.openxmlformats-officedocument.drawingml.chart+xml"/>
  <Override PartName="/ppt/charts/chart87.xml" ContentType="application/vnd.openxmlformats-officedocument.drawingml.chart+xml"/>
  <Override PartName="/ppt/charts/chart88.xml" ContentType="application/vnd.openxmlformats-officedocument.drawingml.chart+xml"/>
  <Override PartName="/ppt/charts/chart89.xml" ContentType="application/vnd.openxmlformats-officedocument.drawingml.chart+xml"/>
  <Override PartName="/ppt/charts/chart90.xml" ContentType="application/vnd.openxmlformats-officedocument.drawingml.chart+xml"/>
  <Override PartName="/ppt/charts/chart91.xml" ContentType="application/vnd.openxmlformats-officedocument.drawingml.chart+xml"/>
  <Override PartName="/ppt/charts/chart92.xml" ContentType="application/vnd.openxmlformats-officedocument.drawingml.chart+xml"/>
  <Override PartName="/ppt/charts/chart93.xml" ContentType="application/vnd.openxmlformats-officedocument.drawingml.chart+xml"/>
  <Override PartName="/ppt/charts/chart94.xml" ContentType="application/vnd.openxmlformats-officedocument.drawingml.chart+xml"/>
  <Override PartName="/ppt/charts/chart95.xml" ContentType="application/vnd.openxmlformats-officedocument.drawingml.chart+xml"/>
  <Override PartName="/ppt/charts/chart96.xml" ContentType="application/vnd.openxmlformats-officedocument.drawingml.chart+xml"/>
  <Override PartName="/ppt/charts/chart97.xml" ContentType="application/vnd.openxmlformats-officedocument.drawingml.chart+xml"/>
  <Override PartName="/ppt/charts/chart98.xml" ContentType="application/vnd.openxmlformats-officedocument.drawingml.chart+xml"/>
  <Override PartName="/ppt/charts/chart99.xml" ContentType="application/vnd.openxmlformats-officedocument.drawingml.chart+xml"/>
  <Override PartName="/ppt/charts/chart100.xml" ContentType="application/vnd.openxmlformats-officedocument.drawingml.chart+xml"/>
  <Override PartName="/ppt/charts/chart101.xml" ContentType="application/vnd.openxmlformats-officedocument.drawingml.chart+xml"/>
  <Override PartName="/ppt/charts/chart102.xml" ContentType="application/vnd.openxmlformats-officedocument.drawingml.chart+xml"/>
  <Override PartName="/ppt/charts/chart103.xml" ContentType="application/vnd.openxmlformats-officedocument.drawingml.chart+xml"/>
  <Override PartName="/ppt/charts/chart104.xml" ContentType="application/vnd.openxmlformats-officedocument.drawingml.chart+xml"/>
  <Override PartName="/ppt/charts/chart105.xml" ContentType="application/vnd.openxmlformats-officedocument.drawingml.chart+xml"/>
  <Override PartName="/ppt/charts/chart106.xml" ContentType="application/vnd.openxmlformats-officedocument.drawingml.chart+xml"/>
  <Override PartName="/ppt/charts/chart107.xml" ContentType="application/vnd.openxmlformats-officedocument.drawingml.chart+xml"/>
  <Override PartName="/ppt/charts/chart108.xml" ContentType="application/vnd.openxmlformats-officedocument.drawingml.chart+xml"/>
  <Override PartName="/ppt/charts/chart109.xml" ContentType="application/vnd.openxmlformats-officedocument.drawingml.chart+xml"/>
  <Override PartName="/ppt/charts/chart110.xml" ContentType="application/vnd.openxmlformats-officedocument.drawingml.chart+xml"/>
  <Override PartName="/ppt/charts/chart111.xml" ContentType="application/vnd.openxmlformats-officedocument.drawingml.chart+xml"/>
  <Override PartName="/ppt/charts/chart112.xml" ContentType="application/vnd.openxmlformats-officedocument.drawingml.chart+xml"/>
  <Override PartName="/ppt/charts/chart113.xml" ContentType="application/vnd.openxmlformats-officedocument.drawingml.chart+xml"/>
  <Override PartName="/ppt/charts/chart114.xml" ContentType="application/vnd.openxmlformats-officedocument.drawingml.chart+xml"/>
  <Override PartName="/ppt/charts/chart115.xml" ContentType="application/vnd.openxmlformats-officedocument.drawingml.chart+xml"/>
  <Override PartName="/ppt/charts/chart116.xml" ContentType="application/vnd.openxmlformats-officedocument.drawingml.chart+xml"/>
  <Override PartName="/ppt/charts/chart117.xml" ContentType="application/vnd.openxmlformats-officedocument.drawingml.chart+xml"/>
  <Override PartName="/ppt/charts/chart118.xml" ContentType="application/vnd.openxmlformats-officedocument.drawingml.chart+xml"/>
  <Override PartName="/ppt/charts/chart119.xml" ContentType="application/vnd.openxmlformats-officedocument.drawingml.chart+xml"/>
  <Override PartName="/ppt/charts/chart120.xml" ContentType="application/vnd.openxmlformats-officedocument.drawingml.chart+xml"/>
  <Override PartName="/ppt/charts/chart121.xml" ContentType="application/vnd.openxmlformats-officedocument.drawingml.chart+xml"/>
  <Override PartName="/ppt/charts/chart122.xml" ContentType="application/vnd.openxmlformats-officedocument.drawingml.chart+xml"/>
  <Override PartName="/ppt/charts/chart123.xml" ContentType="application/vnd.openxmlformats-officedocument.drawingml.chart+xml"/>
  <Override PartName="/ppt/charts/chart124.xml" ContentType="application/vnd.openxmlformats-officedocument.drawingml.chart+xml"/>
  <Override PartName="/ppt/charts/chart125.xml" ContentType="application/vnd.openxmlformats-officedocument.drawingml.chart+xml"/>
  <Override PartName="/ppt/charts/chart126.xml" ContentType="application/vnd.openxmlformats-officedocument.drawingml.chart+xml"/>
  <Override PartName="/ppt/charts/chart127.xml" ContentType="application/vnd.openxmlformats-officedocument.drawingml.chart+xml"/>
  <Override PartName="/ppt/charts/chart128.xml" ContentType="application/vnd.openxmlformats-officedocument.drawingml.chart+xml"/>
  <Override PartName="/ppt/charts/chart129.xml" ContentType="application/vnd.openxmlformats-officedocument.drawingml.chart+xml"/>
  <Override PartName="/ppt/charts/chart130.xml" ContentType="application/vnd.openxmlformats-officedocument.drawingml.chart+xml"/>
  <Override PartName="/ppt/charts/chart131.xml" ContentType="application/vnd.openxmlformats-officedocument.drawingml.chart+xml"/>
  <Override PartName="/ppt/charts/chart132.xml" ContentType="application/vnd.openxmlformats-officedocument.drawingml.chart+xml"/>
  <Override PartName="/ppt/charts/chart133.xml" ContentType="application/vnd.openxmlformats-officedocument.drawingml.chart+xml"/>
  <Override PartName="/ppt/charts/chart134.xml" ContentType="application/vnd.openxmlformats-officedocument.drawingml.chart+xml"/>
  <Override PartName="/ppt/charts/chart135.xml" ContentType="application/vnd.openxmlformats-officedocument.drawingml.chart+xml"/>
  <Override PartName="/ppt/charts/chart136.xml" ContentType="application/vnd.openxmlformats-officedocument.drawingml.chart+xml"/>
  <Override PartName="/ppt/charts/chart137.xml" ContentType="application/vnd.openxmlformats-officedocument.drawingml.chart+xml"/>
  <Override PartName="/ppt/charts/chart138.xml" ContentType="application/vnd.openxmlformats-officedocument.drawingml.chart+xml"/>
  <Override PartName="/ppt/charts/chart139.xml" ContentType="application/vnd.openxmlformats-officedocument.drawingml.chart+xml"/>
  <Override PartName="/ppt/charts/chart140.xml" ContentType="application/vnd.openxmlformats-officedocument.drawingml.chart+xml"/>
  <Override PartName="/ppt/charts/chart141.xml" ContentType="application/vnd.openxmlformats-officedocument.drawingml.chart+xml"/>
  <Override PartName="/ppt/charts/chart142.xml" ContentType="application/vnd.openxmlformats-officedocument.drawingml.chart+xml"/>
  <Override PartName="/ppt/charts/chart143.xml" ContentType="application/vnd.openxmlformats-officedocument.drawingml.chart+xml"/>
  <Override PartName="/ppt/charts/chart144.xml" ContentType="application/vnd.openxmlformats-officedocument.drawingml.chart+xml"/>
  <Override PartName="/ppt/charts/chart145.xml" ContentType="application/vnd.openxmlformats-officedocument.drawingml.chart+xml"/>
  <Override PartName="/ppt/charts/chart146.xml" ContentType="application/vnd.openxmlformats-officedocument.drawingml.chart+xml"/>
  <Override PartName="/ppt/charts/chart147.xml" ContentType="application/vnd.openxmlformats-officedocument.drawingml.chart+xml"/>
  <Override PartName="/ppt/charts/chart148.xml" ContentType="application/vnd.openxmlformats-officedocument.drawingml.chart+xml"/>
  <Override PartName="/ppt/charts/chart149.xml" ContentType="application/vnd.openxmlformats-officedocument.drawingml.chart+xml"/>
  <Override PartName="/ppt/charts/chart150.xml" ContentType="application/vnd.openxmlformats-officedocument.drawingml.chart+xml"/>
  <Override PartName="/ppt/charts/chart151.xml" ContentType="application/vnd.openxmlformats-officedocument.drawingml.chart+xml"/>
  <Override PartName="/ppt/charts/chart152.xml" ContentType="application/vnd.openxmlformats-officedocument.drawingml.chart+xml"/>
  <Override PartName="/ppt/charts/chart153.xml" ContentType="application/vnd.openxmlformats-officedocument.drawingml.chart+xml"/>
  <Override PartName="/ppt/charts/chart154.xml" ContentType="application/vnd.openxmlformats-officedocument.drawingml.chart+xml"/>
  <Override PartName="/ppt/charts/chart155.xml" ContentType="application/vnd.openxmlformats-officedocument.drawingml.chart+xml"/>
  <Override PartName="/ppt/charts/chart156.xml" ContentType="application/vnd.openxmlformats-officedocument.drawingml.chart+xml"/>
  <Override PartName="/ppt/charts/chart157.xml" ContentType="application/vnd.openxmlformats-officedocument.drawingml.chart+xml"/>
  <Override PartName="/ppt/charts/chart158.xml" ContentType="application/vnd.openxmlformats-officedocument.drawingml.chart+xml"/>
  <Override PartName="/ppt/charts/chart159.xml" ContentType="application/vnd.openxmlformats-officedocument.drawingml.chart+xml"/>
  <Override PartName="/ppt/charts/chart160.xml" ContentType="application/vnd.openxmlformats-officedocument.drawingml.chart+xml"/>
  <Override PartName="/ppt/charts/chart161.xml" ContentType="application/vnd.openxmlformats-officedocument.drawingml.chart+xml"/>
  <Override PartName="/ppt/charts/chart162.xml" ContentType="application/vnd.openxmlformats-officedocument.drawingml.chart+xml"/>
  <Override PartName="/ppt/charts/chart163.xml" ContentType="application/vnd.openxmlformats-officedocument.drawingml.chart+xml"/>
  <Override PartName="/ppt/charts/chart164.xml" ContentType="application/vnd.openxmlformats-officedocument.drawingml.chart+xml"/>
  <Override PartName="/ppt/charts/chart165.xml" ContentType="application/vnd.openxmlformats-officedocument.drawingml.chart+xml"/>
  <Override PartName="/ppt/charts/chart166.xml" ContentType="application/vnd.openxmlformats-officedocument.drawingml.chart+xml"/>
  <Override PartName="/ppt/charts/chart167.xml" ContentType="application/vnd.openxmlformats-officedocument.drawingml.chart+xml"/>
  <Override PartName="/ppt/charts/chart168.xml" ContentType="application/vnd.openxmlformats-officedocument.drawingml.chart+xml"/>
  <Override PartName="/ppt/charts/chart169.xml" ContentType="application/vnd.openxmlformats-officedocument.drawingml.chart+xml"/>
  <Override PartName="/ppt/charts/chart170.xml" ContentType="application/vnd.openxmlformats-officedocument.drawingml.chart+xml"/>
  <Override PartName="/ppt/charts/chart171.xml" ContentType="application/vnd.openxmlformats-officedocument.drawingml.chart+xml"/>
  <Override PartName="/ppt/charts/chart172.xml" ContentType="application/vnd.openxmlformats-officedocument.drawingml.chart+xml"/>
  <Override PartName="/ppt/charts/chart173.xml" ContentType="application/vnd.openxmlformats-officedocument.drawingml.chart+xml"/>
  <Override PartName="/ppt/charts/chart174.xml" ContentType="application/vnd.openxmlformats-officedocument.drawingml.chart+xml"/>
  <Override PartName="/ppt/charts/chart175.xml" ContentType="application/vnd.openxmlformats-officedocument.drawingml.chart+xml"/>
  <Override PartName="/ppt/charts/chart176.xml" ContentType="application/vnd.openxmlformats-officedocument.drawingml.chart+xml"/>
  <Override PartName="/ppt/charts/chart177.xml" ContentType="application/vnd.openxmlformats-officedocument.drawingml.chart+xml"/>
  <Override PartName="/ppt/charts/chart178.xml" ContentType="application/vnd.openxmlformats-officedocument.drawingml.chart+xml"/>
  <Override PartName="/ppt/charts/chart179.xml" ContentType="application/vnd.openxmlformats-officedocument.drawingml.chart+xml"/>
  <Override PartName="/ppt/charts/chart180.xml" ContentType="application/vnd.openxmlformats-officedocument.drawingml.chart+xml"/>
  <Override PartName="/ppt/charts/chart181.xml" ContentType="application/vnd.openxmlformats-officedocument.drawingml.chart+xml"/>
  <Override PartName="/ppt/charts/chart182.xml" ContentType="application/vnd.openxmlformats-officedocument.drawingml.chart+xml"/>
  <Override PartName="/ppt/charts/chart183.xml" ContentType="application/vnd.openxmlformats-officedocument.drawingml.chart+xml"/>
  <Override PartName="/ppt/charts/chart184.xml" ContentType="application/vnd.openxmlformats-officedocument.drawingml.chart+xml"/>
  <Override PartName="/ppt/charts/chart185.xml" ContentType="application/vnd.openxmlformats-officedocument.drawingml.chart+xml"/>
  <Override PartName="/ppt/charts/chart186.xml" ContentType="application/vnd.openxmlformats-officedocument.drawingml.chart+xml"/>
  <Override PartName="/ppt/charts/chart187.xml" ContentType="application/vnd.openxmlformats-officedocument.drawingml.chart+xml"/>
  <Override PartName="/ppt/charts/chart188.xml" ContentType="application/vnd.openxmlformats-officedocument.drawingml.chart+xml"/>
  <Override PartName="/ppt/charts/chart189.xml" ContentType="application/vnd.openxmlformats-officedocument.drawingml.chart+xml"/>
  <Override PartName="/ppt/charts/chart190.xml" ContentType="application/vnd.openxmlformats-officedocument.drawingml.chart+xml"/>
  <Override PartName="/ppt/charts/chart191.xml" ContentType="application/vnd.openxmlformats-officedocument.drawingml.chart+xml"/>
  <Override PartName="/ppt/charts/chart192.xml" ContentType="application/vnd.openxmlformats-officedocument.drawingml.chart+xml"/>
  <Override PartName="/ppt/charts/chart193.xml" ContentType="application/vnd.openxmlformats-officedocument.drawingml.chart+xml"/>
  <Override PartName="/ppt/charts/chart194.xml" ContentType="application/vnd.openxmlformats-officedocument.drawingml.chart+xml"/>
  <Override PartName="/ppt/charts/chart195.xml" ContentType="application/vnd.openxmlformats-officedocument.drawingml.chart+xml"/>
  <Override PartName="/ppt/charts/chart196.xml" ContentType="application/vnd.openxmlformats-officedocument.drawingml.chart+xml"/>
  <Override PartName="/ppt/charts/chart197.xml" ContentType="application/vnd.openxmlformats-officedocument.drawingml.chart+xml"/>
  <Override PartName="/ppt/charts/chart198.xml" ContentType="application/vnd.openxmlformats-officedocument.drawingml.chart+xml"/>
  <Override PartName="/ppt/charts/chart199.xml" ContentType="application/vnd.openxmlformats-officedocument.drawingml.chart+xml"/>
  <Override PartName="/ppt/charts/chart200.xml" ContentType="application/vnd.openxmlformats-officedocument.drawingml.chart+xml"/>
  <Override PartName="/ppt/charts/chart201.xml" ContentType="application/vnd.openxmlformats-officedocument.drawingml.chart+xml"/>
  <Override PartName="/ppt/charts/chart202.xml" ContentType="application/vnd.openxmlformats-officedocument.drawingml.chart+xml"/>
  <Override PartName="/ppt/charts/chart203.xml" ContentType="application/vnd.openxmlformats-officedocument.drawingml.chart+xml"/>
  <Override PartName="/ppt/charts/chart204.xml" ContentType="application/vnd.openxmlformats-officedocument.drawingml.chart+xml"/>
  <Override PartName="/ppt/charts/chart205.xml" ContentType="application/vnd.openxmlformats-officedocument.drawingml.chart+xml"/>
  <Override PartName="/ppt/charts/chart206.xml" ContentType="application/vnd.openxmlformats-officedocument.drawingml.chart+xml"/>
  <Override PartName="/ppt/charts/chart207.xml" ContentType="application/vnd.openxmlformats-officedocument.drawingml.chart+xml"/>
  <Override PartName="/ppt/charts/chart208.xml" ContentType="application/vnd.openxmlformats-officedocument.drawingml.chart+xml"/>
  <Override PartName="/ppt/charts/chart209.xml" ContentType="application/vnd.openxmlformats-officedocument.drawingml.chart+xml"/>
  <Override PartName="/ppt/charts/chart210.xml" ContentType="application/vnd.openxmlformats-officedocument.drawingml.chart+xml"/>
  <Override PartName="/ppt/charts/chart211.xml" ContentType="application/vnd.openxmlformats-officedocument.drawingml.chart+xml"/>
  <Override PartName="/ppt/charts/chart212.xml" ContentType="application/vnd.openxmlformats-officedocument.drawingml.chart+xml"/>
  <Override PartName="/ppt/charts/chart213.xml" ContentType="application/vnd.openxmlformats-officedocument.drawingml.chart+xml"/>
  <Override PartName="/ppt/charts/chart214.xml" ContentType="application/vnd.openxmlformats-officedocument.drawingml.chart+xml"/>
  <Override PartName="/ppt/charts/chart215.xml" ContentType="application/vnd.openxmlformats-officedocument.drawingml.chart+xml"/>
  <Override PartName="/ppt/charts/chart216.xml" ContentType="application/vnd.openxmlformats-officedocument.drawingml.chart+xml"/>
  <Override PartName="/ppt/charts/chart217.xml" ContentType="application/vnd.openxmlformats-officedocument.drawingml.chart+xml"/>
  <Override PartName="/ppt/charts/chart218.xml" ContentType="application/vnd.openxmlformats-officedocument.drawingml.chart+xml"/>
  <Override PartName="/ppt/charts/chart219.xml" ContentType="application/vnd.openxmlformats-officedocument.drawingml.chart+xml"/>
  <Override PartName="/ppt/charts/chart220.xml" ContentType="application/vnd.openxmlformats-officedocument.drawingml.chart+xml"/>
  <Override PartName="/ppt/charts/chart221.xml" ContentType="application/vnd.openxmlformats-officedocument.drawingml.chart+xml"/>
  <Override PartName="/ppt/charts/chart22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colors1.xml" ContentType="application/vnd.ms-office.chartcolorstyle+xml"/>
  <Override PartName="/ppt/charts/style1.xml" ContentType="application/vnd.ms-office.chartstyle+xml"/>
  <Override PartName="/ppt/charts/colors2.xml" ContentType="application/vnd.ms-office.chartcolorstyle+xml"/>
  <Override PartName="/ppt/charts/style2.xml" ContentType="application/vnd.ms-office.chartstyle+xml"/>
  <Override PartName="/ppt/charts/colors3.xml" ContentType="application/vnd.ms-office.chartcolorstyle+xml"/>
  <Override PartName="/ppt/charts/style3.xml" ContentType="application/vnd.ms-office.chartstyle+xml"/>
  <Override PartName="/ppt/charts/colors4.xml" ContentType="application/vnd.ms-office.chartcolorstyle+xml"/>
  <Override PartName="/ppt/charts/style4.xml" ContentType="application/vnd.ms-office.chartstyle+xml"/>
  <Override PartName="/ppt/charts/colors5.xml" ContentType="application/vnd.ms-office.chartcolorstyle+xml"/>
  <Override PartName="/ppt/charts/style5.xml" ContentType="application/vnd.ms-office.chartstyle+xml"/>
  <Override PartName="/ppt/charts/colors6.xml" ContentType="application/vnd.ms-office.chartcolorstyle+xml"/>
  <Override PartName="/ppt/charts/style6.xml" ContentType="application/vnd.ms-office.chartstyle+xml"/>
  <Override PartName="/ppt/charts/colors7.xml" ContentType="application/vnd.ms-office.chartcolorstyle+xml"/>
  <Override PartName="/ppt/charts/style7.xml" ContentType="application/vnd.ms-office.chartstyle+xml"/>
  <Override PartName="/ppt/charts/colors8.xml" ContentType="application/vnd.ms-office.chartcolorstyle+xml"/>
  <Override PartName="/ppt/charts/style8.xml" ContentType="application/vnd.ms-office.chartstyle+xml"/>
  <Override PartName="/ppt/charts/colors9.xml" ContentType="application/vnd.ms-office.chartcolorstyle+xml"/>
  <Override PartName="/ppt/charts/style9.xml" ContentType="application/vnd.ms-office.chartstyle+xml"/>
  <Override PartName="/ppt/charts/colors10.xml" ContentType="application/vnd.ms-office.chartcolorstyle+xml"/>
  <Override PartName="/ppt/charts/style10.xml" ContentType="application/vnd.ms-office.chartstyle+xml"/>
  <Override PartName="/ppt/charts/colors11.xml" ContentType="application/vnd.ms-office.chartcolorstyle+xml"/>
  <Override PartName="/ppt/charts/style11.xml" ContentType="application/vnd.ms-office.chartstyle+xml"/>
  <Override PartName="/ppt/charts/colors12.xml" ContentType="application/vnd.ms-office.chartcolorstyle+xml"/>
  <Override PartName="/ppt/charts/style12.xml" ContentType="application/vnd.ms-office.chartstyle+xml"/>
  <Override PartName="/ppt/charts/colors13.xml" ContentType="application/vnd.ms-office.chartcolorstyle+xml"/>
  <Override PartName="/ppt/charts/style13.xml" ContentType="application/vnd.ms-office.chartstyle+xml"/>
  <Override PartName="/ppt/charts/colors14.xml" ContentType="application/vnd.ms-office.chartcolorstyle+xml"/>
  <Override PartName="/ppt/charts/style14.xml" ContentType="application/vnd.ms-office.chartstyle+xml"/>
  <Override PartName="/ppt/charts/colors15.xml" ContentType="application/vnd.ms-office.chartcolorstyle+xml"/>
  <Override PartName="/ppt/charts/style15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8" r:id="rId4"/>
    <p:sldId id="257" r:id="rId5"/>
    <p:sldId id="259" r:id="rId6"/>
    <p:sldId id="260" r:id="rId7"/>
    <p:sldId id="261" r:id="rId8"/>
    <p:sldId id="264" r:id="rId9"/>
    <p:sldId id="265" r:id="rId10"/>
    <p:sldId id="266" r:id="rId11"/>
    <p:sldId id="268" r:id="rId12"/>
    <p:sldId id="269" r:id="rId13"/>
    <p:sldId id="270" r:id="rId14"/>
    <p:sldId id="271" r:id="rId15"/>
    <p:sldId id="279" r:id="rId16"/>
    <p:sldId id="280" r:id="rId17"/>
    <p:sldId id="273" r:id="rId18"/>
    <p:sldId id="274" r:id="rId19"/>
    <p:sldId id="277" r:id="rId20"/>
    <p:sldId id="278" r:id="rId21"/>
    <p:sldId id="281" r:id="rId22"/>
    <p:sldId id="275" r:id="rId23"/>
    <p:sldId id="276" r:id="rId24"/>
    <p:sldId id="294" r:id="rId25"/>
    <p:sldId id="282" r:id="rId26"/>
    <p:sldId id="283" r:id="rId27"/>
    <p:sldId id="284" r:id="rId28"/>
    <p:sldId id="285" r:id="rId29"/>
    <p:sldId id="286" r:id="rId30"/>
    <p:sldId id="287" r:id="rId31"/>
    <p:sldId id="288" r:id="rId32"/>
    <p:sldId id="289" r:id="rId33"/>
    <p:sldId id="290" r:id="rId34"/>
    <p:sldId id="291" r:id="rId35"/>
    <p:sldId id="292" r:id="rId36"/>
    <p:sldId id="317" r:id="rId37"/>
    <p:sldId id="293" r:id="rId38"/>
    <p:sldId id="295" r:id="rId39"/>
    <p:sldId id="296" r:id="rId40"/>
    <p:sldId id="297" r:id="rId41"/>
    <p:sldId id="298" r:id="rId42"/>
    <p:sldId id="299" r:id="rId43"/>
    <p:sldId id="300" r:id="rId44"/>
    <p:sldId id="301" r:id="rId45"/>
    <p:sldId id="302" r:id="rId46"/>
    <p:sldId id="304" r:id="rId47"/>
    <p:sldId id="305" r:id="rId48"/>
    <p:sldId id="306" r:id="rId49"/>
    <p:sldId id="307" r:id="rId50"/>
    <p:sldId id="308" r:id="rId51"/>
    <p:sldId id="309" r:id="rId52"/>
    <p:sldId id="310" r:id="rId53"/>
    <p:sldId id="311" r:id="rId54"/>
    <p:sldId id="312" r:id="rId55"/>
    <p:sldId id="313" r:id="rId56"/>
    <p:sldId id="314" r:id="rId57"/>
    <p:sldId id="315" r:id="rId58"/>
    <p:sldId id="316" r:id="rId59"/>
    <p:sldId id="318" r:id="rId60"/>
    <p:sldId id="319" r:id="rId61"/>
    <p:sldId id="320" r:id="rId62"/>
    <p:sldId id="321" r:id="rId63"/>
    <p:sldId id="322" r:id="rId64"/>
    <p:sldId id="323" r:id="rId65"/>
    <p:sldId id="324" r:id="rId66"/>
    <p:sldId id="325" r:id="rId67"/>
    <p:sldId id="339" r:id="rId68"/>
    <p:sldId id="326" r:id="rId69"/>
    <p:sldId id="327" r:id="rId70"/>
    <p:sldId id="328" r:id="rId71"/>
    <p:sldId id="329" r:id="rId72"/>
    <p:sldId id="330" r:id="rId73"/>
    <p:sldId id="331" r:id="rId74"/>
    <p:sldId id="341" r:id="rId75"/>
    <p:sldId id="332" r:id="rId76"/>
    <p:sldId id="333" r:id="rId77"/>
    <p:sldId id="334" r:id="rId78"/>
    <p:sldId id="342" r:id="rId79"/>
    <p:sldId id="343" r:id="rId80"/>
    <p:sldId id="356" r:id="rId81"/>
    <p:sldId id="344" r:id="rId82"/>
    <p:sldId id="351" r:id="rId83"/>
    <p:sldId id="345" r:id="rId84"/>
    <p:sldId id="346" r:id="rId85"/>
    <p:sldId id="348" r:id="rId86"/>
    <p:sldId id="349" r:id="rId87"/>
    <p:sldId id="350" r:id="rId88"/>
    <p:sldId id="336" r:id="rId89"/>
    <p:sldId id="353" r:id="rId90"/>
    <p:sldId id="354" r:id="rId91"/>
    <p:sldId id="337" r:id="rId92"/>
    <p:sldId id="352" r:id="rId93"/>
    <p:sldId id="355" r:id="rId9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984" userDrawn="1">
          <p15:clr>
            <a:srgbClr val="A4A3A4"/>
          </p15:clr>
        </p15:guide>
        <p15:guide id="2" pos="3624" userDrawn="1">
          <p15:clr>
            <a:srgbClr val="A4A3A4"/>
          </p15:clr>
        </p15:guide>
        <p15:guide id="3" orient="horz" pos="3728">
          <p15:clr>
            <a:srgbClr val="A4A3A4"/>
          </p15:clr>
        </p15:guide>
        <p15:guide id="4" pos="496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B9BD5"/>
    <a:srgbClr val="ED7D31"/>
    <a:srgbClr val="70AD47"/>
    <a:srgbClr val="FF6600"/>
    <a:srgbClr val="FFCC00"/>
    <a:srgbClr val="9933FF"/>
    <a:srgbClr val="3366FF"/>
    <a:srgbClr val="FF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94" d="100"/>
          <a:sy n="94" d="100"/>
        </p:scale>
        <p:origin x="-414" y="-90"/>
      </p:cViewPr>
      <p:guideLst>
        <p:guide orient="horz" pos="3984"/>
        <p:guide orient="horz" pos="3728"/>
        <p:guide pos="3624"/>
        <p:guide pos="496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97" Type="http://schemas.openxmlformats.org/officeDocument/2006/relationships/theme" Target="theme/theme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presProps" Target="presProp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oleObject" Target="file:///C:\Users\Emre\Desktop\Desktop\Backup\Nigde%20University\Kurullar\Lisans%20ogrencileri\Anket-sonuc-toplu.xlsx" TargetMode="External"/></Relationships>
</file>

<file path=ppt/charts/_rels/chart10.xml.rels><?xml version="1.0" encoding="UTF-8" standalone="yes"?>
<Relationships xmlns="http://schemas.openxmlformats.org/package/2006/relationships"><Relationship Id="rId3" Type="http://schemas.microsoft.com/office/2011/relationships/chartStyle" Target="style10.xml"/><Relationship Id="rId2" Type="http://schemas.microsoft.com/office/2011/relationships/chartColorStyle" Target="colors10.xml"/><Relationship Id="rId1" Type="http://schemas.openxmlformats.org/officeDocument/2006/relationships/oleObject" Target="file:///C:\Users\Emre\Desktop\Desktop\Backup\Nigde%20University\Kurullar\Lisans%20ogrencileri\Anket-sonuc-toplu.xlsx" TargetMode="External"/></Relationships>
</file>

<file path=ppt/charts/_rels/chart10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eda\Desktop\Anket-sonuc-toplu.xlsx" TargetMode="External"/></Relationships>
</file>

<file path=ppt/charts/_rels/chart10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eda\Desktop\Anket-sonuc-toplu.xlsx" TargetMode="External"/></Relationships>
</file>

<file path=ppt/charts/_rels/chart10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Anket-sonuc_son%204%20sayfa_06.04.2016%20(1).xlsx" TargetMode="External"/></Relationships>
</file>

<file path=ppt/charts/_rels/chart10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eda\Desktop\Anket-sonuc-toplu.xlsx" TargetMode="External"/></Relationships>
</file>

<file path=ppt/charts/_rels/chart10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eda\Desktop\Anket-sonuc-toplu.xlsx" TargetMode="External"/></Relationships>
</file>

<file path=ppt/charts/_rels/chart10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eda\Desktop\Anket-sonuc-toplu.xlsx" TargetMode="External"/></Relationships>
</file>

<file path=ppt/charts/_rels/chart10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eda\Desktop\Anket-sonuc-toplu.xlsx" TargetMode="External"/></Relationships>
</file>

<file path=ppt/charts/_rels/chart10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eda\Desktop\Anket-sonuc-toplu.xlsx" TargetMode="External"/></Relationships>
</file>

<file path=ppt/charts/_rels/chart10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eda\Desktop\Anket-sonuc-toplu.xlsx" TargetMode="External"/></Relationships>
</file>

<file path=ppt/charts/_rels/chart10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eda\Desktop\Anket-sonuc-toplu.xlsx" TargetMode="External"/></Relationships>
</file>

<file path=ppt/charts/_rels/chart11.xml.rels><?xml version="1.0" encoding="UTF-8" standalone="yes"?>
<Relationships xmlns="http://schemas.openxmlformats.org/package/2006/relationships"><Relationship Id="rId3" Type="http://schemas.microsoft.com/office/2011/relationships/chartStyle" Target="style11.xml"/><Relationship Id="rId2" Type="http://schemas.microsoft.com/office/2011/relationships/chartColorStyle" Target="colors11.xml"/><Relationship Id="rId1" Type="http://schemas.openxmlformats.org/officeDocument/2006/relationships/oleObject" Target="file:///C:\Users\Emre\Desktop\Desktop\Backup\Nigde%20University\Kurullar\Lisans%20ogrencileri\Anket-sonuc-toplu.xlsx" TargetMode="External"/></Relationships>
</file>

<file path=ppt/charts/_rels/chart1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eda\Desktop\Anket-sonuc-toplu.xlsx" TargetMode="External"/></Relationships>
</file>

<file path=ppt/charts/_rels/chart1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eda\Desktop\Anket-sonuc-toplu.xlsx" TargetMode="External"/></Relationships>
</file>

<file path=ppt/charts/_rels/chart1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eda\Desktop\Anket-sonuc-toplu.xlsx" TargetMode="External"/></Relationships>
</file>

<file path=ppt/charts/_rels/chart1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eda\Desktop\Anket-sonuc-toplu.xlsx" TargetMode="External"/></Relationships>
</file>

<file path=ppt/charts/_rels/chart1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eda\Desktop\Anket-sonuc-toplu.xlsx" TargetMode="External"/></Relationships>
</file>

<file path=ppt/charts/_rels/chart11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eda\Desktop\Anket-sonuc-toplu.xlsx" TargetMode="External"/></Relationships>
</file>

<file path=ppt/charts/_rels/chart11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eda\Desktop\Anket-sonuc-toplu.xlsx" TargetMode="External"/></Relationships>
</file>

<file path=ppt/charts/_rels/chart11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eda\Desktop\Anket-sonuc-toplu.xlsx" TargetMode="External"/></Relationships>
</file>

<file path=ppt/charts/_rels/chart11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eda\Desktop\Anket-sonuc-toplu%20(1).xlsx" TargetMode="External"/></Relationships>
</file>

<file path=ppt/charts/_rels/chart11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eda\Desktop\Anket-sonuc-toplu%20(1).xlsx" TargetMode="External"/></Relationships>
</file>

<file path=ppt/charts/_rels/chart12.xml.rels><?xml version="1.0" encoding="UTF-8" standalone="yes"?>
<Relationships xmlns="http://schemas.openxmlformats.org/package/2006/relationships"><Relationship Id="rId3" Type="http://schemas.microsoft.com/office/2011/relationships/chartStyle" Target="style12.xml"/><Relationship Id="rId2" Type="http://schemas.microsoft.com/office/2011/relationships/chartColorStyle" Target="colors12.xml"/><Relationship Id="rId1" Type="http://schemas.openxmlformats.org/officeDocument/2006/relationships/oleObject" Target="file:///C:\Users\Emre\Desktop\Desktop\Backup\Nigde%20University\Kurullar\Lisans%20ogrencileri\Anket-sonuc-toplu.xlsx" TargetMode="External"/></Relationships>
</file>

<file path=ppt/charts/_rels/chart12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eda\Desktop\Anket-sonuc-toplu%20(1).xlsx" TargetMode="External"/></Relationships>
</file>

<file path=ppt/charts/_rels/chart12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eda\Desktop\Anket-sonuc-toplu%20(1).xlsx" TargetMode="External"/></Relationships>
</file>

<file path=ppt/charts/_rels/chart12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eda\Desktop\Anket-sonuc-toplu%20(1).xlsx" TargetMode="External"/></Relationships>
</file>

<file path=ppt/charts/_rels/chart12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eda\Desktop\Anket-sonuc-toplu%20(1).xlsx" TargetMode="External"/></Relationships>
</file>

<file path=ppt/charts/_rels/chart12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eda\Desktop\Anket-sonuc-toplu%20(1).xlsx" TargetMode="External"/></Relationships>
</file>

<file path=ppt/charts/_rels/chart12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eda\Desktop\Anket-sonuc-toplu%20(1).xlsx" TargetMode="External"/></Relationships>
</file>

<file path=ppt/charts/_rels/chart12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eda\Desktop\Anket-sonuc-toplu%20(1).xlsx" TargetMode="External"/></Relationships>
</file>

<file path=ppt/charts/_rels/chart12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eda\Desktop\Anket-sonuc-toplu%20(1).xlsx" TargetMode="External"/></Relationships>
</file>

<file path=ppt/charts/_rels/chart12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eda\Desktop\Anket-sonuc-toplu%20(1).xlsx" TargetMode="External"/></Relationships>
</file>

<file path=ppt/charts/_rels/chart12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eda\Desktop\Anket-sonuc-toplu%20(1).xlsx" TargetMode="External"/></Relationships>
</file>

<file path=ppt/charts/_rels/chart13.xml.rels><?xml version="1.0" encoding="UTF-8" standalone="yes"?>
<Relationships xmlns="http://schemas.openxmlformats.org/package/2006/relationships"><Relationship Id="rId3" Type="http://schemas.microsoft.com/office/2011/relationships/chartStyle" Target="style13.xml"/><Relationship Id="rId2" Type="http://schemas.microsoft.com/office/2011/relationships/chartColorStyle" Target="colors13.xml"/><Relationship Id="rId1" Type="http://schemas.openxmlformats.org/officeDocument/2006/relationships/oleObject" Target="file:///C:\Users\Emre\Desktop\Desktop\Backup\Nigde%20University\Kurullar\Lisans%20ogrencileri\Anket-sonuc-toplu.xlsx" TargetMode="External"/></Relationships>
</file>

<file path=ppt/charts/_rels/chart13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eda\Desktop\Anket-sonuc-toplu%20(1).xlsx" TargetMode="External"/></Relationships>
</file>

<file path=ppt/charts/_rels/chart13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eda\Desktop\Anket-sonuc-toplu%20(1).xlsx" TargetMode="External"/></Relationships>
</file>

<file path=ppt/charts/_rels/chart13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eda\Desktop\Anket-sonuc-toplu%20(1).xlsx" TargetMode="External"/></Relationships>
</file>

<file path=ppt/charts/_rels/chart13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eda\Desktop\Anket-sonuc-toplu%20(1).xlsx" TargetMode="External"/></Relationships>
</file>

<file path=ppt/charts/_rels/chart13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eda\Desktop\Anket-sonuc-toplu%20(1).xlsx" TargetMode="External"/></Relationships>
</file>

<file path=ppt/charts/_rels/chart13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eda\Desktop\Anket-sonuc-toplu%20(1).xlsx" TargetMode="External"/></Relationships>
</file>

<file path=ppt/charts/_rels/chart13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eda\Desktop\Anket-sonuc-toplu%20(1).xlsx" TargetMode="External"/></Relationships>
</file>

<file path=ppt/charts/_rels/chart13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eda\Desktop\Anket-sonuc-toplu%20(1).xlsx" TargetMode="External"/></Relationships>
</file>

<file path=ppt/charts/_rels/chart13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eda\Desktop\Anket-sonuc-toplu%20(1).xlsx" TargetMode="External"/></Relationships>
</file>

<file path=ppt/charts/_rels/chart13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eda\Desktop\Anket-sonuc-toplu%20(1).xlsx" TargetMode="External"/></Relationships>
</file>

<file path=ppt/charts/_rels/chart14.xml.rels><?xml version="1.0" encoding="UTF-8" standalone="yes"?>
<Relationships xmlns="http://schemas.openxmlformats.org/package/2006/relationships"><Relationship Id="rId3" Type="http://schemas.microsoft.com/office/2011/relationships/chartStyle" Target="style14.xml"/><Relationship Id="rId2" Type="http://schemas.microsoft.com/office/2011/relationships/chartColorStyle" Target="colors14.xml"/><Relationship Id="rId1" Type="http://schemas.openxmlformats.org/officeDocument/2006/relationships/oleObject" Target="file:///C:\Users\Emre\Desktop\Desktop\Backup\Nigde%20University\Kurullar\Lisans%20ogrencileri\Anket-sonuc-toplu.xlsx" TargetMode="External"/></Relationships>
</file>

<file path=ppt/charts/_rels/chart14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eda\Desktop\Anket-sonuc-toplu%20(1).xlsx" TargetMode="External"/></Relationships>
</file>

<file path=ppt/charts/_rels/chart14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eda\Desktop\Anket-sonuc-toplu%20(1).xlsx" TargetMode="External"/></Relationships>
</file>

<file path=ppt/charts/_rels/chart14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eda\Desktop\Anket-sonuc-toplu%20(1).xlsx" TargetMode="External"/></Relationships>
</file>

<file path=ppt/charts/_rels/chart14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eda\Desktop\Anket-sonuc-toplu%20(1).xlsx" TargetMode="External"/></Relationships>
</file>

<file path=ppt/charts/_rels/chart14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eda\Desktop\Anket-sonuc-toplu%20(1).xlsx" TargetMode="External"/></Relationships>
</file>

<file path=ppt/charts/_rels/chart14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eda\Desktop\Anket-sonuc-toplu%20(1).xlsx" TargetMode="External"/></Relationships>
</file>

<file path=ppt/charts/_rels/chart14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eda\Desktop\Anket-sonuc-toplu%20(1).xlsx" TargetMode="External"/></Relationships>
</file>

<file path=ppt/charts/_rels/chart14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eda\Desktop\Anket-sonuc-toplu%20(1).xlsx" TargetMode="External"/></Relationships>
</file>

<file path=ppt/charts/_rels/chart14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eda\Desktop\Anket-sonuc-toplu%20(1).xlsx" TargetMode="External"/></Relationships>
</file>

<file path=ppt/charts/_rels/chart14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eda\Desktop\Anket-sonuc-toplu%20(1).xlsx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mre\Desktop\Desktop\Backup\Nigde%20University\Kurullar\Lisans%20ogrencileri\Anket-sonuc-toplu.xlsx" TargetMode="External"/></Relationships>
</file>

<file path=ppt/charts/_rels/chart15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eda\Desktop\Anket-sonuc-toplu%20(1).xlsx" TargetMode="External"/></Relationships>
</file>

<file path=ppt/charts/_rels/chart15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eda\Desktop\Anket-sonuc-toplu%20(1).xlsx" TargetMode="External"/></Relationships>
</file>

<file path=ppt/charts/_rels/chart15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eda\Desktop\Anket-sonuc-toplu%20(1).xlsx" TargetMode="External"/></Relationships>
</file>

<file path=ppt/charts/_rels/chart15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eda\Desktop\Anket-sonuc-toplu%20(1).xlsx" TargetMode="External"/></Relationships>
</file>

<file path=ppt/charts/_rels/chart15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eda\Desktop\Anket-sonuc-toplu%20(1).xlsx" TargetMode="External"/></Relationships>
</file>

<file path=ppt/charts/_rels/chart15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eda\Desktop\Anket-sonuc-toplu%20(1).xlsx" TargetMode="External"/></Relationships>
</file>

<file path=ppt/charts/_rels/chart15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eda\Desktop\Anket-sonuc-toplu%20(1).xlsx" TargetMode="External"/></Relationships>
</file>

<file path=ppt/charts/_rels/chart15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eda\Desktop\Anket-sonuc-toplu%20(1).xlsx" TargetMode="External"/></Relationships>
</file>

<file path=ppt/charts/_rels/chart15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eda\Desktop\Anket-sonuc-toplu%20(1).xlsx" TargetMode="External"/></Relationships>
</file>

<file path=ppt/charts/_rels/chart15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eda\Desktop\Anket-sonuc-toplu%20(1).xlsx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mre\Desktop\Desktop\Backup\Nigde%20University\Kurullar\Lisans%20ogrencileri\Anket-sonuc-toplu.xlsx" TargetMode="External"/></Relationships>
</file>

<file path=ppt/charts/_rels/chart16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eda\Desktop\Anket-sonuc-toplu%20(1).xlsx" TargetMode="External"/></Relationships>
</file>

<file path=ppt/charts/_rels/chart16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eda\Desktop\Anket-sonuc-toplu%20(1).xlsx" TargetMode="External"/></Relationships>
</file>

<file path=ppt/charts/_rels/chart16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eda\Desktop\Anket-sonuc-toplu%20(1).xlsx" TargetMode="External"/></Relationships>
</file>

<file path=ppt/charts/_rels/chart16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eda\Desktop\Anket-sonuc-toplu%20(1).xlsx" TargetMode="External"/></Relationships>
</file>

<file path=ppt/charts/_rels/chart16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eda\Desktop\Anket-sonuc-toplu%20(1).xlsx" TargetMode="External"/></Relationships>
</file>

<file path=ppt/charts/_rels/chart16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eda\Desktop\Anket-sonuc-toplu%20(1).xlsx" TargetMode="External"/></Relationships>
</file>

<file path=ppt/charts/_rels/chart16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eda\Desktop\Anket-sonuc-toplu%20(1).xlsx" TargetMode="External"/></Relationships>
</file>

<file path=ppt/charts/_rels/chart16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eda\Desktop\Anket-sonuc-toplu%20(1).xlsx" TargetMode="External"/></Relationships>
</file>

<file path=ppt/charts/_rels/chart16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eda\Desktop\Anket-sonuc-toplu%20(1).xlsx" TargetMode="External"/></Relationships>
</file>

<file path=ppt/charts/_rels/chart16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eda\Desktop\Anket-sonuc-toplu%20(1).xlsx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eda\Desktop\Anket-sonuc-toplu.xlsx" TargetMode="External"/></Relationships>
</file>

<file path=ppt/charts/_rels/chart17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eda\Desktop\Anket-sonuc-toplu%20(1).xlsx" TargetMode="External"/></Relationships>
</file>

<file path=ppt/charts/_rels/chart17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eda\Desktop\Anket-sonuc-toplu%20(1).xlsx" TargetMode="External"/></Relationships>
</file>

<file path=ppt/charts/_rels/chart17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eda\Desktop\Anket-sonuc-toplu%20(1).xlsx" TargetMode="External"/></Relationships>
</file>

<file path=ppt/charts/_rels/chart17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eda\Desktop\Anket-sonuc-toplu%20(1).xlsx" TargetMode="External"/></Relationships>
</file>

<file path=ppt/charts/_rels/chart17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eda\Desktop\Anket-sonuc-toplu%20(1).xlsx" TargetMode="External"/></Relationships>
</file>

<file path=ppt/charts/_rels/chart17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eda\Desktop\Anket-sonuc-toplu%20(1).xlsx" TargetMode="External"/></Relationships>
</file>

<file path=ppt/charts/_rels/chart17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eda\Desktop\Anket-sonuc-toplu%20(1).xlsx" TargetMode="External"/></Relationships>
</file>

<file path=ppt/charts/_rels/chart17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eda\Desktop\Anket-sonuc-toplu%20(1).xlsx" TargetMode="External"/></Relationships>
</file>

<file path=ppt/charts/_rels/chart17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eda\Desktop\Anket-sonuc-toplu%20(1).xlsx" TargetMode="External"/></Relationships>
</file>

<file path=ppt/charts/_rels/chart17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eda\Desktop\Anket-sonuc-toplu%20(1).xlsx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eda\Desktop\Anket-sonuc-toplu.xlsx" TargetMode="External"/></Relationships>
</file>

<file path=ppt/charts/_rels/chart18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eda\Desktop\Anket-sonuc-toplu%20(1).xlsx" TargetMode="External"/></Relationships>
</file>

<file path=ppt/charts/_rels/chart18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Anket-sonuc_son%204%20sayfa_06.04.2016%20(1).xlsx" TargetMode="External"/></Relationships>
</file>

<file path=ppt/charts/_rels/chart18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Anket-sonuc_son%204%20sayfa_06.04.2016%20(1).xlsx" TargetMode="External"/></Relationships>
</file>

<file path=ppt/charts/_rels/chart18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Anket-sonuc_son%204%20sayfa_06.04.2016%20(1).xlsx" TargetMode="External"/></Relationships>
</file>

<file path=ppt/charts/_rels/chart18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Anket-sonuc_son%204%20sayfa_06.04.2016%20(1).xlsx" TargetMode="External"/></Relationships>
</file>

<file path=ppt/charts/_rels/chart18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Anket-sonuc_son%204%20sayfa_06.04.2016%20(1).xlsx" TargetMode="External"/></Relationships>
</file>

<file path=ppt/charts/_rels/chart18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Anket-sonuc_son%204%20sayfa_06.04.2016%20(1).xlsx" TargetMode="External"/></Relationships>
</file>

<file path=ppt/charts/_rels/chart18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Anket-sonuc_son%204%20sayfa_06.04.2016%20(1).xlsx" TargetMode="External"/></Relationships>
</file>

<file path=ppt/charts/_rels/chart18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Anket-sonuc_son%204%20sayfa_06.04.2016%20(1).xlsx" TargetMode="External"/></Relationships>
</file>

<file path=ppt/charts/_rels/chart18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Anket-sonuc_son%204%20sayfa_06.04.2016%20(1).xlsx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eda\Desktop\Anket-sonuc-toplu.xlsx" TargetMode="External"/></Relationships>
</file>

<file path=ppt/charts/_rels/chart19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Anket-sonuc_son%204%20sayfa_06.04.2016%20(1).xlsx" TargetMode="External"/></Relationships>
</file>

<file path=ppt/charts/_rels/chart19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Anket-sonuc_son%204%20sayfa_06.04.2016%20(1).xlsx" TargetMode="External"/></Relationships>
</file>

<file path=ppt/charts/_rels/chart19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Anket-sonuc_son%204%20sayfa_06.04.2016%20(1).xlsx" TargetMode="External"/></Relationships>
</file>

<file path=ppt/charts/_rels/chart19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eda\Desktop\Anket-sonuc-toplu%20(1).xlsx" TargetMode="External"/></Relationships>
</file>

<file path=ppt/charts/_rels/chart19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eda\Desktop\Anket-sonuc-toplu%20(1).xlsx" TargetMode="External"/></Relationships>
</file>

<file path=ppt/charts/_rels/chart19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eda\Desktop\Anket-sonuc-toplu%20(1).xlsx" TargetMode="External"/></Relationships>
</file>

<file path=ppt/charts/_rels/chart19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eda\Desktop\Anket-sonuc-toplu%20(1).xlsx" TargetMode="External"/></Relationships>
</file>

<file path=ppt/charts/_rels/chart19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eda\Desktop\Anket-sonuc-toplu%20(1).xlsx" TargetMode="External"/></Relationships>
</file>

<file path=ppt/charts/_rels/chart19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eda\Desktop\Anket-sonuc-toplu%20(1).xlsx" TargetMode="External"/></Relationships>
</file>

<file path=ppt/charts/_rels/chart19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eda\Desktop\Anket-sonuc-toplu%20(1)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package" Target="../embeddings/Microsoft_Excel__al__ma_Sayfas_1.xlsx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eda\Desktop\Anket-sonuc-toplu.xlsx" TargetMode="External"/></Relationships>
</file>

<file path=ppt/charts/_rels/chart20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eda\Desktop\Anket-sonuc-toplu%20(1).xlsx" TargetMode="External"/></Relationships>
</file>

<file path=ppt/charts/_rels/chart20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eda\Desktop\Anket-sonuc-toplu%20(1).xlsx" TargetMode="External"/></Relationships>
</file>

<file path=ppt/charts/_rels/chart20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eda\Desktop\Anket-sonuc-toplu%20(1).xlsx" TargetMode="External"/></Relationships>
</file>

<file path=ppt/charts/_rels/chart20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eda\Desktop\Anket-sonuc-toplu%20(1).xlsx" TargetMode="External"/></Relationships>
</file>

<file path=ppt/charts/_rels/chart20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eda\Desktop\Anket-sonuc-toplu%20(1).xlsx" TargetMode="External"/></Relationships>
</file>

<file path=ppt/charts/_rels/chart20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eda\Desktop\Anket-sonuc-toplu%20(1).xlsx" TargetMode="External"/></Relationships>
</file>

<file path=ppt/charts/_rels/chart20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eda\Desktop\Anket-sonuc-toplu%20(1).xlsx" TargetMode="External"/></Relationships>
</file>

<file path=ppt/charts/_rels/chart20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eda\Desktop\Anket-sonuc-toplu%20(1).xlsx" TargetMode="External"/></Relationships>
</file>

<file path=ppt/charts/_rels/chart20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eda\Desktop\Anket-sonuc-toplu%20(1).xlsx" TargetMode="External"/></Relationships>
</file>

<file path=ppt/charts/_rels/chart20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eda\Desktop\Anket-sonuc-toplu%20(1).xlsx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eda\Desktop\Anket-sonuc-toplu.xlsx" TargetMode="External"/></Relationships>
</file>

<file path=ppt/charts/_rels/chart2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eda\Desktop\Anket-sonuc-toplu%20(1).xlsx" TargetMode="External"/></Relationships>
</file>

<file path=ppt/charts/_rels/chart2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eda\Desktop\Anket-sonuc-toplu%20(1).xlsx" TargetMode="External"/></Relationships>
</file>

<file path=ppt/charts/_rels/chart2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eda\Desktop\Anket-sonuc-toplu%20(1).xlsx" TargetMode="External"/></Relationships>
</file>

<file path=ppt/charts/_rels/chart2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eda\Desktop\Anket-sonuc-toplu%20(1).xlsx" TargetMode="External"/></Relationships>
</file>

<file path=ppt/charts/_rels/chart2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eda\Desktop\Anket-sonuc-toplu%20(1).xlsx" TargetMode="External"/></Relationships>
</file>

<file path=ppt/charts/_rels/chart21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eda\Desktop\Anket-sonuc-toplu%20(1).xlsx" TargetMode="External"/></Relationships>
</file>

<file path=ppt/charts/_rels/chart21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eda\Desktop\Anket-sonuc-toplu%20(1).xlsx" TargetMode="External"/></Relationships>
</file>

<file path=ppt/charts/_rels/chart21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eda\Desktop\Anket-sonuc-toplu%20(1).xlsx" TargetMode="External"/></Relationships>
</file>

<file path=ppt/charts/_rels/chart21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eda\Desktop\Anket-sonuc-toplu%20(1).xlsx" TargetMode="External"/></Relationships>
</file>

<file path=ppt/charts/_rels/chart21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eda\Desktop\Anket-sonuc-toplu%20(1).xlsx" TargetMode="External"/></Relationships>
</file>

<file path=ppt/charts/_rels/chart22.xml.rels><?xml version="1.0" encoding="UTF-8" standalone="yes"?>
<Relationships xmlns="http://schemas.openxmlformats.org/package/2006/relationships"><Relationship Id="rId3" Type="http://schemas.microsoft.com/office/2011/relationships/chartStyle" Target="style15.xml"/><Relationship Id="rId2" Type="http://schemas.microsoft.com/office/2011/relationships/chartColorStyle" Target="colors15.xml"/><Relationship Id="rId1" Type="http://schemas.openxmlformats.org/officeDocument/2006/relationships/oleObject" Target="file:///C:\Users\Seda\Desktop\Anket-sonuc-toplu.xlsx" TargetMode="External"/></Relationships>
</file>

<file path=ppt/charts/_rels/chart22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eda\Desktop\Anket-sonuc-toplu%20(1).xlsx" TargetMode="External"/></Relationships>
</file>

<file path=ppt/charts/_rels/chart22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eda\Desktop\Anket-sonuc-toplu%20(1).xlsx" TargetMode="External"/></Relationships>
</file>

<file path=ppt/charts/_rels/chart22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eda\Desktop\Anket-sonuc-toplu%20(1).xlsx" TargetMode="Externa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eda\Desktop\Anket-sonuc-toplu.xlsx" TargetMode="External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eda\Desktop\Anket-sonuc-toplu.xlsx" TargetMode="External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eda\Desktop\Anket-sonuc-toplu.xlsx" TargetMode="External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eda\Desktop\Anket-sonuc-toplu.xlsx" TargetMode="External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eda\Desktop\Anket-sonuc-toplu.xlsx" TargetMode="External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eda\Desktop\Anket-sonuc-toplu.xlsx" TargetMode="External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eda\Desktop\Anket-sonuc-toplu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Style" Target="style3.xml"/><Relationship Id="rId2" Type="http://schemas.microsoft.com/office/2011/relationships/chartColorStyle" Target="colors3.xml"/><Relationship Id="rId1" Type="http://schemas.openxmlformats.org/officeDocument/2006/relationships/oleObject" Target="file:///C:\Users\Emre\Desktop\Desktop\Backup\Nigde%20University\Kurullar\Lisans%20ogrencileri\Anket-sonuc-toplu.xlsx" TargetMode="External"/></Relationships>
</file>

<file path=ppt/charts/_rels/chart3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eda\Desktop\Anket-sonuc-toplu.xlsx" TargetMode="External"/></Relationships>
</file>

<file path=ppt/charts/_rels/chart3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eda\Desktop\Anket-sonuc-toplu.xlsx" TargetMode="External"/></Relationships>
</file>

<file path=ppt/charts/_rels/chart3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eda\Desktop\Anket-sonuc-toplu.xlsx" TargetMode="External"/></Relationships>
</file>

<file path=ppt/charts/_rels/chart3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eda\Desktop\Anket-sonuc-toplu.xlsx" TargetMode="External"/></Relationships>
</file>

<file path=ppt/charts/_rels/chart3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eda\Desktop\Anket-sonuc-toplu.xlsx" TargetMode="External"/></Relationships>
</file>

<file path=ppt/charts/_rels/chart3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eda\Desktop\Anket-sonuc-toplu.xlsx" TargetMode="External"/></Relationships>
</file>

<file path=ppt/charts/_rels/chart3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eda\Desktop\Anket-sonuc-toplu.xlsx" TargetMode="External"/></Relationships>
</file>

<file path=ppt/charts/_rels/chart3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eda\Desktop\Anket-sonuc-toplu.xlsx" TargetMode="External"/></Relationships>
</file>

<file path=ppt/charts/_rels/chart3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eda\Desktop\Anket-sonuc-toplu.xlsx" TargetMode="External"/></Relationships>
</file>

<file path=ppt/charts/_rels/chart3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eda\Desktop\Anket-sonuc-toplu.xlsx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microsoft.com/office/2011/relationships/chartStyle" Target="style4.xml"/><Relationship Id="rId2" Type="http://schemas.microsoft.com/office/2011/relationships/chartColorStyle" Target="colors4.xml"/><Relationship Id="rId1" Type="http://schemas.openxmlformats.org/officeDocument/2006/relationships/oleObject" Target="file:///C:\Users\Emre\Desktop\Desktop\Backup\Nigde%20University\Kurullar\Lisans%20ogrencileri\Anket-sonuc-toplu.xlsx" TargetMode="External"/></Relationships>
</file>

<file path=ppt/charts/_rels/chart4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eda\Desktop\Anket-sonuc-toplu.xlsx" TargetMode="External"/></Relationships>
</file>

<file path=ppt/charts/_rels/chart4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eda\Desktop\Anket-sonuc-toplu.xlsx" TargetMode="External"/></Relationships>
</file>

<file path=ppt/charts/_rels/chart4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eda\Desktop\Anket-sonuc-toplu.xlsx" TargetMode="External"/></Relationships>
</file>

<file path=ppt/charts/_rels/chart4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eda\Desktop\Anket-sonuc-toplu.xlsx" TargetMode="External"/></Relationships>
</file>

<file path=ppt/charts/_rels/chart4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eda\Desktop\Anket-sonuc-toplu.xlsx" TargetMode="External"/></Relationships>
</file>

<file path=ppt/charts/_rels/chart4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eda\Desktop\Anket-sonuc-toplu.xlsx" TargetMode="External"/></Relationships>
</file>

<file path=ppt/charts/_rels/chart4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eda\Desktop\Anket-sonuc-toplu.xlsx" TargetMode="External"/></Relationships>
</file>

<file path=ppt/charts/_rels/chart4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eda\Desktop\Anket-sonuc-toplu.xlsx" TargetMode="External"/></Relationships>
</file>

<file path=ppt/charts/_rels/chart4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eda\Desktop\Anket-sonuc-toplu.xlsx" TargetMode="External"/></Relationships>
</file>

<file path=ppt/charts/_rels/chart4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eda\Desktop\Anket-sonuc-toplu.xlsx" TargetMode="External"/></Relationships>
</file>

<file path=ppt/charts/_rels/chart5.xml.rels><?xml version="1.0" encoding="UTF-8" standalone="yes"?>
<Relationships xmlns="http://schemas.openxmlformats.org/package/2006/relationships"><Relationship Id="rId3" Type="http://schemas.microsoft.com/office/2011/relationships/chartStyle" Target="style5.xml"/><Relationship Id="rId2" Type="http://schemas.microsoft.com/office/2011/relationships/chartColorStyle" Target="colors5.xml"/><Relationship Id="rId1" Type="http://schemas.openxmlformats.org/officeDocument/2006/relationships/oleObject" Target="file:///C:\Users\Emre\Desktop\Desktop\Backup\Nigde%20University\Kurullar\Lisans%20ogrencileri\Anket-sonuc-toplu.xlsx" TargetMode="External"/></Relationships>
</file>

<file path=ppt/charts/_rels/chart5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eda\Desktop\Anket-sonuc-toplu.xlsx" TargetMode="External"/></Relationships>
</file>

<file path=ppt/charts/_rels/chart5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eda\Desktop\Anket-sonuc-toplu.xlsx" TargetMode="External"/></Relationships>
</file>

<file path=ppt/charts/_rels/chart5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eda\Desktop\Anket-sonuc-toplu.xlsx" TargetMode="External"/></Relationships>
</file>

<file path=ppt/charts/_rels/chart5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eda\Desktop\Anket-sonuc-toplu.xlsx" TargetMode="External"/></Relationships>
</file>

<file path=ppt/charts/_rels/chart5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eda\Desktop\Anket-sonuc-toplu.xlsx" TargetMode="External"/></Relationships>
</file>

<file path=ppt/charts/_rels/chart5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eda\Desktop\Anket-sonuc-toplu.xlsx" TargetMode="External"/></Relationships>
</file>

<file path=ppt/charts/_rels/chart5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eda\Desktop\Anket-sonuc-toplu.xlsx" TargetMode="External"/></Relationships>
</file>

<file path=ppt/charts/_rels/chart5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eda\Desktop\Anket-sonuc-toplu.xlsx" TargetMode="External"/></Relationships>
</file>

<file path=ppt/charts/_rels/chart5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eda\Desktop\Anket-sonuc-toplu.xlsx" TargetMode="External"/></Relationships>
</file>

<file path=ppt/charts/_rels/chart5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eda\Desktop\Anket-sonuc-toplu.xlsx" TargetMode="External"/></Relationships>
</file>

<file path=ppt/charts/_rels/chart6.xml.rels><?xml version="1.0" encoding="UTF-8" standalone="yes"?>
<Relationships xmlns="http://schemas.openxmlformats.org/package/2006/relationships"><Relationship Id="rId3" Type="http://schemas.microsoft.com/office/2011/relationships/chartStyle" Target="style6.xml"/><Relationship Id="rId2" Type="http://schemas.microsoft.com/office/2011/relationships/chartColorStyle" Target="colors6.xml"/><Relationship Id="rId1" Type="http://schemas.openxmlformats.org/officeDocument/2006/relationships/oleObject" Target="file:///C:\Users\Emre\Desktop\Desktop\Backup\Nigde%20University\Kurullar\Lisans%20ogrencileri\Anket-sonuc-toplu.xlsx" TargetMode="External"/></Relationships>
</file>

<file path=ppt/charts/_rels/chart6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eda\Desktop\Anket-sonuc-toplu.xlsx" TargetMode="External"/></Relationships>
</file>

<file path=ppt/charts/_rels/chart6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eda\Desktop\Anket-sonuc-toplu.xlsx" TargetMode="External"/></Relationships>
</file>

<file path=ppt/charts/_rels/chart6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eda\Desktop\Anket-sonuc-toplu.xlsx" TargetMode="External"/></Relationships>
</file>

<file path=ppt/charts/_rels/chart6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eda\Desktop\Anket-sonuc-toplu.xlsx" TargetMode="External"/></Relationships>
</file>

<file path=ppt/charts/_rels/chart6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eda\Desktop\Anket-sonuc-toplu.xlsx" TargetMode="External"/></Relationships>
</file>

<file path=ppt/charts/_rels/chart6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eda\Desktop\Anket-sonuc-toplu.xlsx" TargetMode="External"/></Relationships>
</file>

<file path=ppt/charts/_rels/chart6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eda\Desktop\Anket-sonuc-toplu.xlsx" TargetMode="External"/></Relationships>
</file>

<file path=ppt/charts/_rels/chart6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eda\Desktop\Anket-sonuc-toplu.xlsx" TargetMode="External"/></Relationships>
</file>

<file path=ppt/charts/_rels/chart6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eda\Desktop\Anket-sonuc-toplu.xlsx" TargetMode="External"/></Relationships>
</file>

<file path=ppt/charts/_rels/chart6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eda\Desktop\Anket-sonuc-toplu.xlsx" TargetMode="External"/></Relationships>
</file>

<file path=ppt/charts/_rels/chart7.xml.rels><?xml version="1.0" encoding="UTF-8" standalone="yes"?>
<Relationships xmlns="http://schemas.openxmlformats.org/package/2006/relationships"><Relationship Id="rId3" Type="http://schemas.microsoft.com/office/2011/relationships/chartStyle" Target="style7.xml"/><Relationship Id="rId2" Type="http://schemas.microsoft.com/office/2011/relationships/chartColorStyle" Target="colors7.xml"/><Relationship Id="rId1" Type="http://schemas.openxmlformats.org/officeDocument/2006/relationships/oleObject" Target="file:///C:\Users\Emre\Desktop\Desktop\Backup\Nigde%20University\Kurullar\Lisans%20ogrencileri\Anket-sonuc-toplu.xlsx" TargetMode="External"/></Relationships>
</file>

<file path=ppt/charts/_rels/chart7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eda\Desktop\Anket-sonuc-toplu.xlsx" TargetMode="External"/></Relationships>
</file>

<file path=ppt/charts/_rels/chart7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eda\Desktop\Anket-sonuc-toplu.xlsx" TargetMode="External"/></Relationships>
</file>

<file path=ppt/charts/_rels/chart7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eda\Desktop\Anket-sonuc-toplu.xlsx" TargetMode="External"/></Relationships>
</file>

<file path=ppt/charts/_rels/chart7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eda\Desktop\Anket-sonuc-toplu.xlsx" TargetMode="External"/></Relationships>
</file>

<file path=ppt/charts/_rels/chart7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eda\Desktop\Anket-sonuc-toplu.xlsx" TargetMode="External"/></Relationships>
</file>

<file path=ppt/charts/_rels/chart7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eda\Desktop\Anket-sonuc-toplu.xlsx" TargetMode="External"/></Relationships>
</file>

<file path=ppt/charts/_rels/chart7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eda\Desktop\Anket-sonuc-toplu.xlsx" TargetMode="External"/></Relationships>
</file>

<file path=ppt/charts/_rels/chart7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eda\Desktop\Anket-sonuc-toplu.xlsx" TargetMode="External"/></Relationships>
</file>

<file path=ppt/charts/_rels/chart7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eda\Desktop\Anket-sonuc-toplu.xlsx" TargetMode="External"/></Relationships>
</file>

<file path=ppt/charts/_rels/chart7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eda\Desktop\Anket-sonuc-toplu.xlsx" TargetMode="External"/></Relationships>
</file>

<file path=ppt/charts/_rels/chart8.xml.rels><?xml version="1.0" encoding="UTF-8" standalone="yes"?>
<Relationships xmlns="http://schemas.openxmlformats.org/package/2006/relationships"><Relationship Id="rId3" Type="http://schemas.microsoft.com/office/2011/relationships/chartStyle" Target="style8.xml"/><Relationship Id="rId2" Type="http://schemas.microsoft.com/office/2011/relationships/chartColorStyle" Target="colors8.xml"/><Relationship Id="rId1" Type="http://schemas.openxmlformats.org/officeDocument/2006/relationships/oleObject" Target="file:///C:\Users\Emre\Desktop\Desktop\Backup\Nigde%20University\Kurullar\Lisans%20ogrencileri\Anket-sonuc-toplu.xlsx" TargetMode="External"/></Relationships>
</file>

<file path=ppt/charts/_rels/chart8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eda\Desktop\Anket-sonuc-toplu.xlsx" TargetMode="External"/></Relationships>
</file>

<file path=ppt/charts/_rels/chart8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eda\Desktop\Anket-sonuc-toplu.xlsx" TargetMode="External"/></Relationships>
</file>

<file path=ppt/charts/_rels/chart8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eda\Desktop\Anket-sonuc-toplu.xlsx" TargetMode="External"/></Relationships>
</file>

<file path=ppt/charts/_rels/chart8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eda\Desktop\Anket-sonuc-toplu.xlsx" TargetMode="External"/></Relationships>
</file>

<file path=ppt/charts/_rels/chart8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eda\Desktop\Anket-sonuc-toplu.xlsx" TargetMode="External"/></Relationships>
</file>

<file path=ppt/charts/_rels/chart8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eda\Desktop\Anket-sonuc-toplu.xlsx" TargetMode="External"/></Relationships>
</file>

<file path=ppt/charts/_rels/chart8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eda\Desktop\Anket-sonuc-toplu.xlsx" TargetMode="External"/></Relationships>
</file>

<file path=ppt/charts/_rels/chart8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eda\Desktop\Anket-sonuc-toplu.xlsx" TargetMode="External"/></Relationships>
</file>

<file path=ppt/charts/_rels/chart8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eda\Desktop\Anket-sonuc-toplu.xlsx" TargetMode="External"/></Relationships>
</file>

<file path=ppt/charts/_rels/chart8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eda\Desktop\Anket-sonuc-toplu.xlsx" TargetMode="External"/></Relationships>
</file>

<file path=ppt/charts/_rels/chart9.xml.rels><?xml version="1.0" encoding="UTF-8" standalone="yes"?>
<Relationships xmlns="http://schemas.openxmlformats.org/package/2006/relationships"><Relationship Id="rId3" Type="http://schemas.microsoft.com/office/2011/relationships/chartStyle" Target="style9.xml"/><Relationship Id="rId2" Type="http://schemas.microsoft.com/office/2011/relationships/chartColorStyle" Target="colors9.xml"/><Relationship Id="rId1" Type="http://schemas.openxmlformats.org/officeDocument/2006/relationships/oleObject" Target="file:///C:\Users\Emre\Desktop\Desktop\Backup\Nigde%20University\Kurullar\Lisans%20ogrencileri\Anket-sonuc-toplu.xlsx" TargetMode="External"/></Relationships>
</file>

<file path=ppt/charts/_rels/chart9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eda\Desktop\Anket-sonuc-toplu.xlsx" TargetMode="External"/></Relationships>
</file>

<file path=ppt/charts/_rels/chart9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eda\Desktop\Anket-sonuc-toplu.xlsx" TargetMode="External"/></Relationships>
</file>

<file path=ppt/charts/_rels/chart9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eda\Desktop\Anket-sonuc-toplu.xlsx" TargetMode="External"/></Relationships>
</file>

<file path=ppt/charts/_rels/chart9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eda\Desktop\Anket-sonuc-toplu.xlsx" TargetMode="External"/></Relationships>
</file>

<file path=ppt/charts/_rels/chart9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eda\Desktop\Anket-sonuc-toplu.xlsx" TargetMode="External"/></Relationships>
</file>

<file path=ppt/charts/_rels/chart9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eda\Desktop\Anket-sonuc-toplu.xlsx" TargetMode="External"/></Relationships>
</file>

<file path=ppt/charts/_rels/chart9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eda\Desktop\Anket-sonuc-toplu.xlsx" TargetMode="External"/></Relationships>
</file>

<file path=ppt/charts/_rels/chart9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eda\Desktop\Anket-sonuc-toplu.xlsx" TargetMode="External"/></Relationships>
</file>

<file path=ppt/charts/_rels/chart9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eda\Desktop\Anket-sonuc-toplu.xlsx" TargetMode="External"/></Relationships>
</file>

<file path=ppt/charts/_rels/chart9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eda\Desktop\Anket-sonuc-toplu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9293063719147789E-2"/>
          <c:y val="7.9494105657169287E-2"/>
          <c:w val="0.87627814128867698"/>
          <c:h val="0.7826675536016178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'Ilk Sorular'!$B$2</c:f>
              <c:strCache>
                <c:ptCount val="1"/>
                <c:pt idx="0">
                  <c:v>1. sınıf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tr-T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'Ilk Sorular'!$C$1:$E$1</c:f>
              <c:strCache>
                <c:ptCount val="3"/>
                <c:pt idx="0">
                  <c:v>TGM</c:v>
                </c:pt>
                <c:pt idx="1">
                  <c:v>BUT</c:v>
                </c:pt>
                <c:pt idx="2">
                  <c:v>TBTF</c:v>
                </c:pt>
              </c:strCache>
            </c:strRef>
          </c:cat>
          <c:val>
            <c:numRef>
              <c:f>'Ilk Sorular'!$C$2:$E$2</c:f>
              <c:numCache>
                <c:formatCode>General</c:formatCode>
                <c:ptCount val="3"/>
                <c:pt idx="0">
                  <c:v>29</c:v>
                </c:pt>
                <c:pt idx="1">
                  <c:v>22</c:v>
                </c:pt>
                <c:pt idx="2">
                  <c:v>51</c:v>
                </c:pt>
              </c:numCache>
            </c:numRef>
          </c:val>
        </c:ser>
        <c:ser>
          <c:idx val="1"/>
          <c:order val="1"/>
          <c:tx>
            <c:strRef>
              <c:f>'Ilk Sorular'!$B$3</c:f>
              <c:strCache>
                <c:ptCount val="1"/>
                <c:pt idx="0">
                  <c:v>2. sınıf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tr-T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'Ilk Sorular'!$C$1:$E$1</c:f>
              <c:strCache>
                <c:ptCount val="3"/>
                <c:pt idx="0">
                  <c:v>TGM</c:v>
                </c:pt>
                <c:pt idx="1">
                  <c:v>BUT</c:v>
                </c:pt>
                <c:pt idx="2">
                  <c:v>TBTF</c:v>
                </c:pt>
              </c:strCache>
            </c:strRef>
          </c:cat>
          <c:val>
            <c:numRef>
              <c:f>'Ilk Sorular'!$C$3:$E$3</c:f>
              <c:numCache>
                <c:formatCode>General</c:formatCode>
                <c:ptCount val="3"/>
                <c:pt idx="0">
                  <c:v>20</c:v>
                </c:pt>
                <c:pt idx="1">
                  <c:v>15</c:v>
                </c:pt>
                <c:pt idx="2">
                  <c:v>35</c:v>
                </c:pt>
              </c:numCache>
            </c:numRef>
          </c:val>
        </c:ser>
        <c:ser>
          <c:idx val="2"/>
          <c:order val="2"/>
          <c:tx>
            <c:strRef>
              <c:f>'Ilk Sorular'!$B$4</c:f>
              <c:strCache>
                <c:ptCount val="1"/>
                <c:pt idx="0">
                  <c:v>Toplam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tr-T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'Ilk Sorular'!$C$1:$E$1</c:f>
              <c:strCache>
                <c:ptCount val="3"/>
                <c:pt idx="0">
                  <c:v>TGM</c:v>
                </c:pt>
                <c:pt idx="1">
                  <c:v>BUT</c:v>
                </c:pt>
                <c:pt idx="2">
                  <c:v>TBTF</c:v>
                </c:pt>
              </c:strCache>
            </c:strRef>
          </c:cat>
          <c:val>
            <c:numRef>
              <c:f>'Ilk Sorular'!$C$4:$E$4</c:f>
              <c:numCache>
                <c:formatCode>General</c:formatCode>
                <c:ptCount val="3"/>
                <c:pt idx="0">
                  <c:v>49</c:v>
                </c:pt>
                <c:pt idx="1">
                  <c:v>37</c:v>
                </c:pt>
                <c:pt idx="2">
                  <c:v>86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85263872"/>
        <c:axId val="85265408"/>
      </c:barChart>
      <c:catAx>
        <c:axId val="852638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tr-TR"/>
          </a:p>
        </c:txPr>
        <c:crossAx val="85265408"/>
        <c:crosses val="autoZero"/>
        <c:auto val="1"/>
        <c:lblAlgn val="ctr"/>
        <c:lblOffset val="100"/>
        <c:noMultiLvlLbl val="0"/>
      </c:catAx>
      <c:valAx>
        <c:axId val="8526540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tr-TR"/>
          </a:p>
        </c:txPr>
        <c:crossAx val="852638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0864145502938892"/>
          <c:y val="8.3106905061731712E-2"/>
          <c:w val="0.58338371802757805"/>
          <c:h val="0.1219520383665753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tr-T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1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tr-TR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'Sayfa 1'!$B$32</c:f>
              <c:strCache>
                <c:ptCount val="1"/>
                <c:pt idx="0">
                  <c:v>TGM-Toplam</c:v>
                </c:pt>
              </c:strCache>
            </c:strRef>
          </c:tx>
          <c:dPt>
            <c:idx val="0"/>
            <c:bubble3D val="0"/>
            <c:spPr>
              <a:solidFill>
                <a:srgbClr val="92D050"/>
              </a:solidFill>
              <a:ln w="19050">
                <a:solidFill>
                  <a:srgbClr val="92D050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accent2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solidFill>
                <a:schemeClr val="accent4"/>
              </a:solidFill>
              <a:ln w="19050">
                <a:solidFill>
                  <a:schemeClr val="accent4"/>
                </a:solidFill>
              </a:ln>
              <a:effectLst/>
            </c:spPr>
          </c:dPt>
          <c:cat>
            <c:strRef>
              <c:f>'Sayfa 1'!$C$31:$G$31</c:f>
              <c:strCache>
                <c:ptCount val="5"/>
                <c:pt idx="0">
                  <c:v>Fen Bilimleri</c:v>
                </c:pt>
                <c:pt idx="1">
                  <c:v>Türkçe ve Matematik</c:v>
                </c:pt>
                <c:pt idx="2">
                  <c:v>Sosyal Bilimler</c:v>
                </c:pt>
                <c:pt idx="3">
                  <c:v>Yabancı Dil</c:v>
                </c:pt>
                <c:pt idx="4">
                  <c:v>Diğer</c:v>
                </c:pt>
              </c:strCache>
            </c:strRef>
          </c:cat>
          <c:val>
            <c:numRef>
              <c:f>'Sayfa 1'!$C$32:$G$32</c:f>
              <c:numCache>
                <c:formatCode>General</c:formatCode>
                <c:ptCount val="5"/>
                <c:pt idx="0">
                  <c:v>44</c:v>
                </c:pt>
                <c:pt idx="1">
                  <c:v>2</c:v>
                </c:pt>
                <c:pt idx="2">
                  <c:v>0</c:v>
                </c:pt>
                <c:pt idx="3">
                  <c:v>0</c:v>
                </c:pt>
                <c:pt idx="4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tr-TR"/>
    </a:p>
  </c:txPr>
  <c:externalData r:id="rId1">
    <c:autoUpdate val="0"/>
  </c:externalData>
</c:chartSpace>
</file>

<file path=ppt/charts/chart10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'[Anket-sonuc-toplu.xlsx]Sayfa 4'!$C$125:$G$125</c:f>
              <c:strCache>
                <c:ptCount val="5"/>
                <c:pt idx="0">
                  <c:v>Son Derece Memnunum</c:v>
                </c:pt>
                <c:pt idx="1">
                  <c:v>Çok Memnunum</c:v>
                </c:pt>
                <c:pt idx="2">
                  <c:v>Memnunum</c:v>
                </c:pt>
                <c:pt idx="3">
                  <c:v>Memnun Değilim</c:v>
                </c:pt>
                <c:pt idx="4">
                  <c:v>Hiç Memnun Değilim</c:v>
                </c:pt>
              </c:strCache>
            </c:strRef>
          </c:cat>
          <c:val>
            <c:numRef>
              <c:f>'[Anket-sonuc-toplu.xlsx]Sayfa 4'!$C$129:$G$129</c:f>
              <c:numCache>
                <c:formatCode>General</c:formatCode>
                <c:ptCount val="5"/>
                <c:pt idx="0">
                  <c:v>10</c:v>
                </c:pt>
                <c:pt idx="1">
                  <c:v>12</c:v>
                </c:pt>
                <c:pt idx="2">
                  <c:v>13</c:v>
                </c:pt>
                <c:pt idx="3">
                  <c:v>1</c:v>
                </c:pt>
                <c:pt idx="4">
                  <c:v>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10961024"/>
        <c:axId val="110963712"/>
        <c:axId val="0"/>
      </c:bar3DChart>
      <c:catAx>
        <c:axId val="1109610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 sz="1200"/>
            </a:pPr>
            <a:endParaRPr lang="tr-TR"/>
          </a:p>
        </c:txPr>
        <c:crossAx val="110963712"/>
        <c:crosses val="autoZero"/>
        <c:auto val="1"/>
        <c:lblAlgn val="ctr"/>
        <c:lblOffset val="100"/>
        <c:noMultiLvlLbl val="0"/>
      </c:catAx>
      <c:valAx>
        <c:axId val="11096371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/>
            </a:pPr>
            <a:endParaRPr lang="tr-TR"/>
          </a:p>
        </c:txPr>
        <c:crossAx val="110961024"/>
        <c:crosses val="autoZero"/>
        <c:crossBetween val="between"/>
        <c:majorUnit val="7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latin typeface="Arial" panose="020B0604020202020204" pitchFamily="34" charset="0"/>
          <a:cs typeface="Arial" panose="020B0604020202020204" pitchFamily="34" charset="0"/>
        </a:defRPr>
      </a:pPr>
      <a:endParaRPr lang="tr-TR"/>
    </a:p>
  </c:txPr>
  <c:externalData r:id="rId1">
    <c:autoUpdate val="0"/>
  </c:externalData>
</c:chartSpace>
</file>

<file path=ppt/charts/chart10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'[Anket-sonuc-toplu.xlsx]Sayfa 4'!$C$125:$G$125</c:f>
              <c:strCache>
                <c:ptCount val="5"/>
                <c:pt idx="0">
                  <c:v>Son Derece Memnunum</c:v>
                </c:pt>
                <c:pt idx="1">
                  <c:v>Çok Memnunum</c:v>
                </c:pt>
                <c:pt idx="2">
                  <c:v>Memnunum</c:v>
                </c:pt>
                <c:pt idx="3">
                  <c:v>Memnun Değilim</c:v>
                </c:pt>
                <c:pt idx="4">
                  <c:v>Hiç Memnun Değilim</c:v>
                </c:pt>
              </c:strCache>
            </c:strRef>
          </c:cat>
          <c:val>
            <c:numRef>
              <c:f>'[Anket-sonuc-toplu.xlsx]Sayfa 4'!$C$135:$G$135</c:f>
              <c:numCache>
                <c:formatCode>General</c:formatCode>
                <c:ptCount val="5"/>
                <c:pt idx="0">
                  <c:v>25</c:v>
                </c:pt>
                <c:pt idx="1">
                  <c:v>25</c:v>
                </c:pt>
                <c:pt idx="2">
                  <c:v>33</c:v>
                </c:pt>
                <c:pt idx="3">
                  <c:v>2</c:v>
                </c:pt>
                <c:pt idx="4">
                  <c:v>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10978944"/>
        <c:axId val="110990080"/>
        <c:axId val="0"/>
      </c:bar3DChart>
      <c:catAx>
        <c:axId val="1109789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 sz="1200"/>
            </a:pPr>
            <a:endParaRPr lang="tr-TR"/>
          </a:p>
        </c:txPr>
        <c:crossAx val="110990080"/>
        <c:crosses val="autoZero"/>
        <c:auto val="1"/>
        <c:lblAlgn val="ctr"/>
        <c:lblOffset val="100"/>
        <c:noMultiLvlLbl val="0"/>
      </c:catAx>
      <c:valAx>
        <c:axId val="11099008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/>
            </a:pPr>
            <a:endParaRPr lang="tr-TR"/>
          </a:p>
        </c:txPr>
        <c:crossAx val="110978944"/>
        <c:crosses val="autoZero"/>
        <c:crossBetween val="between"/>
        <c:majorUnit val="7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latin typeface="Arial" panose="020B0604020202020204" pitchFamily="34" charset="0"/>
          <a:cs typeface="Arial" panose="020B0604020202020204" pitchFamily="34" charset="0"/>
        </a:defRPr>
      </a:pPr>
      <a:endParaRPr lang="tr-TR"/>
    </a:p>
  </c:txPr>
  <c:externalData r:id="rId1">
    <c:autoUpdate val="0"/>
  </c:externalData>
</c:chartSpace>
</file>

<file path=ppt/charts/chart10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0"/>
      <c:rotY val="5"/>
      <c:rAngAx val="0"/>
      <c:perspective val="10"/>
    </c:view3D>
    <c:floor>
      <c:thickness val="0"/>
      <c:spPr>
        <a:noFill/>
        <a:ln w="6350">
          <a:noFill/>
        </a:ln>
      </c:spPr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'[Anket-sonuc_son 4 sayfa_06.04.2016 (1).xlsx]Sayfa 4'!$H$126</c:f>
              <c:strCache>
                <c:ptCount val="1"/>
                <c:pt idx="0">
                  <c:v>TGM-Toplam</c:v>
                </c:pt>
              </c:strCache>
            </c:strRef>
          </c:tx>
          <c:spPr>
            <a:solidFill>
              <a:srgbClr val="70AD47"/>
            </a:solidFill>
            <a:ln>
              <a:solidFill>
                <a:srgbClr val="70AD47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'[Anket-sonuc_son 4 sayfa_06.04.2016 (1).xlsx]Sayfa 4'!$I$125:$M$125</c:f>
              <c:strCache>
                <c:ptCount val="5"/>
                <c:pt idx="0">
                  <c:v>Son Derece Memnunum</c:v>
                </c:pt>
                <c:pt idx="1">
                  <c:v>Çok Memnunum</c:v>
                </c:pt>
                <c:pt idx="2">
                  <c:v>Memnunum</c:v>
                </c:pt>
                <c:pt idx="3">
                  <c:v>Memnun Değilim</c:v>
                </c:pt>
                <c:pt idx="4">
                  <c:v>Hiç Memnun Değilim</c:v>
                </c:pt>
              </c:strCache>
            </c:strRef>
          </c:cat>
          <c:val>
            <c:numRef>
              <c:f>'[Anket-sonuc_son 4 sayfa_06.04.2016 (1).xlsx]Sayfa 4'!$I$126:$M$126</c:f>
              <c:numCache>
                <c:formatCode>General</c:formatCode>
                <c:ptCount val="5"/>
                <c:pt idx="0">
                  <c:v>15</c:v>
                </c:pt>
                <c:pt idx="1">
                  <c:v>13</c:v>
                </c:pt>
                <c:pt idx="2">
                  <c:v>20</c:v>
                </c:pt>
                <c:pt idx="3">
                  <c:v>1</c:v>
                </c:pt>
                <c:pt idx="4">
                  <c:v>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11009152"/>
        <c:axId val="111032576"/>
        <c:axId val="0"/>
      </c:bar3DChart>
      <c:catAx>
        <c:axId val="11100915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ln>
            <a:solidFill>
              <a:schemeClr val="tx1"/>
            </a:solidFill>
          </a:ln>
        </c:spPr>
        <c:txPr>
          <a:bodyPr/>
          <a:lstStyle/>
          <a:p>
            <a:pPr>
              <a:defRPr sz="1200"/>
            </a:pPr>
            <a:endParaRPr lang="tr-TR"/>
          </a:p>
        </c:txPr>
        <c:crossAx val="111032576"/>
        <c:crosses val="autoZero"/>
        <c:auto val="1"/>
        <c:lblAlgn val="ctr"/>
        <c:lblOffset val="100"/>
        <c:noMultiLvlLbl val="0"/>
      </c:catAx>
      <c:valAx>
        <c:axId val="11103257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ln>
            <a:solidFill>
              <a:schemeClr val="tx1"/>
            </a:solidFill>
          </a:ln>
        </c:spPr>
        <c:crossAx val="111009152"/>
        <c:crosses val="autoZero"/>
        <c:crossBetween val="between"/>
        <c:majorUnit val="5"/>
      </c:valAx>
    </c:plotArea>
    <c:plotVisOnly val="1"/>
    <c:dispBlanksAs val="gap"/>
    <c:showDLblsOverMax val="0"/>
  </c:chart>
  <c:txPr>
    <a:bodyPr/>
    <a:lstStyle/>
    <a:p>
      <a:pPr>
        <a:defRPr sz="1600">
          <a:latin typeface="Arial" panose="020B0604020202020204" pitchFamily="34" charset="0"/>
          <a:cs typeface="Arial" panose="020B0604020202020204" pitchFamily="34" charset="0"/>
        </a:defRPr>
      </a:pPr>
      <a:endParaRPr lang="tr-TR"/>
    </a:p>
  </c:txPr>
  <c:externalData r:id="rId1">
    <c:autoUpdate val="0"/>
  </c:externalData>
</c:chartSpace>
</file>

<file path=ppt/charts/chart10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'[Anket-sonuc-toplu.xlsx]Sayfa 4'!$C$125:$G$125</c:f>
              <c:strCache>
                <c:ptCount val="5"/>
                <c:pt idx="0">
                  <c:v>Son Derece Memnunum</c:v>
                </c:pt>
                <c:pt idx="1">
                  <c:v>Çok Memnunum</c:v>
                </c:pt>
                <c:pt idx="2">
                  <c:v>Memnunum</c:v>
                </c:pt>
                <c:pt idx="3">
                  <c:v>Memnun Değilim</c:v>
                </c:pt>
                <c:pt idx="4">
                  <c:v>Hiç Memnun Değilim</c:v>
                </c:pt>
              </c:strCache>
            </c:strRef>
          </c:cat>
          <c:val>
            <c:numRef>
              <c:f>'[Anket-sonuc-toplu.xlsx]Sayfa 4'!$C$140:$G$140</c:f>
              <c:numCache>
                <c:formatCode>General</c:formatCode>
                <c:ptCount val="5"/>
                <c:pt idx="0">
                  <c:v>7</c:v>
                </c:pt>
                <c:pt idx="1">
                  <c:v>12</c:v>
                </c:pt>
                <c:pt idx="2">
                  <c:v>17</c:v>
                </c:pt>
                <c:pt idx="3">
                  <c:v>2</c:v>
                </c:pt>
                <c:pt idx="4">
                  <c:v>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11077632"/>
        <c:axId val="111080576"/>
        <c:axId val="0"/>
      </c:bar3DChart>
      <c:catAx>
        <c:axId val="1110776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 sz="1200"/>
            </a:pPr>
            <a:endParaRPr lang="tr-TR"/>
          </a:p>
        </c:txPr>
        <c:crossAx val="111080576"/>
        <c:crosses val="autoZero"/>
        <c:auto val="1"/>
        <c:lblAlgn val="ctr"/>
        <c:lblOffset val="100"/>
        <c:noMultiLvlLbl val="0"/>
      </c:catAx>
      <c:valAx>
        <c:axId val="11108057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/>
            </a:pPr>
            <a:endParaRPr lang="tr-TR"/>
          </a:p>
        </c:txPr>
        <c:crossAx val="111077632"/>
        <c:crosses val="autoZero"/>
        <c:crossBetween val="between"/>
        <c:majorUnit val="6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latin typeface="Arial" panose="020B0604020202020204" pitchFamily="34" charset="0"/>
          <a:cs typeface="Arial" panose="020B0604020202020204" pitchFamily="34" charset="0"/>
        </a:defRPr>
      </a:pPr>
      <a:endParaRPr lang="tr-TR"/>
    </a:p>
  </c:txPr>
  <c:externalData r:id="rId1">
    <c:autoUpdate val="0"/>
  </c:externalData>
</c:chartSpace>
</file>

<file path=ppt/charts/chart10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6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'[Anket-sonuc-toplu.xlsx]Sayfa 4'!$C$125:$G$125</c:f>
              <c:strCache>
                <c:ptCount val="5"/>
                <c:pt idx="0">
                  <c:v>Son Derece Memnunum</c:v>
                </c:pt>
                <c:pt idx="1">
                  <c:v>Çok Memnunum</c:v>
                </c:pt>
                <c:pt idx="2">
                  <c:v>Memnunum</c:v>
                </c:pt>
                <c:pt idx="3">
                  <c:v>Memnun Değilim</c:v>
                </c:pt>
                <c:pt idx="4">
                  <c:v>Hiç Memnun Değilim</c:v>
                </c:pt>
              </c:strCache>
            </c:strRef>
          </c:cat>
          <c:val>
            <c:numRef>
              <c:f>'[Anket-sonuc-toplu.xlsx]Sayfa 4'!$C$144:$G$144</c:f>
              <c:numCache>
                <c:formatCode>General</c:formatCode>
                <c:ptCount val="5"/>
                <c:pt idx="0">
                  <c:v>11</c:v>
                </c:pt>
                <c:pt idx="1">
                  <c:v>14</c:v>
                </c:pt>
                <c:pt idx="2">
                  <c:v>19</c:v>
                </c:pt>
                <c:pt idx="3">
                  <c:v>3</c:v>
                </c:pt>
                <c:pt idx="4">
                  <c:v>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11104000"/>
        <c:axId val="111106688"/>
        <c:axId val="0"/>
      </c:bar3DChart>
      <c:catAx>
        <c:axId val="1111040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 sz="1200"/>
            </a:pPr>
            <a:endParaRPr lang="tr-TR"/>
          </a:p>
        </c:txPr>
        <c:crossAx val="111106688"/>
        <c:crosses val="autoZero"/>
        <c:auto val="1"/>
        <c:lblAlgn val="ctr"/>
        <c:lblOffset val="100"/>
        <c:noMultiLvlLbl val="0"/>
      </c:catAx>
      <c:valAx>
        <c:axId val="11110668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/>
            </a:pPr>
            <a:endParaRPr lang="tr-TR"/>
          </a:p>
        </c:txPr>
        <c:crossAx val="111104000"/>
        <c:crosses val="autoZero"/>
        <c:crossBetween val="between"/>
        <c:majorUnit val="5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latin typeface="Arial" panose="020B0604020202020204" pitchFamily="34" charset="0"/>
          <a:cs typeface="Arial" panose="020B0604020202020204" pitchFamily="34" charset="0"/>
        </a:defRPr>
      </a:pPr>
      <a:endParaRPr lang="tr-TR"/>
    </a:p>
  </c:txPr>
  <c:externalData r:id="rId1">
    <c:autoUpdate val="0"/>
  </c:externalData>
</c:chartSpace>
</file>

<file path=ppt/charts/chart10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'[Anket-sonuc-toplu.xlsx]Sayfa 4'!$C$125:$G$125</c:f>
              <c:strCache>
                <c:ptCount val="5"/>
                <c:pt idx="0">
                  <c:v>Son Derece Memnunum</c:v>
                </c:pt>
                <c:pt idx="1">
                  <c:v>Çok Memnunum</c:v>
                </c:pt>
                <c:pt idx="2">
                  <c:v>Memnunum</c:v>
                </c:pt>
                <c:pt idx="3">
                  <c:v>Memnun Değilim</c:v>
                </c:pt>
                <c:pt idx="4">
                  <c:v>Hiç Memnun Değilim</c:v>
                </c:pt>
              </c:strCache>
            </c:strRef>
          </c:cat>
          <c:val>
            <c:numRef>
              <c:f>'[Anket-sonuc-toplu.xlsx]Sayfa 4'!$C$146:$G$146</c:f>
              <c:numCache>
                <c:formatCode>General</c:formatCode>
                <c:ptCount val="5"/>
                <c:pt idx="0">
                  <c:v>18</c:v>
                </c:pt>
                <c:pt idx="1">
                  <c:v>26</c:v>
                </c:pt>
                <c:pt idx="2">
                  <c:v>36</c:v>
                </c:pt>
                <c:pt idx="3">
                  <c:v>5</c:v>
                </c:pt>
                <c:pt idx="4">
                  <c:v>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11138304"/>
        <c:axId val="111145344"/>
        <c:axId val="0"/>
      </c:bar3DChart>
      <c:catAx>
        <c:axId val="1111383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 sz="1200"/>
            </a:pPr>
            <a:endParaRPr lang="tr-TR"/>
          </a:p>
        </c:txPr>
        <c:crossAx val="111145344"/>
        <c:crosses val="autoZero"/>
        <c:auto val="1"/>
        <c:lblAlgn val="ctr"/>
        <c:lblOffset val="100"/>
        <c:noMultiLvlLbl val="0"/>
      </c:catAx>
      <c:valAx>
        <c:axId val="11114534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/>
            </a:pPr>
            <a:endParaRPr lang="tr-TR"/>
          </a:p>
        </c:txPr>
        <c:crossAx val="111138304"/>
        <c:crosses val="autoZero"/>
        <c:crossBetween val="between"/>
        <c:majorUnit val="8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latin typeface="Arial" panose="020B0604020202020204" pitchFamily="34" charset="0"/>
          <a:cs typeface="Arial" panose="020B0604020202020204" pitchFamily="34" charset="0"/>
        </a:defRPr>
      </a:pPr>
      <a:endParaRPr lang="tr-TR"/>
    </a:p>
  </c:txPr>
  <c:externalData r:id="rId1">
    <c:autoUpdate val="0"/>
  </c:externalData>
</c:chartSpace>
</file>

<file path=ppt/charts/chart10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'[Anket-sonuc-toplu.xlsx]Sayfa 4'!$C$125:$G$125</c:f>
              <c:strCache>
                <c:ptCount val="5"/>
                <c:pt idx="0">
                  <c:v>Son Derece Memnunum</c:v>
                </c:pt>
                <c:pt idx="1">
                  <c:v>Çok Memnunum</c:v>
                </c:pt>
                <c:pt idx="2">
                  <c:v>Memnunum</c:v>
                </c:pt>
                <c:pt idx="3">
                  <c:v>Memnun Değilim</c:v>
                </c:pt>
                <c:pt idx="4">
                  <c:v>Hiç Memnun Değilim</c:v>
                </c:pt>
              </c:strCache>
            </c:strRef>
          </c:cat>
          <c:val>
            <c:numRef>
              <c:f>'[Anket-sonuc-toplu.xlsx]Sayfa 4'!$C$151:$G$151</c:f>
              <c:numCache>
                <c:formatCode>General</c:formatCode>
                <c:ptCount val="5"/>
                <c:pt idx="0">
                  <c:v>5</c:v>
                </c:pt>
                <c:pt idx="1">
                  <c:v>7</c:v>
                </c:pt>
                <c:pt idx="2">
                  <c:v>17</c:v>
                </c:pt>
                <c:pt idx="3">
                  <c:v>5</c:v>
                </c:pt>
                <c:pt idx="4">
                  <c:v>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11206784"/>
        <c:axId val="111209472"/>
        <c:axId val="0"/>
      </c:bar3DChart>
      <c:catAx>
        <c:axId val="1112067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 sz="1200"/>
            </a:pPr>
            <a:endParaRPr lang="tr-TR"/>
          </a:p>
        </c:txPr>
        <c:crossAx val="111209472"/>
        <c:crosses val="autoZero"/>
        <c:auto val="1"/>
        <c:lblAlgn val="ctr"/>
        <c:lblOffset val="100"/>
        <c:noMultiLvlLbl val="0"/>
      </c:catAx>
      <c:valAx>
        <c:axId val="11120947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/>
            </a:pPr>
            <a:endParaRPr lang="tr-TR"/>
          </a:p>
        </c:txPr>
        <c:crossAx val="111206784"/>
        <c:crosses val="autoZero"/>
        <c:crossBetween val="between"/>
        <c:majorUnit val="3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latin typeface="Arial" panose="020B0604020202020204" pitchFamily="34" charset="0"/>
          <a:cs typeface="Arial" panose="020B0604020202020204" pitchFamily="34" charset="0"/>
        </a:defRPr>
      </a:pPr>
      <a:endParaRPr lang="tr-TR"/>
    </a:p>
  </c:txPr>
  <c:externalData r:id="rId1">
    <c:autoUpdate val="0"/>
  </c:externalData>
</c:chartSpace>
</file>

<file path=ppt/charts/chart10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6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'[Anket-sonuc-toplu.xlsx]Sayfa 4'!$C$125:$G$125</c:f>
              <c:strCache>
                <c:ptCount val="5"/>
                <c:pt idx="0">
                  <c:v>Son Derece Memnunum</c:v>
                </c:pt>
                <c:pt idx="1">
                  <c:v>Çok Memnunum</c:v>
                </c:pt>
                <c:pt idx="2">
                  <c:v>Memnunum</c:v>
                </c:pt>
                <c:pt idx="3">
                  <c:v>Memnun Değilim</c:v>
                </c:pt>
                <c:pt idx="4">
                  <c:v>Hiç Memnun Değilim</c:v>
                </c:pt>
              </c:strCache>
            </c:strRef>
          </c:cat>
          <c:val>
            <c:numRef>
              <c:f>'[Anket-sonuc-toplu.xlsx]Sayfa 4'!$C$155:$G$155</c:f>
              <c:numCache>
                <c:formatCode>General</c:formatCode>
                <c:ptCount val="5"/>
                <c:pt idx="0">
                  <c:v>6</c:v>
                </c:pt>
                <c:pt idx="1">
                  <c:v>13</c:v>
                </c:pt>
                <c:pt idx="2">
                  <c:v>17</c:v>
                </c:pt>
                <c:pt idx="3">
                  <c:v>8</c:v>
                </c:pt>
                <c:pt idx="4">
                  <c:v>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11552384"/>
        <c:axId val="111571712"/>
        <c:axId val="0"/>
      </c:bar3DChart>
      <c:catAx>
        <c:axId val="1115523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 sz="1200"/>
            </a:pPr>
            <a:endParaRPr lang="tr-TR"/>
          </a:p>
        </c:txPr>
        <c:crossAx val="111571712"/>
        <c:crosses val="autoZero"/>
        <c:auto val="1"/>
        <c:lblAlgn val="ctr"/>
        <c:lblOffset val="100"/>
        <c:noMultiLvlLbl val="0"/>
      </c:catAx>
      <c:valAx>
        <c:axId val="11157171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/>
            </a:pPr>
            <a:endParaRPr lang="tr-TR"/>
          </a:p>
        </c:txPr>
        <c:crossAx val="111552384"/>
        <c:crosses val="autoZero"/>
        <c:crossBetween val="between"/>
        <c:majorUnit val="3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latin typeface="Arial" panose="020B0604020202020204" pitchFamily="34" charset="0"/>
          <a:cs typeface="Arial" panose="020B0604020202020204" pitchFamily="34" charset="0"/>
        </a:defRPr>
      </a:pPr>
      <a:endParaRPr lang="tr-TR"/>
    </a:p>
  </c:txPr>
  <c:externalData r:id="rId1">
    <c:autoUpdate val="0"/>
  </c:externalData>
</c:chartSpace>
</file>

<file path=ppt/charts/chart10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'[Anket-sonuc-toplu.xlsx]Sayfa 4'!$C$125:$G$125</c:f>
              <c:strCache>
                <c:ptCount val="5"/>
                <c:pt idx="0">
                  <c:v>Son Derece Memnunum</c:v>
                </c:pt>
                <c:pt idx="1">
                  <c:v>Çok Memnunum</c:v>
                </c:pt>
                <c:pt idx="2">
                  <c:v>Memnunum</c:v>
                </c:pt>
                <c:pt idx="3">
                  <c:v>Memnun Değilim</c:v>
                </c:pt>
                <c:pt idx="4">
                  <c:v>Hiç Memnun Değilim</c:v>
                </c:pt>
              </c:strCache>
            </c:strRef>
          </c:cat>
          <c:val>
            <c:numRef>
              <c:f>'[Anket-sonuc-toplu.xlsx]Sayfa 4'!$C$157:$G$157</c:f>
              <c:numCache>
                <c:formatCode>General</c:formatCode>
                <c:ptCount val="5"/>
                <c:pt idx="0">
                  <c:v>11</c:v>
                </c:pt>
                <c:pt idx="1">
                  <c:v>20</c:v>
                </c:pt>
                <c:pt idx="2">
                  <c:v>34</c:v>
                </c:pt>
                <c:pt idx="3">
                  <c:v>13</c:v>
                </c:pt>
                <c:pt idx="4">
                  <c:v>6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11586688"/>
        <c:axId val="111601920"/>
        <c:axId val="0"/>
      </c:bar3DChart>
      <c:catAx>
        <c:axId val="1115866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 sz="1200"/>
            </a:pPr>
            <a:endParaRPr lang="tr-TR"/>
          </a:p>
        </c:txPr>
        <c:crossAx val="111601920"/>
        <c:crosses val="autoZero"/>
        <c:auto val="1"/>
        <c:lblAlgn val="ctr"/>
        <c:lblOffset val="100"/>
        <c:noMultiLvlLbl val="0"/>
      </c:catAx>
      <c:valAx>
        <c:axId val="11160192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/>
            </a:pPr>
            <a:endParaRPr lang="tr-TR"/>
          </a:p>
        </c:txPr>
        <c:crossAx val="111586688"/>
        <c:crosses val="autoZero"/>
        <c:crossBetween val="between"/>
        <c:majorUnit val="7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latin typeface="Arial" panose="020B0604020202020204" pitchFamily="34" charset="0"/>
          <a:cs typeface="Arial" panose="020B0604020202020204" pitchFamily="34" charset="0"/>
        </a:defRPr>
      </a:pPr>
      <a:endParaRPr lang="tr-TR"/>
    </a:p>
  </c:txPr>
  <c:externalData r:id="rId1">
    <c:autoUpdate val="0"/>
  </c:externalData>
</c:chartSpace>
</file>

<file path=ppt/charts/chart10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'[Anket-sonuc-toplu.xlsx]Sayfa 4'!$C$159:$G$159</c:f>
              <c:strCache>
                <c:ptCount val="5"/>
                <c:pt idx="0">
                  <c:v>Son Derece Memnunum</c:v>
                </c:pt>
                <c:pt idx="1">
                  <c:v>Çok Memnunum</c:v>
                </c:pt>
                <c:pt idx="2">
                  <c:v>Memnunum</c:v>
                </c:pt>
                <c:pt idx="3">
                  <c:v>Memnun Değilim</c:v>
                </c:pt>
                <c:pt idx="4">
                  <c:v>Hiç Memnun Değilim</c:v>
                </c:pt>
              </c:strCache>
            </c:strRef>
          </c:cat>
          <c:val>
            <c:numRef>
              <c:f>'[Anket-sonuc-toplu.xlsx]Sayfa 4'!$C$163:$G$163</c:f>
              <c:numCache>
                <c:formatCode>General</c:formatCode>
                <c:ptCount val="5"/>
                <c:pt idx="0">
                  <c:v>9</c:v>
                </c:pt>
                <c:pt idx="1">
                  <c:v>3</c:v>
                </c:pt>
                <c:pt idx="2">
                  <c:v>16</c:v>
                </c:pt>
                <c:pt idx="3">
                  <c:v>5</c:v>
                </c:pt>
                <c:pt idx="4">
                  <c:v>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11655168"/>
        <c:axId val="111662208"/>
        <c:axId val="0"/>
      </c:bar3DChart>
      <c:catAx>
        <c:axId val="1116551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 sz="1200"/>
            </a:pPr>
            <a:endParaRPr lang="tr-TR"/>
          </a:p>
        </c:txPr>
        <c:crossAx val="111662208"/>
        <c:crosses val="autoZero"/>
        <c:auto val="1"/>
        <c:lblAlgn val="ctr"/>
        <c:lblOffset val="100"/>
        <c:noMultiLvlLbl val="0"/>
      </c:catAx>
      <c:valAx>
        <c:axId val="11166220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/>
            </a:pPr>
            <a:endParaRPr lang="tr-TR"/>
          </a:p>
        </c:txPr>
        <c:crossAx val="111655168"/>
        <c:crosses val="autoZero"/>
        <c:crossBetween val="between"/>
        <c:majorUnit val="4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latin typeface="Arial" panose="020B0604020202020204" pitchFamily="34" charset="0"/>
          <a:cs typeface="Arial" panose="020B0604020202020204" pitchFamily="34" charset="0"/>
        </a:defRPr>
      </a:pPr>
      <a:endParaRPr lang="tr-TR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'Sayfa 1'!$B$35</c:f>
              <c:strCache>
                <c:ptCount val="1"/>
                <c:pt idx="0">
                  <c:v>TBTF-Toplam</c:v>
                </c:pt>
              </c:strCache>
            </c:strRef>
          </c:tx>
          <c:dPt>
            <c:idx val="0"/>
            <c:bubble3D val="0"/>
            <c:spPr>
              <a:solidFill>
                <a:srgbClr val="92D050"/>
              </a:solidFill>
              <a:ln w="19050">
                <a:solidFill>
                  <a:srgbClr val="92D050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accent2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solidFill>
                <a:schemeClr val="accent4"/>
              </a:solidFill>
              <a:ln w="19050">
                <a:solidFill>
                  <a:schemeClr val="accent4"/>
                </a:solidFill>
              </a:ln>
              <a:effectLst/>
            </c:spPr>
          </c:dPt>
          <c:cat>
            <c:strRef>
              <c:f>'Sayfa 1'!$C$34:$G$34</c:f>
              <c:strCache>
                <c:ptCount val="5"/>
                <c:pt idx="0">
                  <c:v>Fen Bilimleri</c:v>
                </c:pt>
                <c:pt idx="1">
                  <c:v>Türkçe ve Matematik</c:v>
                </c:pt>
                <c:pt idx="2">
                  <c:v>Sosyal Bilimler</c:v>
                </c:pt>
                <c:pt idx="3">
                  <c:v>Yabancı Dil</c:v>
                </c:pt>
                <c:pt idx="4">
                  <c:v>Diğer</c:v>
                </c:pt>
              </c:strCache>
            </c:strRef>
          </c:cat>
          <c:val>
            <c:numRef>
              <c:f>'Sayfa 1'!$C$35:$G$35</c:f>
              <c:numCache>
                <c:formatCode>General</c:formatCode>
                <c:ptCount val="5"/>
                <c:pt idx="0">
                  <c:v>76</c:v>
                </c:pt>
                <c:pt idx="1">
                  <c:v>5</c:v>
                </c:pt>
                <c:pt idx="2">
                  <c:v>0</c:v>
                </c:pt>
                <c:pt idx="3">
                  <c:v>0</c:v>
                </c:pt>
                <c:pt idx="4">
                  <c:v>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tr-TR"/>
    </a:p>
  </c:txPr>
  <c:externalData r:id="rId1">
    <c:autoUpdate val="0"/>
  </c:externalData>
</c:chartSpace>
</file>

<file path=ppt/charts/chart1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6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'[Anket-sonuc-toplu.xlsx]Sayfa 4'!$C$159:$G$159</c:f>
              <c:strCache>
                <c:ptCount val="5"/>
                <c:pt idx="0">
                  <c:v>Son Derece Memnunum</c:v>
                </c:pt>
                <c:pt idx="1">
                  <c:v>Çok Memnunum</c:v>
                </c:pt>
                <c:pt idx="2">
                  <c:v>Memnunum</c:v>
                </c:pt>
                <c:pt idx="3">
                  <c:v>Memnun Değilim</c:v>
                </c:pt>
                <c:pt idx="4">
                  <c:v>Hiç Memnun Değilim</c:v>
                </c:pt>
              </c:strCache>
            </c:strRef>
          </c:cat>
          <c:val>
            <c:numRef>
              <c:f>'[Anket-sonuc-toplu.xlsx]Sayfa 4'!$C$167:$G$167</c:f>
              <c:numCache>
                <c:formatCode>General</c:formatCode>
                <c:ptCount val="5"/>
                <c:pt idx="0">
                  <c:v>10</c:v>
                </c:pt>
                <c:pt idx="1">
                  <c:v>9</c:v>
                </c:pt>
                <c:pt idx="2">
                  <c:v>19</c:v>
                </c:pt>
                <c:pt idx="3">
                  <c:v>9</c:v>
                </c:pt>
                <c:pt idx="4">
                  <c:v>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11710208"/>
        <c:axId val="111712896"/>
        <c:axId val="0"/>
      </c:bar3DChart>
      <c:catAx>
        <c:axId val="1117102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 sz="1200"/>
            </a:pPr>
            <a:endParaRPr lang="tr-TR"/>
          </a:p>
        </c:txPr>
        <c:crossAx val="111712896"/>
        <c:crosses val="autoZero"/>
        <c:auto val="1"/>
        <c:lblAlgn val="ctr"/>
        <c:lblOffset val="100"/>
        <c:noMultiLvlLbl val="0"/>
      </c:catAx>
      <c:valAx>
        <c:axId val="11171289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/>
            </a:pPr>
            <a:endParaRPr lang="tr-TR"/>
          </a:p>
        </c:txPr>
        <c:crossAx val="111710208"/>
        <c:crosses val="autoZero"/>
        <c:crossBetween val="between"/>
        <c:majorUnit val="5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latin typeface="Arial" panose="020B0604020202020204" pitchFamily="34" charset="0"/>
          <a:cs typeface="Arial" panose="020B0604020202020204" pitchFamily="34" charset="0"/>
        </a:defRPr>
      </a:pPr>
      <a:endParaRPr lang="tr-TR"/>
    </a:p>
  </c:txPr>
  <c:externalData r:id="rId1">
    <c:autoUpdate val="0"/>
  </c:externalData>
</c:chartSpace>
</file>

<file path=ppt/charts/chart1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'[Anket-sonuc-toplu.xlsx]Sayfa 4'!$C$159:$G$159</c:f>
              <c:strCache>
                <c:ptCount val="5"/>
                <c:pt idx="0">
                  <c:v>Son Derece Memnunum</c:v>
                </c:pt>
                <c:pt idx="1">
                  <c:v>Çok Memnunum</c:v>
                </c:pt>
                <c:pt idx="2">
                  <c:v>Memnunum</c:v>
                </c:pt>
                <c:pt idx="3">
                  <c:v>Memnun Değilim</c:v>
                </c:pt>
                <c:pt idx="4">
                  <c:v>Hiç Memnun Değilim</c:v>
                </c:pt>
              </c:strCache>
            </c:strRef>
          </c:cat>
          <c:val>
            <c:numRef>
              <c:f>'[Anket-sonuc-toplu.xlsx]Sayfa 4'!$C$169:$G$169</c:f>
              <c:numCache>
                <c:formatCode>General</c:formatCode>
                <c:ptCount val="5"/>
                <c:pt idx="0">
                  <c:v>19</c:v>
                </c:pt>
                <c:pt idx="1">
                  <c:v>12</c:v>
                </c:pt>
                <c:pt idx="2">
                  <c:v>35</c:v>
                </c:pt>
                <c:pt idx="3">
                  <c:v>14</c:v>
                </c:pt>
                <c:pt idx="4">
                  <c:v>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11728128"/>
        <c:axId val="111731072"/>
        <c:axId val="0"/>
      </c:bar3DChart>
      <c:catAx>
        <c:axId val="1117281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 sz="1200"/>
            </a:pPr>
            <a:endParaRPr lang="tr-TR"/>
          </a:p>
        </c:txPr>
        <c:crossAx val="111731072"/>
        <c:crosses val="autoZero"/>
        <c:auto val="1"/>
        <c:lblAlgn val="ctr"/>
        <c:lblOffset val="100"/>
        <c:noMultiLvlLbl val="0"/>
      </c:catAx>
      <c:valAx>
        <c:axId val="11173107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/>
            </a:pPr>
            <a:endParaRPr lang="tr-TR"/>
          </a:p>
        </c:txPr>
        <c:crossAx val="111728128"/>
        <c:crosses val="autoZero"/>
        <c:crossBetween val="between"/>
        <c:majorUnit val="7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latin typeface="Arial" panose="020B0604020202020204" pitchFamily="34" charset="0"/>
          <a:cs typeface="Arial" panose="020B0604020202020204" pitchFamily="34" charset="0"/>
        </a:defRPr>
      </a:pPr>
      <a:endParaRPr lang="tr-TR"/>
    </a:p>
  </c:txPr>
  <c:externalData r:id="rId1">
    <c:autoUpdate val="0"/>
  </c:externalData>
</c:chartSpace>
</file>

<file path=ppt/charts/chart1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'[Anket-sonuc-toplu.xlsx]Sayfa 4'!$C$159:$G$159</c:f>
              <c:strCache>
                <c:ptCount val="5"/>
                <c:pt idx="0">
                  <c:v>Son Derece Memnunum</c:v>
                </c:pt>
                <c:pt idx="1">
                  <c:v>Çok Memnunum</c:v>
                </c:pt>
                <c:pt idx="2">
                  <c:v>Memnunum</c:v>
                </c:pt>
                <c:pt idx="3">
                  <c:v>Memnun Değilim</c:v>
                </c:pt>
                <c:pt idx="4">
                  <c:v>Hiç Memnun Değilim</c:v>
                </c:pt>
              </c:strCache>
            </c:strRef>
          </c:cat>
          <c:val>
            <c:numRef>
              <c:f>'[Anket-sonuc-toplu.xlsx]Sayfa 4'!$C$174:$G$174</c:f>
              <c:numCache>
                <c:formatCode>General</c:formatCode>
                <c:ptCount val="5"/>
                <c:pt idx="0">
                  <c:v>7</c:v>
                </c:pt>
                <c:pt idx="1">
                  <c:v>12</c:v>
                </c:pt>
                <c:pt idx="2">
                  <c:v>15</c:v>
                </c:pt>
                <c:pt idx="3">
                  <c:v>2</c:v>
                </c:pt>
                <c:pt idx="4">
                  <c:v>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09879680"/>
        <c:axId val="109882368"/>
        <c:axId val="0"/>
      </c:bar3DChart>
      <c:catAx>
        <c:axId val="1098796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 sz="1200"/>
            </a:pPr>
            <a:endParaRPr lang="tr-TR"/>
          </a:p>
        </c:txPr>
        <c:crossAx val="109882368"/>
        <c:crosses val="autoZero"/>
        <c:auto val="1"/>
        <c:lblAlgn val="ctr"/>
        <c:lblOffset val="100"/>
        <c:noMultiLvlLbl val="0"/>
      </c:catAx>
      <c:valAx>
        <c:axId val="10988236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/>
            </a:pPr>
            <a:endParaRPr lang="tr-TR"/>
          </a:p>
        </c:txPr>
        <c:crossAx val="109879680"/>
        <c:crosses val="autoZero"/>
        <c:crossBetween val="between"/>
        <c:majorUnit val="4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latin typeface="Arial" panose="020B0604020202020204" pitchFamily="34" charset="0"/>
          <a:cs typeface="Arial" panose="020B0604020202020204" pitchFamily="34" charset="0"/>
        </a:defRPr>
      </a:pPr>
      <a:endParaRPr lang="tr-TR"/>
    </a:p>
  </c:txPr>
  <c:externalData r:id="rId1">
    <c:autoUpdate val="0"/>
  </c:externalData>
</c:chartSpace>
</file>

<file path=ppt/charts/chart1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6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'[Anket-sonuc-toplu.xlsx]Sayfa 4'!$C$159:$G$159</c:f>
              <c:strCache>
                <c:ptCount val="5"/>
                <c:pt idx="0">
                  <c:v>Son Derece Memnunum</c:v>
                </c:pt>
                <c:pt idx="1">
                  <c:v>Çok Memnunum</c:v>
                </c:pt>
                <c:pt idx="2">
                  <c:v>Memnunum</c:v>
                </c:pt>
                <c:pt idx="3">
                  <c:v>Memnun Değilim</c:v>
                </c:pt>
                <c:pt idx="4">
                  <c:v>Hiç Memnun Değilim</c:v>
                </c:pt>
              </c:strCache>
            </c:strRef>
          </c:cat>
          <c:val>
            <c:numRef>
              <c:f>'[Anket-sonuc-toplu.xlsx]Sayfa 4'!$C$178:$G$178</c:f>
              <c:numCache>
                <c:formatCode>General</c:formatCode>
                <c:ptCount val="5"/>
                <c:pt idx="0">
                  <c:v>10</c:v>
                </c:pt>
                <c:pt idx="1">
                  <c:v>13</c:v>
                </c:pt>
                <c:pt idx="2">
                  <c:v>24</c:v>
                </c:pt>
                <c:pt idx="3">
                  <c:v>2</c:v>
                </c:pt>
                <c:pt idx="4">
                  <c:v>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09909888"/>
        <c:axId val="109912832"/>
        <c:axId val="0"/>
      </c:bar3DChart>
      <c:catAx>
        <c:axId val="1099098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 sz="1200"/>
            </a:pPr>
            <a:endParaRPr lang="tr-TR"/>
          </a:p>
        </c:txPr>
        <c:crossAx val="109912832"/>
        <c:crosses val="autoZero"/>
        <c:auto val="1"/>
        <c:lblAlgn val="ctr"/>
        <c:lblOffset val="100"/>
        <c:noMultiLvlLbl val="0"/>
      </c:catAx>
      <c:valAx>
        <c:axId val="10991283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/>
            </a:pPr>
            <a:endParaRPr lang="tr-TR"/>
          </a:p>
        </c:txPr>
        <c:crossAx val="1099098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latin typeface="Arial" panose="020B0604020202020204" pitchFamily="34" charset="0"/>
          <a:cs typeface="Arial" panose="020B0604020202020204" pitchFamily="34" charset="0"/>
        </a:defRPr>
      </a:pPr>
      <a:endParaRPr lang="tr-TR"/>
    </a:p>
  </c:txPr>
  <c:externalData r:id="rId1">
    <c:autoUpdate val="0"/>
  </c:externalData>
</c:chartSpace>
</file>

<file path=ppt/charts/chart1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'[Anket-sonuc-toplu.xlsx]Sayfa 4'!$C$159:$G$159</c:f>
              <c:strCache>
                <c:ptCount val="5"/>
                <c:pt idx="0">
                  <c:v>Son Derece Memnunum</c:v>
                </c:pt>
                <c:pt idx="1">
                  <c:v>Çok Memnunum</c:v>
                </c:pt>
                <c:pt idx="2">
                  <c:v>Memnunum</c:v>
                </c:pt>
                <c:pt idx="3">
                  <c:v>Memnun Değilim</c:v>
                </c:pt>
                <c:pt idx="4">
                  <c:v>Hiç Memnun Değilim</c:v>
                </c:pt>
              </c:strCache>
            </c:strRef>
          </c:cat>
          <c:val>
            <c:numRef>
              <c:f>'[Anket-sonuc-toplu.xlsx]Sayfa 4'!$C$180:$G$180</c:f>
              <c:numCache>
                <c:formatCode>General</c:formatCode>
                <c:ptCount val="5"/>
                <c:pt idx="0">
                  <c:v>17</c:v>
                </c:pt>
                <c:pt idx="1">
                  <c:v>25</c:v>
                </c:pt>
                <c:pt idx="2">
                  <c:v>39</c:v>
                </c:pt>
                <c:pt idx="3">
                  <c:v>4</c:v>
                </c:pt>
                <c:pt idx="4">
                  <c:v>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09923712"/>
        <c:axId val="109947136"/>
        <c:axId val="0"/>
      </c:bar3DChart>
      <c:catAx>
        <c:axId val="1099237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 sz="1200"/>
            </a:pPr>
            <a:endParaRPr lang="tr-TR"/>
          </a:p>
        </c:txPr>
        <c:crossAx val="109947136"/>
        <c:crosses val="autoZero"/>
        <c:auto val="1"/>
        <c:lblAlgn val="ctr"/>
        <c:lblOffset val="100"/>
        <c:noMultiLvlLbl val="0"/>
      </c:catAx>
      <c:valAx>
        <c:axId val="10994713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/>
            </a:pPr>
            <a:endParaRPr lang="tr-TR"/>
          </a:p>
        </c:txPr>
        <c:crossAx val="109923712"/>
        <c:crosses val="autoZero"/>
        <c:crossBetween val="between"/>
        <c:majorUnit val="8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latin typeface="Arial" panose="020B0604020202020204" pitchFamily="34" charset="0"/>
          <a:cs typeface="Arial" panose="020B0604020202020204" pitchFamily="34" charset="0"/>
        </a:defRPr>
      </a:pPr>
      <a:endParaRPr lang="tr-TR"/>
    </a:p>
  </c:txPr>
  <c:externalData r:id="rId1">
    <c:autoUpdate val="0"/>
  </c:externalData>
</c:chartSpace>
</file>

<file path=ppt/charts/chart1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'[Anket-sonuc-toplu.xlsx]Sayfa 4'!$C$159:$G$159</c:f>
              <c:strCache>
                <c:ptCount val="5"/>
                <c:pt idx="0">
                  <c:v>Son Derece Memnunum</c:v>
                </c:pt>
                <c:pt idx="1">
                  <c:v>Çok Memnunum</c:v>
                </c:pt>
                <c:pt idx="2">
                  <c:v>Memnunum</c:v>
                </c:pt>
                <c:pt idx="3">
                  <c:v>Memnun Değilim</c:v>
                </c:pt>
                <c:pt idx="4">
                  <c:v>Hiç Memnun Değilim</c:v>
                </c:pt>
              </c:strCache>
            </c:strRef>
          </c:cat>
          <c:val>
            <c:numRef>
              <c:f>'[Anket-sonuc-toplu.xlsx]Sayfa 4'!$C$185:$G$185</c:f>
              <c:numCache>
                <c:formatCode>General</c:formatCode>
                <c:ptCount val="5"/>
                <c:pt idx="0">
                  <c:v>6</c:v>
                </c:pt>
                <c:pt idx="1">
                  <c:v>10</c:v>
                </c:pt>
                <c:pt idx="2">
                  <c:v>14</c:v>
                </c:pt>
                <c:pt idx="3">
                  <c:v>5</c:v>
                </c:pt>
                <c:pt idx="4">
                  <c:v>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09988096"/>
        <c:axId val="110007424"/>
        <c:axId val="0"/>
      </c:bar3DChart>
      <c:catAx>
        <c:axId val="1099880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 sz="1200"/>
            </a:pPr>
            <a:endParaRPr lang="tr-TR"/>
          </a:p>
        </c:txPr>
        <c:crossAx val="110007424"/>
        <c:crosses val="autoZero"/>
        <c:auto val="1"/>
        <c:lblAlgn val="ctr"/>
        <c:lblOffset val="100"/>
        <c:noMultiLvlLbl val="0"/>
      </c:catAx>
      <c:valAx>
        <c:axId val="11000742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/>
            </a:pPr>
            <a:endParaRPr lang="tr-TR"/>
          </a:p>
        </c:txPr>
        <c:crossAx val="109988096"/>
        <c:crosses val="autoZero"/>
        <c:crossBetween val="between"/>
        <c:majorUnit val="2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latin typeface="Arial" panose="020B0604020202020204" pitchFamily="34" charset="0"/>
          <a:cs typeface="Arial" panose="020B0604020202020204" pitchFamily="34" charset="0"/>
        </a:defRPr>
      </a:pPr>
      <a:endParaRPr lang="tr-TR"/>
    </a:p>
  </c:txPr>
  <c:externalData r:id="rId1">
    <c:autoUpdate val="0"/>
  </c:externalData>
</c:chartSpace>
</file>

<file path=ppt/charts/chart1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6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'[Anket-sonuc-toplu.xlsx]Sayfa 4'!$C$159:$G$159</c:f>
              <c:strCache>
                <c:ptCount val="5"/>
                <c:pt idx="0">
                  <c:v>Son Derece Memnunum</c:v>
                </c:pt>
                <c:pt idx="1">
                  <c:v>Çok Memnunum</c:v>
                </c:pt>
                <c:pt idx="2">
                  <c:v>Memnunum</c:v>
                </c:pt>
                <c:pt idx="3">
                  <c:v>Memnun Değilim</c:v>
                </c:pt>
                <c:pt idx="4">
                  <c:v>Hiç Memnun Değilim</c:v>
                </c:pt>
              </c:strCache>
            </c:strRef>
          </c:cat>
          <c:val>
            <c:numRef>
              <c:f>'[Anket-sonuc-toplu.xlsx]Sayfa 4'!$C$189:$G$189</c:f>
              <c:numCache>
                <c:formatCode>General</c:formatCode>
                <c:ptCount val="5"/>
                <c:pt idx="0">
                  <c:v>15</c:v>
                </c:pt>
                <c:pt idx="1">
                  <c:v>10</c:v>
                </c:pt>
                <c:pt idx="2">
                  <c:v>18</c:v>
                </c:pt>
                <c:pt idx="3">
                  <c:v>4</c:v>
                </c:pt>
                <c:pt idx="4">
                  <c:v>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10047232"/>
        <c:axId val="110049920"/>
        <c:axId val="0"/>
      </c:bar3DChart>
      <c:catAx>
        <c:axId val="1100472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 sz="1200"/>
            </a:pPr>
            <a:endParaRPr lang="tr-TR"/>
          </a:p>
        </c:txPr>
        <c:crossAx val="110049920"/>
        <c:crosses val="autoZero"/>
        <c:auto val="1"/>
        <c:lblAlgn val="ctr"/>
        <c:lblOffset val="100"/>
        <c:noMultiLvlLbl val="0"/>
      </c:catAx>
      <c:valAx>
        <c:axId val="11004992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/>
            </a:pPr>
            <a:endParaRPr lang="tr-TR"/>
          </a:p>
        </c:txPr>
        <c:crossAx val="110047232"/>
        <c:crosses val="autoZero"/>
        <c:crossBetween val="between"/>
        <c:majorUnit val="3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latin typeface="Arial" panose="020B0604020202020204" pitchFamily="34" charset="0"/>
          <a:cs typeface="Arial" panose="020B0604020202020204" pitchFamily="34" charset="0"/>
        </a:defRPr>
      </a:pPr>
      <a:endParaRPr lang="tr-TR"/>
    </a:p>
  </c:txPr>
  <c:externalData r:id="rId1">
    <c:autoUpdate val="0"/>
  </c:externalData>
</c:chartSpace>
</file>

<file path=ppt/charts/chart1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'[Anket-sonuc-toplu.xlsx]Sayfa 4'!$C$159:$G$159</c:f>
              <c:strCache>
                <c:ptCount val="5"/>
                <c:pt idx="0">
                  <c:v>Son Derece Memnunum</c:v>
                </c:pt>
                <c:pt idx="1">
                  <c:v>Çok Memnunum</c:v>
                </c:pt>
                <c:pt idx="2">
                  <c:v>Memnunum</c:v>
                </c:pt>
                <c:pt idx="3">
                  <c:v>Memnun Değilim</c:v>
                </c:pt>
                <c:pt idx="4">
                  <c:v>Hiç Memnun Değilim</c:v>
                </c:pt>
              </c:strCache>
            </c:strRef>
          </c:cat>
          <c:val>
            <c:numRef>
              <c:f>'[Anket-sonuc-toplu.xlsx]Sayfa 4'!$C$191:$G$191</c:f>
              <c:numCache>
                <c:formatCode>General</c:formatCode>
                <c:ptCount val="5"/>
                <c:pt idx="0">
                  <c:v>21</c:v>
                </c:pt>
                <c:pt idx="1">
                  <c:v>20</c:v>
                </c:pt>
                <c:pt idx="2">
                  <c:v>32</c:v>
                </c:pt>
                <c:pt idx="3">
                  <c:v>9</c:v>
                </c:pt>
                <c:pt idx="4">
                  <c:v>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10061056"/>
        <c:axId val="110076288"/>
        <c:axId val="0"/>
      </c:bar3DChart>
      <c:catAx>
        <c:axId val="1100610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 sz="1200"/>
            </a:pPr>
            <a:endParaRPr lang="tr-TR"/>
          </a:p>
        </c:txPr>
        <c:crossAx val="110076288"/>
        <c:crosses val="autoZero"/>
        <c:auto val="1"/>
        <c:lblAlgn val="ctr"/>
        <c:lblOffset val="100"/>
        <c:noMultiLvlLbl val="0"/>
      </c:catAx>
      <c:valAx>
        <c:axId val="11007628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/>
            </a:pPr>
            <a:endParaRPr lang="tr-TR"/>
          </a:p>
        </c:txPr>
        <c:crossAx val="110061056"/>
        <c:crosses val="autoZero"/>
        <c:crossBetween val="between"/>
        <c:majorUnit val="7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latin typeface="Arial" panose="020B0604020202020204" pitchFamily="34" charset="0"/>
          <a:cs typeface="Arial" panose="020B0604020202020204" pitchFamily="34" charset="0"/>
        </a:defRPr>
      </a:pPr>
      <a:endParaRPr lang="tr-TR"/>
    </a:p>
  </c:txPr>
  <c:externalData r:id="rId1">
    <c:autoUpdate val="0"/>
  </c:externalData>
</c:chartSpace>
</file>

<file path=ppt/charts/chart1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'[Anket-sonuc-toplu (1).xlsx]Sayfa 5'!$C$1:$G$1</c:f>
              <c:strCache>
                <c:ptCount val="5"/>
                <c:pt idx="0">
                  <c:v>Son Derece Memnunum</c:v>
                </c:pt>
                <c:pt idx="1">
                  <c:v>Çok Memnunum</c:v>
                </c:pt>
                <c:pt idx="2">
                  <c:v>Memnunum</c:v>
                </c:pt>
                <c:pt idx="3">
                  <c:v>Memnun Değilim</c:v>
                </c:pt>
                <c:pt idx="4">
                  <c:v>Hiç Memnun Değilim</c:v>
                </c:pt>
              </c:strCache>
            </c:strRef>
          </c:cat>
          <c:val>
            <c:numRef>
              <c:f>'[Anket-sonuc-toplu (1).xlsx]Sayfa 5'!$C$5:$G$5</c:f>
              <c:numCache>
                <c:formatCode>General</c:formatCode>
                <c:ptCount val="5"/>
                <c:pt idx="0">
                  <c:v>3</c:v>
                </c:pt>
                <c:pt idx="1">
                  <c:v>8</c:v>
                </c:pt>
                <c:pt idx="2">
                  <c:v>20</c:v>
                </c:pt>
                <c:pt idx="3">
                  <c:v>4</c:v>
                </c:pt>
                <c:pt idx="4">
                  <c:v>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11305088"/>
        <c:axId val="111307776"/>
        <c:axId val="0"/>
      </c:bar3DChart>
      <c:catAx>
        <c:axId val="1113050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 sz="1200"/>
            </a:pPr>
            <a:endParaRPr lang="tr-TR"/>
          </a:p>
        </c:txPr>
        <c:crossAx val="111307776"/>
        <c:crosses val="autoZero"/>
        <c:auto val="1"/>
        <c:lblAlgn val="ctr"/>
        <c:lblOffset val="100"/>
        <c:noMultiLvlLbl val="0"/>
      </c:catAx>
      <c:valAx>
        <c:axId val="11130777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/>
            </a:pPr>
            <a:endParaRPr lang="tr-TR"/>
          </a:p>
        </c:txPr>
        <c:crossAx val="111305088"/>
        <c:crosses val="autoZero"/>
        <c:crossBetween val="between"/>
        <c:majorUnit val="5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latin typeface="Arial" panose="020B0604020202020204" pitchFamily="34" charset="0"/>
          <a:cs typeface="Arial" panose="020B0604020202020204" pitchFamily="34" charset="0"/>
        </a:defRPr>
      </a:pPr>
      <a:endParaRPr lang="tr-TR"/>
    </a:p>
  </c:txPr>
  <c:externalData r:id="rId1">
    <c:autoUpdate val="0"/>
  </c:externalData>
</c:chartSpace>
</file>

<file path=ppt/charts/chart1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6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'[Anket-sonuc-toplu (1).xlsx]Sayfa 5'!$C$1:$G$1</c:f>
              <c:strCache>
                <c:ptCount val="5"/>
                <c:pt idx="0">
                  <c:v>Son Derece Memnunum</c:v>
                </c:pt>
                <c:pt idx="1">
                  <c:v>Çok Memnunum</c:v>
                </c:pt>
                <c:pt idx="2">
                  <c:v>Memnunum</c:v>
                </c:pt>
                <c:pt idx="3">
                  <c:v>Memnun Değilim</c:v>
                </c:pt>
                <c:pt idx="4">
                  <c:v>Hiç Memnun Değilim</c:v>
                </c:pt>
              </c:strCache>
            </c:strRef>
          </c:cat>
          <c:val>
            <c:numRef>
              <c:f>'[Anket-sonuc-toplu (1).xlsx]Sayfa 5'!$C$9:$G$9</c:f>
              <c:numCache>
                <c:formatCode>General</c:formatCode>
                <c:ptCount val="5"/>
                <c:pt idx="0">
                  <c:v>6</c:v>
                </c:pt>
                <c:pt idx="1">
                  <c:v>12</c:v>
                </c:pt>
                <c:pt idx="2">
                  <c:v>23</c:v>
                </c:pt>
                <c:pt idx="3">
                  <c:v>4</c:v>
                </c:pt>
                <c:pt idx="4">
                  <c:v>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11343488"/>
        <c:axId val="111346432"/>
        <c:axId val="0"/>
      </c:bar3DChart>
      <c:catAx>
        <c:axId val="1113434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 sz="1200"/>
            </a:pPr>
            <a:endParaRPr lang="tr-TR"/>
          </a:p>
        </c:txPr>
        <c:crossAx val="111346432"/>
        <c:crosses val="autoZero"/>
        <c:auto val="1"/>
        <c:lblAlgn val="ctr"/>
        <c:lblOffset val="100"/>
        <c:noMultiLvlLbl val="0"/>
      </c:catAx>
      <c:valAx>
        <c:axId val="11134643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/>
            </a:pPr>
            <a:endParaRPr lang="tr-TR"/>
          </a:p>
        </c:txPr>
        <c:crossAx val="111343488"/>
        <c:crosses val="autoZero"/>
        <c:crossBetween val="between"/>
        <c:majorUnit val="5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latin typeface="Arial" panose="020B0604020202020204" pitchFamily="34" charset="0"/>
          <a:cs typeface="Arial" panose="020B0604020202020204" pitchFamily="34" charset="0"/>
        </a:defRPr>
      </a:pPr>
      <a:endParaRPr lang="tr-TR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'Sayfa 1'!$B$66</c:f>
              <c:strCache>
                <c:ptCount val="1"/>
                <c:pt idx="0">
                  <c:v>BUT-Toplam</c:v>
                </c:pt>
              </c:strCache>
            </c:strRef>
          </c:tx>
          <c:dPt>
            <c:idx val="0"/>
            <c:bubble3D val="0"/>
            <c:spPr>
              <a:solidFill>
                <a:srgbClr val="92D050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solidFill>
                <a:srgbClr val="FF66CC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5"/>
            <c:bubble3D val="0"/>
            <c:spPr>
              <a:solidFill>
                <a:schemeClr val="accent1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6"/>
            <c:bubble3D val="0"/>
            <c:spPr>
              <a:solidFill>
                <a:srgbClr val="7030A0"/>
              </a:solidFill>
              <a:ln w="19050">
                <a:solidFill>
                  <a:schemeClr val="lt1"/>
                </a:solidFill>
              </a:ln>
              <a:effectLst/>
            </c:spPr>
          </c:dPt>
          <c:cat>
            <c:strRef>
              <c:f>'Sayfa 1'!$C$65:$I$65</c:f>
              <c:strCache>
                <c:ptCount val="7"/>
                <c:pt idx="0">
                  <c:v>Kaliteli eğitim</c:v>
                </c:pt>
                <c:pt idx="1">
                  <c:v>Mesleki ilgi</c:v>
                </c:pt>
                <c:pt idx="2">
                  <c:v>LYS puanı</c:v>
                </c:pt>
                <c:pt idx="3">
                  <c:v>Birisinin yönlendirmesi</c:v>
                </c:pt>
                <c:pt idx="4">
                  <c:v>Burs</c:v>
                </c:pt>
                <c:pt idx="5">
                  <c:v>Yurt</c:v>
                </c:pt>
                <c:pt idx="6">
                  <c:v>Diğer</c:v>
                </c:pt>
              </c:strCache>
            </c:strRef>
          </c:cat>
          <c:val>
            <c:numRef>
              <c:f>'Sayfa 1'!$C$66:$I$66</c:f>
              <c:numCache>
                <c:formatCode>General</c:formatCode>
                <c:ptCount val="7"/>
                <c:pt idx="0">
                  <c:v>8</c:v>
                </c:pt>
                <c:pt idx="1">
                  <c:v>10</c:v>
                </c:pt>
                <c:pt idx="2">
                  <c:v>1</c:v>
                </c:pt>
                <c:pt idx="3">
                  <c:v>15</c:v>
                </c:pt>
                <c:pt idx="4">
                  <c:v>4</c:v>
                </c:pt>
                <c:pt idx="5">
                  <c:v>2</c:v>
                </c:pt>
                <c:pt idx="6">
                  <c:v>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tr-TR"/>
    </a:p>
  </c:txPr>
  <c:externalData r:id="rId1">
    <c:autoUpdate val="0"/>
  </c:externalData>
</c:chartSpace>
</file>

<file path=ppt/charts/chart1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'[Anket-sonuc-toplu (1).xlsx]Sayfa 5'!$C$1:$G$1</c:f>
              <c:strCache>
                <c:ptCount val="5"/>
                <c:pt idx="0">
                  <c:v>Son Derece Memnunum</c:v>
                </c:pt>
                <c:pt idx="1">
                  <c:v>Çok Memnunum</c:v>
                </c:pt>
                <c:pt idx="2">
                  <c:v>Memnunum</c:v>
                </c:pt>
                <c:pt idx="3">
                  <c:v>Memnun Değilim</c:v>
                </c:pt>
                <c:pt idx="4">
                  <c:v>Hiç Memnun Değilim</c:v>
                </c:pt>
              </c:strCache>
            </c:strRef>
          </c:cat>
          <c:val>
            <c:numRef>
              <c:f>'[Anket-sonuc-toplu (1).xlsx]Sayfa 5'!$C$11:$G$11</c:f>
              <c:numCache>
                <c:formatCode>General</c:formatCode>
                <c:ptCount val="5"/>
                <c:pt idx="0">
                  <c:v>9</c:v>
                </c:pt>
                <c:pt idx="1">
                  <c:v>20</c:v>
                </c:pt>
                <c:pt idx="2">
                  <c:v>43</c:v>
                </c:pt>
                <c:pt idx="3">
                  <c:v>8</c:v>
                </c:pt>
                <c:pt idx="4">
                  <c:v>4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11361408"/>
        <c:axId val="111393024"/>
        <c:axId val="0"/>
      </c:bar3DChart>
      <c:catAx>
        <c:axId val="1113614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 sz="1200"/>
            </a:pPr>
            <a:endParaRPr lang="tr-TR"/>
          </a:p>
        </c:txPr>
        <c:crossAx val="111393024"/>
        <c:crosses val="autoZero"/>
        <c:auto val="1"/>
        <c:lblAlgn val="ctr"/>
        <c:lblOffset val="100"/>
        <c:noMultiLvlLbl val="0"/>
      </c:catAx>
      <c:valAx>
        <c:axId val="11139302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/>
            </a:pPr>
            <a:endParaRPr lang="tr-TR"/>
          </a:p>
        </c:txPr>
        <c:crossAx val="111361408"/>
        <c:crosses val="autoZero"/>
        <c:crossBetween val="between"/>
        <c:majorUnit val="9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latin typeface="Arial" panose="020B0604020202020204" pitchFamily="34" charset="0"/>
          <a:cs typeface="Arial" panose="020B0604020202020204" pitchFamily="34" charset="0"/>
        </a:defRPr>
      </a:pPr>
      <a:endParaRPr lang="tr-TR"/>
    </a:p>
  </c:txPr>
  <c:externalData r:id="rId1">
    <c:autoUpdate val="0"/>
  </c:externalData>
</c:chartSpace>
</file>

<file path=ppt/charts/chart1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'[Anket-sonuc-toplu (1).xlsx]Sayfa 5'!$C$1:$G$1</c:f>
              <c:strCache>
                <c:ptCount val="5"/>
                <c:pt idx="0">
                  <c:v>Son Derece Memnunum</c:v>
                </c:pt>
                <c:pt idx="1">
                  <c:v>Çok Memnunum</c:v>
                </c:pt>
                <c:pt idx="2">
                  <c:v>Memnunum</c:v>
                </c:pt>
                <c:pt idx="3">
                  <c:v>Memnun Değilim</c:v>
                </c:pt>
                <c:pt idx="4">
                  <c:v>Hiç Memnun Değilim</c:v>
                </c:pt>
              </c:strCache>
            </c:strRef>
          </c:cat>
          <c:val>
            <c:numRef>
              <c:f>'[Anket-sonuc-toplu (1).xlsx]Sayfa 5'!$C$16:$G$16</c:f>
              <c:numCache>
                <c:formatCode>General</c:formatCode>
                <c:ptCount val="5"/>
                <c:pt idx="0">
                  <c:v>6</c:v>
                </c:pt>
                <c:pt idx="1">
                  <c:v>12</c:v>
                </c:pt>
                <c:pt idx="2">
                  <c:v>14</c:v>
                </c:pt>
                <c:pt idx="3">
                  <c:v>3</c:v>
                </c:pt>
                <c:pt idx="4">
                  <c:v>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11487232"/>
        <c:axId val="111518848"/>
        <c:axId val="0"/>
      </c:bar3DChart>
      <c:catAx>
        <c:axId val="1114872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 sz="1200"/>
            </a:pPr>
            <a:endParaRPr lang="tr-TR"/>
          </a:p>
        </c:txPr>
        <c:crossAx val="111518848"/>
        <c:crosses val="autoZero"/>
        <c:auto val="1"/>
        <c:lblAlgn val="ctr"/>
        <c:lblOffset val="100"/>
        <c:noMultiLvlLbl val="0"/>
      </c:catAx>
      <c:valAx>
        <c:axId val="11151884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/>
            </a:pPr>
            <a:endParaRPr lang="tr-TR"/>
          </a:p>
        </c:txPr>
        <c:crossAx val="111487232"/>
        <c:crosses val="autoZero"/>
        <c:crossBetween val="between"/>
        <c:majorUnit val="2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latin typeface="Arial" panose="020B0604020202020204" pitchFamily="34" charset="0"/>
          <a:cs typeface="Arial" panose="020B0604020202020204" pitchFamily="34" charset="0"/>
        </a:defRPr>
      </a:pPr>
      <a:endParaRPr lang="tr-TR"/>
    </a:p>
  </c:txPr>
  <c:externalData r:id="rId1">
    <c:autoUpdate val="0"/>
  </c:externalData>
</c:chartSpace>
</file>

<file path=ppt/charts/chart1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6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'[Anket-sonuc-toplu (1).xlsx]Sayfa 5'!$C$1:$G$1</c:f>
              <c:strCache>
                <c:ptCount val="5"/>
                <c:pt idx="0">
                  <c:v>Son Derece Memnunum</c:v>
                </c:pt>
                <c:pt idx="1">
                  <c:v>Çok Memnunum</c:v>
                </c:pt>
                <c:pt idx="2">
                  <c:v>Memnunum</c:v>
                </c:pt>
                <c:pt idx="3">
                  <c:v>Memnun Değilim</c:v>
                </c:pt>
                <c:pt idx="4">
                  <c:v>Hiç Memnun Değilim</c:v>
                </c:pt>
              </c:strCache>
            </c:strRef>
          </c:cat>
          <c:val>
            <c:numRef>
              <c:f>'[Anket-sonuc-toplu (1).xlsx]Sayfa 5'!$C$20:$G$20</c:f>
              <c:numCache>
                <c:formatCode>General</c:formatCode>
                <c:ptCount val="5"/>
                <c:pt idx="0">
                  <c:v>7</c:v>
                </c:pt>
                <c:pt idx="1">
                  <c:v>8</c:v>
                </c:pt>
                <c:pt idx="2">
                  <c:v>26</c:v>
                </c:pt>
                <c:pt idx="3">
                  <c:v>5</c:v>
                </c:pt>
                <c:pt idx="4">
                  <c:v>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12271360"/>
        <c:axId val="112274048"/>
        <c:axId val="0"/>
      </c:bar3DChart>
      <c:catAx>
        <c:axId val="1122713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 sz="1200"/>
            </a:pPr>
            <a:endParaRPr lang="tr-TR"/>
          </a:p>
        </c:txPr>
        <c:crossAx val="112274048"/>
        <c:crosses val="autoZero"/>
        <c:auto val="1"/>
        <c:lblAlgn val="ctr"/>
        <c:lblOffset val="100"/>
        <c:noMultiLvlLbl val="0"/>
      </c:catAx>
      <c:valAx>
        <c:axId val="11227404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/>
            </a:pPr>
            <a:endParaRPr lang="tr-TR"/>
          </a:p>
        </c:txPr>
        <c:crossAx val="112271360"/>
        <c:crosses val="autoZero"/>
        <c:crossBetween val="between"/>
        <c:majorUnit val="6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latin typeface="Arial" panose="020B0604020202020204" pitchFamily="34" charset="0"/>
          <a:cs typeface="Arial" panose="020B0604020202020204" pitchFamily="34" charset="0"/>
        </a:defRPr>
      </a:pPr>
      <a:endParaRPr lang="tr-TR"/>
    </a:p>
  </c:txPr>
  <c:externalData r:id="rId1">
    <c:autoUpdate val="0"/>
  </c:externalData>
</c:chartSpace>
</file>

<file path=ppt/charts/chart1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'[Anket-sonuc-toplu (1).xlsx]Sayfa 5'!$C$1:$G$1</c:f>
              <c:strCache>
                <c:ptCount val="5"/>
                <c:pt idx="0">
                  <c:v>Son Derece Memnunum</c:v>
                </c:pt>
                <c:pt idx="1">
                  <c:v>Çok Memnunum</c:v>
                </c:pt>
                <c:pt idx="2">
                  <c:v>Memnunum</c:v>
                </c:pt>
                <c:pt idx="3">
                  <c:v>Memnun Değilim</c:v>
                </c:pt>
                <c:pt idx="4">
                  <c:v>Hiç Memnun Değilim</c:v>
                </c:pt>
              </c:strCache>
            </c:strRef>
          </c:cat>
          <c:val>
            <c:numRef>
              <c:f>'[Anket-sonuc-toplu (1).xlsx]Sayfa 5'!$C$22:$G$22</c:f>
              <c:numCache>
                <c:formatCode>General</c:formatCode>
                <c:ptCount val="5"/>
                <c:pt idx="0">
                  <c:v>13</c:v>
                </c:pt>
                <c:pt idx="1">
                  <c:v>20</c:v>
                </c:pt>
                <c:pt idx="2">
                  <c:v>40</c:v>
                </c:pt>
                <c:pt idx="3">
                  <c:v>8</c:v>
                </c:pt>
                <c:pt idx="4">
                  <c:v>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12305664"/>
        <c:axId val="112312704"/>
        <c:axId val="0"/>
      </c:bar3DChart>
      <c:catAx>
        <c:axId val="1123056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 sz="1200"/>
            </a:pPr>
            <a:endParaRPr lang="tr-TR"/>
          </a:p>
        </c:txPr>
        <c:crossAx val="112312704"/>
        <c:crosses val="autoZero"/>
        <c:auto val="1"/>
        <c:lblAlgn val="ctr"/>
        <c:lblOffset val="100"/>
        <c:noMultiLvlLbl val="0"/>
      </c:catAx>
      <c:valAx>
        <c:axId val="11231270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/>
            </a:pPr>
            <a:endParaRPr lang="tr-TR"/>
          </a:p>
        </c:txPr>
        <c:crossAx val="112305664"/>
        <c:crosses val="autoZero"/>
        <c:crossBetween val="between"/>
        <c:majorUnit val="8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latin typeface="Arial" panose="020B0604020202020204" pitchFamily="34" charset="0"/>
          <a:cs typeface="Arial" panose="020B0604020202020204" pitchFamily="34" charset="0"/>
        </a:defRPr>
      </a:pPr>
      <a:endParaRPr lang="tr-TR"/>
    </a:p>
  </c:txPr>
  <c:externalData r:id="rId1">
    <c:autoUpdate val="0"/>
  </c:externalData>
</c:chartSpace>
</file>

<file path=ppt/charts/chart1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 w="25400">
          <a:noFill/>
        </a:ln>
        <a:effectLst/>
        <a:sp3d/>
      </c:spPr>
    </c:sideWall>
    <c:backWall>
      <c:thickness val="0"/>
      <c:spPr>
        <a:noFill/>
        <a:ln w="25400"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'[Anket-sonuc-toplu (1).xlsx]Sayfa 5'!$C$1:$G$1</c:f>
              <c:strCache>
                <c:ptCount val="5"/>
                <c:pt idx="0">
                  <c:v>Son Derece Memnunum</c:v>
                </c:pt>
                <c:pt idx="1">
                  <c:v>Çok Memnunum</c:v>
                </c:pt>
                <c:pt idx="2">
                  <c:v>Memnunum</c:v>
                </c:pt>
                <c:pt idx="3">
                  <c:v>Memnun Değilim</c:v>
                </c:pt>
                <c:pt idx="4">
                  <c:v>Hiç Memnun Değilim</c:v>
                </c:pt>
              </c:strCache>
            </c:strRef>
          </c:cat>
          <c:val>
            <c:numRef>
              <c:f>'[Anket-sonuc-toplu (1).xlsx]Sayfa 5'!$C$27:$G$27</c:f>
              <c:numCache>
                <c:formatCode>General</c:formatCode>
                <c:ptCount val="5"/>
                <c:pt idx="0">
                  <c:v>8</c:v>
                </c:pt>
                <c:pt idx="1">
                  <c:v>9</c:v>
                </c:pt>
                <c:pt idx="2">
                  <c:v>13</c:v>
                </c:pt>
                <c:pt idx="3">
                  <c:v>4</c:v>
                </c:pt>
                <c:pt idx="4">
                  <c:v>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12161152"/>
        <c:axId val="112163840"/>
        <c:axId val="0"/>
      </c:bar3DChart>
      <c:catAx>
        <c:axId val="1121611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 sz="1200"/>
            </a:pPr>
            <a:endParaRPr lang="tr-TR"/>
          </a:p>
        </c:txPr>
        <c:crossAx val="112163840"/>
        <c:crosses val="autoZero"/>
        <c:auto val="1"/>
        <c:lblAlgn val="ctr"/>
        <c:lblOffset val="100"/>
        <c:noMultiLvlLbl val="0"/>
      </c:catAx>
      <c:valAx>
        <c:axId val="11216384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/>
            </a:pPr>
            <a:endParaRPr lang="tr-TR"/>
          </a:p>
        </c:txPr>
        <c:crossAx val="112161152"/>
        <c:crosses val="autoZero"/>
        <c:crossBetween val="between"/>
        <c:majorUnit val="2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latin typeface="Arial" panose="020B0604020202020204" pitchFamily="34" charset="0"/>
          <a:cs typeface="Arial" panose="020B0604020202020204" pitchFamily="34" charset="0"/>
        </a:defRPr>
      </a:pPr>
      <a:endParaRPr lang="tr-TR"/>
    </a:p>
  </c:txPr>
  <c:externalData r:id="rId1">
    <c:autoUpdate val="0"/>
  </c:externalData>
</c:chartSpace>
</file>

<file path=ppt/charts/chart1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6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'[Anket-sonuc-toplu (1).xlsx]Sayfa 5'!$C$1:$G$1</c:f>
              <c:strCache>
                <c:ptCount val="5"/>
                <c:pt idx="0">
                  <c:v>Son Derece Memnunum</c:v>
                </c:pt>
                <c:pt idx="1">
                  <c:v>Çok Memnunum</c:v>
                </c:pt>
                <c:pt idx="2">
                  <c:v>Memnunum</c:v>
                </c:pt>
                <c:pt idx="3">
                  <c:v>Memnun Değilim</c:v>
                </c:pt>
                <c:pt idx="4">
                  <c:v>Hiç Memnun Değilim</c:v>
                </c:pt>
              </c:strCache>
            </c:strRef>
          </c:cat>
          <c:val>
            <c:numRef>
              <c:f>'[Anket-sonuc-toplu (1).xlsx]Sayfa 5'!$C$31:$G$31</c:f>
              <c:numCache>
                <c:formatCode>General</c:formatCode>
                <c:ptCount val="5"/>
                <c:pt idx="0">
                  <c:v>12</c:v>
                </c:pt>
                <c:pt idx="1">
                  <c:v>11</c:v>
                </c:pt>
                <c:pt idx="2">
                  <c:v>19</c:v>
                </c:pt>
                <c:pt idx="3">
                  <c:v>4</c:v>
                </c:pt>
                <c:pt idx="4">
                  <c:v>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12179072"/>
        <c:axId val="112190208"/>
        <c:axId val="0"/>
      </c:bar3DChart>
      <c:catAx>
        <c:axId val="1121790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 sz="1200"/>
            </a:pPr>
            <a:endParaRPr lang="tr-TR"/>
          </a:p>
        </c:txPr>
        <c:crossAx val="112190208"/>
        <c:crosses val="autoZero"/>
        <c:auto val="1"/>
        <c:lblAlgn val="ctr"/>
        <c:lblOffset val="100"/>
        <c:noMultiLvlLbl val="0"/>
      </c:catAx>
      <c:valAx>
        <c:axId val="11219020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/>
            </a:pPr>
            <a:endParaRPr lang="tr-TR"/>
          </a:p>
        </c:txPr>
        <c:crossAx val="112179072"/>
        <c:crosses val="autoZero"/>
        <c:crossBetween val="between"/>
        <c:majorUnit val="5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latin typeface="Arial" panose="020B0604020202020204" pitchFamily="34" charset="0"/>
          <a:cs typeface="Arial" panose="020B0604020202020204" pitchFamily="34" charset="0"/>
        </a:defRPr>
      </a:pPr>
      <a:endParaRPr lang="tr-TR"/>
    </a:p>
  </c:txPr>
  <c:externalData r:id="rId1">
    <c:autoUpdate val="0"/>
  </c:externalData>
</c:chartSpace>
</file>

<file path=ppt/charts/chart1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'[Anket-sonuc-toplu (1).xlsx]Sayfa 5'!$C$1:$G$1</c:f>
              <c:strCache>
                <c:ptCount val="5"/>
                <c:pt idx="0">
                  <c:v>Son Derece Memnunum</c:v>
                </c:pt>
                <c:pt idx="1">
                  <c:v>Çok Memnunum</c:v>
                </c:pt>
                <c:pt idx="2">
                  <c:v>Memnunum</c:v>
                </c:pt>
                <c:pt idx="3">
                  <c:v>Memnun Değilim</c:v>
                </c:pt>
                <c:pt idx="4">
                  <c:v>Hiç Memnun Değilim</c:v>
                </c:pt>
              </c:strCache>
            </c:strRef>
          </c:cat>
          <c:val>
            <c:numRef>
              <c:f>'[Anket-sonuc-toplu (1).xlsx]Sayfa 5'!$C$33:$G$33</c:f>
              <c:numCache>
                <c:formatCode>General</c:formatCode>
                <c:ptCount val="5"/>
                <c:pt idx="0">
                  <c:v>20</c:v>
                </c:pt>
                <c:pt idx="1">
                  <c:v>20</c:v>
                </c:pt>
                <c:pt idx="2">
                  <c:v>32</c:v>
                </c:pt>
                <c:pt idx="3">
                  <c:v>8</c:v>
                </c:pt>
                <c:pt idx="4">
                  <c:v>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12074112"/>
        <c:axId val="112105728"/>
        <c:axId val="0"/>
      </c:bar3DChart>
      <c:catAx>
        <c:axId val="1120741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 sz="1200"/>
            </a:pPr>
            <a:endParaRPr lang="tr-TR"/>
          </a:p>
        </c:txPr>
        <c:crossAx val="112105728"/>
        <c:crosses val="autoZero"/>
        <c:auto val="1"/>
        <c:lblAlgn val="ctr"/>
        <c:lblOffset val="100"/>
        <c:noMultiLvlLbl val="0"/>
      </c:catAx>
      <c:valAx>
        <c:axId val="11210572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/>
            </a:pPr>
            <a:endParaRPr lang="tr-TR"/>
          </a:p>
        </c:txPr>
        <c:crossAx val="112074112"/>
        <c:crosses val="autoZero"/>
        <c:crossBetween val="between"/>
        <c:majorUnit val="7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latin typeface="Arial" panose="020B0604020202020204" pitchFamily="34" charset="0"/>
          <a:cs typeface="Arial" panose="020B0604020202020204" pitchFamily="34" charset="0"/>
        </a:defRPr>
      </a:pPr>
      <a:endParaRPr lang="tr-TR"/>
    </a:p>
  </c:txPr>
  <c:externalData r:id="rId1">
    <c:autoUpdate val="0"/>
  </c:externalData>
</c:chartSpace>
</file>

<file path=ppt/charts/chart1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'[Anket-sonuc-toplu (1).xlsx]Sayfa 5'!$C$1:$G$1</c:f>
              <c:strCache>
                <c:ptCount val="5"/>
                <c:pt idx="0">
                  <c:v>Son Derece Memnunum</c:v>
                </c:pt>
                <c:pt idx="1">
                  <c:v>Çok Memnunum</c:v>
                </c:pt>
                <c:pt idx="2">
                  <c:v>Memnunum</c:v>
                </c:pt>
                <c:pt idx="3">
                  <c:v>Memnun Değilim</c:v>
                </c:pt>
                <c:pt idx="4">
                  <c:v>Hiç Memnun Değilim</c:v>
                </c:pt>
              </c:strCache>
            </c:strRef>
          </c:cat>
          <c:val>
            <c:numRef>
              <c:f>'[Anket-sonuc-toplu (1).xlsx]Sayfa 5'!$C$38:$G$38</c:f>
              <c:numCache>
                <c:formatCode>General</c:formatCode>
                <c:ptCount val="5"/>
                <c:pt idx="0">
                  <c:v>8</c:v>
                </c:pt>
                <c:pt idx="1">
                  <c:v>12</c:v>
                </c:pt>
                <c:pt idx="2">
                  <c:v>13</c:v>
                </c:pt>
                <c:pt idx="3">
                  <c:v>3</c:v>
                </c:pt>
                <c:pt idx="4">
                  <c:v>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12232704"/>
        <c:axId val="112235648"/>
        <c:axId val="0"/>
      </c:bar3DChart>
      <c:catAx>
        <c:axId val="1122327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 sz="1200"/>
            </a:pPr>
            <a:endParaRPr lang="tr-TR"/>
          </a:p>
        </c:txPr>
        <c:crossAx val="112235648"/>
        <c:crosses val="autoZero"/>
        <c:auto val="1"/>
        <c:lblAlgn val="ctr"/>
        <c:lblOffset val="100"/>
        <c:noMultiLvlLbl val="0"/>
      </c:catAx>
      <c:valAx>
        <c:axId val="11223564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/>
            </a:pPr>
            <a:endParaRPr lang="tr-TR"/>
          </a:p>
        </c:txPr>
        <c:crossAx val="112232704"/>
        <c:crosses val="autoZero"/>
        <c:crossBetween val="between"/>
        <c:majorUnit val="2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latin typeface="Arial" panose="020B0604020202020204" pitchFamily="34" charset="0"/>
          <a:cs typeface="Arial" panose="020B0604020202020204" pitchFamily="34" charset="0"/>
        </a:defRPr>
      </a:pPr>
      <a:endParaRPr lang="tr-TR"/>
    </a:p>
  </c:txPr>
  <c:externalData r:id="rId1">
    <c:autoUpdate val="0"/>
  </c:externalData>
</c:chartSpace>
</file>

<file path=ppt/charts/chart12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6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'[Anket-sonuc-toplu (1).xlsx]Sayfa 5'!$C$1:$G$1</c:f>
              <c:strCache>
                <c:ptCount val="5"/>
                <c:pt idx="0">
                  <c:v>Son Derece Memnunum</c:v>
                </c:pt>
                <c:pt idx="1">
                  <c:v>Çok Memnunum</c:v>
                </c:pt>
                <c:pt idx="2">
                  <c:v>Memnunum</c:v>
                </c:pt>
                <c:pt idx="3">
                  <c:v>Memnun Değilim</c:v>
                </c:pt>
                <c:pt idx="4">
                  <c:v>Hiç Memnun Değilim</c:v>
                </c:pt>
              </c:strCache>
            </c:strRef>
          </c:cat>
          <c:val>
            <c:numRef>
              <c:f>'[Anket-sonuc-toplu (1).xlsx]Sayfa 5'!$C$42:$G$42</c:f>
              <c:numCache>
                <c:formatCode>General</c:formatCode>
                <c:ptCount val="5"/>
                <c:pt idx="0">
                  <c:v>11</c:v>
                </c:pt>
                <c:pt idx="1">
                  <c:v>12</c:v>
                </c:pt>
                <c:pt idx="2">
                  <c:v>23</c:v>
                </c:pt>
                <c:pt idx="3">
                  <c:v>1</c:v>
                </c:pt>
                <c:pt idx="4">
                  <c:v>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12328704"/>
        <c:axId val="112331392"/>
        <c:axId val="0"/>
      </c:bar3DChart>
      <c:catAx>
        <c:axId val="1123287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 sz="1200"/>
            </a:pPr>
            <a:endParaRPr lang="tr-TR"/>
          </a:p>
        </c:txPr>
        <c:crossAx val="112331392"/>
        <c:crosses val="autoZero"/>
        <c:auto val="1"/>
        <c:lblAlgn val="ctr"/>
        <c:lblOffset val="100"/>
        <c:noMultiLvlLbl val="0"/>
      </c:catAx>
      <c:valAx>
        <c:axId val="11233139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/>
            </a:pPr>
            <a:endParaRPr lang="tr-TR"/>
          </a:p>
        </c:txPr>
        <c:crossAx val="112328704"/>
        <c:crosses val="autoZero"/>
        <c:crossBetween val="between"/>
        <c:majorUnit val="5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latin typeface="Arial" panose="020B0604020202020204" pitchFamily="34" charset="0"/>
          <a:cs typeface="Arial" panose="020B0604020202020204" pitchFamily="34" charset="0"/>
        </a:defRPr>
      </a:pPr>
      <a:endParaRPr lang="tr-TR"/>
    </a:p>
  </c:txPr>
  <c:externalData r:id="rId1">
    <c:autoUpdate val="0"/>
  </c:externalData>
</c:chartSpace>
</file>

<file path=ppt/charts/chart12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'[Anket-sonuc-toplu (1).xlsx]Sayfa 5'!$C$1:$G$1</c:f>
              <c:strCache>
                <c:ptCount val="5"/>
                <c:pt idx="0">
                  <c:v>Son Derece Memnunum</c:v>
                </c:pt>
                <c:pt idx="1">
                  <c:v>Çok Memnunum</c:v>
                </c:pt>
                <c:pt idx="2">
                  <c:v>Memnunum</c:v>
                </c:pt>
                <c:pt idx="3">
                  <c:v>Memnun Değilim</c:v>
                </c:pt>
                <c:pt idx="4">
                  <c:v>Hiç Memnun Değilim</c:v>
                </c:pt>
              </c:strCache>
            </c:strRef>
          </c:cat>
          <c:val>
            <c:numRef>
              <c:f>'[Anket-sonuc-toplu (1).xlsx]Sayfa 5'!$C$44:$G$44</c:f>
              <c:numCache>
                <c:formatCode>General</c:formatCode>
                <c:ptCount val="5"/>
                <c:pt idx="0">
                  <c:v>19</c:v>
                </c:pt>
                <c:pt idx="1">
                  <c:v>24</c:v>
                </c:pt>
                <c:pt idx="2">
                  <c:v>36</c:v>
                </c:pt>
                <c:pt idx="3">
                  <c:v>4</c:v>
                </c:pt>
                <c:pt idx="4">
                  <c:v>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12358912"/>
        <c:axId val="112370048"/>
        <c:axId val="0"/>
      </c:bar3DChart>
      <c:catAx>
        <c:axId val="1123589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 sz="1200"/>
            </a:pPr>
            <a:endParaRPr lang="tr-TR"/>
          </a:p>
        </c:txPr>
        <c:crossAx val="112370048"/>
        <c:crosses val="autoZero"/>
        <c:auto val="1"/>
        <c:lblAlgn val="ctr"/>
        <c:lblOffset val="100"/>
        <c:noMultiLvlLbl val="0"/>
      </c:catAx>
      <c:valAx>
        <c:axId val="11237004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/>
            </a:pPr>
            <a:endParaRPr lang="tr-TR"/>
          </a:p>
        </c:txPr>
        <c:crossAx val="112358912"/>
        <c:crosses val="autoZero"/>
        <c:crossBetween val="between"/>
        <c:majorUnit val="8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latin typeface="Arial" panose="020B0604020202020204" pitchFamily="34" charset="0"/>
          <a:cs typeface="Arial" panose="020B0604020202020204" pitchFamily="34" charset="0"/>
        </a:defRPr>
      </a:pPr>
      <a:endParaRPr lang="tr-TR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'Sayfa 1'!$B$69</c:f>
              <c:strCache>
                <c:ptCount val="1"/>
                <c:pt idx="0">
                  <c:v>TGM-Toplam</c:v>
                </c:pt>
              </c:strCache>
            </c:strRef>
          </c:tx>
          <c:dPt>
            <c:idx val="0"/>
            <c:bubble3D val="0"/>
            <c:spPr>
              <a:solidFill>
                <a:srgbClr val="92D050"/>
              </a:solidFill>
              <a:ln w="19050">
                <a:solidFill>
                  <a:srgbClr val="92D050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solidFill>
                <a:srgbClr val="FF66CC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5"/>
            <c:bubble3D val="0"/>
            <c:spPr>
              <a:solidFill>
                <a:schemeClr val="accent1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6"/>
            <c:bubble3D val="0"/>
            <c:spPr>
              <a:solidFill>
                <a:srgbClr val="7030A0"/>
              </a:solidFill>
              <a:ln w="19050">
                <a:solidFill>
                  <a:schemeClr val="lt1"/>
                </a:solidFill>
              </a:ln>
              <a:effectLst/>
            </c:spPr>
          </c:dPt>
          <c:cat>
            <c:strRef>
              <c:f>'Sayfa 1'!$C$68:$I$68</c:f>
              <c:strCache>
                <c:ptCount val="7"/>
                <c:pt idx="0">
                  <c:v>Kaliteli eğitim</c:v>
                </c:pt>
                <c:pt idx="1">
                  <c:v>Mesleki ilgi</c:v>
                </c:pt>
                <c:pt idx="2">
                  <c:v>LYS puanı</c:v>
                </c:pt>
                <c:pt idx="3">
                  <c:v>Birisinin yönlendirmesi</c:v>
                </c:pt>
                <c:pt idx="4">
                  <c:v>Burs</c:v>
                </c:pt>
                <c:pt idx="5">
                  <c:v>Yurt</c:v>
                </c:pt>
                <c:pt idx="6">
                  <c:v>Diğer</c:v>
                </c:pt>
              </c:strCache>
            </c:strRef>
          </c:cat>
          <c:val>
            <c:numRef>
              <c:f>'Sayfa 1'!$C$69:$I$69</c:f>
              <c:numCache>
                <c:formatCode>General</c:formatCode>
                <c:ptCount val="7"/>
                <c:pt idx="0">
                  <c:v>9</c:v>
                </c:pt>
                <c:pt idx="1">
                  <c:v>12</c:v>
                </c:pt>
                <c:pt idx="2">
                  <c:v>3</c:v>
                </c:pt>
                <c:pt idx="3">
                  <c:v>21</c:v>
                </c:pt>
                <c:pt idx="4">
                  <c:v>5</c:v>
                </c:pt>
                <c:pt idx="5">
                  <c:v>1</c:v>
                </c:pt>
                <c:pt idx="6">
                  <c:v>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tr-TR"/>
    </a:p>
  </c:txPr>
  <c:externalData r:id="rId1">
    <c:autoUpdate val="0"/>
  </c:externalData>
</c:chartSpace>
</file>

<file path=ppt/charts/chart13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'[Anket-sonuc-toplu (1).xlsx]Sayfa 5'!$C$46:$G$46</c:f>
              <c:strCache>
                <c:ptCount val="5"/>
                <c:pt idx="0">
                  <c:v>Son Derece Memnunum</c:v>
                </c:pt>
                <c:pt idx="1">
                  <c:v>Çok Memnunum</c:v>
                </c:pt>
                <c:pt idx="2">
                  <c:v>Memnunum</c:v>
                </c:pt>
                <c:pt idx="3">
                  <c:v>Memnun Değilim</c:v>
                </c:pt>
                <c:pt idx="4">
                  <c:v>Hiç Memnun Değilim</c:v>
                </c:pt>
              </c:strCache>
            </c:strRef>
          </c:cat>
          <c:val>
            <c:numRef>
              <c:f>'[Anket-sonuc-toplu (1).xlsx]Sayfa 5'!$C$50:$G$50</c:f>
              <c:numCache>
                <c:formatCode>General</c:formatCode>
                <c:ptCount val="5"/>
                <c:pt idx="0">
                  <c:v>16</c:v>
                </c:pt>
                <c:pt idx="1">
                  <c:v>5</c:v>
                </c:pt>
                <c:pt idx="2">
                  <c:v>10</c:v>
                </c:pt>
                <c:pt idx="3">
                  <c:v>6</c:v>
                </c:pt>
                <c:pt idx="4">
                  <c:v>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12423296"/>
        <c:axId val="112425984"/>
        <c:axId val="0"/>
      </c:bar3DChart>
      <c:catAx>
        <c:axId val="1124232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 sz="1200"/>
            </a:pPr>
            <a:endParaRPr lang="tr-TR"/>
          </a:p>
        </c:txPr>
        <c:crossAx val="112425984"/>
        <c:crosses val="autoZero"/>
        <c:auto val="1"/>
        <c:lblAlgn val="ctr"/>
        <c:lblOffset val="100"/>
        <c:noMultiLvlLbl val="0"/>
      </c:catAx>
      <c:valAx>
        <c:axId val="11242598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/>
            </a:pPr>
            <a:endParaRPr lang="tr-TR"/>
          </a:p>
        </c:txPr>
        <c:crossAx val="112423296"/>
        <c:crosses val="autoZero"/>
        <c:crossBetween val="between"/>
        <c:majorUnit val="4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latin typeface="Arial" panose="020B0604020202020204" pitchFamily="34" charset="0"/>
          <a:cs typeface="Arial" panose="020B0604020202020204" pitchFamily="34" charset="0"/>
        </a:defRPr>
      </a:pPr>
      <a:endParaRPr lang="tr-TR"/>
    </a:p>
  </c:txPr>
  <c:externalData r:id="rId1">
    <c:autoUpdate val="0"/>
  </c:externalData>
</c:chartSpace>
</file>

<file path=ppt/charts/chart13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24418302180685358"/>
          <c:y val="5.2004696629928182E-2"/>
          <c:w val="0.73082346832814127"/>
          <c:h val="0.58314776396514856"/>
        </c:manualLayout>
      </c:layout>
      <c:bar3DChart>
        <c:barDir val="col"/>
        <c:grouping val="clustered"/>
        <c:varyColors val="0"/>
        <c:ser>
          <c:idx val="0"/>
          <c:order val="0"/>
          <c:spPr>
            <a:solidFill>
              <a:schemeClr val="accent6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'[Anket-sonuc-toplu (1).xlsx]Sayfa 5'!$C$46:$G$46</c:f>
              <c:strCache>
                <c:ptCount val="5"/>
                <c:pt idx="0">
                  <c:v>Son Derece Memnunum</c:v>
                </c:pt>
                <c:pt idx="1">
                  <c:v>Çok Memnunum</c:v>
                </c:pt>
                <c:pt idx="2">
                  <c:v>Memnunum</c:v>
                </c:pt>
                <c:pt idx="3">
                  <c:v>Memnun Değilim</c:v>
                </c:pt>
                <c:pt idx="4">
                  <c:v>Hiç Memnun Değilim</c:v>
                </c:pt>
              </c:strCache>
            </c:strRef>
          </c:cat>
          <c:val>
            <c:numRef>
              <c:f>'[Anket-sonuc-toplu (1).xlsx]Sayfa 5'!$C$54:$G$54</c:f>
              <c:numCache>
                <c:formatCode>General</c:formatCode>
                <c:ptCount val="5"/>
                <c:pt idx="0">
                  <c:v>13</c:v>
                </c:pt>
                <c:pt idx="1">
                  <c:v>16</c:v>
                </c:pt>
                <c:pt idx="2">
                  <c:v>18</c:v>
                </c:pt>
                <c:pt idx="3">
                  <c:v>1</c:v>
                </c:pt>
                <c:pt idx="4">
                  <c:v>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12441216"/>
        <c:axId val="112460544"/>
        <c:axId val="0"/>
      </c:bar3DChart>
      <c:catAx>
        <c:axId val="1124412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 sz="1200"/>
            </a:pPr>
            <a:endParaRPr lang="tr-TR"/>
          </a:p>
        </c:txPr>
        <c:crossAx val="112460544"/>
        <c:crosses val="autoZero"/>
        <c:auto val="1"/>
        <c:lblAlgn val="ctr"/>
        <c:lblOffset val="100"/>
        <c:noMultiLvlLbl val="0"/>
      </c:catAx>
      <c:valAx>
        <c:axId val="11246054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/>
            </a:pPr>
            <a:endParaRPr lang="tr-TR"/>
          </a:p>
        </c:txPr>
        <c:crossAx val="112441216"/>
        <c:crosses val="autoZero"/>
        <c:crossBetween val="between"/>
        <c:majorUnit val="3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latin typeface="Arial" panose="020B0604020202020204" pitchFamily="34" charset="0"/>
          <a:cs typeface="Arial" panose="020B0604020202020204" pitchFamily="34" charset="0"/>
        </a:defRPr>
      </a:pPr>
      <a:endParaRPr lang="tr-TR"/>
    </a:p>
  </c:txPr>
  <c:externalData r:id="rId1">
    <c:autoUpdate val="0"/>
  </c:externalData>
</c:chartSpace>
</file>

<file path=ppt/charts/chart13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'[Anket-sonuc-toplu (1).xlsx]Sayfa 5'!$C$46:$G$46</c:f>
              <c:strCache>
                <c:ptCount val="5"/>
                <c:pt idx="0">
                  <c:v>Son Derece Memnunum</c:v>
                </c:pt>
                <c:pt idx="1">
                  <c:v>Çok Memnunum</c:v>
                </c:pt>
                <c:pt idx="2">
                  <c:v>Memnunum</c:v>
                </c:pt>
                <c:pt idx="3">
                  <c:v>Memnun Değilim</c:v>
                </c:pt>
                <c:pt idx="4">
                  <c:v>Hiç Memnun Değilim</c:v>
                </c:pt>
              </c:strCache>
            </c:strRef>
          </c:cat>
          <c:val>
            <c:numRef>
              <c:f>'[Anket-sonuc-toplu (1).xlsx]Sayfa 5'!$C$56:$G$56</c:f>
              <c:numCache>
                <c:formatCode>General</c:formatCode>
                <c:ptCount val="5"/>
                <c:pt idx="0">
                  <c:v>29</c:v>
                </c:pt>
                <c:pt idx="1">
                  <c:v>21</c:v>
                </c:pt>
                <c:pt idx="2">
                  <c:v>28</c:v>
                </c:pt>
                <c:pt idx="3">
                  <c:v>7</c:v>
                </c:pt>
                <c:pt idx="4">
                  <c:v>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12471424"/>
        <c:axId val="112490752"/>
        <c:axId val="0"/>
      </c:bar3DChart>
      <c:catAx>
        <c:axId val="1124714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 sz="1200"/>
            </a:pPr>
            <a:endParaRPr lang="tr-TR"/>
          </a:p>
        </c:txPr>
        <c:crossAx val="112490752"/>
        <c:crosses val="autoZero"/>
        <c:auto val="1"/>
        <c:lblAlgn val="ctr"/>
        <c:lblOffset val="100"/>
        <c:noMultiLvlLbl val="0"/>
      </c:catAx>
      <c:valAx>
        <c:axId val="11249075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/>
            </a:pPr>
            <a:endParaRPr lang="tr-TR"/>
          </a:p>
        </c:txPr>
        <c:crossAx val="112471424"/>
        <c:crosses val="autoZero"/>
        <c:crossBetween val="between"/>
        <c:majorUnit val="7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latin typeface="Arial" panose="020B0604020202020204" pitchFamily="34" charset="0"/>
          <a:cs typeface="Arial" panose="020B0604020202020204" pitchFamily="34" charset="0"/>
        </a:defRPr>
      </a:pPr>
      <a:endParaRPr lang="tr-TR"/>
    </a:p>
  </c:txPr>
  <c:externalData r:id="rId1">
    <c:autoUpdate val="0"/>
  </c:externalData>
</c:chartSpace>
</file>

<file path=ppt/charts/chart13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'[Anket-sonuc-toplu (1).xlsx]Sayfa 5'!$C$46:$G$46</c:f>
              <c:strCache>
                <c:ptCount val="5"/>
                <c:pt idx="0">
                  <c:v>Son Derece Memnunum</c:v>
                </c:pt>
                <c:pt idx="1">
                  <c:v>Çok Memnunum</c:v>
                </c:pt>
                <c:pt idx="2">
                  <c:v>Memnunum</c:v>
                </c:pt>
                <c:pt idx="3">
                  <c:v>Memnun Değilim</c:v>
                </c:pt>
                <c:pt idx="4">
                  <c:v>Hiç Memnun Değilim</c:v>
                </c:pt>
              </c:strCache>
            </c:strRef>
          </c:cat>
          <c:val>
            <c:numRef>
              <c:f>'[Anket-sonuc-toplu (1).xlsx]Sayfa 5'!$C$61:$G$61</c:f>
              <c:numCache>
                <c:formatCode>General</c:formatCode>
                <c:ptCount val="5"/>
                <c:pt idx="0">
                  <c:v>5</c:v>
                </c:pt>
                <c:pt idx="1">
                  <c:v>8</c:v>
                </c:pt>
                <c:pt idx="2">
                  <c:v>18</c:v>
                </c:pt>
                <c:pt idx="3">
                  <c:v>5</c:v>
                </c:pt>
                <c:pt idx="4">
                  <c:v>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12539904"/>
        <c:axId val="112546944"/>
        <c:axId val="0"/>
      </c:bar3DChart>
      <c:catAx>
        <c:axId val="1125399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 sz="1200"/>
            </a:pPr>
            <a:endParaRPr lang="tr-TR"/>
          </a:p>
        </c:txPr>
        <c:crossAx val="112546944"/>
        <c:crosses val="autoZero"/>
        <c:auto val="1"/>
        <c:lblAlgn val="ctr"/>
        <c:lblOffset val="100"/>
        <c:noMultiLvlLbl val="0"/>
      </c:catAx>
      <c:valAx>
        <c:axId val="11254694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/>
            </a:pPr>
            <a:endParaRPr lang="tr-TR"/>
          </a:p>
        </c:txPr>
        <c:crossAx val="112539904"/>
        <c:crosses val="autoZero"/>
        <c:crossBetween val="between"/>
        <c:majorUnit val="3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latin typeface="Arial" panose="020B0604020202020204" pitchFamily="34" charset="0"/>
          <a:cs typeface="Arial" panose="020B0604020202020204" pitchFamily="34" charset="0"/>
        </a:defRPr>
      </a:pPr>
      <a:endParaRPr lang="tr-TR"/>
    </a:p>
  </c:txPr>
  <c:externalData r:id="rId1">
    <c:autoUpdate val="0"/>
  </c:externalData>
</c:chartSpace>
</file>

<file path=ppt/charts/chart13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6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'[Anket-sonuc-toplu (1).xlsx]Sayfa 5'!$C$46:$G$46</c:f>
              <c:strCache>
                <c:ptCount val="5"/>
                <c:pt idx="0">
                  <c:v>Son Derece Memnunum</c:v>
                </c:pt>
                <c:pt idx="1">
                  <c:v>Çok Memnunum</c:v>
                </c:pt>
                <c:pt idx="2">
                  <c:v>Memnunum</c:v>
                </c:pt>
                <c:pt idx="3">
                  <c:v>Memnun Değilim</c:v>
                </c:pt>
                <c:pt idx="4">
                  <c:v>Hiç Memnun Değilim</c:v>
                </c:pt>
              </c:strCache>
            </c:strRef>
          </c:cat>
          <c:val>
            <c:numRef>
              <c:f>'[Anket-sonuc-toplu (1).xlsx]Sayfa 5'!$C$65:$G$65</c:f>
              <c:numCache>
                <c:formatCode>General</c:formatCode>
                <c:ptCount val="5"/>
                <c:pt idx="0">
                  <c:v>10</c:v>
                </c:pt>
                <c:pt idx="1">
                  <c:v>13</c:v>
                </c:pt>
                <c:pt idx="2">
                  <c:v>17</c:v>
                </c:pt>
                <c:pt idx="3">
                  <c:v>8</c:v>
                </c:pt>
                <c:pt idx="4">
                  <c:v>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12586752"/>
        <c:axId val="112589440"/>
        <c:axId val="0"/>
      </c:bar3DChart>
      <c:catAx>
        <c:axId val="1125867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 sz="1200"/>
            </a:pPr>
            <a:endParaRPr lang="tr-TR"/>
          </a:p>
        </c:txPr>
        <c:crossAx val="112589440"/>
        <c:crosses val="autoZero"/>
        <c:auto val="1"/>
        <c:lblAlgn val="ctr"/>
        <c:lblOffset val="100"/>
        <c:noMultiLvlLbl val="0"/>
      </c:catAx>
      <c:valAx>
        <c:axId val="11258944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/>
            </a:pPr>
            <a:endParaRPr lang="tr-TR"/>
          </a:p>
        </c:txPr>
        <c:crossAx val="112586752"/>
        <c:crosses val="autoZero"/>
        <c:crossBetween val="between"/>
        <c:majorUnit val="3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latin typeface="Arial" panose="020B0604020202020204" pitchFamily="34" charset="0"/>
          <a:cs typeface="Arial" panose="020B0604020202020204" pitchFamily="34" charset="0"/>
        </a:defRPr>
      </a:pPr>
      <a:endParaRPr lang="tr-TR"/>
    </a:p>
  </c:txPr>
  <c:externalData r:id="rId1">
    <c:autoUpdate val="0"/>
  </c:externalData>
</c:chartSpace>
</file>

<file path=ppt/charts/chart13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'[Anket-sonuc-toplu (1).xlsx]Sayfa 5'!$C$46:$G$46</c:f>
              <c:strCache>
                <c:ptCount val="5"/>
                <c:pt idx="0">
                  <c:v>Son Derece Memnunum</c:v>
                </c:pt>
                <c:pt idx="1">
                  <c:v>Çok Memnunum</c:v>
                </c:pt>
                <c:pt idx="2">
                  <c:v>Memnunum</c:v>
                </c:pt>
                <c:pt idx="3">
                  <c:v>Memnun Değilim</c:v>
                </c:pt>
                <c:pt idx="4">
                  <c:v>Hiç Memnun Değilim</c:v>
                </c:pt>
              </c:strCache>
            </c:strRef>
          </c:cat>
          <c:val>
            <c:numRef>
              <c:f>'[Anket-sonuc-toplu (1).xlsx]Sayfa 5'!$C$67:$G$67</c:f>
              <c:numCache>
                <c:formatCode>General</c:formatCode>
                <c:ptCount val="5"/>
                <c:pt idx="0">
                  <c:v>15</c:v>
                </c:pt>
                <c:pt idx="1">
                  <c:v>21</c:v>
                </c:pt>
                <c:pt idx="2">
                  <c:v>35</c:v>
                </c:pt>
                <c:pt idx="3">
                  <c:v>13</c:v>
                </c:pt>
                <c:pt idx="4">
                  <c:v>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12694784"/>
        <c:axId val="112697728"/>
        <c:axId val="0"/>
      </c:bar3DChart>
      <c:catAx>
        <c:axId val="1126947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 sz="1200"/>
            </a:pPr>
            <a:endParaRPr lang="tr-TR"/>
          </a:p>
        </c:txPr>
        <c:crossAx val="112697728"/>
        <c:crosses val="autoZero"/>
        <c:auto val="1"/>
        <c:lblAlgn val="ctr"/>
        <c:lblOffset val="100"/>
        <c:noMultiLvlLbl val="0"/>
      </c:catAx>
      <c:valAx>
        <c:axId val="11269772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/>
            </a:pPr>
            <a:endParaRPr lang="tr-TR"/>
          </a:p>
        </c:txPr>
        <c:crossAx val="112694784"/>
        <c:crosses val="autoZero"/>
        <c:crossBetween val="between"/>
        <c:majorUnit val="7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latin typeface="Arial" panose="020B0604020202020204" pitchFamily="34" charset="0"/>
          <a:cs typeface="Arial" panose="020B0604020202020204" pitchFamily="34" charset="0"/>
        </a:defRPr>
      </a:pPr>
      <a:endParaRPr lang="tr-TR"/>
    </a:p>
  </c:txPr>
  <c:externalData r:id="rId1">
    <c:autoUpdate val="0"/>
  </c:externalData>
</c:chartSpace>
</file>

<file path=ppt/charts/chart13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'[Anket-sonuc-toplu (1).xlsx]Sayfa 5'!$C$46:$G$46</c:f>
              <c:strCache>
                <c:ptCount val="5"/>
                <c:pt idx="0">
                  <c:v>Son Derece Memnunum</c:v>
                </c:pt>
                <c:pt idx="1">
                  <c:v>Çok Memnunum</c:v>
                </c:pt>
                <c:pt idx="2">
                  <c:v>Memnunum</c:v>
                </c:pt>
                <c:pt idx="3">
                  <c:v>Memnun Değilim</c:v>
                </c:pt>
                <c:pt idx="4">
                  <c:v>Hiç Memnun Değilim</c:v>
                </c:pt>
              </c:strCache>
            </c:strRef>
          </c:cat>
          <c:val>
            <c:numRef>
              <c:f>'[Anket-sonuc-toplu (1).xlsx]Sayfa 5'!$C$72:$G$72</c:f>
              <c:numCache>
                <c:formatCode>General</c:formatCode>
                <c:ptCount val="5"/>
                <c:pt idx="0">
                  <c:v>7</c:v>
                </c:pt>
                <c:pt idx="1">
                  <c:v>8</c:v>
                </c:pt>
                <c:pt idx="2">
                  <c:v>16</c:v>
                </c:pt>
                <c:pt idx="3">
                  <c:v>4</c:v>
                </c:pt>
                <c:pt idx="4">
                  <c:v>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12746880"/>
        <c:axId val="112749568"/>
        <c:axId val="0"/>
      </c:bar3DChart>
      <c:catAx>
        <c:axId val="1127468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 sz="1200"/>
            </a:pPr>
            <a:endParaRPr lang="tr-TR"/>
          </a:p>
        </c:txPr>
        <c:crossAx val="112749568"/>
        <c:crosses val="autoZero"/>
        <c:auto val="1"/>
        <c:lblAlgn val="ctr"/>
        <c:lblOffset val="100"/>
        <c:noMultiLvlLbl val="0"/>
      </c:catAx>
      <c:valAx>
        <c:axId val="11274956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/>
            </a:pPr>
            <a:endParaRPr lang="tr-TR"/>
          </a:p>
        </c:txPr>
        <c:crossAx val="112746880"/>
        <c:crosses val="autoZero"/>
        <c:crossBetween val="between"/>
        <c:majorUnit val="4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latin typeface="Arial" panose="020B0604020202020204" pitchFamily="34" charset="0"/>
          <a:cs typeface="Arial" panose="020B0604020202020204" pitchFamily="34" charset="0"/>
        </a:defRPr>
      </a:pPr>
      <a:endParaRPr lang="tr-TR"/>
    </a:p>
  </c:txPr>
  <c:externalData r:id="rId1">
    <c:autoUpdate val="0"/>
  </c:externalData>
</c:chartSpace>
</file>

<file path=ppt/charts/chart13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6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'[Anket-sonuc-toplu (1).xlsx]Sayfa 5'!$C$46:$G$46</c:f>
              <c:strCache>
                <c:ptCount val="5"/>
                <c:pt idx="0">
                  <c:v>Son Derece Memnunum</c:v>
                </c:pt>
                <c:pt idx="1">
                  <c:v>Çok Memnunum</c:v>
                </c:pt>
                <c:pt idx="2">
                  <c:v>Memnunum</c:v>
                </c:pt>
                <c:pt idx="3">
                  <c:v>Memnun Değilim</c:v>
                </c:pt>
                <c:pt idx="4">
                  <c:v>Hiç Memnun Değilim</c:v>
                </c:pt>
              </c:strCache>
            </c:strRef>
          </c:cat>
          <c:val>
            <c:numRef>
              <c:f>'[Anket-sonuc-toplu (1).xlsx]Sayfa 5'!$C$76:$G$76</c:f>
              <c:numCache>
                <c:formatCode>General</c:formatCode>
                <c:ptCount val="5"/>
                <c:pt idx="0">
                  <c:v>7</c:v>
                </c:pt>
                <c:pt idx="1">
                  <c:v>13</c:v>
                </c:pt>
                <c:pt idx="2">
                  <c:v>23</c:v>
                </c:pt>
                <c:pt idx="3">
                  <c:v>5</c:v>
                </c:pt>
                <c:pt idx="4">
                  <c:v>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12768896"/>
        <c:axId val="112771840"/>
        <c:axId val="0"/>
      </c:bar3DChart>
      <c:catAx>
        <c:axId val="1127688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 sz="1200"/>
            </a:pPr>
            <a:endParaRPr lang="tr-TR"/>
          </a:p>
        </c:txPr>
        <c:crossAx val="112771840"/>
        <c:crosses val="autoZero"/>
        <c:auto val="1"/>
        <c:lblAlgn val="ctr"/>
        <c:lblOffset val="100"/>
        <c:noMultiLvlLbl val="0"/>
      </c:catAx>
      <c:valAx>
        <c:axId val="11277184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/>
            </a:pPr>
            <a:endParaRPr lang="tr-TR"/>
          </a:p>
        </c:txPr>
        <c:crossAx val="112768896"/>
        <c:crosses val="autoZero"/>
        <c:crossBetween val="between"/>
        <c:majorUnit val="5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latin typeface="Arial" panose="020B0604020202020204" pitchFamily="34" charset="0"/>
          <a:cs typeface="Arial" panose="020B0604020202020204" pitchFamily="34" charset="0"/>
        </a:defRPr>
      </a:pPr>
      <a:endParaRPr lang="tr-TR"/>
    </a:p>
  </c:txPr>
  <c:externalData r:id="rId1">
    <c:autoUpdate val="0"/>
  </c:externalData>
</c:chartSpace>
</file>

<file path=ppt/charts/chart13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 w="25400">
          <a:noFill/>
        </a:ln>
        <a:effectLst/>
        <a:sp3d/>
      </c:spPr>
    </c:sideWall>
    <c:backWall>
      <c:thickness val="0"/>
      <c:spPr>
        <a:noFill/>
        <a:ln w="25400"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'[Anket-sonuc-toplu (1).xlsx]Sayfa 5'!$C$46:$G$46</c:f>
              <c:strCache>
                <c:ptCount val="5"/>
                <c:pt idx="0">
                  <c:v>Son Derece Memnunum</c:v>
                </c:pt>
                <c:pt idx="1">
                  <c:v>Çok Memnunum</c:v>
                </c:pt>
                <c:pt idx="2">
                  <c:v>Memnunum</c:v>
                </c:pt>
                <c:pt idx="3">
                  <c:v>Memnun Değilim</c:v>
                </c:pt>
                <c:pt idx="4">
                  <c:v>Hiç Memnun Değilim</c:v>
                </c:pt>
              </c:strCache>
            </c:strRef>
          </c:cat>
          <c:val>
            <c:numRef>
              <c:f>'[Anket-sonuc-toplu (1).xlsx]Sayfa 5'!$C$78:$G$78</c:f>
              <c:numCache>
                <c:formatCode>General</c:formatCode>
                <c:ptCount val="5"/>
                <c:pt idx="0">
                  <c:v>14</c:v>
                </c:pt>
                <c:pt idx="1">
                  <c:v>21</c:v>
                </c:pt>
                <c:pt idx="2">
                  <c:v>39</c:v>
                </c:pt>
                <c:pt idx="3">
                  <c:v>9</c:v>
                </c:pt>
                <c:pt idx="4">
                  <c:v>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13053056"/>
        <c:axId val="113064192"/>
        <c:axId val="0"/>
      </c:bar3DChart>
      <c:catAx>
        <c:axId val="1130530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 sz="1200"/>
            </a:pPr>
            <a:endParaRPr lang="tr-TR"/>
          </a:p>
        </c:txPr>
        <c:crossAx val="113064192"/>
        <c:crosses val="autoZero"/>
        <c:auto val="1"/>
        <c:lblAlgn val="ctr"/>
        <c:lblOffset val="100"/>
        <c:noMultiLvlLbl val="0"/>
      </c:catAx>
      <c:valAx>
        <c:axId val="11306419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/>
            </a:pPr>
            <a:endParaRPr lang="tr-TR"/>
          </a:p>
        </c:txPr>
        <c:crossAx val="113053056"/>
        <c:crosses val="autoZero"/>
        <c:crossBetween val="between"/>
        <c:majorUnit val="8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latin typeface="Arial" panose="020B0604020202020204" pitchFamily="34" charset="0"/>
          <a:cs typeface="Arial" panose="020B0604020202020204" pitchFamily="34" charset="0"/>
        </a:defRPr>
      </a:pPr>
      <a:endParaRPr lang="tr-TR"/>
    </a:p>
  </c:txPr>
  <c:externalData r:id="rId1">
    <c:autoUpdate val="0"/>
  </c:externalData>
</c:chartSpace>
</file>

<file path=ppt/charts/chart13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'[Anket-sonuc-toplu (1).xlsx]Sayfa 5'!$C$46:$G$46</c:f>
              <c:strCache>
                <c:ptCount val="5"/>
                <c:pt idx="0">
                  <c:v>Son Derece Memnunum</c:v>
                </c:pt>
                <c:pt idx="1">
                  <c:v>Çok Memnunum</c:v>
                </c:pt>
                <c:pt idx="2">
                  <c:v>Memnunum</c:v>
                </c:pt>
                <c:pt idx="3">
                  <c:v>Memnun Değilim</c:v>
                </c:pt>
                <c:pt idx="4">
                  <c:v>Hiç Memnun Değilim</c:v>
                </c:pt>
              </c:strCache>
            </c:strRef>
          </c:cat>
          <c:val>
            <c:numRef>
              <c:f>'[Anket-sonuc-toplu (1).xlsx]Sayfa 5'!$C$83:$G$83</c:f>
              <c:numCache>
                <c:formatCode>General</c:formatCode>
                <c:ptCount val="5"/>
                <c:pt idx="0">
                  <c:v>8</c:v>
                </c:pt>
                <c:pt idx="1">
                  <c:v>10</c:v>
                </c:pt>
                <c:pt idx="2">
                  <c:v>12</c:v>
                </c:pt>
                <c:pt idx="3">
                  <c:v>4</c:v>
                </c:pt>
                <c:pt idx="4">
                  <c:v>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13109248"/>
        <c:axId val="113124480"/>
        <c:axId val="0"/>
      </c:bar3DChart>
      <c:catAx>
        <c:axId val="1131092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 sz="1200"/>
            </a:pPr>
            <a:endParaRPr lang="tr-TR"/>
          </a:p>
        </c:txPr>
        <c:crossAx val="113124480"/>
        <c:crosses val="autoZero"/>
        <c:auto val="1"/>
        <c:lblAlgn val="ctr"/>
        <c:lblOffset val="100"/>
        <c:noMultiLvlLbl val="0"/>
      </c:catAx>
      <c:valAx>
        <c:axId val="11312448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/>
            </a:pPr>
            <a:endParaRPr lang="tr-TR"/>
          </a:p>
        </c:txPr>
        <c:crossAx val="113109248"/>
        <c:crosses val="autoZero"/>
        <c:crossBetween val="between"/>
        <c:majorUnit val="4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latin typeface="Arial" panose="020B0604020202020204" pitchFamily="34" charset="0"/>
          <a:cs typeface="Arial" panose="020B0604020202020204" pitchFamily="34" charset="0"/>
        </a:defRPr>
      </a:pPr>
      <a:endParaRPr lang="tr-TR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'Sayfa 1'!$B$72</c:f>
              <c:strCache>
                <c:ptCount val="1"/>
                <c:pt idx="0">
                  <c:v>TBTF-Toplam</c:v>
                </c:pt>
              </c:strCache>
            </c:strRef>
          </c:tx>
          <c:dPt>
            <c:idx val="0"/>
            <c:bubble3D val="0"/>
            <c:spPr>
              <a:solidFill>
                <a:srgbClr val="92D050"/>
              </a:solidFill>
              <a:ln w="19050">
                <a:solidFill>
                  <a:srgbClr val="92D050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solidFill>
                <a:srgbClr val="FF66CC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5"/>
            <c:bubble3D val="0"/>
            <c:spPr>
              <a:solidFill>
                <a:schemeClr val="accent1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6"/>
            <c:bubble3D val="0"/>
            <c:spPr>
              <a:solidFill>
                <a:srgbClr val="7030A0"/>
              </a:solidFill>
              <a:ln w="19050">
                <a:solidFill>
                  <a:schemeClr val="lt1"/>
                </a:solidFill>
              </a:ln>
              <a:effectLst/>
            </c:spPr>
          </c:dPt>
          <c:cat>
            <c:strRef>
              <c:f>'Sayfa 1'!$C$71:$I$71</c:f>
              <c:strCache>
                <c:ptCount val="7"/>
                <c:pt idx="0">
                  <c:v>Kaliteli eğitim</c:v>
                </c:pt>
                <c:pt idx="1">
                  <c:v>Mesleki ilgi</c:v>
                </c:pt>
                <c:pt idx="2">
                  <c:v>LYS puanı</c:v>
                </c:pt>
                <c:pt idx="3">
                  <c:v>Birisinin yönlendirmesi</c:v>
                </c:pt>
                <c:pt idx="4">
                  <c:v>Burs</c:v>
                </c:pt>
                <c:pt idx="5">
                  <c:v>Yurt</c:v>
                </c:pt>
                <c:pt idx="6">
                  <c:v>Diğer</c:v>
                </c:pt>
              </c:strCache>
            </c:strRef>
          </c:cat>
          <c:val>
            <c:numRef>
              <c:f>'Sayfa 1'!$C$72:$I$72</c:f>
              <c:numCache>
                <c:formatCode>General</c:formatCode>
                <c:ptCount val="7"/>
                <c:pt idx="0">
                  <c:v>17</c:v>
                </c:pt>
                <c:pt idx="1">
                  <c:v>22</c:v>
                </c:pt>
                <c:pt idx="2">
                  <c:v>4</c:v>
                </c:pt>
                <c:pt idx="3">
                  <c:v>36</c:v>
                </c:pt>
                <c:pt idx="4">
                  <c:v>9</c:v>
                </c:pt>
                <c:pt idx="5">
                  <c:v>3</c:v>
                </c:pt>
                <c:pt idx="6">
                  <c:v>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tr-TR"/>
    </a:p>
  </c:txPr>
  <c:externalData r:id="rId1">
    <c:autoUpdate val="0"/>
  </c:externalData>
</c:chartSpace>
</file>

<file path=ppt/charts/chart14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6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'[Anket-sonuc-toplu (1).xlsx]Sayfa 5'!$C$46:$G$46</c:f>
              <c:strCache>
                <c:ptCount val="5"/>
                <c:pt idx="0">
                  <c:v>Son Derece Memnunum</c:v>
                </c:pt>
                <c:pt idx="1">
                  <c:v>Çok Memnunum</c:v>
                </c:pt>
                <c:pt idx="2">
                  <c:v>Memnunum</c:v>
                </c:pt>
                <c:pt idx="3">
                  <c:v>Memnun Değilim</c:v>
                </c:pt>
                <c:pt idx="4">
                  <c:v>Hiç Memnun Değilim</c:v>
                </c:pt>
              </c:strCache>
            </c:strRef>
          </c:cat>
          <c:val>
            <c:numRef>
              <c:f>'[Anket-sonuc-toplu (1).xlsx]Sayfa 5'!$C$87:$G$87</c:f>
              <c:numCache>
                <c:formatCode>General</c:formatCode>
                <c:ptCount val="5"/>
                <c:pt idx="0">
                  <c:v>6</c:v>
                </c:pt>
                <c:pt idx="1">
                  <c:v>11</c:v>
                </c:pt>
                <c:pt idx="2">
                  <c:v>19</c:v>
                </c:pt>
                <c:pt idx="3">
                  <c:v>7</c:v>
                </c:pt>
                <c:pt idx="4">
                  <c:v>4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13160192"/>
        <c:axId val="113162880"/>
        <c:axId val="0"/>
      </c:bar3DChart>
      <c:catAx>
        <c:axId val="1131601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 sz="1200"/>
            </a:pPr>
            <a:endParaRPr lang="tr-TR"/>
          </a:p>
        </c:txPr>
        <c:crossAx val="113162880"/>
        <c:crosses val="autoZero"/>
        <c:auto val="1"/>
        <c:lblAlgn val="ctr"/>
        <c:lblOffset val="100"/>
        <c:noMultiLvlLbl val="0"/>
      </c:catAx>
      <c:valAx>
        <c:axId val="11316288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/>
            </a:pPr>
            <a:endParaRPr lang="tr-TR"/>
          </a:p>
        </c:txPr>
        <c:crossAx val="113160192"/>
        <c:crosses val="autoZero"/>
        <c:crossBetween val="between"/>
        <c:majorUnit val="5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latin typeface="Arial" panose="020B0604020202020204" pitchFamily="34" charset="0"/>
          <a:cs typeface="Arial" panose="020B0604020202020204" pitchFamily="34" charset="0"/>
        </a:defRPr>
      </a:pPr>
      <a:endParaRPr lang="tr-TR"/>
    </a:p>
  </c:txPr>
  <c:externalData r:id="rId1">
    <c:autoUpdate val="0"/>
  </c:externalData>
</c:chartSpace>
</file>

<file path=ppt/charts/chart14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'[Anket-sonuc-toplu (1).xlsx]Sayfa 5'!$C$46:$G$46</c:f>
              <c:strCache>
                <c:ptCount val="5"/>
                <c:pt idx="0">
                  <c:v>Son Derece Memnunum</c:v>
                </c:pt>
                <c:pt idx="1">
                  <c:v>Çok Memnunum</c:v>
                </c:pt>
                <c:pt idx="2">
                  <c:v>Memnunum</c:v>
                </c:pt>
                <c:pt idx="3">
                  <c:v>Memnun Değilim</c:v>
                </c:pt>
                <c:pt idx="4">
                  <c:v>Hiç Memnun Değilim</c:v>
                </c:pt>
              </c:strCache>
            </c:strRef>
          </c:cat>
          <c:val>
            <c:numRef>
              <c:f>'[Anket-sonuc-toplu (1).xlsx]Sayfa 5'!$C$89:$G$89</c:f>
              <c:numCache>
                <c:formatCode>General</c:formatCode>
                <c:ptCount val="5"/>
                <c:pt idx="0">
                  <c:v>14</c:v>
                </c:pt>
                <c:pt idx="1">
                  <c:v>21</c:v>
                </c:pt>
                <c:pt idx="2">
                  <c:v>31</c:v>
                </c:pt>
                <c:pt idx="3">
                  <c:v>11</c:v>
                </c:pt>
                <c:pt idx="4">
                  <c:v>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13186304"/>
        <c:axId val="113201536"/>
        <c:axId val="0"/>
      </c:bar3DChart>
      <c:catAx>
        <c:axId val="1131863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 sz="1200"/>
            </a:pPr>
            <a:endParaRPr lang="tr-TR"/>
          </a:p>
        </c:txPr>
        <c:crossAx val="113201536"/>
        <c:crosses val="autoZero"/>
        <c:auto val="1"/>
        <c:lblAlgn val="ctr"/>
        <c:lblOffset val="100"/>
        <c:noMultiLvlLbl val="0"/>
      </c:catAx>
      <c:valAx>
        <c:axId val="11320153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/>
            </a:pPr>
            <a:endParaRPr lang="tr-TR"/>
          </a:p>
        </c:txPr>
        <c:crossAx val="113186304"/>
        <c:crosses val="autoZero"/>
        <c:crossBetween val="between"/>
        <c:majorUnit val="7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latin typeface="Arial" panose="020B0604020202020204" pitchFamily="34" charset="0"/>
          <a:cs typeface="Arial" panose="020B0604020202020204" pitchFamily="34" charset="0"/>
        </a:defRPr>
      </a:pPr>
      <a:endParaRPr lang="tr-TR"/>
    </a:p>
  </c:txPr>
  <c:externalData r:id="rId1">
    <c:autoUpdate val="0"/>
  </c:externalData>
</c:chartSpace>
</file>

<file path=ppt/charts/chart14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'[Anket-sonuc-toplu (1).xlsx]Sayfa 5'!$C$91:$G$91</c:f>
              <c:strCache>
                <c:ptCount val="5"/>
                <c:pt idx="0">
                  <c:v>Son Derece Memnunum</c:v>
                </c:pt>
                <c:pt idx="1">
                  <c:v>Çok Memnunum</c:v>
                </c:pt>
                <c:pt idx="2">
                  <c:v>Memnunum</c:v>
                </c:pt>
                <c:pt idx="3">
                  <c:v>Memnun Değilim</c:v>
                </c:pt>
                <c:pt idx="4">
                  <c:v>Hiç Memnun Değilim</c:v>
                </c:pt>
              </c:strCache>
            </c:strRef>
          </c:cat>
          <c:val>
            <c:numRef>
              <c:f>'[Anket-sonuc-toplu (1).xlsx]Sayfa 5'!$C$95:$G$95</c:f>
              <c:numCache>
                <c:formatCode>General</c:formatCode>
                <c:ptCount val="5"/>
                <c:pt idx="0">
                  <c:v>7</c:v>
                </c:pt>
                <c:pt idx="1">
                  <c:v>12</c:v>
                </c:pt>
                <c:pt idx="2">
                  <c:v>11</c:v>
                </c:pt>
                <c:pt idx="3">
                  <c:v>5</c:v>
                </c:pt>
                <c:pt idx="4">
                  <c:v>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12816512"/>
        <c:axId val="112819200"/>
        <c:axId val="0"/>
      </c:bar3DChart>
      <c:catAx>
        <c:axId val="1128165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 sz="1200"/>
            </a:pPr>
            <a:endParaRPr lang="tr-TR"/>
          </a:p>
        </c:txPr>
        <c:crossAx val="112819200"/>
        <c:crosses val="autoZero"/>
        <c:auto val="1"/>
        <c:lblAlgn val="ctr"/>
        <c:lblOffset val="100"/>
        <c:noMultiLvlLbl val="0"/>
      </c:catAx>
      <c:valAx>
        <c:axId val="11281920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/>
            </a:pPr>
            <a:endParaRPr lang="tr-TR"/>
          </a:p>
        </c:txPr>
        <c:crossAx val="112816512"/>
        <c:crosses val="autoZero"/>
        <c:crossBetween val="between"/>
        <c:majorUnit val="4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latin typeface="Arial" panose="020B0604020202020204" pitchFamily="34" charset="0"/>
          <a:cs typeface="Arial" panose="020B0604020202020204" pitchFamily="34" charset="0"/>
        </a:defRPr>
      </a:pPr>
      <a:endParaRPr lang="tr-TR"/>
    </a:p>
  </c:txPr>
  <c:externalData r:id="rId1">
    <c:autoUpdate val="0"/>
  </c:externalData>
</c:chartSpace>
</file>

<file path=ppt/charts/chart14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6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'[Anket-sonuc-toplu (1).xlsx]Sayfa 5'!$C$91:$G$91</c:f>
              <c:strCache>
                <c:ptCount val="5"/>
                <c:pt idx="0">
                  <c:v>Son Derece Memnunum</c:v>
                </c:pt>
                <c:pt idx="1">
                  <c:v>Çok Memnunum</c:v>
                </c:pt>
                <c:pt idx="2">
                  <c:v>Memnunum</c:v>
                </c:pt>
                <c:pt idx="3">
                  <c:v>Memnun Değilim</c:v>
                </c:pt>
                <c:pt idx="4">
                  <c:v>Hiç Memnun Değilim</c:v>
                </c:pt>
              </c:strCache>
            </c:strRef>
          </c:cat>
          <c:val>
            <c:numRef>
              <c:f>'[Anket-sonuc-toplu (1).xlsx]Sayfa 5'!$C$99:$G$99</c:f>
              <c:numCache>
                <c:formatCode>General</c:formatCode>
                <c:ptCount val="5"/>
                <c:pt idx="0">
                  <c:v>9</c:v>
                </c:pt>
                <c:pt idx="1">
                  <c:v>9</c:v>
                </c:pt>
                <c:pt idx="2">
                  <c:v>22</c:v>
                </c:pt>
                <c:pt idx="3">
                  <c:v>5</c:v>
                </c:pt>
                <c:pt idx="4">
                  <c:v>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12838528"/>
        <c:axId val="112845568"/>
        <c:axId val="0"/>
      </c:bar3DChart>
      <c:catAx>
        <c:axId val="1128385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 sz="1200"/>
            </a:pPr>
            <a:endParaRPr lang="tr-TR"/>
          </a:p>
        </c:txPr>
        <c:crossAx val="112845568"/>
        <c:crosses val="autoZero"/>
        <c:auto val="1"/>
        <c:lblAlgn val="ctr"/>
        <c:lblOffset val="100"/>
        <c:noMultiLvlLbl val="0"/>
      </c:catAx>
      <c:valAx>
        <c:axId val="11284556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/>
            </a:pPr>
            <a:endParaRPr lang="tr-TR"/>
          </a:p>
        </c:txPr>
        <c:crossAx val="1128385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latin typeface="Arial" panose="020B0604020202020204" pitchFamily="34" charset="0"/>
          <a:cs typeface="Arial" panose="020B0604020202020204" pitchFamily="34" charset="0"/>
        </a:defRPr>
      </a:pPr>
      <a:endParaRPr lang="tr-TR"/>
    </a:p>
  </c:txPr>
  <c:externalData r:id="rId1">
    <c:autoUpdate val="0"/>
  </c:externalData>
</c:chartSpace>
</file>

<file path=ppt/charts/chart14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'[Anket-sonuc-toplu (1).xlsx]Sayfa 5'!$C$91:$G$91</c:f>
              <c:strCache>
                <c:ptCount val="5"/>
                <c:pt idx="0">
                  <c:v>Son Derece Memnunum</c:v>
                </c:pt>
                <c:pt idx="1">
                  <c:v>Çok Memnunum</c:v>
                </c:pt>
                <c:pt idx="2">
                  <c:v>Memnunum</c:v>
                </c:pt>
                <c:pt idx="3">
                  <c:v>Memnun Değilim</c:v>
                </c:pt>
                <c:pt idx="4">
                  <c:v>Hiç Memnun Değilim</c:v>
                </c:pt>
              </c:strCache>
            </c:strRef>
          </c:cat>
          <c:val>
            <c:numRef>
              <c:f>'[Anket-sonuc-toplu (1).xlsx]Sayfa 5'!$C$101:$G$101</c:f>
              <c:numCache>
                <c:formatCode>General</c:formatCode>
                <c:ptCount val="5"/>
                <c:pt idx="0">
                  <c:v>16</c:v>
                </c:pt>
                <c:pt idx="1">
                  <c:v>21</c:v>
                </c:pt>
                <c:pt idx="2">
                  <c:v>33</c:v>
                </c:pt>
                <c:pt idx="3">
                  <c:v>10</c:v>
                </c:pt>
                <c:pt idx="4">
                  <c:v>4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12921984"/>
        <c:axId val="112937216"/>
        <c:axId val="0"/>
      </c:bar3DChart>
      <c:catAx>
        <c:axId val="1129219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 sz="1200"/>
            </a:pPr>
            <a:endParaRPr lang="tr-TR"/>
          </a:p>
        </c:txPr>
        <c:crossAx val="112937216"/>
        <c:crosses val="autoZero"/>
        <c:auto val="1"/>
        <c:lblAlgn val="ctr"/>
        <c:lblOffset val="100"/>
        <c:noMultiLvlLbl val="0"/>
      </c:catAx>
      <c:valAx>
        <c:axId val="11293721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/>
            </a:pPr>
            <a:endParaRPr lang="tr-TR"/>
          </a:p>
        </c:txPr>
        <c:crossAx val="112921984"/>
        <c:crosses val="autoZero"/>
        <c:crossBetween val="between"/>
        <c:majorUnit val="5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latin typeface="Arial" panose="020B0604020202020204" pitchFamily="34" charset="0"/>
          <a:cs typeface="Arial" panose="020B0604020202020204" pitchFamily="34" charset="0"/>
        </a:defRPr>
      </a:pPr>
      <a:endParaRPr lang="tr-TR"/>
    </a:p>
  </c:txPr>
  <c:externalData r:id="rId1">
    <c:autoUpdate val="0"/>
  </c:externalData>
</c:chartSpace>
</file>

<file path=ppt/charts/chart14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'[Anket-sonuc-toplu (1).xlsx]Sayfa 5'!$C$91:$G$91</c:f>
              <c:strCache>
                <c:ptCount val="5"/>
                <c:pt idx="0">
                  <c:v>Son Derece Memnunum</c:v>
                </c:pt>
                <c:pt idx="1">
                  <c:v>Çok Memnunum</c:v>
                </c:pt>
                <c:pt idx="2">
                  <c:v>Memnunum</c:v>
                </c:pt>
                <c:pt idx="3">
                  <c:v>Memnun Değilim</c:v>
                </c:pt>
                <c:pt idx="4">
                  <c:v>Hiç Memnun Değilim</c:v>
                </c:pt>
              </c:strCache>
            </c:strRef>
          </c:cat>
          <c:val>
            <c:numRef>
              <c:f>'[Anket-sonuc-toplu (1).xlsx]Sayfa 5'!$C$106:$G$106</c:f>
              <c:numCache>
                <c:formatCode>General</c:formatCode>
                <c:ptCount val="5"/>
                <c:pt idx="0">
                  <c:v>10</c:v>
                </c:pt>
                <c:pt idx="1">
                  <c:v>6</c:v>
                </c:pt>
                <c:pt idx="2">
                  <c:v>16</c:v>
                </c:pt>
                <c:pt idx="3">
                  <c:v>3</c:v>
                </c:pt>
                <c:pt idx="4">
                  <c:v>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12978176"/>
        <c:axId val="113521792"/>
        <c:axId val="0"/>
      </c:bar3DChart>
      <c:catAx>
        <c:axId val="1129781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 sz="1200"/>
            </a:pPr>
            <a:endParaRPr lang="tr-TR"/>
          </a:p>
        </c:txPr>
        <c:crossAx val="113521792"/>
        <c:crosses val="autoZero"/>
        <c:auto val="1"/>
        <c:lblAlgn val="ctr"/>
        <c:lblOffset val="100"/>
        <c:noMultiLvlLbl val="0"/>
      </c:catAx>
      <c:valAx>
        <c:axId val="11352179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/>
            </a:pPr>
            <a:endParaRPr lang="tr-TR"/>
          </a:p>
        </c:txPr>
        <c:crossAx val="112978176"/>
        <c:crosses val="autoZero"/>
        <c:crossBetween val="between"/>
        <c:majorUnit val="4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latin typeface="Arial" panose="020B0604020202020204" pitchFamily="34" charset="0"/>
          <a:cs typeface="Arial" panose="020B0604020202020204" pitchFamily="34" charset="0"/>
        </a:defRPr>
      </a:pPr>
      <a:endParaRPr lang="tr-TR"/>
    </a:p>
  </c:txPr>
  <c:externalData r:id="rId1">
    <c:autoUpdate val="0"/>
  </c:externalData>
</c:chartSpace>
</file>

<file path=ppt/charts/chart14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6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'[Anket-sonuc-toplu (1).xlsx]Sayfa 5'!$C$91:$G$91</c:f>
              <c:strCache>
                <c:ptCount val="5"/>
                <c:pt idx="0">
                  <c:v>Son Derece Memnunum</c:v>
                </c:pt>
                <c:pt idx="1">
                  <c:v>Çok Memnunum</c:v>
                </c:pt>
                <c:pt idx="2">
                  <c:v>Memnunum</c:v>
                </c:pt>
                <c:pt idx="3">
                  <c:v>Memnun Değilim</c:v>
                </c:pt>
                <c:pt idx="4">
                  <c:v>Hiç Memnun Değilim</c:v>
                </c:pt>
              </c:strCache>
            </c:strRef>
          </c:cat>
          <c:val>
            <c:numRef>
              <c:f>'[Anket-sonuc-toplu (1).xlsx]Sayfa 5'!$C$110:$G$110</c:f>
              <c:numCache>
                <c:formatCode>General</c:formatCode>
                <c:ptCount val="5"/>
                <c:pt idx="0">
                  <c:v>13</c:v>
                </c:pt>
                <c:pt idx="1">
                  <c:v>10</c:v>
                </c:pt>
                <c:pt idx="2">
                  <c:v>24</c:v>
                </c:pt>
                <c:pt idx="3">
                  <c:v>1</c:v>
                </c:pt>
                <c:pt idx="4">
                  <c:v>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13545216"/>
        <c:axId val="113547904"/>
        <c:axId val="0"/>
      </c:bar3DChart>
      <c:catAx>
        <c:axId val="1135452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 sz="1200"/>
            </a:pPr>
            <a:endParaRPr lang="tr-TR"/>
          </a:p>
        </c:txPr>
        <c:crossAx val="113547904"/>
        <c:crosses val="autoZero"/>
        <c:auto val="1"/>
        <c:lblAlgn val="ctr"/>
        <c:lblOffset val="100"/>
        <c:noMultiLvlLbl val="0"/>
      </c:catAx>
      <c:valAx>
        <c:axId val="11354790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/>
            </a:pPr>
            <a:endParaRPr lang="tr-TR"/>
          </a:p>
        </c:txPr>
        <c:crossAx val="1135452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latin typeface="Arial" panose="020B0604020202020204" pitchFamily="34" charset="0"/>
          <a:cs typeface="Arial" panose="020B0604020202020204" pitchFamily="34" charset="0"/>
        </a:defRPr>
      </a:pPr>
      <a:endParaRPr lang="tr-TR"/>
    </a:p>
  </c:txPr>
  <c:externalData r:id="rId1">
    <c:autoUpdate val="0"/>
  </c:externalData>
</c:chartSpace>
</file>

<file path=ppt/charts/chart14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'[Anket-sonuc-toplu (1).xlsx]Sayfa 5'!$C$91:$G$91</c:f>
              <c:strCache>
                <c:ptCount val="5"/>
                <c:pt idx="0">
                  <c:v>Son Derece Memnunum</c:v>
                </c:pt>
                <c:pt idx="1">
                  <c:v>Çok Memnunum</c:v>
                </c:pt>
                <c:pt idx="2">
                  <c:v>Memnunum</c:v>
                </c:pt>
                <c:pt idx="3">
                  <c:v>Memnun Değilim</c:v>
                </c:pt>
                <c:pt idx="4">
                  <c:v>Hiç Memnun Değilim</c:v>
                </c:pt>
              </c:strCache>
            </c:strRef>
          </c:cat>
          <c:val>
            <c:numRef>
              <c:f>'[Anket-sonuc-toplu (1).xlsx]Sayfa 5'!$C$112:$G$112</c:f>
              <c:numCache>
                <c:formatCode>General</c:formatCode>
                <c:ptCount val="5"/>
                <c:pt idx="0">
                  <c:v>23</c:v>
                </c:pt>
                <c:pt idx="1">
                  <c:v>16</c:v>
                </c:pt>
                <c:pt idx="2">
                  <c:v>40</c:v>
                </c:pt>
                <c:pt idx="3">
                  <c:v>4</c:v>
                </c:pt>
                <c:pt idx="4">
                  <c:v>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12985600"/>
        <c:axId val="112996736"/>
        <c:axId val="0"/>
      </c:bar3DChart>
      <c:catAx>
        <c:axId val="1129856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 sz="1200"/>
            </a:pPr>
            <a:endParaRPr lang="tr-TR"/>
          </a:p>
        </c:txPr>
        <c:crossAx val="112996736"/>
        <c:crosses val="autoZero"/>
        <c:auto val="1"/>
        <c:lblAlgn val="ctr"/>
        <c:lblOffset val="100"/>
        <c:noMultiLvlLbl val="0"/>
      </c:catAx>
      <c:valAx>
        <c:axId val="11299673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/>
            </a:pPr>
            <a:endParaRPr lang="tr-TR"/>
          </a:p>
        </c:txPr>
        <c:crossAx val="112985600"/>
        <c:crosses val="autoZero"/>
        <c:crossBetween val="between"/>
        <c:majorUnit val="8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latin typeface="Arial" panose="020B0604020202020204" pitchFamily="34" charset="0"/>
          <a:cs typeface="Arial" panose="020B0604020202020204" pitchFamily="34" charset="0"/>
        </a:defRPr>
      </a:pPr>
      <a:endParaRPr lang="tr-TR"/>
    </a:p>
  </c:txPr>
  <c:externalData r:id="rId1">
    <c:autoUpdate val="0"/>
  </c:externalData>
</c:chartSpace>
</file>

<file path=ppt/charts/chart14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'[Anket-sonuc-toplu (1).xlsx]Sayfa 5'!$C$91:$G$91</c:f>
              <c:strCache>
                <c:ptCount val="5"/>
                <c:pt idx="0">
                  <c:v>Son Derece Memnunum</c:v>
                </c:pt>
                <c:pt idx="1">
                  <c:v>Çok Memnunum</c:v>
                </c:pt>
                <c:pt idx="2">
                  <c:v>Memnunum</c:v>
                </c:pt>
                <c:pt idx="3">
                  <c:v>Memnun Değilim</c:v>
                </c:pt>
                <c:pt idx="4">
                  <c:v>Hiç Memnun Değilim</c:v>
                </c:pt>
              </c:strCache>
            </c:strRef>
          </c:cat>
          <c:val>
            <c:numRef>
              <c:f>'[Anket-sonuc-toplu (1).xlsx]Sayfa 5'!$C$117:$G$117</c:f>
              <c:numCache>
                <c:formatCode>General</c:formatCode>
                <c:ptCount val="5"/>
                <c:pt idx="0">
                  <c:v>6</c:v>
                </c:pt>
                <c:pt idx="1">
                  <c:v>7</c:v>
                </c:pt>
                <c:pt idx="2">
                  <c:v>17</c:v>
                </c:pt>
                <c:pt idx="3">
                  <c:v>5</c:v>
                </c:pt>
                <c:pt idx="4">
                  <c:v>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13578368"/>
        <c:axId val="113581056"/>
        <c:axId val="0"/>
      </c:bar3DChart>
      <c:catAx>
        <c:axId val="1135783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 sz="1200"/>
            </a:pPr>
            <a:endParaRPr lang="tr-TR"/>
          </a:p>
        </c:txPr>
        <c:crossAx val="113581056"/>
        <c:crosses val="autoZero"/>
        <c:auto val="1"/>
        <c:lblAlgn val="ctr"/>
        <c:lblOffset val="100"/>
        <c:noMultiLvlLbl val="0"/>
      </c:catAx>
      <c:valAx>
        <c:axId val="11358105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/>
            </a:pPr>
            <a:endParaRPr lang="tr-TR"/>
          </a:p>
        </c:txPr>
        <c:crossAx val="113578368"/>
        <c:crosses val="autoZero"/>
        <c:crossBetween val="between"/>
        <c:majorUnit val="6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latin typeface="Arial" panose="020B0604020202020204" pitchFamily="34" charset="0"/>
          <a:cs typeface="Arial" panose="020B0604020202020204" pitchFamily="34" charset="0"/>
        </a:defRPr>
      </a:pPr>
      <a:endParaRPr lang="tr-TR"/>
    </a:p>
  </c:txPr>
  <c:externalData r:id="rId1">
    <c:autoUpdate val="0"/>
  </c:externalData>
</c:chartSpace>
</file>

<file path=ppt/charts/chart14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6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'[Anket-sonuc-toplu (1).xlsx]Sayfa 5'!$C$91:$G$91</c:f>
              <c:strCache>
                <c:ptCount val="5"/>
                <c:pt idx="0">
                  <c:v>Son Derece Memnunum</c:v>
                </c:pt>
                <c:pt idx="1">
                  <c:v>Çok Memnunum</c:v>
                </c:pt>
                <c:pt idx="2">
                  <c:v>Memnunum</c:v>
                </c:pt>
                <c:pt idx="3">
                  <c:v>Memnun Değilim</c:v>
                </c:pt>
                <c:pt idx="4">
                  <c:v>Hiç Memnun Değilim</c:v>
                </c:pt>
              </c:strCache>
            </c:strRef>
          </c:cat>
          <c:val>
            <c:numRef>
              <c:f>'[Anket-sonuc-toplu (1).xlsx]Sayfa 5'!$C$121:$G$121</c:f>
              <c:numCache>
                <c:formatCode>General</c:formatCode>
                <c:ptCount val="5"/>
                <c:pt idx="0">
                  <c:v>14</c:v>
                </c:pt>
                <c:pt idx="1">
                  <c:v>10</c:v>
                </c:pt>
                <c:pt idx="2">
                  <c:v>18</c:v>
                </c:pt>
                <c:pt idx="3">
                  <c:v>6</c:v>
                </c:pt>
                <c:pt idx="4">
                  <c:v>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13588096"/>
        <c:axId val="113611520"/>
        <c:axId val="0"/>
      </c:bar3DChart>
      <c:catAx>
        <c:axId val="1135880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 sz="1200"/>
            </a:pPr>
            <a:endParaRPr lang="tr-TR"/>
          </a:p>
        </c:txPr>
        <c:crossAx val="113611520"/>
        <c:crosses val="autoZero"/>
        <c:auto val="1"/>
        <c:lblAlgn val="ctr"/>
        <c:lblOffset val="100"/>
        <c:noMultiLvlLbl val="0"/>
      </c:catAx>
      <c:valAx>
        <c:axId val="11361152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/>
            </a:pPr>
            <a:endParaRPr lang="tr-TR"/>
          </a:p>
        </c:txPr>
        <c:crossAx val="113588096"/>
        <c:crosses val="autoZero"/>
        <c:crossBetween val="between"/>
        <c:majorUnit val="6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latin typeface="Arial" panose="020B0604020202020204" pitchFamily="34" charset="0"/>
          <a:cs typeface="Arial" panose="020B0604020202020204" pitchFamily="34" charset="0"/>
        </a:defRPr>
      </a:pPr>
      <a:endParaRPr lang="tr-TR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'Sayfa 1'!$F$80</c:f>
              <c:strCache>
                <c:ptCount val="1"/>
                <c:pt idx="0">
                  <c:v>BUT</c:v>
                </c:pt>
              </c:strCache>
            </c:strRef>
          </c:tx>
          <c:spPr>
            <a:solidFill>
              <a:srgbClr val="00B050"/>
            </a:solidFill>
            <a:ln>
              <a:solidFill>
                <a:srgbClr val="00B050"/>
              </a:solidFill>
            </a:ln>
            <a:effectLst/>
          </c:spPr>
          <c:invertIfNegative val="0"/>
          <c:dLbls>
            <c:delete val="1"/>
          </c:dLbls>
          <c:cat>
            <c:strRef>
              <c:f>'Sayfa 1'!$G$79:$H$79</c:f>
              <c:strCache>
                <c:ptCount val="2"/>
                <c:pt idx="0">
                  <c:v>Evet</c:v>
                </c:pt>
                <c:pt idx="1">
                  <c:v>Hayır</c:v>
                </c:pt>
              </c:strCache>
            </c:strRef>
          </c:cat>
          <c:val>
            <c:numRef>
              <c:f>'Sayfa 1'!$G$80:$H$80</c:f>
              <c:numCache>
                <c:formatCode>General</c:formatCode>
                <c:ptCount val="2"/>
                <c:pt idx="0">
                  <c:v>31</c:v>
                </c:pt>
                <c:pt idx="1">
                  <c:v>6</c:v>
                </c:pt>
              </c:numCache>
            </c:numRef>
          </c:val>
        </c:ser>
        <c:ser>
          <c:idx val="1"/>
          <c:order val="1"/>
          <c:tx>
            <c:strRef>
              <c:f>'Sayfa 1'!$F$81</c:f>
              <c:strCache>
                <c:ptCount val="1"/>
                <c:pt idx="0">
                  <c:v>TGM</c:v>
                </c:pt>
              </c:strCache>
            </c:strRef>
          </c:tx>
          <c:spPr>
            <a:solidFill>
              <a:srgbClr val="92D050"/>
            </a:solidFill>
            <a:ln>
              <a:solidFill>
                <a:srgbClr val="92D050"/>
              </a:solidFill>
            </a:ln>
            <a:effectLst/>
          </c:spPr>
          <c:invertIfNegative val="0"/>
          <c:dLbls>
            <c:delete val="1"/>
          </c:dLbls>
          <c:cat>
            <c:strRef>
              <c:f>'Sayfa 1'!$G$79:$H$79</c:f>
              <c:strCache>
                <c:ptCount val="2"/>
                <c:pt idx="0">
                  <c:v>Evet</c:v>
                </c:pt>
                <c:pt idx="1">
                  <c:v>Hayır</c:v>
                </c:pt>
              </c:strCache>
            </c:strRef>
          </c:cat>
          <c:val>
            <c:numRef>
              <c:f>'Sayfa 1'!$G$81:$H$81</c:f>
              <c:numCache>
                <c:formatCode>General</c:formatCode>
                <c:ptCount val="2"/>
                <c:pt idx="0">
                  <c:v>39</c:v>
                </c:pt>
                <c:pt idx="1">
                  <c:v>10</c:v>
                </c:pt>
              </c:numCache>
            </c:numRef>
          </c:val>
        </c:ser>
        <c:ser>
          <c:idx val="2"/>
          <c:order val="2"/>
          <c:tx>
            <c:strRef>
              <c:f>'Sayfa 1'!$F$82</c:f>
              <c:strCache>
                <c:ptCount val="1"/>
                <c:pt idx="0">
                  <c:v>TBTF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FFC000"/>
              </a:solidFill>
              <a:ln>
                <a:solidFill>
                  <a:srgbClr val="FFC000"/>
                </a:solidFill>
              </a:ln>
              <a:effectLst/>
            </c:spPr>
          </c:dPt>
          <c:dPt>
            <c:idx val="1"/>
            <c:invertIfNegative val="0"/>
            <c:bubble3D val="0"/>
            <c:spPr>
              <a:solidFill>
                <a:srgbClr val="FFC000"/>
              </a:solidFill>
              <a:ln>
                <a:solidFill>
                  <a:srgbClr val="FFC000"/>
                </a:solidFill>
              </a:ln>
              <a:effectLst/>
            </c:spPr>
          </c:dPt>
          <c:dLbls>
            <c:delete val="1"/>
          </c:dLbls>
          <c:cat>
            <c:strRef>
              <c:f>'Sayfa 1'!$G$79:$H$79</c:f>
              <c:strCache>
                <c:ptCount val="2"/>
                <c:pt idx="0">
                  <c:v>Evet</c:v>
                </c:pt>
                <c:pt idx="1">
                  <c:v>Hayır</c:v>
                </c:pt>
              </c:strCache>
            </c:strRef>
          </c:cat>
          <c:val>
            <c:numRef>
              <c:f>'Sayfa 1'!$G$82:$H$82</c:f>
              <c:numCache>
                <c:formatCode>General</c:formatCode>
                <c:ptCount val="2"/>
                <c:pt idx="0">
                  <c:v>70</c:v>
                </c:pt>
                <c:pt idx="1">
                  <c:v>16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90382336"/>
        <c:axId val="90383872"/>
      </c:barChart>
      <c:catAx>
        <c:axId val="9038233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tr-TR"/>
          </a:p>
        </c:txPr>
        <c:crossAx val="90383872"/>
        <c:crosses val="autoZero"/>
        <c:auto val="1"/>
        <c:lblAlgn val="ctr"/>
        <c:lblOffset val="100"/>
        <c:noMultiLvlLbl val="0"/>
      </c:catAx>
      <c:valAx>
        <c:axId val="90383872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 sz="1400"/>
            </a:pPr>
            <a:endParaRPr lang="tr-TR"/>
          </a:p>
        </c:txPr>
        <c:crossAx val="903823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latin typeface="Arial" panose="020B0604020202020204" pitchFamily="34" charset="0"/>
          <a:cs typeface="Arial" panose="020B0604020202020204" pitchFamily="34" charset="0"/>
        </a:defRPr>
      </a:pPr>
      <a:endParaRPr lang="tr-TR"/>
    </a:p>
  </c:txPr>
  <c:externalData r:id="rId1">
    <c:autoUpdate val="0"/>
  </c:externalData>
</c:chartSpace>
</file>

<file path=ppt/charts/chart15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'[Anket-sonuc-toplu (1).xlsx]Sayfa 5'!$C$91:$G$91</c:f>
              <c:strCache>
                <c:ptCount val="5"/>
                <c:pt idx="0">
                  <c:v>Son Derece Memnunum</c:v>
                </c:pt>
                <c:pt idx="1">
                  <c:v>Çok Memnunum</c:v>
                </c:pt>
                <c:pt idx="2">
                  <c:v>Memnunum</c:v>
                </c:pt>
                <c:pt idx="3">
                  <c:v>Memnun Değilim</c:v>
                </c:pt>
                <c:pt idx="4">
                  <c:v>Hiç Memnun Değilim</c:v>
                </c:pt>
              </c:strCache>
            </c:strRef>
          </c:cat>
          <c:val>
            <c:numRef>
              <c:f>'[Anket-sonuc-toplu (1).xlsx]Sayfa 5'!$C$123:$G$123</c:f>
              <c:numCache>
                <c:formatCode>General</c:formatCode>
                <c:ptCount val="5"/>
                <c:pt idx="0">
                  <c:v>20</c:v>
                </c:pt>
                <c:pt idx="1">
                  <c:v>17</c:v>
                </c:pt>
                <c:pt idx="2">
                  <c:v>35</c:v>
                </c:pt>
                <c:pt idx="3">
                  <c:v>11</c:v>
                </c:pt>
                <c:pt idx="4">
                  <c:v>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13634688"/>
        <c:axId val="113654016"/>
        <c:axId val="0"/>
      </c:bar3DChart>
      <c:catAx>
        <c:axId val="1136346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 sz="1200"/>
            </a:pPr>
            <a:endParaRPr lang="tr-TR"/>
          </a:p>
        </c:txPr>
        <c:crossAx val="113654016"/>
        <c:crosses val="autoZero"/>
        <c:auto val="1"/>
        <c:lblAlgn val="ctr"/>
        <c:lblOffset val="100"/>
        <c:noMultiLvlLbl val="0"/>
      </c:catAx>
      <c:valAx>
        <c:axId val="11365401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/>
            </a:pPr>
            <a:endParaRPr lang="tr-TR"/>
          </a:p>
        </c:txPr>
        <c:crossAx val="113634688"/>
        <c:crosses val="autoZero"/>
        <c:crossBetween val="between"/>
        <c:majorUnit val="7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latin typeface="Arial" panose="020B0604020202020204" pitchFamily="34" charset="0"/>
          <a:cs typeface="Arial" panose="020B0604020202020204" pitchFamily="34" charset="0"/>
        </a:defRPr>
      </a:pPr>
      <a:endParaRPr lang="tr-TR"/>
    </a:p>
  </c:txPr>
  <c:externalData r:id="rId1">
    <c:autoUpdate val="0"/>
  </c:externalData>
</c:chartSpace>
</file>

<file path=ppt/charts/chart15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'[Anket-sonuc-toplu (1).xlsx]Sayfa 5'!$C$91:$G$91</c:f>
              <c:strCache>
                <c:ptCount val="5"/>
                <c:pt idx="0">
                  <c:v>Son Derece Memnunum</c:v>
                </c:pt>
                <c:pt idx="1">
                  <c:v>Çok Memnunum</c:v>
                </c:pt>
                <c:pt idx="2">
                  <c:v>Memnunum</c:v>
                </c:pt>
                <c:pt idx="3">
                  <c:v>Memnun Değilim</c:v>
                </c:pt>
                <c:pt idx="4">
                  <c:v>Hiç Memnun Değilim</c:v>
                </c:pt>
              </c:strCache>
            </c:strRef>
          </c:cat>
          <c:val>
            <c:numRef>
              <c:f>'[Anket-sonuc-toplu (1).xlsx]Sayfa 5'!$C$128:$G$128</c:f>
              <c:numCache>
                <c:formatCode>General</c:formatCode>
                <c:ptCount val="5"/>
                <c:pt idx="0">
                  <c:v>9</c:v>
                </c:pt>
                <c:pt idx="1">
                  <c:v>7</c:v>
                </c:pt>
                <c:pt idx="2">
                  <c:v>16</c:v>
                </c:pt>
                <c:pt idx="3">
                  <c:v>2</c:v>
                </c:pt>
                <c:pt idx="4">
                  <c:v>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13699072"/>
        <c:axId val="113702016"/>
        <c:axId val="0"/>
      </c:bar3DChart>
      <c:catAx>
        <c:axId val="1136990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 sz="1200"/>
            </a:pPr>
            <a:endParaRPr lang="tr-TR"/>
          </a:p>
        </c:txPr>
        <c:crossAx val="113702016"/>
        <c:crosses val="autoZero"/>
        <c:auto val="1"/>
        <c:lblAlgn val="ctr"/>
        <c:lblOffset val="100"/>
        <c:noMultiLvlLbl val="0"/>
      </c:catAx>
      <c:valAx>
        <c:axId val="11370201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/>
            </a:pPr>
            <a:endParaRPr lang="tr-TR"/>
          </a:p>
        </c:txPr>
        <c:crossAx val="113699072"/>
        <c:crosses val="autoZero"/>
        <c:crossBetween val="between"/>
        <c:majorUnit val="4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latin typeface="Arial" panose="020B0604020202020204" pitchFamily="34" charset="0"/>
          <a:cs typeface="Arial" panose="020B0604020202020204" pitchFamily="34" charset="0"/>
        </a:defRPr>
      </a:pPr>
      <a:endParaRPr lang="tr-TR"/>
    </a:p>
  </c:txPr>
  <c:externalData r:id="rId1">
    <c:autoUpdate val="0"/>
  </c:externalData>
</c:chartSpace>
</file>

<file path=ppt/charts/chart15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6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'[Anket-sonuc-toplu (1).xlsx]Sayfa 5'!$C$91:$G$91</c:f>
              <c:strCache>
                <c:ptCount val="5"/>
                <c:pt idx="0">
                  <c:v>Son Derece Memnunum</c:v>
                </c:pt>
                <c:pt idx="1">
                  <c:v>Çok Memnunum</c:v>
                </c:pt>
                <c:pt idx="2">
                  <c:v>Memnunum</c:v>
                </c:pt>
                <c:pt idx="3">
                  <c:v>Memnun Değilim</c:v>
                </c:pt>
                <c:pt idx="4">
                  <c:v>Hiç Memnun Değilim</c:v>
                </c:pt>
              </c:strCache>
            </c:strRef>
          </c:cat>
          <c:val>
            <c:numRef>
              <c:f>'[Anket-sonuc-toplu (1).xlsx]Sayfa 5'!$C$132:$G$132</c:f>
              <c:numCache>
                <c:formatCode>General</c:formatCode>
                <c:ptCount val="5"/>
                <c:pt idx="0">
                  <c:v>12</c:v>
                </c:pt>
                <c:pt idx="1">
                  <c:v>10</c:v>
                </c:pt>
                <c:pt idx="2">
                  <c:v>17</c:v>
                </c:pt>
                <c:pt idx="3">
                  <c:v>4</c:v>
                </c:pt>
                <c:pt idx="4">
                  <c:v>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13741824"/>
        <c:axId val="113744512"/>
        <c:axId val="0"/>
      </c:bar3DChart>
      <c:catAx>
        <c:axId val="1137418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 sz="1200"/>
            </a:pPr>
            <a:endParaRPr lang="tr-TR"/>
          </a:p>
        </c:txPr>
        <c:crossAx val="113744512"/>
        <c:crosses val="autoZero"/>
        <c:auto val="1"/>
        <c:lblAlgn val="ctr"/>
        <c:lblOffset val="100"/>
        <c:noMultiLvlLbl val="0"/>
      </c:catAx>
      <c:valAx>
        <c:axId val="11374451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/>
            </a:pPr>
            <a:endParaRPr lang="tr-TR"/>
          </a:p>
        </c:txPr>
        <c:crossAx val="113741824"/>
        <c:crosses val="autoZero"/>
        <c:crossBetween val="between"/>
        <c:majorUnit val="3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latin typeface="Arial" panose="020B0604020202020204" pitchFamily="34" charset="0"/>
          <a:cs typeface="Arial" panose="020B0604020202020204" pitchFamily="34" charset="0"/>
        </a:defRPr>
      </a:pPr>
      <a:endParaRPr lang="tr-TR"/>
    </a:p>
  </c:txPr>
  <c:externalData r:id="rId1">
    <c:autoUpdate val="0"/>
  </c:externalData>
</c:chartSpace>
</file>

<file path=ppt/charts/chart15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 w="25400">
          <a:noFill/>
        </a:ln>
        <a:effectLst/>
        <a:sp3d/>
      </c:spPr>
    </c:sideWall>
    <c:backWall>
      <c:thickness val="0"/>
      <c:spPr>
        <a:noFill/>
        <a:ln w="25400"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'[Anket-sonuc-toplu (1).xlsx]Sayfa 5'!$C$91:$G$91</c:f>
              <c:strCache>
                <c:ptCount val="5"/>
                <c:pt idx="0">
                  <c:v>Son Derece Memnunum</c:v>
                </c:pt>
                <c:pt idx="1">
                  <c:v>Çok Memnunum</c:v>
                </c:pt>
                <c:pt idx="2">
                  <c:v>Memnunum</c:v>
                </c:pt>
                <c:pt idx="3">
                  <c:v>Memnun Değilim</c:v>
                </c:pt>
                <c:pt idx="4">
                  <c:v>Hiç Memnun Değilim</c:v>
                </c:pt>
              </c:strCache>
            </c:strRef>
          </c:cat>
          <c:val>
            <c:numRef>
              <c:f>'[Anket-sonuc-toplu (1).xlsx]Sayfa 5'!$C$134:$G$134</c:f>
              <c:numCache>
                <c:formatCode>General</c:formatCode>
                <c:ptCount val="5"/>
                <c:pt idx="0">
                  <c:v>21</c:v>
                </c:pt>
                <c:pt idx="1">
                  <c:v>17</c:v>
                </c:pt>
                <c:pt idx="2">
                  <c:v>33</c:v>
                </c:pt>
                <c:pt idx="3">
                  <c:v>6</c:v>
                </c:pt>
                <c:pt idx="4">
                  <c:v>4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13765376"/>
        <c:axId val="113246976"/>
        <c:axId val="0"/>
      </c:bar3DChart>
      <c:catAx>
        <c:axId val="1137653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 sz="1200"/>
            </a:pPr>
            <a:endParaRPr lang="tr-TR"/>
          </a:p>
        </c:txPr>
        <c:crossAx val="113246976"/>
        <c:crosses val="autoZero"/>
        <c:auto val="1"/>
        <c:lblAlgn val="ctr"/>
        <c:lblOffset val="100"/>
        <c:noMultiLvlLbl val="0"/>
      </c:catAx>
      <c:valAx>
        <c:axId val="11324697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/>
            </a:pPr>
            <a:endParaRPr lang="tr-TR"/>
          </a:p>
        </c:txPr>
        <c:crossAx val="113765376"/>
        <c:crosses val="autoZero"/>
        <c:crossBetween val="between"/>
        <c:majorUnit val="7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latin typeface="Arial" panose="020B0604020202020204" pitchFamily="34" charset="0"/>
          <a:cs typeface="Arial" panose="020B0604020202020204" pitchFamily="34" charset="0"/>
        </a:defRPr>
      </a:pPr>
      <a:endParaRPr lang="tr-TR"/>
    </a:p>
  </c:txPr>
  <c:externalData r:id="rId1">
    <c:autoUpdate val="0"/>
  </c:externalData>
</c:chartSpace>
</file>

<file path=ppt/charts/chart15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'[Anket-sonuc-toplu (1).xlsx]Sayfa 5'!$C$136:$G$136</c:f>
              <c:strCache>
                <c:ptCount val="5"/>
                <c:pt idx="0">
                  <c:v>Son Derece Memnunum</c:v>
                </c:pt>
                <c:pt idx="1">
                  <c:v>Çok Memnunum</c:v>
                </c:pt>
                <c:pt idx="2">
                  <c:v>Memnunum</c:v>
                </c:pt>
                <c:pt idx="3">
                  <c:v>Memnun Değilim</c:v>
                </c:pt>
                <c:pt idx="4">
                  <c:v>Hiç Memnun Değilim</c:v>
                </c:pt>
              </c:strCache>
            </c:strRef>
          </c:cat>
          <c:val>
            <c:numRef>
              <c:f>'[Anket-sonuc-toplu (1).xlsx]Sayfa 5'!$C$140:$G$140</c:f>
              <c:numCache>
                <c:formatCode>General</c:formatCode>
                <c:ptCount val="5"/>
                <c:pt idx="0">
                  <c:v>11</c:v>
                </c:pt>
                <c:pt idx="1">
                  <c:v>5</c:v>
                </c:pt>
                <c:pt idx="2">
                  <c:v>15</c:v>
                </c:pt>
                <c:pt idx="3">
                  <c:v>4</c:v>
                </c:pt>
                <c:pt idx="4">
                  <c:v>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13312128"/>
        <c:axId val="113314816"/>
        <c:axId val="0"/>
      </c:bar3DChart>
      <c:catAx>
        <c:axId val="1133121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 sz="1200"/>
            </a:pPr>
            <a:endParaRPr lang="tr-TR"/>
          </a:p>
        </c:txPr>
        <c:crossAx val="113314816"/>
        <c:crosses val="autoZero"/>
        <c:auto val="1"/>
        <c:lblAlgn val="ctr"/>
        <c:lblOffset val="100"/>
        <c:noMultiLvlLbl val="0"/>
      </c:catAx>
      <c:valAx>
        <c:axId val="11331481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/>
            </a:pPr>
            <a:endParaRPr lang="tr-TR"/>
          </a:p>
        </c:txPr>
        <c:crossAx val="113312128"/>
        <c:crosses val="autoZero"/>
        <c:crossBetween val="between"/>
        <c:majorUnit val="4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latin typeface="Arial" panose="020B0604020202020204" pitchFamily="34" charset="0"/>
          <a:cs typeface="Arial" panose="020B0604020202020204" pitchFamily="34" charset="0"/>
        </a:defRPr>
      </a:pPr>
      <a:endParaRPr lang="tr-TR"/>
    </a:p>
  </c:txPr>
  <c:externalData r:id="rId1">
    <c:autoUpdate val="0"/>
  </c:externalData>
</c:chartSpace>
</file>

<file path=ppt/charts/chart15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6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'[Anket-sonuc-toplu (1).xlsx]Sayfa 5'!$C$136:$G$136</c:f>
              <c:strCache>
                <c:ptCount val="5"/>
                <c:pt idx="0">
                  <c:v>Son Derece Memnunum</c:v>
                </c:pt>
                <c:pt idx="1">
                  <c:v>Çok Memnunum</c:v>
                </c:pt>
                <c:pt idx="2">
                  <c:v>Memnunum</c:v>
                </c:pt>
                <c:pt idx="3">
                  <c:v>Memnun Değilim</c:v>
                </c:pt>
                <c:pt idx="4">
                  <c:v>Hiç Memnun Değilim</c:v>
                </c:pt>
              </c:strCache>
            </c:strRef>
          </c:cat>
          <c:val>
            <c:numRef>
              <c:f>'[Anket-sonuc-toplu (1).xlsx]Sayfa 5'!$C$144:$G$144</c:f>
              <c:numCache>
                <c:formatCode>General</c:formatCode>
                <c:ptCount val="5"/>
                <c:pt idx="0">
                  <c:v>11</c:v>
                </c:pt>
                <c:pt idx="1">
                  <c:v>11</c:v>
                </c:pt>
                <c:pt idx="2">
                  <c:v>23</c:v>
                </c:pt>
                <c:pt idx="3">
                  <c:v>3</c:v>
                </c:pt>
                <c:pt idx="4">
                  <c:v>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13330048"/>
        <c:axId val="113361664"/>
        <c:axId val="0"/>
      </c:bar3DChart>
      <c:catAx>
        <c:axId val="1133300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 sz="1200"/>
            </a:pPr>
            <a:endParaRPr lang="tr-TR"/>
          </a:p>
        </c:txPr>
        <c:crossAx val="113361664"/>
        <c:crosses val="autoZero"/>
        <c:auto val="1"/>
        <c:lblAlgn val="ctr"/>
        <c:lblOffset val="100"/>
        <c:noMultiLvlLbl val="0"/>
      </c:catAx>
      <c:valAx>
        <c:axId val="11336166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/>
            </a:pPr>
            <a:endParaRPr lang="tr-TR"/>
          </a:p>
        </c:txPr>
        <c:crossAx val="1133300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latin typeface="Arial" panose="020B0604020202020204" pitchFamily="34" charset="0"/>
          <a:cs typeface="Arial" panose="020B0604020202020204" pitchFamily="34" charset="0"/>
        </a:defRPr>
      </a:pPr>
      <a:endParaRPr lang="tr-TR"/>
    </a:p>
  </c:txPr>
  <c:externalData r:id="rId1">
    <c:autoUpdate val="0"/>
  </c:externalData>
</c:chartSpace>
</file>

<file path=ppt/charts/chart15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'[Anket-sonuc-toplu (1).xlsx]Sayfa 5'!$C$136:$G$136</c:f>
              <c:strCache>
                <c:ptCount val="5"/>
                <c:pt idx="0">
                  <c:v>Son Derece Memnunum</c:v>
                </c:pt>
                <c:pt idx="1">
                  <c:v>Çok Memnunum</c:v>
                </c:pt>
                <c:pt idx="2">
                  <c:v>Memnunum</c:v>
                </c:pt>
                <c:pt idx="3">
                  <c:v>Memnun Değilim</c:v>
                </c:pt>
                <c:pt idx="4">
                  <c:v>Hiç Memnun Değilim</c:v>
                </c:pt>
              </c:strCache>
            </c:strRef>
          </c:cat>
          <c:val>
            <c:numRef>
              <c:f>'[Anket-sonuc-toplu (1).xlsx]Sayfa 5'!$C$146:$G$146</c:f>
              <c:numCache>
                <c:formatCode>General</c:formatCode>
                <c:ptCount val="5"/>
                <c:pt idx="0">
                  <c:v>22</c:v>
                </c:pt>
                <c:pt idx="1">
                  <c:v>16</c:v>
                </c:pt>
                <c:pt idx="2">
                  <c:v>38</c:v>
                </c:pt>
                <c:pt idx="3">
                  <c:v>7</c:v>
                </c:pt>
                <c:pt idx="4">
                  <c:v>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13368448"/>
        <c:axId val="113383680"/>
        <c:axId val="0"/>
      </c:bar3DChart>
      <c:catAx>
        <c:axId val="1133684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 sz="1200"/>
            </a:pPr>
            <a:endParaRPr lang="tr-TR"/>
          </a:p>
        </c:txPr>
        <c:crossAx val="113383680"/>
        <c:crosses val="autoZero"/>
        <c:auto val="1"/>
        <c:lblAlgn val="ctr"/>
        <c:lblOffset val="100"/>
        <c:noMultiLvlLbl val="0"/>
      </c:catAx>
      <c:valAx>
        <c:axId val="11338368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/>
            </a:pPr>
            <a:endParaRPr lang="tr-TR"/>
          </a:p>
        </c:txPr>
        <c:crossAx val="113368448"/>
        <c:crosses val="autoZero"/>
        <c:crossBetween val="between"/>
        <c:majorUnit val="8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latin typeface="Arial" panose="020B0604020202020204" pitchFamily="34" charset="0"/>
          <a:cs typeface="Arial" panose="020B0604020202020204" pitchFamily="34" charset="0"/>
        </a:defRPr>
      </a:pPr>
      <a:endParaRPr lang="tr-TR"/>
    </a:p>
  </c:txPr>
  <c:externalData r:id="rId1">
    <c:autoUpdate val="0"/>
  </c:externalData>
</c:chartSpace>
</file>

<file path=ppt/charts/chart15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'[Anket-sonuc-toplu (1).xlsx]Sayfa 5'!$C$136:$G$136</c:f>
              <c:strCache>
                <c:ptCount val="5"/>
                <c:pt idx="0">
                  <c:v>Son Derece Memnunum</c:v>
                </c:pt>
                <c:pt idx="1">
                  <c:v>Çok Memnunum</c:v>
                </c:pt>
                <c:pt idx="2">
                  <c:v>Memnunum</c:v>
                </c:pt>
                <c:pt idx="3">
                  <c:v>Memnun Değilim</c:v>
                </c:pt>
                <c:pt idx="4">
                  <c:v>Hiç Memnun Değilim</c:v>
                </c:pt>
              </c:strCache>
            </c:strRef>
          </c:cat>
          <c:val>
            <c:numRef>
              <c:f>'[Anket-sonuc-toplu (1).xlsx]Sayfa 5'!$C$151:$G$151</c:f>
              <c:numCache>
                <c:formatCode>General</c:formatCode>
                <c:ptCount val="5"/>
                <c:pt idx="0">
                  <c:v>8</c:v>
                </c:pt>
                <c:pt idx="1">
                  <c:v>4</c:v>
                </c:pt>
                <c:pt idx="2">
                  <c:v>14</c:v>
                </c:pt>
                <c:pt idx="3">
                  <c:v>8</c:v>
                </c:pt>
                <c:pt idx="4">
                  <c:v>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13428736"/>
        <c:axId val="113431680"/>
        <c:axId val="0"/>
      </c:bar3DChart>
      <c:catAx>
        <c:axId val="1134287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 sz="1200"/>
            </a:pPr>
            <a:endParaRPr lang="tr-TR"/>
          </a:p>
        </c:txPr>
        <c:crossAx val="113431680"/>
        <c:crosses val="autoZero"/>
        <c:auto val="1"/>
        <c:lblAlgn val="ctr"/>
        <c:lblOffset val="100"/>
        <c:noMultiLvlLbl val="0"/>
      </c:catAx>
      <c:valAx>
        <c:axId val="11343168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/>
            </a:pPr>
            <a:endParaRPr lang="tr-TR"/>
          </a:p>
        </c:txPr>
        <c:crossAx val="113428736"/>
        <c:crosses val="autoZero"/>
        <c:crossBetween val="between"/>
        <c:majorUnit val="2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latin typeface="Arial" panose="020B0604020202020204" pitchFamily="34" charset="0"/>
          <a:cs typeface="Arial" panose="020B0604020202020204" pitchFamily="34" charset="0"/>
        </a:defRPr>
      </a:pPr>
      <a:endParaRPr lang="tr-TR"/>
    </a:p>
  </c:txPr>
  <c:externalData r:id="rId1">
    <c:autoUpdate val="0"/>
  </c:externalData>
</c:chartSpace>
</file>

<file path=ppt/charts/chart15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6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'[Anket-sonuc-toplu (1).xlsx]Sayfa 5'!$C$136:$G$136</c:f>
              <c:strCache>
                <c:ptCount val="5"/>
                <c:pt idx="0">
                  <c:v>Son Derece Memnunum</c:v>
                </c:pt>
                <c:pt idx="1">
                  <c:v>Çok Memnunum</c:v>
                </c:pt>
                <c:pt idx="2">
                  <c:v>Memnunum</c:v>
                </c:pt>
                <c:pt idx="3">
                  <c:v>Memnun Değilim</c:v>
                </c:pt>
                <c:pt idx="4">
                  <c:v>Hiç Memnun Değilim</c:v>
                </c:pt>
              </c:strCache>
            </c:strRef>
          </c:cat>
          <c:val>
            <c:numRef>
              <c:f>'[Anket-sonuc-toplu (1).xlsx]Sayfa 5'!$C$155:$G$155</c:f>
              <c:numCache>
                <c:formatCode>General</c:formatCode>
                <c:ptCount val="5"/>
                <c:pt idx="0">
                  <c:v>10</c:v>
                </c:pt>
                <c:pt idx="1">
                  <c:v>9</c:v>
                </c:pt>
                <c:pt idx="2">
                  <c:v>22</c:v>
                </c:pt>
                <c:pt idx="3">
                  <c:v>6</c:v>
                </c:pt>
                <c:pt idx="4">
                  <c:v>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13471488"/>
        <c:axId val="113474176"/>
        <c:axId val="0"/>
      </c:bar3DChart>
      <c:catAx>
        <c:axId val="1134714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 sz="1200"/>
            </a:pPr>
            <a:endParaRPr lang="tr-TR"/>
          </a:p>
        </c:txPr>
        <c:crossAx val="113474176"/>
        <c:crosses val="autoZero"/>
        <c:auto val="1"/>
        <c:lblAlgn val="ctr"/>
        <c:lblOffset val="100"/>
        <c:noMultiLvlLbl val="0"/>
      </c:catAx>
      <c:valAx>
        <c:axId val="11347417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/>
            </a:pPr>
            <a:endParaRPr lang="tr-TR"/>
          </a:p>
        </c:txPr>
        <c:crossAx val="113471488"/>
        <c:crosses val="autoZero"/>
        <c:crossBetween val="between"/>
        <c:majorUnit val="5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latin typeface="Arial" panose="020B0604020202020204" pitchFamily="34" charset="0"/>
          <a:cs typeface="Arial" panose="020B0604020202020204" pitchFamily="34" charset="0"/>
        </a:defRPr>
      </a:pPr>
      <a:endParaRPr lang="tr-TR"/>
    </a:p>
  </c:txPr>
  <c:externalData r:id="rId1">
    <c:autoUpdate val="0"/>
  </c:externalData>
</c:chartSpace>
</file>

<file path=ppt/charts/chart15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'[Anket-sonuc-toplu (1).xlsx]Sayfa 5'!$C$136:$G$136</c:f>
              <c:strCache>
                <c:ptCount val="5"/>
                <c:pt idx="0">
                  <c:v>Son Derece Memnunum</c:v>
                </c:pt>
                <c:pt idx="1">
                  <c:v>Çok Memnunum</c:v>
                </c:pt>
                <c:pt idx="2">
                  <c:v>Memnunum</c:v>
                </c:pt>
                <c:pt idx="3">
                  <c:v>Memnun Değilim</c:v>
                </c:pt>
                <c:pt idx="4">
                  <c:v>Hiç Memnun Değilim</c:v>
                </c:pt>
              </c:strCache>
            </c:strRef>
          </c:cat>
          <c:val>
            <c:numRef>
              <c:f>'[Anket-sonuc-toplu (1).xlsx]Sayfa 5'!$C$157:$G$157</c:f>
              <c:numCache>
                <c:formatCode>General</c:formatCode>
                <c:ptCount val="5"/>
                <c:pt idx="0">
                  <c:v>18</c:v>
                </c:pt>
                <c:pt idx="1">
                  <c:v>13</c:v>
                </c:pt>
                <c:pt idx="2">
                  <c:v>36</c:v>
                </c:pt>
                <c:pt idx="3">
                  <c:v>14</c:v>
                </c:pt>
                <c:pt idx="4">
                  <c:v>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13501696"/>
        <c:axId val="113504640"/>
        <c:axId val="0"/>
      </c:bar3DChart>
      <c:catAx>
        <c:axId val="1135016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 sz="1200"/>
            </a:pPr>
            <a:endParaRPr lang="tr-TR"/>
          </a:p>
        </c:txPr>
        <c:crossAx val="113504640"/>
        <c:crosses val="autoZero"/>
        <c:auto val="1"/>
        <c:lblAlgn val="ctr"/>
        <c:lblOffset val="100"/>
        <c:noMultiLvlLbl val="0"/>
      </c:catAx>
      <c:valAx>
        <c:axId val="11350464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/>
            </a:pPr>
            <a:endParaRPr lang="tr-TR"/>
          </a:p>
        </c:txPr>
        <c:crossAx val="113501696"/>
        <c:crosses val="autoZero"/>
        <c:crossBetween val="between"/>
        <c:majorUnit val="8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latin typeface="Arial" panose="020B0604020202020204" pitchFamily="34" charset="0"/>
          <a:cs typeface="Arial" panose="020B0604020202020204" pitchFamily="34" charset="0"/>
        </a:defRPr>
      </a:pPr>
      <a:endParaRPr lang="tr-TR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6969506201801299"/>
          <c:y val="5.0925925925925923E-2"/>
          <c:w val="0.76710734811976955"/>
          <c:h val="0.8259722222222222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'Sayfa 1'!$F$101</c:f>
              <c:strCache>
                <c:ptCount val="1"/>
                <c:pt idx="0">
                  <c:v>BUT</c:v>
                </c:pt>
              </c:strCache>
            </c:strRef>
          </c:tx>
          <c:spPr>
            <a:solidFill>
              <a:srgbClr val="00B050"/>
            </a:solidFill>
            <a:ln>
              <a:solidFill>
                <a:srgbClr val="00B050"/>
              </a:solidFill>
            </a:ln>
            <a:effectLst/>
          </c:spPr>
          <c:invertIfNegative val="0"/>
          <c:dLbls>
            <c:delete val="1"/>
          </c:dLbls>
          <c:cat>
            <c:strRef>
              <c:f>'Sayfa 1'!$G$100:$H$100</c:f>
              <c:strCache>
                <c:ptCount val="2"/>
                <c:pt idx="0">
                  <c:v>Evet</c:v>
                </c:pt>
                <c:pt idx="1">
                  <c:v>Hayır</c:v>
                </c:pt>
              </c:strCache>
            </c:strRef>
          </c:cat>
          <c:val>
            <c:numRef>
              <c:f>'Sayfa 1'!$G$101:$H$101</c:f>
              <c:numCache>
                <c:formatCode>General</c:formatCode>
                <c:ptCount val="2"/>
                <c:pt idx="0">
                  <c:v>31</c:v>
                </c:pt>
                <c:pt idx="1">
                  <c:v>5</c:v>
                </c:pt>
              </c:numCache>
            </c:numRef>
          </c:val>
        </c:ser>
        <c:ser>
          <c:idx val="1"/>
          <c:order val="1"/>
          <c:tx>
            <c:strRef>
              <c:f>'Sayfa 1'!$F$102</c:f>
              <c:strCache>
                <c:ptCount val="1"/>
                <c:pt idx="0">
                  <c:v>TGM</c:v>
                </c:pt>
              </c:strCache>
            </c:strRef>
          </c:tx>
          <c:spPr>
            <a:solidFill>
              <a:srgbClr val="92D050"/>
            </a:solidFill>
            <a:ln>
              <a:solidFill>
                <a:srgbClr val="92D050"/>
              </a:solidFill>
            </a:ln>
            <a:effectLst/>
          </c:spPr>
          <c:invertIfNegative val="0"/>
          <c:dLbls>
            <c:delete val="1"/>
          </c:dLbls>
          <c:cat>
            <c:strRef>
              <c:f>'Sayfa 1'!$G$100:$H$100</c:f>
              <c:strCache>
                <c:ptCount val="2"/>
                <c:pt idx="0">
                  <c:v>Evet</c:v>
                </c:pt>
                <c:pt idx="1">
                  <c:v>Hayır</c:v>
                </c:pt>
              </c:strCache>
            </c:strRef>
          </c:cat>
          <c:val>
            <c:numRef>
              <c:f>'Sayfa 1'!$G$102:$H$102</c:f>
              <c:numCache>
                <c:formatCode>General</c:formatCode>
                <c:ptCount val="2"/>
                <c:pt idx="0">
                  <c:v>41</c:v>
                </c:pt>
                <c:pt idx="1">
                  <c:v>9</c:v>
                </c:pt>
              </c:numCache>
            </c:numRef>
          </c:val>
        </c:ser>
        <c:ser>
          <c:idx val="2"/>
          <c:order val="2"/>
          <c:tx>
            <c:strRef>
              <c:f>'Sayfa 1'!$F$103</c:f>
              <c:strCache>
                <c:ptCount val="1"/>
                <c:pt idx="0">
                  <c:v>TBTF</c:v>
                </c:pt>
              </c:strCache>
            </c:strRef>
          </c:tx>
          <c:spPr>
            <a:solidFill>
              <a:srgbClr val="FFC000"/>
            </a:solidFill>
            <a:ln>
              <a:solidFill>
                <a:srgbClr val="FFC000"/>
              </a:solidFill>
            </a:ln>
            <a:effectLst/>
          </c:spPr>
          <c:invertIfNegative val="0"/>
          <c:dLbls>
            <c:delete val="1"/>
          </c:dLbls>
          <c:cat>
            <c:strRef>
              <c:f>'Sayfa 1'!$G$100:$H$100</c:f>
              <c:strCache>
                <c:ptCount val="2"/>
                <c:pt idx="0">
                  <c:v>Evet</c:v>
                </c:pt>
                <c:pt idx="1">
                  <c:v>Hayır</c:v>
                </c:pt>
              </c:strCache>
            </c:strRef>
          </c:cat>
          <c:val>
            <c:numRef>
              <c:f>'Sayfa 1'!$G$103:$H$103</c:f>
              <c:numCache>
                <c:formatCode>General</c:formatCode>
                <c:ptCount val="2"/>
                <c:pt idx="0">
                  <c:v>72</c:v>
                </c:pt>
                <c:pt idx="1">
                  <c:v>14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90409600"/>
        <c:axId val="90419584"/>
      </c:barChart>
      <c:catAx>
        <c:axId val="9040960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tr-TR"/>
          </a:p>
        </c:txPr>
        <c:crossAx val="90419584"/>
        <c:crosses val="autoZero"/>
        <c:auto val="1"/>
        <c:lblAlgn val="ctr"/>
        <c:lblOffset val="100"/>
        <c:noMultiLvlLbl val="0"/>
      </c:catAx>
      <c:valAx>
        <c:axId val="90419584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 sz="1400"/>
            </a:pPr>
            <a:endParaRPr lang="tr-TR"/>
          </a:p>
        </c:txPr>
        <c:crossAx val="904096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latin typeface="Arial" panose="020B0604020202020204" pitchFamily="34" charset="0"/>
          <a:cs typeface="Arial" panose="020B0604020202020204" pitchFamily="34" charset="0"/>
        </a:defRPr>
      </a:pPr>
      <a:endParaRPr lang="tr-TR"/>
    </a:p>
  </c:txPr>
  <c:externalData r:id="rId1">
    <c:autoUpdate val="0"/>
  </c:externalData>
</c:chartSpace>
</file>

<file path=ppt/charts/chart16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'[Anket-sonuc-toplu (1).xlsx]Sayfa 5'!$C$136:$G$136</c:f>
              <c:strCache>
                <c:ptCount val="5"/>
                <c:pt idx="0">
                  <c:v>Son Derece Memnunum</c:v>
                </c:pt>
                <c:pt idx="1">
                  <c:v>Çok Memnunum</c:v>
                </c:pt>
                <c:pt idx="2">
                  <c:v>Memnunum</c:v>
                </c:pt>
                <c:pt idx="3">
                  <c:v>Memnun Değilim</c:v>
                </c:pt>
                <c:pt idx="4">
                  <c:v>Hiç Memnun Değilim</c:v>
                </c:pt>
              </c:strCache>
            </c:strRef>
          </c:cat>
          <c:val>
            <c:numRef>
              <c:f>'[Anket-sonuc-toplu (1).xlsx]Sayfa 5'!$C$162:$G$162</c:f>
              <c:numCache>
                <c:formatCode>General</c:formatCode>
                <c:ptCount val="5"/>
                <c:pt idx="0">
                  <c:v>5</c:v>
                </c:pt>
                <c:pt idx="1">
                  <c:v>7</c:v>
                </c:pt>
                <c:pt idx="2">
                  <c:v>11</c:v>
                </c:pt>
                <c:pt idx="3">
                  <c:v>9</c:v>
                </c:pt>
                <c:pt idx="4">
                  <c:v>4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13820032"/>
        <c:axId val="113822720"/>
        <c:axId val="0"/>
      </c:bar3DChart>
      <c:catAx>
        <c:axId val="1138200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 sz="1200"/>
            </a:pPr>
            <a:endParaRPr lang="tr-TR"/>
          </a:p>
        </c:txPr>
        <c:crossAx val="113822720"/>
        <c:crosses val="autoZero"/>
        <c:auto val="1"/>
        <c:lblAlgn val="ctr"/>
        <c:lblOffset val="100"/>
        <c:noMultiLvlLbl val="0"/>
      </c:catAx>
      <c:valAx>
        <c:axId val="11382272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/>
            </a:pPr>
            <a:endParaRPr lang="tr-TR"/>
          </a:p>
        </c:txPr>
        <c:crossAx val="113820032"/>
        <c:crosses val="autoZero"/>
        <c:crossBetween val="between"/>
        <c:majorUnit val="4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latin typeface="Arial" panose="020B0604020202020204" pitchFamily="34" charset="0"/>
          <a:cs typeface="Arial" panose="020B0604020202020204" pitchFamily="34" charset="0"/>
        </a:defRPr>
      </a:pPr>
      <a:endParaRPr lang="tr-TR"/>
    </a:p>
  </c:txPr>
  <c:externalData r:id="rId1">
    <c:autoUpdate val="0"/>
  </c:externalData>
</c:chartSpace>
</file>

<file path=ppt/charts/chart16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6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'[Anket-sonuc-toplu (1).xlsx]Sayfa 5'!$C$136:$G$136</c:f>
              <c:strCache>
                <c:ptCount val="5"/>
                <c:pt idx="0">
                  <c:v>Son Derece Memnunum</c:v>
                </c:pt>
                <c:pt idx="1">
                  <c:v>Çok Memnunum</c:v>
                </c:pt>
                <c:pt idx="2">
                  <c:v>Memnunum</c:v>
                </c:pt>
                <c:pt idx="3">
                  <c:v>Memnun Değilim</c:v>
                </c:pt>
                <c:pt idx="4">
                  <c:v>Hiç Memnun Değilim</c:v>
                </c:pt>
              </c:strCache>
            </c:strRef>
          </c:cat>
          <c:val>
            <c:numRef>
              <c:f>'[Anket-sonuc-toplu (1).xlsx]Sayfa 5'!$C$166:$G$166</c:f>
              <c:numCache>
                <c:formatCode>General</c:formatCode>
                <c:ptCount val="5"/>
                <c:pt idx="0">
                  <c:v>6</c:v>
                </c:pt>
                <c:pt idx="1">
                  <c:v>11</c:v>
                </c:pt>
                <c:pt idx="2">
                  <c:v>15</c:v>
                </c:pt>
                <c:pt idx="3">
                  <c:v>11</c:v>
                </c:pt>
                <c:pt idx="4">
                  <c:v>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14104192"/>
        <c:axId val="114107136"/>
        <c:axId val="0"/>
      </c:bar3DChart>
      <c:catAx>
        <c:axId val="1141041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 sz="1200"/>
            </a:pPr>
            <a:endParaRPr lang="tr-TR"/>
          </a:p>
        </c:txPr>
        <c:crossAx val="114107136"/>
        <c:crosses val="autoZero"/>
        <c:auto val="1"/>
        <c:lblAlgn val="ctr"/>
        <c:lblOffset val="100"/>
        <c:noMultiLvlLbl val="0"/>
      </c:catAx>
      <c:valAx>
        <c:axId val="11410713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/>
            </a:pPr>
            <a:endParaRPr lang="tr-TR"/>
          </a:p>
        </c:txPr>
        <c:crossAx val="114104192"/>
        <c:crosses val="autoZero"/>
        <c:crossBetween val="between"/>
        <c:majorUnit val="4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latin typeface="Arial" panose="020B0604020202020204" pitchFamily="34" charset="0"/>
          <a:cs typeface="Arial" panose="020B0604020202020204" pitchFamily="34" charset="0"/>
        </a:defRPr>
      </a:pPr>
      <a:endParaRPr lang="tr-TR"/>
    </a:p>
  </c:txPr>
  <c:externalData r:id="rId1">
    <c:autoUpdate val="0"/>
  </c:externalData>
</c:chartSpace>
</file>

<file path=ppt/charts/chart16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'[Anket-sonuc-toplu (1).xlsx]Sayfa 5'!$C$136:$G$136</c:f>
              <c:strCache>
                <c:ptCount val="5"/>
                <c:pt idx="0">
                  <c:v>Son Derece Memnunum</c:v>
                </c:pt>
                <c:pt idx="1">
                  <c:v>Çok Memnunum</c:v>
                </c:pt>
                <c:pt idx="2">
                  <c:v>Memnunum</c:v>
                </c:pt>
                <c:pt idx="3">
                  <c:v>Memnun Değilim</c:v>
                </c:pt>
                <c:pt idx="4">
                  <c:v>Hiç Memnun Değilim</c:v>
                </c:pt>
              </c:strCache>
            </c:strRef>
          </c:cat>
          <c:val>
            <c:numRef>
              <c:f>'[Anket-sonuc-toplu (1).xlsx]Sayfa 5'!$C$168:$G$168</c:f>
              <c:numCache>
                <c:formatCode>General</c:formatCode>
                <c:ptCount val="5"/>
                <c:pt idx="0">
                  <c:v>11</c:v>
                </c:pt>
                <c:pt idx="1">
                  <c:v>18</c:v>
                </c:pt>
                <c:pt idx="2">
                  <c:v>26</c:v>
                </c:pt>
                <c:pt idx="3">
                  <c:v>20</c:v>
                </c:pt>
                <c:pt idx="4">
                  <c:v>9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13837184"/>
        <c:axId val="113838720"/>
        <c:axId val="0"/>
      </c:bar3DChart>
      <c:catAx>
        <c:axId val="1138371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 sz="1200"/>
            </a:pPr>
            <a:endParaRPr lang="tr-TR"/>
          </a:p>
        </c:txPr>
        <c:crossAx val="113838720"/>
        <c:crosses val="autoZero"/>
        <c:auto val="1"/>
        <c:lblAlgn val="ctr"/>
        <c:lblOffset val="100"/>
        <c:noMultiLvlLbl val="0"/>
      </c:catAx>
      <c:valAx>
        <c:axId val="11383872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/>
            </a:pPr>
            <a:endParaRPr lang="tr-TR"/>
          </a:p>
        </c:txPr>
        <c:crossAx val="1138371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latin typeface="Arial" panose="020B0604020202020204" pitchFamily="34" charset="0"/>
          <a:cs typeface="Arial" panose="020B0604020202020204" pitchFamily="34" charset="0"/>
        </a:defRPr>
      </a:pPr>
      <a:endParaRPr lang="tr-TR"/>
    </a:p>
  </c:txPr>
  <c:externalData r:id="rId1">
    <c:autoUpdate val="0"/>
  </c:externalData>
</c:chartSpace>
</file>

<file path=ppt/charts/chart16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'[Anket-sonuc-toplu (1).xlsx]Sayfa 5'!$C$136:$G$136</c:f>
              <c:strCache>
                <c:ptCount val="5"/>
                <c:pt idx="0">
                  <c:v>Son Derece Memnunum</c:v>
                </c:pt>
                <c:pt idx="1">
                  <c:v>Çok Memnunum</c:v>
                </c:pt>
                <c:pt idx="2">
                  <c:v>Memnunum</c:v>
                </c:pt>
                <c:pt idx="3">
                  <c:v>Memnun Değilim</c:v>
                </c:pt>
                <c:pt idx="4">
                  <c:v>Hiç Memnun Değilim</c:v>
                </c:pt>
              </c:strCache>
            </c:strRef>
          </c:cat>
          <c:val>
            <c:numRef>
              <c:f>'[Anket-sonuc-toplu (1).xlsx]Sayfa 5'!$C$173:$G$173</c:f>
              <c:numCache>
                <c:formatCode>General</c:formatCode>
                <c:ptCount val="5"/>
                <c:pt idx="0">
                  <c:v>4</c:v>
                </c:pt>
                <c:pt idx="1">
                  <c:v>4</c:v>
                </c:pt>
                <c:pt idx="2">
                  <c:v>14</c:v>
                </c:pt>
                <c:pt idx="3">
                  <c:v>10</c:v>
                </c:pt>
                <c:pt idx="4">
                  <c:v>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13862912"/>
        <c:axId val="113894528"/>
        <c:axId val="0"/>
      </c:bar3DChart>
      <c:catAx>
        <c:axId val="1138629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 sz="1200"/>
            </a:pPr>
            <a:endParaRPr lang="tr-TR"/>
          </a:p>
        </c:txPr>
        <c:crossAx val="113894528"/>
        <c:crosses val="autoZero"/>
        <c:auto val="1"/>
        <c:lblAlgn val="ctr"/>
        <c:lblOffset val="100"/>
        <c:noMultiLvlLbl val="0"/>
      </c:catAx>
      <c:valAx>
        <c:axId val="11389452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/>
            </a:pPr>
            <a:endParaRPr lang="tr-TR"/>
          </a:p>
        </c:txPr>
        <c:crossAx val="113862912"/>
        <c:crosses val="autoZero"/>
        <c:crossBetween val="between"/>
        <c:majorUnit val="2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latin typeface="Arial" panose="020B0604020202020204" pitchFamily="34" charset="0"/>
          <a:cs typeface="Arial" panose="020B0604020202020204" pitchFamily="34" charset="0"/>
        </a:defRPr>
      </a:pPr>
      <a:endParaRPr lang="tr-TR"/>
    </a:p>
  </c:txPr>
  <c:externalData r:id="rId1">
    <c:autoUpdate val="0"/>
  </c:externalData>
</c:chartSpace>
</file>

<file path=ppt/charts/chart16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6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'[Anket-sonuc-toplu (1).xlsx]Sayfa 5'!$C$136:$G$136</c:f>
              <c:strCache>
                <c:ptCount val="5"/>
                <c:pt idx="0">
                  <c:v>Son Derece Memnunum</c:v>
                </c:pt>
                <c:pt idx="1">
                  <c:v>Çok Memnunum</c:v>
                </c:pt>
                <c:pt idx="2">
                  <c:v>Memnunum</c:v>
                </c:pt>
                <c:pt idx="3">
                  <c:v>Memnun Değilim</c:v>
                </c:pt>
                <c:pt idx="4">
                  <c:v>Hiç Memnun Değilim</c:v>
                </c:pt>
              </c:strCache>
            </c:strRef>
          </c:cat>
          <c:val>
            <c:numRef>
              <c:f>'[Anket-sonuc-toplu (1).xlsx]Sayfa 5'!$C$177:$G$177</c:f>
              <c:numCache>
                <c:formatCode>General</c:formatCode>
                <c:ptCount val="5"/>
                <c:pt idx="0">
                  <c:v>4</c:v>
                </c:pt>
                <c:pt idx="1">
                  <c:v>8</c:v>
                </c:pt>
                <c:pt idx="2">
                  <c:v>18</c:v>
                </c:pt>
                <c:pt idx="3">
                  <c:v>12</c:v>
                </c:pt>
                <c:pt idx="4">
                  <c:v>6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13922048"/>
        <c:axId val="113924736"/>
        <c:axId val="0"/>
      </c:bar3DChart>
      <c:catAx>
        <c:axId val="1139220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 sz="1200"/>
            </a:pPr>
            <a:endParaRPr lang="tr-TR"/>
          </a:p>
        </c:txPr>
        <c:crossAx val="113924736"/>
        <c:crosses val="autoZero"/>
        <c:auto val="1"/>
        <c:lblAlgn val="ctr"/>
        <c:lblOffset val="100"/>
        <c:noMultiLvlLbl val="0"/>
      </c:catAx>
      <c:valAx>
        <c:axId val="11392473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/>
            </a:pPr>
            <a:endParaRPr lang="tr-TR"/>
          </a:p>
        </c:txPr>
        <c:crossAx val="113922048"/>
        <c:crosses val="autoZero"/>
        <c:crossBetween val="between"/>
        <c:majorUnit val="6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latin typeface="Arial" panose="020B0604020202020204" pitchFamily="34" charset="0"/>
          <a:cs typeface="Arial" panose="020B0604020202020204" pitchFamily="34" charset="0"/>
        </a:defRPr>
      </a:pPr>
      <a:endParaRPr lang="tr-TR"/>
    </a:p>
  </c:txPr>
  <c:externalData r:id="rId1">
    <c:autoUpdate val="0"/>
  </c:externalData>
</c:chartSpace>
</file>

<file path=ppt/charts/chart16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'[Anket-sonuc-toplu (1).xlsx]Sayfa 5'!$C$136:$G$136</c:f>
              <c:strCache>
                <c:ptCount val="5"/>
                <c:pt idx="0">
                  <c:v>Son Derece Memnunum</c:v>
                </c:pt>
                <c:pt idx="1">
                  <c:v>Çok Memnunum</c:v>
                </c:pt>
                <c:pt idx="2">
                  <c:v>Memnunum</c:v>
                </c:pt>
                <c:pt idx="3">
                  <c:v>Memnun Değilim</c:v>
                </c:pt>
                <c:pt idx="4">
                  <c:v>Hiç Memnun Değilim</c:v>
                </c:pt>
              </c:strCache>
            </c:strRef>
          </c:cat>
          <c:val>
            <c:numRef>
              <c:f>'[Anket-sonuc-toplu (1).xlsx]Sayfa 5'!$C$179:$G$179</c:f>
              <c:numCache>
                <c:formatCode>General</c:formatCode>
                <c:ptCount val="5"/>
                <c:pt idx="0">
                  <c:v>8</c:v>
                </c:pt>
                <c:pt idx="1">
                  <c:v>12</c:v>
                </c:pt>
                <c:pt idx="2">
                  <c:v>32</c:v>
                </c:pt>
                <c:pt idx="3">
                  <c:v>22</c:v>
                </c:pt>
                <c:pt idx="4">
                  <c:v>11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13939968"/>
        <c:axId val="113967488"/>
        <c:axId val="0"/>
      </c:bar3DChart>
      <c:catAx>
        <c:axId val="1139399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 sz="1200"/>
            </a:pPr>
            <a:endParaRPr lang="tr-TR"/>
          </a:p>
        </c:txPr>
        <c:crossAx val="113967488"/>
        <c:crosses val="autoZero"/>
        <c:auto val="1"/>
        <c:lblAlgn val="ctr"/>
        <c:lblOffset val="100"/>
        <c:noMultiLvlLbl val="0"/>
      </c:catAx>
      <c:valAx>
        <c:axId val="11396748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/>
            </a:pPr>
            <a:endParaRPr lang="tr-TR"/>
          </a:p>
        </c:txPr>
        <c:crossAx val="113939968"/>
        <c:crosses val="autoZero"/>
        <c:crossBetween val="between"/>
        <c:majorUnit val="7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latin typeface="Arial" panose="020B0604020202020204" pitchFamily="34" charset="0"/>
          <a:cs typeface="Arial" panose="020B0604020202020204" pitchFamily="34" charset="0"/>
        </a:defRPr>
      </a:pPr>
      <a:endParaRPr lang="tr-TR"/>
    </a:p>
  </c:txPr>
  <c:externalData r:id="rId1">
    <c:autoUpdate val="0"/>
  </c:externalData>
</c:chartSpace>
</file>

<file path=ppt/charts/chart16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'[Anket-sonuc-toplu (1).xlsx]Sayfa 5'!$C$181:$G$181</c:f>
              <c:strCache>
                <c:ptCount val="5"/>
                <c:pt idx="0">
                  <c:v>Son Derece Memnunum</c:v>
                </c:pt>
                <c:pt idx="1">
                  <c:v>Çok Memnunum</c:v>
                </c:pt>
                <c:pt idx="2">
                  <c:v>Memnunum</c:v>
                </c:pt>
                <c:pt idx="3">
                  <c:v>Memnun Değilim</c:v>
                </c:pt>
                <c:pt idx="4">
                  <c:v>Hiç Memnun Değilim</c:v>
                </c:pt>
              </c:strCache>
            </c:strRef>
          </c:cat>
          <c:val>
            <c:numRef>
              <c:f>'[Anket-sonuc-toplu (1).xlsx]Sayfa 5'!$C$185:$G$185</c:f>
              <c:numCache>
                <c:formatCode>General</c:formatCode>
                <c:ptCount val="5"/>
                <c:pt idx="0">
                  <c:v>4</c:v>
                </c:pt>
                <c:pt idx="1">
                  <c:v>8</c:v>
                </c:pt>
                <c:pt idx="2">
                  <c:v>13</c:v>
                </c:pt>
                <c:pt idx="3">
                  <c:v>7</c:v>
                </c:pt>
                <c:pt idx="4">
                  <c:v>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14012544"/>
        <c:axId val="114015232"/>
        <c:axId val="0"/>
      </c:bar3DChart>
      <c:catAx>
        <c:axId val="1140125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 sz="1200"/>
            </a:pPr>
            <a:endParaRPr lang="tr-TR"/>
          </a:p>
        </c:txPr>
        <c:crossAx val="114015232"/>
        <c:crosses val="autoZero"/>
        <c:auto val="1"/>
        <c:lblAlgn val="ctr"/>
        <c:lblOffset val="100"/>
        <c:noMultiLvlLbl val="0"/>
      </c:catAx>
      <c:valAx>
        <c:axId val="11401523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/>
            </a:pPr>
            <a:endParaRPr lang="tr-TR"/>
          </a:p>
        </c:txPr>
        <c:crossAx val="114012544"/>
        <c:crosses val="autoZero"/>
        <c:crossBetween val="between"/>
        <c:majorUnit val="2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latin typeface="Arial" panose="020B0604020202020204" pitchFamily="34" charset="0"/>
          <a:cs typeface="Arial" panose="020B0604020202020204" pitchFamily="34" charset="0"/>
        </a:defRPr>
      </a:pPr>
      <a:endParaRPr lang="tr-TR"/>
    </a:p>
  </c:txPr>
  <c:externalData r:id="rId1">
    <c:autoUpdate val="0"/>
  </c:externalData>
</c:chartSpace>
</file>

<file path=ppt/charts/chart16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6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'[Anket-sonuc-toplu (1).xlsx]Sayfa 5'!$C$181:$G$181</c:f>
              <c:strCache>
                <c:ptCount val="5"/>
                <c:pt idx="0">
                  <c:v>Son Derece Memnunum</c:v>
                </c:pt>
                <c:pt idx="1">
                  <c:v>Çok Memnunum</c:v>
                </c:pt>
                <c:pt idx="2">
                  <c:v>Memnunum</c:v>
                </c:pt>
                <c:pt idx="3">
                  <c:v>Memnun Değilim</c:v>
                </c:pt>
                <c:pt idx="4">
                  <c:v>Hiç Memnun Değilim</c:v>
                </c:pt>
              </c:strCache>
            </c:strRef>
          </c:cat>
          <c:val>
            <c:numRef>
              <c:f>'[Anket-sonuc-toplu (1).xlsx]Sayfa 5'!$C$189:$G$189</c:f>
              <c:numCache>
                <c:formatCode>General</c:formatCode>
                <c:ptCount val="5"/>
                <c:pt idx="0">
                  <c:v>4</c:v>
                </c:pt>
                <c:pt idx="1">
                  <c:v>10</c:v>
                </c:pt>
                <c:pt idx="2">
                  <c:v>13</c:v>
                </c:pt>
                <c:pt idx="3">
                  <c:v>13</c:v>
                </c:pt>
                <c:pt idx="4">
                  <c:v>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14255744"/>
        <c:axId val="114258688"/>
        <c:axId val="0"/>
      </c:bar3DChart>
      <c:catAx>
        <c:axId val="1142557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 sz="1200"/>
            </a:pPr>
            <a:endParaRPr lang="tr-TR"/>
          </a:p>
        </c:txPr>
        <c:crossAx val="114258688"/>
        <c:crosses val="autoZero"/>
        <c:auto val="1"/>
        <c:lblAlgn val="ctr"/>
        <c:lblOffset val="100"/>
        <c:noMultiLvlLbl val="0"/>
      </c:catAx>
      <c:valAx>
        <c:axId val="11425868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/>
            </a:pPr>
            <a:endParaRPr lang="tr-TR"/>
          </a:p>
        </c:txPr>
        <c:crossAx val="114255744"/>
        <c:crosses val="autoZero"/>
        <c:crossBetween val="between"/>
        <c:majorUnit val="2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latin typeface="Arial" panose="020B0604020202020204" pitchFamily="34" charset="0"/>
          <a:cs typeface="Arial" panose="020B0604020202020204" pitchFamily="34" charset="0"/>
        </a:defRPr>
      </a:pPr>
      <a:endParaRPr lang="tr-TR"/>
    </a:p>
  </c:txPr>
  <c:externalData r:id="rId1">
    <c:autoUpdate val="0"/>
  </c:externalData>
</c:chartSpace>
</file>

<file path=ppt/charts/chart16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'[Anket-sonuc-toplu (1).xlsx]Sayfa 5'!$C$181:$G$181</c:f>
              <c:strCache>
                <c:ptCount val="5"/>
                <c:pt idx="0">
                  <c:v>Son Derece Memnunum</c:v>
                </c:pt>
                <c:pt idx="1">
                  <c:v>Çok Memnunum</c:v>
                </c:pt>
                <c:pt idx="2">
                  <c:v>Memnunum</c:v>
                </c:pt>
                <c:pt idx="3">
                  <c:v>Memnun Değilim</c:v>
                </c:pt>
                <c:pt idx="4">
                  <c:v>Hiç Memnun Değilim</c:v>
                </c:pt>
              </c:strCache>
            </c:strRef>
          </c:cat>
          <c:val>
            <c:numRef>
              <c:f>'[Anket-sonuc-toplu (1).xlsx]Sayfa 5'!$C$191:$G$191</c:f>
              <c:numCache>
                <c:formatCode>General</c:formatCode>
                <c:ptCount val="5"/>
                <c:pt idx="0">
                  <c:v>8</c:v>
                </c:pt>
                <c:pt idx="1">
                  <c:v>18</c:v>
                </c:pt>
                <c:pt idx="2">
                  <c:v>26</c:v>
                </c:pt>
                <c:pt idx="3">
                  <c:v>20</c:v>
                </c:pt>
                <c:pt idx="4">
                  <c:v>11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14269568"/>
        <c:axId val="114288896"/>
        <c:axId val="0"/>
      </c:bar3DChart>
      <c:catAx>
        <c:axId val="1142695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 sz="1200"/>
            </a:pPr>
            <a:endParaRPr lang="tr-TR"/>
          </a:p>
        </c:txPr>
        <c:crossAx val="114288896"/>
        <c:crosses val="autoZero"/>
        <c:auto val="1"/>
        <c:lblAlgn val="ctr"/>
        <c:lblOffset val="100"/>
        <c:noMultiLvlLbl val="0"/>
      </c:catAx>
      <c:valAx>
        <c:axId val="11428889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/>
            </a:pPr>
            <a:endParaRPr lang="tr-TR"/>
          </a:p>
        </c:txPr>
        <c:crossAx val="114269568"/>
        <c:crosses val="autoZero"/>
        <c:crossBetween val="between"/>
        <c:majorUnit val="6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latin typeface="Arial" panose="020B0604020202020204" pitchFamily="34" charset="0"/>
          <a:cs typeface="Arial" panose="020B0604020202020204" pitchFamily="34" charset="0"/>
        </a:defRPr>
      </a:pPr>
      <a:endParaRPr lang="tr-TR"/>
    </a:p>
  </c:txPr>
  <c:externalData r:id="rId1">
    <c:autoUpdate val="0"/>
  </c:externalData>
</c:chartSpace>
</file>

<file path=ppt/charts/chart16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'[Anket-sonuc-toplu (1).xlsx]Sayfa 5'!$C$181:$G$181</c:f>
              <c:strCache>
                <c:ptCount val="5"/>
                <c:pt idx="0">
                  <c:v>Son Derece Memnunum</c:v>
                </c:pt>
                <c:pt idx="1">
                  <c:v>Çok Memnunum</c:v>
                </c:pt>
                <c:pt idx="2">
                  <c:v>Memnunum</c:v>
                </c:pt>
                <c:pt idx="3">
                  <c:v>Memnun Değilim</c:v>
                </c:pt>
                <c:pt idx="4">
                  <c:v>Hiç Memnun Değilim</c:v>
                </c:pt>
              </c:strCache>
            </c:strRef>
          </c:cat>
          <c:val>
            <c:numRef>
              <c:f>'[Anket-sonuc-toplu (1).xlsx]Sayfa 5'!$C$196:$G$196</c:f>
              <c:numCache>
                <c:formatCode>General</c:formatCode>
                <c:ptCount val="5"/>
                <c:pt idx="0">
                  <c:v>17</c:v>
                </c:pt>
                <c:pt idx="1">
                  <c:v>8</c:v>
                </c:pt>
                <c:pt idx="2">
                  <c:v>9</c:v>
                </c:pt>
                <c:pt idx="3">
                  <c:v>2</c:v>
                </c:pt>
                <c:pt idx="4">
                  <c:v>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14325760"/>
        <c:axId val="114345088"/>
        <c:axId val="0"/>
      </c:bar3DChart>
      <c:catAx>
        <c:axId val="1143257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 sz="1200"/>
            </a:pPr>
            <a:endParaRPr lang="tr-TR"/>
          </a:p>
        </c:txPr>
        <c:crossAx val="114345088"/>
        <c:crosses val="autoZero"/>
        <c:auto val="1"/>
        <c:lblAlgn val="ctr"/>
        <c:lblOffset val="100"/>
        <c:noMultiLvlLbl val="0"/>
      </c:catAx>
      <c:valAx>
        <c:axId val="11434508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/>
            </a:pPr>
            <a:endParaRPr lang="tr-TR"/>
          </a:p>
        </c:txPr>
        <c:crossAx val="114325760"/>
        <c:crosses val="autoZero"/>
        <c:crossBetween val="between"/>
        <c:majorUnit val="6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latin typeface="Arial" panose="020B0604020202020204" pitchFamily="34" charset="0"/>
          <a:cs typeface="Arial" panose="020B0604020202020204" pitchFamily="34" charset="0"/>
        </a:defRPr>
      </a:pPr>
      <a:endParaRPr lang="tr-TR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'[Anket-sonuc-toplu.xlsx]Sayfa 2'!$I$3</c:f>
              <c:strCache>
                <c:ptCount val="1"/>
                <c:pt idx="0">
                  <c:v>BUT</c:v>
                </c:pt>
              </c:strCache>
            </c:strRef>
          </c:tx>
          <c:spPr>
            <a:solidFill>
              <a:srgbClr val="00B050"/>
            </a:solidFill>
            <a:ln>
              <a:solidFill>
                <a:srgbClr val="00B050"/>
              </a:solidFill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2.4401718715432074E-2"/>
                  <c:y val="-2.08818040563315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1.3943839265961103E-2"/>
                  <c:y val="-5.22045101408288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3.4859598164902854E-2"/>
                  <c:y val="9.5707162974205884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2.4401718715432043E-2"/>
                  <c:y val="1.04409020281657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1.742979908245133E-2"/>
                  <c:y val="5.220451014082790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tr-T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'[Anket-sonuc-toplu.xlsx]Sayfa 2'!$J$2:$N$2</c:f>
              <c:strCache>
                <c:ptCount val="5"/>
                <c:pt idx="0">
                  <c:v>1-3.</c:v>
                </c:pt>
                <c:pt idx="1">
                  <c:v>4-6.</c:v>
                </c:pt>
                <c:pt idx="2">
                  <c:v>7-9.</c:v>
                </c:pt>
                <c:pt idx="3">
                  <c:v>10-12.</c:v>
                </c:pt>
                <c:pt idx="4">
                  <c:v>13&gt;</c:v>
                </c:pt>
              </c:strCache>
            </c:strRef>
          </c:cat>
          <c:val>
            <c:numRef>
              <c:f>'[Anket-sonuc-toplu.xlsx]Sayfa 2'!$J$3:$N$3</c:f>
              <c:numCache>
                <c:formatCode>General</c:formatCode>
                <c:ptCount val="5"/>
                <c:pt idx="0">
                  <c:v>27</c:v>
                </c:pt>
                <c:pt idx="1">
                  <c:v>3</c:v>
                </c:pt>
                <c:pt idx="2">
                  <c:v>2</c:v>
                </c:pt>
                <c:pt idx="3">
                  <c:v>1</c:v>
                </c:pt>
                <c:pt idx="4">
                  <c:v>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90430464"/>
        <c:axId val="105678720"/>
        <c:axId val="0"/>
      </c:bar3DChart>
      <c:catAx>
        <c:axId val="904304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tr-TR"/>
          </a:p>
        </c:txPr>
        <c:crossAx val="105678720"/>
        <c:crosses val="autoZero"/>
        <c:auto val="1"/>
        <c:lblAlgn val="ctr"/>
        <c:lblOffset val="100"/>
        <c:noMultiLvlLbl val="0"/>
      </c:catAx>
      <c:valAx>
        <c:axId val="10567872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tr-TR"/>
          </a:p>
        </c:txPr>
        <c:crossAx val="904304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tr-TR"/>
    </a:p>
  </c:txPr>
  <c:externalData r:id="rId1">
    <c:autoUpdate val="0"/>
  </c:externalData>
</c:chartSpace>
</file>

<file path=ppt/charts/chart17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6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'[Anket-sonuc-toplu (1).xlsx]Sayfa 5'!$C$181:$G$181</c:f>
              <c:strCache>
                <c:ptCount val="5"/>
                <c:pt idx="0">
                  <c:v>Son Derece Memnunum</c:v>
                </c:pt>
                <c:pt idx="1">
                  <c:v>Çok Memnunum</c:v>
                </c:pt>
                <c:pt idx="2">
                  <c:v>Memnunum</c:v>
                </c:pt>
                <c:pt idx="3">
                  <c:v>Memnun Değilim</c:v>
                </c:pt>
                <c:pt idx="4">
                  <c:v>Hiç Memnun Değilim</c:v>
                </c:pt>
              </c:strCache>
            </c:strRef>
          </c:cat>
          <c:val>
            <c:numRef>
              <c:f>'[Anket-sonuc-toplu (1).xlsx]Sayfa 5'!$C$200:$G$200</c:f>
              <c:numCache>
                <c:formatCode>General</c:formatCode>
                <c:ptCount val="5"/>
                <c:pt idx="0">
                  <c:v>21</c:v>
                </c:pt>
                <c:pt idx="1">
                  <c:v>13</c:v>
                </c:pt>
                <c:pt idx="2">
                  <c:v>14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14630656"/>
        <c:axId val="114633344"/>
        <c:axId val="0"/>
      </c:bar3DChart>
      <c:catAx>
        <c:axId val="1146306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 sz="1200"/>
            </a:pPr>
            <a:endParaRPr lang="tr-TR"/>
          </a:p>
        </c:txPr>
        <c:crossAx val="114633344"/>
        <c:crosses val="autoZero"/>
        <c:auto val="1"/>
        <c:lblAlgn val="ctr"/>
        <c:lblOffset val="100"/>
        <c:noMultiLvlLbl val="0"/>
      </c:catAx>
      <c:valAx>
        <c:axId val="11463334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/>
            </a:pPr>
            <a:endParaRPr lang="tr-TR"/>
          </a:p>
        </c:txPr>
        <c:crossAx val="114630656"/>
        <c:crosses val="autoZero"/>
        <c:crossBetween val="between"/>
        <c:majorUnit val="5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latin typeface="Arial" panose="020B0604020202020204" pitchFamily="34" charset="0"/>
          <a:cs typeface="Arial" panose="020B0604020202020204" pitchFamily="34" charset="0"/>
        </a:defRPr>
      </a:pPr>
      <a:endParaRPr lang="tr-TR"/>
    </a:p>
  </c:txPr>
  <c:externalData r:id="rId1">
    <c:autoUpdate val="0"/>
  </c:externalData>
</c:chartSpace>
</file>

<file path=ppt/charts/chart17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'[Anket-sonuc-toplu (1).xlsx]Sayfa 5'!$C$181:$G$181</c:f>
              <c:strCache>
                <c:ptCount val="5"/>
                <c:pt idx="0">
                  <c:v>Son Derece Memnunum</c:v>
                </c:pt>
                <c:pt idx="1">
                  <c:v>Çok Memnunum</c:v>
                </c:pt>
                <c:pt idx="2">
                  <c:v>Memnunum</c:v>
                </c:pt>
                <c:pt idx="3">
                  <c:v>Memnun Değilim</c:v>
                </c:pt>
                <c:pt idx="4">
                  <c:v>Hiç Memnun Değilim</c:v>
                </c:pt>
              </c:strCache>
            </c:strRef>
          </c:cat>
          <c:val>
            <c:numRef>
              <c:f>'[Anket-sonuc-toplu (1).xlsx]Sayfa 5'!$C$202:$G$202</c:f>
              <c:numCache>
                <c:formatCode>General</c:formatCode>
                <c:ptCount val="5"/>
                <c:pt idx="0">
                  <c:v>38</c:v>
                </c:pt>
                <c:pt idx="1">
                  <c:v>21</c:v>
                </c:pt>
                <c:pt idx="2">
                  <c:v>23</c:v>
                </c:pt>
                <c:pt idx="3">
                  <c:v>2</c:v>
                </c:pt>
                <c:pt idx="4">
                  <c:v>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14656768"/>
        <c:axId val="114663808"/>
        <c:axId val="0"/>
      </c:bar3DChart>
      <c:catAx>
        <c:axId val="1146567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 sz="1200"/>
            </a:pPr>
            <a:endParaRPr lang="tr-TR"/>
          </a:p>
        </c:txPr>
        <c:crossAx val="114663808"/>
        <c:crosses val="autoZero"/>
        <c:auto val="1"/>
        <c:lblAlgn val="ctr"/>
        <c:lblOffset val="100"/>
        <c:noMultiLvlLbl val="0"/>
      </c:catAx>
      <c:valAx>
        <c:axId val="11466380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/>
            </a:pPr>
            <a:endParaRPr lang="tr-TR"/>
          </a:p>
        </c:txPr>
        <c:crossAx val="114656768"/>
        <c:crosses val="autoZero"/>
        <c:crossBetween val="between"/>
        <c:majorUnit val="8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latin typeface="Arial" panose="020B0604020202020204" pitchFamily="34" charset="0"/>
          <a:cs typeface="Arial" panose="020B0604020202020204" pitchFamily="34" charset="0"/>
        </a:defRPr>
      </a:pPr>
      <a:endParaRPr lang="tr-TR"/>
    </a:p>
  </c:txPr>
  <c:externalData r:id="rId1">
    <c:autoUpdate val="0"/>
  </c:externalData>
</c:chartSpace>
</file>

<file path=ppt/charts/chart17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'[Anket-sonuc-toplu (1).xlsx]Sayfa 5'!$C$181:$G$181</c:f>
              <c:strCache>
                <c:ptCount val="5"/>
                <c:pt idx="0">
                  <c:v>Son Derece Memnunum</c:v>
                </c:pt>
                <c:pt idx="1">
                  <c:v>Çok Memnunum</c:v>
                </c:pt>
                <c:pt idx="2">
                  <c:v>Memnunum</c:v>
                </c:pt>
                <c:pt idx="3">
                  <c:v>Memnun Değilim</c:v>
                </c:pt>
                <c:pt idx="4">
                  <c:v>Hiç Memnun Değilim</c:v>
                </c:pt>
              </c:strCache>
            </c:strRef>
          </c:cat>
          <c:val>
            <c:numRef>
              <c:f>'[Anket-sonuc-toplu (1).xlsx]Sayfa 5'!$C$207:$G$207</c:f>
              <c:numCache>
                <c:formatCode>General</c:formatCode>
                <c:ptCount val="5"/>
                <c:pt idx="0">
                  <c:v>7</c:v>
                </c:pt>
                <c:pt idx="1">
                  <c:v>8</c:v>
                </c:pt>
                <c:pt idx="2">
                  <c:v>18</c:v>
                </c:pt>
                <c:pt idx="3">
                  <c:v>3</c:v>
                </c:pt>
                <c:pt idx="4">
                  <c:v>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11767936"/>
        <c:axId val="111770624"/>
        <c:axId val="0"/>
      </c:bar3DChart>
      <c:catAx>
        <c:axId val="1117679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 sz="1200"/>
            </a:pPr>
            <a:endParaRPr lang="tr-TR"/>
          </a:p>
        </c:txPr>
        <c:crossAx val="111770624"/>
        <c:crosses val="autoZero"/>
        <c:auto val="1"/>
        <c:lblAlgn val="ctr"/>
        <c:lblOffset val="100"/>
        <c:noMultiLvlLbl val="0"/>
      </c:catAx>
      <c:valAx>
        <c:axId val="11177062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/>
            </a:pPr>
            <a:endParaRPr lang="tr-TR"/>
          </a:p>
        </c:txPr>
        <c:crossAx val="111767936"/>
        <c:crosses val="autoZero"/>
        <c:crossBetween val="between"/>
        <c:majorUnit val="6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latin typeface="Arial" panose="020B0604020202020204" pitchFamily="34" charset="0"/>
          <a:cs typeface="Arial" panose="020B0604020202020204" pitchFamily="34" charset="0"/>
        </a:defRPr>
      </a:pPr>
      <a:endParaRPr lang="tr-TR"/>
    </a:p>
  </c:txPr>
  <c:externalData r:id="rId1">
    <c:autoUpdate val="0"/>
  </c:externalData>
</c:chartSpace>
</file>

<file path=ppt/charts/chart17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6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'[Anket-sonuc-toplu (1).xlsx]Sayfa 5'!$C$181:$G$181</c:f>
              <c:strCache>
                <c:ptCount val="5"/>
                <c:pt idx="0">
                  <c:v>Son Derece Memnunum</c:v>
                </c:pt>
                <c:pt idx="1">
                  <c:v>Çok Memnunum</c:v>
                </c:pt>
                <c:pt idx="2">
                  <c:v>Memnunum</c:v>
                </c:pt>
                <c:pt idx="3">
                  <c:v>Memnun Değilim</c:v>
                </c:pt>
                <c:pt idx="4">
                  <c:v>Hiç Memnun Değilim</c:v>
                </c:pt>
              </c:strCache>
            </c:strRef>
          </c:cat>
          <c:val>
            <c:numRef>
              <c:f>'[Anket-sonuc-toplu (1).xlsx]Sayfa 5'!$C$211:$G$211</c:f>
              <c:numCache>
                <c:formatCode>General</c:formatCode>
                <c:ptCount val="5"/>
                <c:pt idx="0">
                  <c:v>7</c:v>
                </c:pt>
                <c:pt idx="1">
                  <c:v>17</c:v>
                </c:pt>
                <c:pt idx="2">
                  <c:v>17</c:v>
                </c:pt>
                <c:pt idx="3">
                  <c:v>4</c:v>
                </c:pt>
                <c:pt idx="4">
                  <c:v>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11785856"/>
        <c:axId val="111817472"/>
        <c:axId val="0"/>
      </c:bar3DChart>
      <c:catAx>
        <c:axId val="1117858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 sz="1200"/>
            </a:pPr>
            <a:endParaRPr lang="tr-TR"/>
          </a:p>
        </c:txPr>
        <c:crossAx val="111817472"/>
        <c:crosses val="autoZero"/>
        <c:auto val="1"/>
        <c:lblAlgn val="ctr"/>
        <c:lblOffset val="100"/>
        <c:noMultiLvlLbl val="0"/>
      </c:catAx>
      <c:valAx>
        <c:axId val="11181747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/>
            </a:pPr>
            <a:endParaRPr lang="tr-TR"/>
          </a:p>
        </c:txPr>
        <c:crossAx val="111785856"/>
        <c:crosses val="autoZero"/>
        <c:crossBetween val="between"/>
        <c:majorUnit val="6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latin typeface="Arial" panose="020B0604020202020204" pitchFamily="34" charset="0"/>
          <a:cs typeface="Arial" panose="020B0604020202020204" pitchFamily="34" charset="0"/>
        </a:defRPr>
      </a:pPr>
      <a:endParaRPr lang="tr-TR"/>
    </a:p>
  </c:txPr>
  <c:externalData r:id="rId1">
    <c:autoUpdate val="0"/>
  </c:externalData>
</c:chartSpace>
</file>

<file path=ppt/charts/chart17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'[Anket-sonuc-toplu (1).xlsx]Sayfa 5'!$C$181:$G$181</c:f>
              <c:strCache>
                <c:ptCount val="5"/>
                <c:pt idx="0">
                  <c:v>Son Derece Memnunum</c:v>
                </c:pt>
                <c:pt idx="1">
                  <c:v>Çok Memnunum</c:v>
                </c:pt>
                <c:pt idx="2">
                  <c:v>Memnunum</c:v>
                </c:pt>
                <c:pt idx="3">
                  <c:v>Memnun Değilim</c:v>
                </c:pt>
                <c:pt idx="4">
                  <c:v>Hiç Memnun Değilim</c:v>
                </c:pt>
              </c:strCache>
            </c:strRef>
          </c:cat>
          <c:val>
            <c:numRef>
              <c:f>'[Anket-sonuc-toplu (1).xlsx]Sayfa 5'!$C$213:$G$213</c:f>
              <c:numCache>
                <c:formatCode>General</c:formatCode>
                <c:ptCount val="5"/>
                <c:pt idx="0">
                  <c:v>14</c:v>
                </c:pt>
                <c:pt idx="1">
                  <c:v>25</c:v>
                </c:pt>
                <c:pt idx="2">
                  <c:v>35</c:v>
                </c:pt>
                <c:pt idx="3">
                  <c:v>7</c:v>
                </c:pt>
                <c:pt idx="4">
                  <c:v>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11832448"/>
        <c:axId val="111851776"/>
        <c:axId val="0"/>
      </c:bar3DChart>
      <c:catAx>
        <c:axId val="1118324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 sz="1200"/>
            </a:pPr>
            <a:endParaRPr lang="tr-TR"/>
          </a:p>
        </c:txPr>
        <c:crossAx val="111851776"/>
        <c:crosses val="autoZero"/>
        <c:auto val="1"/>
        <c:lblAlgn val="ctr"/>
        <c:lblOffset val="100"/>
        <c:noMultiLvlLbl val="0"/>
      </c:catAx>
      <c:valAx>
        <c:axId val="11185177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/>
            </a:pPr>
            <a:endParaRPr lang="tr-TR"/>
          </a:p>
        </c:txPr>
        <c:crossAx val="111832448"/>
        <c:crosses val="autoZero"/>
        <c:crossBetween val="between"/>
        <c:majorUnit val="7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latin typeface="Arial" panose="020B0604020202020204" pitchFamily="34" charset="0"/>
          <a:cs typeface="Arial" panose="020B0604020202020204" pitchFamily="34" charset="0"/>
        </a:defRPr>
      </a:pPr>
      <a:endParaRPr lang="tr-TR"/>
    </a:p>
  </c:txPr>
  <c:externalData r:id="rId1">
    <c:autoUpdate val="0"/>
  </c:externalData>
</c:chartSpace>
</file>

<file path=ppt/charts/chart17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'[Anket-sonuc-toplu (1).xlsx]Sayfa 5'!$C$181:$G$181</c:f>
              <c:strCache>
                <c:ptCount val="5"/>
                <c:pt idx="0">
                  <c:v>Son Derece Memnunum</c:v>
                </c:pt>
                <c:pt idx="1">
                  <c:v>Çok Memnunum</c:v>
                </c:pt>
                <c:pt idx="2">
                  <c:v>Memnunum</c:v>
                </c:pt>
                <c:pt idx="3">
                  <c:v>Memnun Değilim</c:v>
                </c:pt>
                <c:pt idx="4">
                  <c:v>Hiç Memnun Değilim</c:v>
                </c:pt>
              </c:strCache>
            </c:strRef>
          </c:cat>
          <c:val>
            <c:numRef>
              <c:f>'[Anket-sonuc-toplu (1).xlsx]Sayfa 5'!$C$218:$G$218</c:f>
              <c:numCache>
                <c:formatCode>General</c:formatCode>
                <c:ptCount val="5"/>
                <c:pt idx="0">
                  <c:v>8</c:v>
                </c:pt>
                <c:pt idx="1">
                  <c:v>7</c:v>
                </c:pt>
                <c:pt idx="2">
                  <c:v>15</c:v>
                </c:pt>
                <c:pt idx="3">
                  <c:v>5</c:v>
                </c:pt>
                <c:pt idx="4">
                  <c:v>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11917312"/>
        <c:axId val="111920256"/>
        <c:axId val="0"/>
      </c:bar3DChart>
      <c:catAx>
        <c:axId val="1119173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 sz="1200"/>
            </a:pPr>
            <a:endParaRPr lang="tr-TR"/>
          </a:p>
        </c:txPr>
        <c:crossAx val="111920256"/>
        <c:crosses val="autoZero"/>
        <c:auto val="1"/>
        <c:lblAlgn val="ctr"/>
        <c:lblOffset val="100"/>
        <c:noMultiLvlLbl val="0"/>
      </c:catAx>
      <c:valAx>
        <c:axId val="11192025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/>
            </a:pPr>
            <a:endParaRPr lang="tr-TR"/>
          </a:p>
        </c:txPr>
        <c:crossAx val="111917312"/>
        <c:crosses val="autoZero"/>
        <c:crossBetween val="between"/>
        <c:majorUnit val="4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latin typeface="Arial" panose="020B0604020202020204" pitchFamily="34" charset="0"/>
          <a:cs typeface="Arial" panose="020B0604020202020204" pitchFamily="34" charset="0"/>
        </a:defRPr>
      </a:pPr>
      <a:endParaRPr lang="tr-TR"/>
    </a:p>
  </c:txPr>
  <c:externalData r:id="rId1">
    <c:autoUpdate val="0"/>
  </c:externalData>
</c:chartSpace>
</file>

<file path=ppt/charts/chart17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6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'[Anket-sonuc-toplu (1).xlsx]Sayfa 5'!$C$181:$G$181</c:f>
              <c:strCache>
                <c:ptCount val="5"/>
                <c:pt idx="0">
                  <c:v>Son Derece Memnunum</c:v>
                </c:pt>
                <c:pt idx="1">
                  <c:v>Çok Memnunum</c:v>
                </c:pt>
                <c:pt idx="2">
                  <c:v>Memnunum</c:v>
                </c:pt>
                <c:pt idx="3">
                  <c:v>Memnun Değilim</c:v>
                </c:pt>
                <c:pt idx="4">
                  <c:v>Hiç Memnun Değilim</c:v>
                </c:pt>
              </c:strCache>
            </c:strRef>
          </c:cat>
          <c:val>
            <c:numRef>
              <c:f>'[Anket-sonuc-toplu (1).xlsx]Sayfa 5'!$C$222:$G$222</c:f>
              <c:numCache>
                <c:formatCode>General</c:formatCode>
                <c:ptCount val="5"/>
                <c:pt idx="0">
                  <c:v>17</c:v>
                </c:pt>
                <c:pt idx="1">
                  <c:v>16</c:v>
                </c:pt>
                <c:pt idx="2">
                  <c:v>11</c:v>
                </c:pt>
                <c:pt idx="3">
                  <c:v>3</c:v>
                </c:pt>
                <c:pt idx="4">
                  <c:v>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11939584"/>
        <c:axId val="111942272"/>
        <c:axId val="0"/>
      </c:bar3DChart>
      <c:catAx>
        <c:axId val="1119395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 sz="1200"/>
            </a:pPr>
            <a:endParaRPr lang="tr-TR"/>
          </a:p>
        </c:txPr>
        <c:crossAx val="111942272"/>
        <c:crosses val="autoZero"/>
        <c:auto val="1"/>
        <c:lblAlgn val="ctr"/>
        <c:lblOffset val="100"/>
        <c:noMultiLvlLbl val="0"/>
      </c:catAx>
      <c:valAx>
        <c:axId val="11194227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/>
            </a:pPr>
            <a:endParaRPr lang="tr-TR"/>
          </a:p>
        </c:txPr>
        <c:crossAx val="111939584"/>
        <c:crosses val="autoZero"/>
        <c:crossBetween val="between"/>
        <c:majorUnit val="6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latin typeface="Arial" panose="020B0604020202020204" pitchFamily="34" charset="0"/>
          <a:cs typeface="Arial" panose="020B0604020202020204" pitchFamily="34" charset="0"/>
        </a:defRPr>
      </a:pPr>
      <a:endParaRPr lang="tr-TR"/>
    </a:p>
  </c:txPr>
  <c:externalData r:id="rId1">
    <c:autoUpdate val="0"/>
  </c:externalData>
</c:chartSpace>
</file>

<file path=ppt/charts/chart17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'[Anket-sonuc-toplu (1).xlsx]Sayfa 5'!$C$181:$G$181</c:f>
              <c:strCache>
                <c:ptCount val="5"/>
                <c:pt idx="0">
                  <c:v>Son Derece Memnunum</c:v>
                </c:pt>
                <c:pt idx="1">
                  <c:v>Çok Memnunum</c:v>
                </c:pt>
                <c:pt idx="2">
                  <c:v>Memnunum</c:v>
                </c:pt>
                <c:pt idx="3">
                  <c:v>Memnun Değilim</c:v>
                </c:pt>
                <c:pt idx="4">
                  <c:v>Hiç Memnun Değilim</c:v>
                </c:pt>
              </c:strCache>
            </c:strRef>
          </c:cat>
          <c:val>
            <c:numRef>
              <c:f>'[Anket-sonuc-toplu (1).xlsx]Sayfa 5'!$C$224:$G$224</c:f>
              <c:numCache>
                <c:formatCode>General</c:formatCode>
                <c:ptCount val="5"/>
                <c:pt idx="0">
                  <c:v>25</c:v>
                </c:pt>
                <c:pt idx="1">
                  <c:v>23</c:v>
                </c:pt>
                <c:pt idx="2">
                  <c:v>26</c:v>
                </c:pt>
                <c:pt idx="3">
                  <c:v>8</c:v>
                </c:pt>
                <c:pt idx="4">
                  <c:v>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11982080"/>
        <c:axId val="111985024"/>
        <c:axId val="0"/>
      </c:bar3DChart>
      <c:catAx>
        <c:axId val="1119820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 sz="1200"/>
            </a:pPr>
            <a:endParaRPr lang="tr-TR"/>
          </a:p>
        </c:txPr>
        <c:crossAx val="111985024"/>
        <c:crosses val="autoZero"/>
        <c:auto val="1"/>
        <c:lblAlgn val="ctr"/>
        <c:lblOffset val="100"/>
        <c:noMultiLvlLbl val="0"/>
      </c:catAx>
      <c:valAx>
        <c:axId val="11198502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/>
            </a:pPr>
            <a:endParaRPr lang="tr-TR"/>
          </a:p>
        </c:txPr>
        <c:crossAx val="111982080"/>
        <c:crosses val="autoZero"/>
        <c:crossBetween val="between"/>
        <c:majorUnit val="6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latin typeface="Arial" panose="020B0604020202020204" pitchFamily="34" charset="0"/>
          <a:cs typeface="Arial" panose="020B0604020202020204" pitchFamily="34" charset="0"/>
        </a:defRPr>
      </a:pPr>
      <a:endParaRPr lang="tr-TR"/>
    </a:p>
  </c:txPr>
  <c:externalData r:id="rId1">
    <c:autoUpdate val="0"/>
  </c:externalData>
</c:chartSpace>
</file>

<file path=ppt/charts/chart17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'[Anket-sonuc-toplu (1).xlsx]Sayfa 5'!$C$181:$G$181</c:f>
              <c:strCache>
                <c:ptCount val="5"/>
                <c:pt idx="0">
                  <c:v>Son Derece Memnunum</c:v>
                </c:pt>
                <c:pt idx="1">
                  <c:v>Çok Memnunum</c:v>
                </c:pt>
                <c:pt idx="2">
                  <c:v>Memnunum</c:v>
                </c:pt>
                <c:pt idx="3">
                  <c:v>Memnun Değilim</c:v>
                </c:pt>
                <c:pt idx="4">
                  <c:v>Hiç Memnun Değilim</c:v>
                </c:pt>
              </c:strCache>
            </c:strRef>
          </c:cat>
          <c:val>
            <c:numRef>
              <c:f>'[Anket-sonuc-toplu (1).xlsx]Sayfa 5'!$C$229:$G$229</c:f>
              <c:numCache>
                <c:formatCode>General</c:formatCode>
                <c:ptCount val="5"/>
                <c:pt idx="0">
                  <c:v>8</c:v>
                </c:pt>
                <c:pt idx="1">
                  <c:v>8</c:v>
                </c:pt>
                <c:pt idx="2">
                  <c:v>18</c:v>
                </c:pt>
                <c:pt idx="3">
                  <c:v>1</c:v>
                </c:pt>
                <c:pt idx="4">
                  <c:v>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14979200"/>
        <c:axId val="114981888"/>
        <c:axId val="0"/>
      </c:bar3DChart>
      <c:catAx>
        <c:axId val="1149792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 sz="1200"/>
            </a:pPr>
            <a:endParaRPr lang="tr-TR"/>
          </a:p>
        </c:txPr>
        <c:crossAx val="114981888"/>
        <c:crosses val="autoZero"/>
        <c:auto val="1"/>
        <c:lblAlgn val="ctr"/>
        <c:lblOffset val="100"/>
        <c:noMultiLvlLbl val="0"/>
      </c:catAx>
      <c:valAx>
        <c:axId val="11498188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/>
            </a:pPr>
            <a:endParaRPr lang="tr-TR"/>
          </a:p>
        </c:txPr>
        <c:crossAx val="114979200"/>
        <c:crosses val="autoZero"/>
        <c:crossBetween val="between"/>
        <c:majorUnit val="6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latin typeface="Arial" panose="020B0604020202020204" pitchFamily="34" charset="0"/>
          <a:cs typeface="Arial" panose="020B0604020202020204" pitchFamily="34" charset="0"/>
        </a:defRPr>
      </a:pPr>
      <a:endParaRPr lang="tr-TR"/>
    </a:p>
  </c:txPr>
  <c:externalData r:id="rId1">
    <c:autoUpdate val="0"/>
  </c:externalData>
</c:chartSpace>
</file>

<file path=ppt/charts/chart17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6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'[Anket-sonuc-toplu (1).xlsx]Sayfa 5'!$C$181:$G$181</c:f>
              <c:strCache>
                <c:ptCount val="5"/>
                <c:pt idx="0">
                  <c:v>Son Derece Memnunum</c:v>
                </c:pt>
                <c:pt idx="1">
                  <c:v>Çok Memnunum</c:v>
                </c:pt>
                <c:pt idx="2">
                  <c:v>Memnunum</c:v>
                </c:pt>
                <c:pt idx="3">
                  <c:v>Memnun Değilim</c:v>
                </c:pt>
                <c:pt idx="4">
                  <c:v>Hiç Memnun Değilim</c:v>
                </c:pt>
              </c:strCache>
            </c:strRef>
          </c:cat>
          <c:val>
            <c:numRef>
              <c:f>'[Anket-sonuc-toplu (1).xlsx]Sayfa 5'!$C$233:$G$233</c:f>
              <c:numCache>
                <c:formatCode>General</c:formatCode>
                <c:ptCount val="5"/>
                <c:pt idx="0">
                  <c:v>9</c:v>
                </c:pt>
                <c:pt idx="1">
                  <c:v>16</c:v>
                </c:pt>
                <c:pt idx="2">
                  <c:v>21</c:v>
                </c:pt>
                <c:pt idx="3">
                  <c:v>2</c:v>
                </c:pt>
                <c:pt idx="4">
                  <c:v>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15009408"/>
        <c:axId val="115028736"/>
        <c:axId val="0"/>
      </c:bar3DChart>
      <c:catAx>
        <c:axId val="1150094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 sz="1200"/>
            </a:pPr>
            <a:endParaRPr lang="tr-TR"/>
          </a:p>
        </c:txPr>
        <c:crossAx val="115028736"/>
        <c:crosses val="autoZero"/>
        <c:auto val="1"/>
        <c:lblAlgn val="ctr"/>
        <c:lblOffset val="100"/>
        <c:noMultiLvlLbl val="0"/>
      </c:catAx>
      <c:valAx>
        <c:axId val="11502873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/>
            </a:pPr>
            <a:endParaRPr lang="tr-TR"/>
          </a:p>
        </c:txPr>
        <c:crossAx val="115009408"/>
        <c:crosses val="autoZero"/>
        <c:crossBetween val="between"/>
        <c:majorUnit val="5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latin typeface="Arial" panose="020B0604020202020204" pitchFamily="34" charset="0"/>
          <a:cs typeface="Arial" panose="020B0604020202020204" pitchFamily="34" charset="0"/>
        </a:defRPr>
      </a:pPr>
      <a:endParaRPr lang="tr-TR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 w="25400">
          <a:noFill/>
        </a:ln>
        <a:effectLst/>
        <a:sp3d/>
      </c:spPr>
    </c:sideWall>
    <c:backWall>
      <c:thickness val="0"/>
      <c:spPr>
        <a:noFill/>
        <a:ln w="25400"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3675885839468258"/>
          <c:y val="4.7746384611922335E-2"/>
          <c:w val="0.8237215102213552"/>
          <c:h val="0.69008597680784123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'[Anket-sonuc-toplu.xlsx]Sayfa 2'!$I$4</c:f>
              <c:strCache>
                <c:ptCount val="1"/>
                <c:pt idx="0">
                  <c:v>TGM</c:v>
                </c:pt>
              </c:strCache>
            </c:strRef>
          </c:tx>
          <c:spPr>
            <a:solidFill>
              <a:srgbClr val="92D050"/>
            </a:solidFill>
            <a:ln>
              <a:solidFill>
                <a:srgbClr val="92D050"/>
              </a:solidFill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'[Anket-sonuc-toplu.xlsx]Sayfa 2'!$J$2:$N$2</c:f>
              <c:strCache>
                <c:ptCount val="5"/>
                <c:pt idx="0">
                  <c:v>1-3.</c:v>
                </c:pt>
                <c:pt idx="1">
                  <c:v>4-6.</c:v>
                </c:pt>
                <c:pt idx="2">
                  <c:v>7-9.</c:v>
                </c:pt>
                <c:pt idx="3">
                  <c:v>10-12.</c:v>
                </c:pt>
                <c:pt idx="4">
                  <c:v>13&gt;</c:v>
                </c:pt>
              </c:strCache>
            </c:strRef>
          </c:cat>
          <c:val>
            <c:numRef>
              <c:f>'[Anket-sonuc-toplu.xlsx]Sayfa 2'!$J$4:$N$4</c:f>
              <c:numCache>
                <c:formatCode>General</c:formatCode>
                <c:ptCount val="5"/>
                <c:pt idx="0">
                  <c:v>35</c:v>
                </c:pt>
                <c:pt idx="1">
                  <c:v>5</c:v>
                </c:pt>
                <c:pt idx="2">
                  <c:v>2</c:v>
                </c:pt>
                <c:pt idx="3">
                  <c:v>3</c:v>
                </c:pt>
                <c:pt idx="4">
                  <c:v>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05702528"/>
        <c:axId val="105705472"/>
        <c:axId val="0"/>
      </c:bar3DChart>
      <c:catAx>
        <c:axId val="1057025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vert="horz"/>
          <a:lstStyle/>
          <a:p>
            <a:pPr>
              <a:defRPr sz="1300"/>
            </a:pPr>
            <a:endParaRPr lang="tr-TR"/>
          </a:p>
        </c:txPr>
        <c:crossAx val="105705472"/>
        <c:crosses val="autoZero"/>
        <c:auto val="1"/>
        <c:lblAlgn val="ctr"/>
        <c:lblOffset val="100"/>
        <c:noMultiLvlLbl val="0"/>
      </c:catAx>
      <c:valAx>
        <c:axId val="10570547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/>
            </a:pPr>
            <a:endParaRPr lang="tr-TR"/>
          </a:p>
        </c:txPr>
        <c:crossAx val="1057025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latin typeface="Arial" panose="020B0604020202020204" pitchFamily="34" charset="0"/>
          <a:cs typeface="Arial" panose="020B0604020202020204" pitchFamily="34" charset="0"/>
        </a:defRPr>
      </a:pPr>
      <a:endParaRPr lang="tr-TR"/>
    </a:p>
  </c:txPr>
  <c:externalData r:id="rId1">
    <c:autoUpdate val="0"/>
  </c:externalData>
</c:chartSpace>
</file>

<file path=ppt/charts/chart18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'[Anket-sonuc-toplu (1).xlsx]Sayfa 5'!$C$181:$G$181</c:f>
              <c:strCache>
                <c:ptCount val="5"/>
                <c:pt idx="0">
                  <c:v>Son Derece Memnunum</c:v>
                </c:pt>
                <c:pt idx="1">
                  <c:v>Çok Memnunum</c:v>
                </c:pt>
                <c:pt idx="2">
                  <c:v>Memnunum</c:v>
                </c:pt>
                <c:pt idx="3">
                  <c:v>Memnun Değilim</c:v>
                </c:pt>
                <c:pt idx="4">
                  <c:v>Hiç Memnun Değilim</c:v>
                </c:pt>
              </c:strCache>
            </c:strRef>
          </c:cat>
          <c:val>
            <c:numRef>
              <c:f>'[Anket-sonuc-toplu (1).xlsx]Sayfa 5'!$C$235:$G$235</c:f>
              <c:numCache>
                <c:formatCode>General</c:formatCode>
                <c:ptCount val="5"/>
                <c:pt idx="0">
                  <c:v>17</c:v>
                </c:pt>
                <c:pt idx="1">
                  <c:v>24</c:v>
                </c:pt>
                <c:pt idx="2">
                  <c:v>39</c:v>
                </c:pt>
                <c:pt idx="3">
                  <c:v>3</c:v>
                </c:pt>
                <c:pt idx="4">
                  <c:v>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15039616"/>
        <c:axId val="115054848"/>
        <c:axId val="0"/>
      </c:bar3DChart>
      <c:catAx>
        <c:axId val="1150396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 sz="1200"/>
            </a:pPr>
            <a:endParaRPr lang="tr-TR"/>
          </a:p>
        </c:txPr>
        <c:crossAx val="115054848"/>
        <c:crosses val="autoZero"/>
        <c:auto val="1"/>
        <c:lblAlgn val="ctr"/>
        <c:lblOffset val="100"/>
        <c:noMultiLvlLbl val="0"/>
      </c:catAx>
      <c:valAx>
        <c:axId val="11505484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/>
            </a:pPr>
            <a:endParaRPr lang="tr-TR"/>
          </a:p>
        </c:txPr>
        <c:crossAx val="115039616"/>
        <c:crosses val="autoZero"/>
        <c:crossBetween val="between"/>
        <c:majorUnit val="8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latin typeface="Arial" panose="020B0604020202020204" pitchFamily="34" charset="0"/>
          <a:cs typeface="Arial" panose="020B0604020202020204" pitchFamily="34" charset="0"/>
        </a:defRPr>
      </a:pPr>
      <a:endParaRPr lang="tr-TR"/>
    </a:p>
  </c:txPr>
  <c:externalData r:id="rId1">
    <c:autoUpdate val="0"/>
  </c:externalData>
</c:chartSpace>
</file>

<file path=ppt/charts/chart18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'[Anket-sonuc_son 4 sayfa_06.04.2016 (1).xlsx]Sayfa 6'!$AA$2</c:f>
              <c:strCache>
                <c:ptCount val="1"/>
                <c:pt idx="0">
                  <c:v>BUT-1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3366FF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'[Anket-sonuc_son 4 sayfa_06.04.2016 (1).xlsx]Sayfa 6'!$Z$3:$Z$7</c:f>
              <c:strCache>
                <c:ptCount val="5"/>
                <c:pt idx="0">
                  <c:v>Son Derece Memnunum</c:v>
                </c:pt>
                <c:pt idx="1">
                  <c:v>Çok Memnunum</c:v>
                </c:pt>
                <c:pt idx="2">
                  <c:v>Memnunum</c:v>
                </c:pt>
                <c:pt idx="3">
                  <c:v>Memnun Değilim</c:v>
                </c:pt>
                <c:pt idx="4">
                  <c:v>Hiç Memnun Değilim</c:v>
                </c:pt>
              </c:strCache>
            </c:strRef>
          </c:cat>
          <c:val>
            <c:numRef>
              <c:f>'[Anket-sonuc_son 4 sayfa_06.04.2016 (1).xlsx]Sayfa 6'!$AA$3:$AA$7</c:f>
              <c:numCache>
                <c:formatCode>General</c:formatCode>
                <c:ptCount val="5"/>
                <c:pt idx="0">
                  <c:v>4</c:v>
                </c:pt>
                <c:pt idx="1">
                  <c:v>2</c:v>
                </c:pt>
                <c:pt idx="2">
                  <c:v>8</c:v>
                </c:pt>
                <c:pt idx="3">
                  <c:v>4</c:v>
                </c:pt>
                <c:pt idx="4">
                  <c:v>3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14391296"/>
        <c:axId val="114402432"/>
      </c:barChart>
      <c:catAx>
        <c:axId val="11439129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000"/>
            </a:pPr>
            <a:endParaRPr lang="tr-TR"/>
          </a:p>
        </c:txPr>
        <c:crossAx val="114402432"/>
        <c:crosses val="autoZero"/>
        <c:auto val="1"/>
        <c:lblAlgn val="ctr"/>
        <c:lblOffset val="100"/>
        <c:noMultiLvlLbl val="0"/>
      </c:catAx>
      <c:valAx>
        <c:axId val="11440243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11439129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400">
          <a:latin typeface="Arial" panose="020B0604020202020204" pitchFamily="34" charset="0"/>
          <a:cs typeface="Arial" panose="020B0604020202020204" pitchFamily="34" charset="0"/>
        </a:defRPr>
      </a:pPr>
      <a:endParaRPr lang="tr-TR"/>
    </a:p>
  </c:txPr>
  <c:externalData r:id="rId1">
    <c:autoUpdate val="0"/>
  </c:externalData>
</c:chartSpace>
</file>

<file path=ppt/charts/chart18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'[Anket-sonuc_son 4 sayfa_06.04.2016 (1).xlsx]Sayfa 6'!$AD$2</c:f>
              <c:strCache>
                <c:ptCount val="1"/>
                <c:pt idx="0">
                  <c:v>BUT-2</c:v>
                </c:pt>
              </c:strCache>
            </c:strRef>
          </c:tx>
          <c:spPr>
            <a:solidFill>
              <a:srgbClr val="9933FF"/>
            </a:solidFill>
            <a:ln>
              <a:solidFill>
                <a:srgbClr val="9933FF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'[Anket-sonuc_son 4 sayfa_06.04.2016 (1).xlsx]Sayfa 6'!$AC$3:$AC$7</c:f>
              <c:strCache>
                <c:ptCount val="5"/>
                <c:pt idx="0">
                  <c:v>Son Derece Memnunum</c:v>
                </c:pt>
                <c:pt idx="1">
                  <c:v>Çok Memnunum</c:v>
                </c:pt>
                <c:pt idx="2">
                  <c:v>Memnunum</c:v>
                </c:pt>
                <c:pt idx="3">
                  <c:v>Memnun Değilim</c:v>
                </c:pt>
                <c:pt idx="4">
                  <c:v>Hiç Memnun Değilim</c:v>
                </c:pt>
              </c:strCache>
            </c:strRef>
          </c:cat>
          <c:val>
            <c:numRef>
              <c:f>'[Anket-sonuc_son 4 sayfa_06.04.2016 (1).xlsx]Sayfa 6'!$AD$3:$AD$7</c:f>
              <c:numCache>
                <c:formatCode>General</c:formatCode>
                <c:ptCount val="5"/>
                <c:pt idx="0">
                  <c:v>2</c:v>
                </c:pt>
                <c:pt idx="1">
                  <c:v>1</c:v>
                </c:pt>
                <c:pt idx="2">
                  <c:v>0</c:v>
                </c:pt>
                <c:pt idx="3">
                  <c:v>4</c:v>
                </c:pt>
                <c:pt idx="4">
                  <c:v>0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14425856"/>
        <c:axId val="114428544"/>
      </c:barChart>
      <c:catAx>
        <c:axId val="11442585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000"/>
            </a:pPr>
            <a:endParaRPr lang="tr-TR"/>
          </a:p>
        </c:txPr>
        <c:crossAx val="114428544"/>
        <c:crosses val="autoZero"/>
        <c:auto val="1"/>
        <c:lblAlgn val="ctr"/>
        <c:lblOffset val="100"/>
        <c:noMultiLvlLbl val="0"/>
      </c:catAx>
      <c:valAx>
        <c:axId val="114428544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11442585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400">
          <a:latin typeface="Arial" panose="020B0604020202020204" pitchFamily="34" charset="0"/>
          <a:cs typeface="Arial" panose="020B0604020202020204" pitchFamily="34" charset="0"/>
        </a:defRPr>
      </a:pPr>
      <a:endParaRPr lang="tr-TR"/>
    </a:p>
  </c:txPr>
  <c:externalData r:id="rId1">
    <c:autoUpdate val="0"/>
  </c:externalData>
</c:chartSpace>
</file>

<file path=ppt/charts/chart18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'[Anket-sonuc_son 4 sayfa_06.04.2016 (1).xlsx]Sayfa 6'!$AM$2</c:f>
              <c:strCache>
                <c:ptCount val="1"/>
                <c:pt idx="0">
                  <c:v>TGM-1</c:v>
                </c:pt>
              </c:strCache>
            </c:strRef>
          </c:tx>
          <c:spPr>
            <a:solidFill>
              <a:srgbClr val="FFCC00"/>
            </a:solidFill>
            <a:ln>
              <a:solidFill>
                <a:srgbClr val="FFCC00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'[Anket-sonuc_son 4 sayfa_06.04.2016 (1).xlsx]Sayfa 6'!$AL$3:$AL$7</c:f>
              <c:strCache>
                <c:ptCount val="5"/>
                <c:pt idx="0">
                  <c:v>Son Derece Memnunum</c:v>
                </c:pt>
                <c:pt idx="1">
                  <c:v>Çok Memnunum</c:v>
                </c:pt>
                <c:pt idx="2">
                  <c:v>Memnunum</c:v>
                </c:pt>
                <c:pt idx="3">
                  <c:v>Memnun Değilim</c:v>
                </c:pt>
                <c:pt idx="4">
                  <c:v>Hiç Memnun Değilim</c:v>
                </c:pt>
              </c:strCache>
            </c:strRef>
          </c:cat>
          <c:val>
            <c:numRef>
              <c:f>'[Anket-sonuc_son 4 sayfa_06.04.2016 (1).xlsx]Sayfa 6'!$AM$3:$AM$7</c:f>
              <c:numCache>
                <c:formatCode>General</c:formatCode>
                <c:ptCount val="5"/>
                <c:pt idx="0">
                  <c:v>5</c:v>
                </c:pt>
                <c:pt idx="1">
                  <c:v>6</c:v>
                </c:pt>
                <c:pt idx="2">
                  <c:v>8</c:v>
                </c:pt>
                <c:pt idx="3">
                  <c:v>7</c:v>
                </c:pt>
                <c:pt idx="4">
                  <c:v>2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14447872"/>
        <c:axId val="114454912"/>
      </c:barChart>
      <c:catAx>
        <c:axId val="11444787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000"/>
            </a:pPr>
            <a:endParaRPr lang="tr-TR"/>
          </a:p>
        </c:txPr>
        <c:crossAx val="114454912"/>
        <c:crosses val="autoZero"/>
        <c:auto val="1"/>
        <c:lblAlgn val="ctr"/>
        <c:lblOffset val="100"/>
        <c:noMultiLvlLbl val="0"/>
      </c:catAx>
      <c:valAx>
        <c:axId val="11445491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11444787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400">
          <a:latin typeface="Arial" panose="020B0604020202020204" pitchFamily="34" charset="0"/>
          <a:cs typeface="Arial" panose="020B0604020202020204" pitchFamily="34" charset="0"/>
        </a:defRPr>
      </a:pPr>
      <a:endParaRPr lang="tr-TR"/>
    </a:p>
  </c:txPr>
  <c:externalData r:id="rId1">
    <c:autoUpdate val="0"/>
  </c:externalData>
</c:chartSpace>
</file>

<file path=ppt/charts/chart18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'[Anket-sonuc_son 4 sayfa_06.04.2016 (1).xlsx]Sayfa 6'!$AP$2</c:f>
              <c:strCache>
                <c:ptCount val="1"/>
                <c:pt idx="0">
                  <c:v>TGM-2</c:v>
                </c:pt>
              </c:strCache>
            </c:strRef>
          </c:tx>
          <c:spPr>
            <a:solidFill>
              <a:srgbClr val="FF6600"/>
            </a:solidFill>
            <a:ln>
              <a:solidFill>
                <a:srgbClr val="FF6600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'[Anket-sonuc_son 4 sayfa_06.04.2016 (1).xlsx]Sayfa 6'!$AO$3:$AO$7</c:f>
              <c:strCache>
                <c:ptCount val="5"/>
                <c:pt idx="0">
                  <c:v>Son Derece Memnunum</c:v>
                </c:pt>
                <c:pt idx="1">
                  <c:v>Çok Memnunum</c:v>
                </c:pt>
                <c:pt idx="2">
                  <c:v>Memnunum</c:v>
                </c:pt>
                <c:pt idx="3">
                  <c:v>Memnun Değilim</c:v>
                </c:pt>
                <c:pt idx="4">
                  <c:v>Hiç Memnun Değilim</c:v>
                </c:pt>
              </c:strCache>
            </c:strRef>
          </c:cat>
          <c:val>
            <c:numRef>
              <c:f>'[Anket-sonuc_son 4 sayfa_06.04.2016 (1).xlsx]Sayfa 6'!$AP$3:$AP$7</c:f>
              <c:numCache>
                <c:formatCode>General</c:formatCode>
                <c:ptCount val="5"/>
                <c:pt idx="0">
                  <c:v>1</c:v>
                </c:pt>
                <c:pt idx="1">
                  <c:v>3</c:v>
                </c:pt>
                <c:pt idx="2">
                  <c:v>5</c:v>
                </c:pt>
                <c:pt idx="3">
                  <c:v>9</c:v>
                </c:pt>
                <c:pt idx="4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4487680"/>
        <c:axId val="114489216"/>
      </c:barChart>
      <c:catAx>
        <c:axId val="11448768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000"/>
            </a:pPr>
            <a:endParaRPr lang="tr-TR"/>
          </a:p>
        </c:txPr>
        <c:crossAx val="114489216"/>
        <c:crosses val="autoZero"/>
        <c:auto val="1"/>
        <c:lblAlgn val="ctr"/>
        <c:lblOffset val="100"/>
        <c:noMultiLvlLbl val="0"/>
      </c:catAx>
      <c:valAx>
        <c:axId val="11448921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11448768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400">
          <a:latin typeface="Arial" panose="020B0604020202020204" pitchFamily="34" charset="0"/>
          <a:cs typeface="Arial" panose="020B0604020202020204" pitchFamily="34" charset="0"/>
        </a:defRPr>
      </a:pPr>
      <a:endParaRPr lang="tr-TR"/>
    </a:p>
  </c:txPr>
  <c:externalData r:id="rId1">
    <c:autoUpdate val="0"/>
  </c:externalData>
</c:chartSpace>
</file>

<file path=ppt/charts/chart18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'[Anket-sonuc_son 4 sayfa_06.04.2016 (1).xlsx]Sayfa 6'!$AA$15</c:f>
              <c:strCache>
                <c:ptCount val="1"/>
                <c:pt idx="0">
                  <c:v>BUT-1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3366FF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'[Anket-sonuc_son 4 sayfa_06.04.2016 (1).xlsx]Sayfa 6'!$Z$16:$Z$20</c:f>
              <c:strCache>
                <c:ptCount val="5"/>
                <c:pt idx="0">
                  <c:v>Son Derece Memnunum</c:v>
                </c:pt>
                <c:pt idx="1">
                  <c:v>Çok Memnunum</c:v>
                </c:pt>
                <c:pt idx="2">
                  <c:v>Memnunum</c:v>
                </c:pt>
                <c:pt idx="3">
                  <c:v>Memnun Değilim</c:v>
                </c:pt>
                <c:pt idx="4">
                  <c:v>Hiç Memnun Değilim</c:v>
                </c:pt>
              </c:strCache>
            </c:strRef>
          </c:cat>
          <c:val>
            <c:numRef>
              <c:f>'[Anket-sonuc_son 4 sayfa_06.04.2016 (1).xlsx]Sayfa 6'!$AA$16:$AA$20</c:f>
              <c:numCache>
                <c:formatCode>General</c:formatCode>
                <c:ptCount val="5"/>
                <c:pt idx="0">
                  <c:v>5</c:v>
                </c:pt>
                <c:pt idx="1">
                  <c:v>5</c:v>
                </c:pt>
                <c:pt idx="2">
                  <c:v>5</c:v>
                </c:pt>
                <c:pt idx="3">
                  <c:v>3</c:v>
                </c:pt>
                <c:pt idx="4">
                  <c:v>4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14530944"/>
        <c:axId val="114537984"/>
      </c:barChart>
      <c:catAx>
        <c:axId val="11453094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000"/>
            </a:pPr>
            <a:endParaRPr lang="tr-TR"/>
          </a:p>
        </c:txPr>
        <c:crossAx val="114537984"/>
        <c:crosses val="autoZero"/>
        <c:auto val="1"/>
        <c:lblAlgn val="ctr"/>
        <c:lblOffset val="100"/>
        <c:noMultiLvlLbl val="0"/>
      </c:catAx>
      <c:valAx>
        <c:axId val="114537984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11453094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400">
          <a:latin typeface="Arial" panose="020B0604020202020204" pitchFamily="34" charset="0"/>
          <a:cs typeface="Arial" panose="020B0604020202020204" pitchFamily="34" charset="0"/>
        </a:defRPr>
      </a:pPr>
      <a:endParaRPr lang="tr-TR"/>
    </a:p>
  </c:txPr>
  <c:externalData r:id="rId1">
    <c:autoUpdate val="0"/>
  </c:externalData>
</c:chartSpace>
</file>

<file path=ppt/charts/chart18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'[Anket-sonuc_son 4 sayfa_06.04.2016 (1).xlsx]Sayfa 6'!$AD$15</c:f>
              <c:strCache>
                <c:ptCount val="1"/>
                <c:pt idx="0">
                  <c:v>BUT-2</c:v>
                </c:pt>
              </c:strCache>
            </c:strRef>
          </c:tx>
          <c:spPr>
            <a:solidFill>
              <a:srgbClr val="9933FF"/>
            </a:solidFill>
            <a:ln>
              <a:solidFill>
                <a:srgbClr val="9933FF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'[Anket-sonuc_son 4 sayfa_06.04.2016 (1).xlsx]Sayfa 6'!$AC$16:$AC$20</c:f>
              <c:strCache>
                <c:ptCount val="5"/>
                <c:pt idx="0">
                  <c:v>Son Derece Memnunum</c:v>
                </c:pt>
                <c:pt idx="1">
                  <c:v>Çok Memnunum</c:v>
                </c:pt>
                <c:pt idx="2">
                  <c:v>Memnunum</c:v>
                </c:pt>
                <c:pt idx="3">
                  <c:v>Memnun Değilim</c:v>
                </c:pt>
                <c:pt idx="4">
                  <c:v>Hiç Memnun Değilim</c:v>
                </c:pt>
              </c:strCache>
            </c:strRef>
          </c:cat>
          <c:val>
            <c:numRef>
              <c:f>'[Anket-sonuc_son 4 sayfa_06.04.2016 (1).xlsx]Sayfa 6'!$AD$16:$AD$20</c:f>
              <c:numCache>
                <c:formatCode>General</c:formatCode>
                <c:ptCount val="5"/>
                <c:pt idx="0">
                  <c:v>3</c:v>
                </c:pt>
                <c:pt idx="1">
                  <c:v>3</c:v>
                </c:pt>
                <c:pt idx="2">
                  <c:v>0</c:v>
                </c:pt>
                <c:pt idx="3">
                  <c:v>4</c:v>
                </c:pt>
                <c:pt idx="4">
                  <c:v>0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14545408"/>
        <c:axId val="114571904"/>
      </c:barChart>
      <c:catAx>
        <c:axId val="11454540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000"/>
            </a:pPr>
            <a:endParaRPr lang="tr-TR"/>
          </a:p>
        </c:txPr>
        <c:crossAx val="114571904"/>
        <c:crosses val="autoZero"/>
        <c:auto val="1"/>
        <c:lblAlgn val="ctr"/>
        <c:lblOffset val="100"/>
        <c:noMultiLvlLbl val="0"/>
      </c:catAx>
      <c:valAx>
        <c:axId val="114571904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11454540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400">
          <a:latin typeface="Arial" panose="020B0604020202020204" pitchFamily="34" charset="0"/>
          <a:cs typeface="Arial" panose="020B0604020202020204" pitchFamily="34" charset="0"/>
        </a:defRPr>
      </a:pPr>
      <a:endParaRPr lang="tr-TR"/>
    </a:p>
  </c:txPr>
  <c:externalData r:id="rId1">
    <c:autoUpdate val="0"/>
  </c:externalData>
</c:chartSpace>
</file>

<file path=ppt/charts/chart18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'[Anket-sonuc_son 4 sayfa_06.04.2016 (1).xlsx]Sayfa 6'!$AM$15</c:f>
              <c:strCache>
                <c:ptCount val="1"/>
                <c:pt idx="0">
                  <c:v>TGM-1</c:v>
                </c:pt>
              </c:strCache>
            </c:strRef>
          </c:tx>
          <c:spPr>
            <a:solidFill>
              <a:srgbClr val="FFCC00"/>
            </a:solidFill>
            <a:ln>
              <a:solidFill>
                <a:srgbClr val="FFCC00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'[Anket-sonuc_son 4 sayfa_06.04.2016 (1).xlsx]Sayfa 6'!$AL$16:$AL$20</c:f>
              <c:strCache>
                <c:ptCount val="5"/>
                <c:pt idx="0">
                  <c:v>Son Derece Memnunum</c:v>
                </c:pt>
                <c:pt idx="1">
                  <c:v>Çok Memnunum</c:v>
                </c:pt>
                <c:pt idx="2">
                  <c:v>Memnunum</c:v>
                </c:pt>
                <c:pt idx="3">
                  <c:v>Memnun Değilim</c:v>
                </c:pt>
                <c:pt idx="4">
                  <c:v>Hiç Memnun Değilim</c:v>
                </c:pt>
              </c:strCache>
            </c:strRef>
          </c:cat>
          <c:val>
            <c:numRef>
              <c:f>'[Anket-sonuc_son 4 sayfa_06.04.2016 (1).xlsx]Sayfa 6'!$AM$16:$AM$20</c:f>
              <c:numCache>
                <c:formatCode>General</c:formatCode>
                <c:ptCount val="5"/>
                <c:pt idx="0">
                  <c:v>7</c:v>
                </c:pt>
                <c:pt idx="1">
                  <c:v>3</c:v>
                </c:pt>
                <c:pt idx="2">
                  <c:v>8</c:v>
                </c:pt>
                <c:pt idx="3">
                  <c:v>8</c:v>
                </c:pt>
                <c:pt idx="4">
                  <c:v>2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14599808"/>
        <c:axId val="114618368"/>
      </c:barChart>
      <c:catAx>
        <c:axId val="11459980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000"/>
            </a:pPr>
            <a:endParaRPr lang="tr-TR"/>
          </a:p>
        </c:txPr>
        <c:crossAx val="114618368"/>
        <c:crosses val="autoZero"/>
        <c:auto val="1"/>
        <c:lblAlgn val="ctr"/>
        <c:lblOffset val="100"/>
        <c:noMultiLvlLbl val="0"/>
      </c:catAx>
      <c:valAx>
        <c:axId val="11461836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11459980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400">
          <a:latin typeface="Arial" panose="020B0604020202020204" pitchFamily="34" charset="0"/>
          <a:cs typeface="Arial" panose="020B0604020202020204" pitchFamily="34" charset="0"/>
        </a:defRPr>
      </a:pPr>
      <a:endParaRPr lang="tr-TR"/>
    </a:p>
  </c:txPr>
  <c:externalData r:id="rId1">
    <c:autoUpdate val="0"/>
  </c:externalData>
</c:chartSpace>
</file>

<file path=ppt/charts/chart18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'[Anket-sonuc_son 4 sayfa_06.04.2016 (1).xlsx]Sayfa 6'!$AP$15</c:f>
              <c:strCache>
                <c:ptCount val="1"/>
                <c:pt idx="0">
                  <c:v>TGM-2</c:v>
                </c:pt>
              </c:strCache>
            </c:strRef>
          </c:tx>
          <c:spPr>
            <a:solidFill>
              <a:srgbClr val="FF6600"/>
            </a:solidFill>
            <a:ln>
              <a:solidFill>
                <a:srgbClr val="FF6600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'[Anket-sonuc_son 4 sayfa_06.04.2016 (1).xlsx]Sayfa 6'!$AO$16:$AO$20</c:f>
              <c:strCache>
                <c:ptCount val="5"/>
                <c:pt idx="0">
                  <c:v>Son Derece Memnunum</c:v>
                </c:pt>
                <c:pt idx="1">
                  <c:v>Çok Memnunum</c:v>
                </c:pt>
                <c:pt idx="2">
                  <c:v>Memnunum</c:v>
                </c:pt>
                <c:pt idx="3">
                  <c:v>Memnun Değilim</c:v>
                </c:pt>
                <c:pt idx="4">
                  <c:v>Hiç Memnun Değilim</c:v>
                </c:pt>
              </c:strCache>
            </c:strRef>
          </c:cat>
          <c:val>
            <c:numRef>
              <c:f>'[Anket-sonuc_son 4 sayfa_06.04.2016 (1).xlsx]Sayfa 6'!$AP$16:$AP$20</c:f>
              <c:numCache>
                <c:formatCode>General</c:formatCode>
                <c:ptCount val="5"/>
                <c:pt idx="0">
                  <c:v>1</c:v>
                </c:pt>
                <c:pt idx="1">
                  <c:v>3</c:v>
                </c:pt>
                <c:pt idx="2">
                  <c:v>13</c:v>
                </c:pt>
                <c:pt idx="3">
                  <c:v>2</c:v>
                </c:pt>
                <c:pt idx="4">
                  <c:v>1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15083520"/>
        <c:axId val="115119232"/>
      </c:barChart>
      <c:catAx>
        <c:axId val="11508352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000"/>
            </a:pPr>
            <a:endParaRPr lang="tr-TR"/>
          </a:p>
        </c:txPr>
        <c:crossAx val="115119232"/>
        <c:crosses val="autoZero"/>
        <c:auto val="1"/>
        <c:lblAlgn val="ctr"/>
        <c:lblOffset val="100"/>
        <c:noMultiLvlLbl val="0"/>
      </c:catAx>
      <c:valAx>
        <c:axId val="11511923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11508352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400">
          <a:latin typeface="Arial" panose="020B0604020202020204" pitchFamily="34" charset="0"/>
          <a:cs typeface="Arial" panose="020B0604020202020204" pitchFamily="34" charset="0"/>
        </a:defRPr>
      </a:pPr>
      <a:endParaRPr lang="tr-TR"/>
    </a:p>
  </c:txPr>
  <c:externalData r:id="rId1">
    <c:autoUpdate val="0"/>
  </c:externalData>
</c:chartSpace>
</file>

<file path=ppt/charts/chart18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'[Anket-sonuc_son 4 sayfa_06.04.2016 (1).xlsx]Sayfa 6'!$AA$25</c:f>
              <c:strCache>
                <c:ptCount val="1"/>
                <c:pt idx="0">
                  <c:v>BUT-1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3366FF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'[Anket-sonuc_son 4 sayfa_06.04.2016 (1).xlsx]Sayfa 6'!$Z$26:$Z$30</c:f>
              <c:strCache>
                <c:ptCount val="5"/>
                <c:pt idx="0">
                  <c:v>Son Derece Memnunum</c:v>
                </c:pt>
                <c:pt idx="1">
                  <c:v>Çok Memnunum</c:v>
                </c:pt>
                <c:pt idx="2">
                  <c:v>Memnunum</c:v>
                </c:pt>
                <c:pt idx="3">
                  <c:v>Memnun Değilim</c:v>
                </c:pt>
                <c:pt idx="4">
                  <c:v>Hiç Memnun Değilim</c:v>
                </c:pt>
              </c:strCache>
            </c:strRef>
          </c:cat>
          <c:val>
            <c:numRef>
              <c:f>'[Anket-sonuc_son 4 sayfa_06.04.2016 (1).xlsx]Sayfa 6'!$AA$26:$AA$30</c:f>
              <c:numCache>
                <c:formatCode>General</c:formatCode>
                <c:ptCount val="5"/>
                <c:pt idx="0">
                  <c:v>4</c:v>
                </c:pt>
                <c:pt idx="1">
                  <c:v>3</c:v>
                </c:pt>
                <c:pt idx="2">
                  <c:v>6</c:v>
                </c:pt>
                <c:pt idx="3">
                  <c:v>3</c:v>
                </c:pt>
                <c:pt idx="4">
                  <c:v>6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15214208"/>
        <c:axId val="115241728"/>
      </c:barChart>
      <c:catAx>
        <c:axId val="11521420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000"/>
            </a:pPr>
            <a:endParaRPr lang="tr-TR"/>
          </a:p>
        </c:txPr>
        <c:crossAx val="115241728"/>
        <c:crosses val="autoZero"/>
        <c:auto val="1"/>
        <c:lblAlgn val="ctr"/>
        <c:lblOffset val="100"/>
        <c:noMultiLvlLbl val="0"/>
      </c:catAx>
      <c:valAx>
        <c:axId val="11524172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11521420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400">
          <a:latin typeface="Arial" panose="020B0604020202020204" pitchFamily="34" charset="0"/>
          <a:cs typeface="Arial" panose="020B0604020202020204" pitchFamily="34" charset="0"/>
        </a:defRPr>
      </a:pPr>
      <a:endParaRPr lang="tr-TR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2189369462683992"/>
          <c:y val="0.12359971766989826"/>
          <c:w val="0.84288230645837192"/>
          <c:h val="0.70405070939652614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'[Anket-sonuc-toplu.xlsx]Sayfa 2'!$I$5</c:f>
              <c:strCache>
                <c:ptCount val="1"/>
                <c:pt idx="0">
                  <c:v>TBTF</c:v>
                </c:pt>
              </c:strCache>
            </c:strRef>
          </c:tx>
          <c:spPr>
            <a:solidFill>
              <a:srgbClr val="FFC000"/>
            </a:solidFill>
            <a:ln>
              <a:solidFill>
                <a:srgbClr val="FFC000"/>
              </a:solidFill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tr-T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'[Anket-sonuc-toplu.xlsx]Sayfa 2'!$J$2:$N$2</c:f>
              <c:strCache>
                <c:ptCount val="5"/>
                <c:pt idx="0">
                  <c:v>1-3.</c:v>
                </c:pt>
                <c:pt idx="1">
                  <c:v>4-6.</c:v>
                </c:pt>
                <c:pt idx="2">
                  <c:v>7-9.</c:v>
                </c:pt>
                <c:pt idx="3">
                  <c:v>10-12.</c:v>
                </c:pt>
                <c:pt idx="4">
                  <c:v>13&gt;</c:v>
                </c:pt>
              </c:strCache>
            </c:strRef>
          </c:cat>
          <c:val>
            <c:numRef>
              <c:f>'[Anket-sonuc-toplu.xlsx]Sayfa 2'!$J$5:$N$5</c:f>
              <c:numCache>
                <c:formatCode>General</c:formatCode>
                <c:ptCount val="5"/>
                <c:pt idx="0">
                  <c:v>62</c:v>
                </c:pt>
                <c:pt idx="1">
                  <c:v>8</c:v>
                </c:pt>
                <c:pt idx="2">
                  <c:v>4</c:v>
                </c:pt>
                <c:pt idx="3">
                  <c:v>4</c:v>
                </c:pt>
                <c:pt idx="4">
                  <c:v>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05724928"/>
        <c:axId val="105731968"/>
        <c:axId val="0"/>
      </c:bar3DChart>
      <c:catAx>
        <c:axId val="1057249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5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tr-TR"/>
          </a:p>
        </c:txPr>
        <c:crossAx val="105731968"/>
        <c:crosses val="autoZero"/>
        <c:auto val="1"/>
        <c:lblAlgn val="ctr"/>
        <c:lblOffset val="100"/>
        <c:noMultiLvlLbl val="0"/>
      </c:catAx>
      <c:valAx>
        <c:axId val="10573196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tr-TR"/>
          </a:p>
        </c:txPr>
        <c:crossAx val="1057249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tr-TR"/>
    </a:p>
  </c:txPr>
  <c:externalData r:id="rId1">
    <c:autoUpdate val="0"/>
  </c:externalData>
</c:chartSpace>
</file>

<file path=ppt/charts/chart19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'[Anket-sonuc_son 4 sayfa_06.04.2016 (1).xlsx]Sayfa 6'!$AD$25</c:f>
              <c:strCache>
                <c:ptCount val="1"/>
                <c:pt idx="0">
                  <c:v>BUT-2</c:v>
                </c:pt>
              </c:strCache>
            </c:strRef>
          </c:tx>
          <c:spPr>
            <a:solidFill>
              <a:srgbClr val="9933FF"/>
            </a:solidFill>
            <a:ln>
              <a:solidFill>
                <a:srgbClr val="9933FF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'[Anket-sonuc_son 4 sayfa_06.04.2016 (1).xlsx]Sayfa 6'!$AC$26:$AC$30</c:f>
              <c:strCache>
                <c:ptCount val="5"/>
                <c:pt idx="0">
                  <c:v>Son Derece Memnunum</c:v>
                </c:pt>
                <c:pt idx="1">
                  <c:v>Çok Memnunum</c:v>
                </c:pt>
                <c:pt idx="2">
                  <c:v>Memnunum</c:v>
                </c:pt>
                <c:pt idx="3">
                  <c:v>Memnun Değilim</c:v>
                </c:pt>
                <c:pt idx="4">
                  <c:v>Hiç Memnun Değilim</c:v>
                </c:pt>
              </c:strCache>
            </c:strRef>
          </c:cat>
          <c:val>
            <c:numRef>
              <c:f>'[Anket-sonuc_son 4 sayfa_06.04.2016 (1).xlsx]Sayfa 6'!$AD$26:$AD$30</c:f>
              <c:numCache>
                <c:formatCode>General</c:formatCode>
                <c:ptCount val="5"/>
                <c:pt idx="0">
                  <c:v>2</c:v>
                </c:pt>
                <c:pt idx="1">
                  <c:v>1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15248128"/>
        <c:axId val="115259264"/>
      </c:barChart>
      <c:catAx>
        <c:axId val="11524812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000"/>
            </a:pPr>
            <a:endParaRPr lang="tr-TR"/>
          </a:p>
        </c:txPr>
        <c:crossAx val="115259264"/>
        <c:crosses val="autoZero"/>
        <c:auto val="1"/>
        <c:lblAlgn val="ctr"/>
        <c:lblOffset val="100"/>
        <c:noMultiLvlLbl val="0"/>
      </c:catAx>
      <c:valAx>
        <c:axId val="115259264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11524812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400">
          <a:latin typeface="Arial" panose="020B0604020202020204" pitchFamily="34" charset="0"/>
          <a:cs typeface="Arial" panose="020B0604020202020204" pitchFamily="34" charset="0"/>
        </a:defRPr>
      </a:pPr>
      <a:endParaRPr lang="tr-TR"/>
    </a:p>
  </c:txPr>
  <c:externalData r:id="rId1">
    <c:autoUpdate val="0"/>
  </c:externalData>
</c:chartSpace>
</file>

<file path=ppt/charts/chart19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'[Anket-sonuc_son 4 sayfa_06.04.2016 (1).xlsx]Sayfa 6'!$AP$25</c:f>
              <c:strCache>
                <c:ptCount val="1"/>
                <c:pt idx="0">
                  <c:v>TGM-1</c:v>
                </c:pt>
              </c:strCache>
            </c:strRef>
          </c:tx>
          <c:spPr>
            <a:solidFill>
              <a:srgbClr val="FFCC00"/>
            </a:solidFill>
            <a:ln>
              <a:solidFill>
                <a:srgbClr val="FFCC00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'[Anket-sonuc_son 4 sayfa_06.04.2016 (1).xlsx]Sayfa 6'!$AO$26:$AO$30</c:f>
              <c:strCache>
                <c:ptCount val="5"/>
                <c:pt idx="0">
                  <c:v>Son Derece Memnunum</c:v>
                </c:pt>
                <c:pt idx="1">
                  <c:v>Çok Memnunum</c:v>
                </c:pt>
                <c:pt idx="2">
                  <c:v>Memnunum</c:v>
                </c:pt>
                <c:pt idx="3">
                  <c:v>Memnun Değilim</c:v>
                </c:pt>
                <c:pt idx="4">
                  <c:v>Hiç Memnun Değilim</c:v>
                </c:pt>
              </c:strCache>
            </c:strRef>
          </c:cat>
          <c:val>
            <c:numRef>
              <c:f>'[Anket-sonuc_son 4 sayfa_06.04.2016 (1).xlsx]Sayfa 6'!$AP$26:$AP$30</c:f>
              <c:numCache>
                <c:formatCode>General</c:formatCode>
                <c:ptCount val="5"/>
                <c:pt idx="0">
                  <c:v>4</c:v>
                </c:pt>
                <c:pt idx="1">
                  <c:v>2</c:v>
                </c:pt>
                <c:pt idx="2">
                  <c:v>9</c:v>
                </c:pt>
                <c:pt idx="3">
                  <c:v>8</c:v>
                </c:pt>
                <c:pt idx="4">
                  <c:v>4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15560832"/>
        <c:axId val="115563520"/>
      </c:barChart>
      <c:catAx>
        <c:axId val="11556083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000"/>
            </a:pPr>
            <a:endParaRPr lang="tr-TR"/>
          </a:p>
        </c:txPr>
        <c:crossAx val="115563520"/>
        <c:crosses val="autoZero"/>
        <c:auto val="1"/>
        <c:lblAlgn val="ctr"/>
        <c:lblOffset val="100"/>
        <c:noMultiLvlLbl val="0"/>
      </c:catAx>
      <c:valAx>
        <c:axId val="115563520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11556083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400">
          <a:latin typeface="Arial" panose="020B0604020202020204" pitchFamily="34" charset="0"/>
          <a:cs typeface="Arial" panose="020B0604020202020204" pitchFamily="34" charset="0"/>
        </a:defRPr>
      </a:pPr>
      <a:endParaRPr lang="tr-TR"/>
    </a:p>
  </c:txPr>
  <c:externalData r:id="rId1">
    <c:autoUpdate val="0"/>
  </c:externalData>
</c:chartSpace>
</file>

<file path=ppt/charts/chart19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'[Anket-sonuc_son 4 sayfa_06.04.2016 (1).xlsx]Sayfa 6'!$AS$25</c:f>
              <c:strCache>
                <c:ptCount val="1"/>
                <c:pt idx="0">
                  <c:v>TGM-2</c:v>
                </c:pt>
              </c:strCache>
            </c:strRef>
          </c:tx>
          <c:spPr>
            <a:solidFill>
              <a:srgbClr val="FF6600"/>
            </a:solidFill>
            <a:ln>
              <a:solidFill>
                <a:srgbClr val="FF6600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'[Anket-sonuc_son 4 sayfa_06.04.2016 (1).xlsx]Sayfa 6'!$AR$26:$AR$30</c:f>
              <c:strCache>
                <c:ptCount val="5"/>
                <c:pt idx="0">
                  <c:v>Son Derece Memnunum</c:v>
                </c:pt>
                <c:pt idx="1">
                  <c:v>Çok Memnunum</c:v>
                </c:pt>
                <c:pt idx="2">
                  <c:v>Memnunum</c:v>
                </c:pt>
                <c:pt idx="3">
                  <c:v>Memnun Değilim</c:v>
                </c:pt>
                <c:pt idx="4">
                  <c:v>Hiç Memnun Değilim</c:v>
                </c:pt>
              </c:strCache>
            </c:strRef>
          </c:cat>
          <c:val>
            <c:numRef>
              <c:f>'[Anket-sonuc_son 4 sayfa_06.04.2016 (1).xlsx]Sayfa 6'!$AS$26:$AS$30</c:f>
              <c:numCache>
                <c:formatCode>General</c:formatCode>
                <c:ptCount val="5"/>
                <c:pt idx="0">
                  <c:v>1</c:v>
                </c:pt>
                <c:pt idx="1">
                  <c:v>1</c:v>
                </c:pt>
                <c:pt idx="2">
                  <c:v>8</c:v>
                </c:pt>
                <c:pt idx="3">
                  <c:v>7</c:v>
                </c:pt>
                <c:pt idx="4">
                  <c:v>3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15574272"/>
        <c:axId val="115593600"/>
      </c:barChart>
      <c:catAx>
        <c:axId val="11557427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000"/>
            </a:pPr>
            <a:endParaRPr lang="tr-TR"/>
          </a:p>
        </c:txPr>
        <c:crossAx val="115593600"/>
        <c:crosses val="autoZero"/>
        <c:auto val="1"/>
        <c:lblAlgn val="ctr"/>
        <c:lblOffset val="100"/>
        <c:noMultiLvlLbl val="0"/>
      </c:catAx>
      <c:valAx>
        <c:axId val="115593600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11557427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400">
          <a:latin typeface="Arial" panose="020B0604020202020204" pitchFamily="34" charset="0"/>
          <a:cs typeface="Arial" panose="020B0604020202020204" pitchFamily="34" charset="0"/>
        </a:defRPr>
      </a:pPr>
      <a:endParaRPr lang="tr-TR"/>
    </a:p>
  </c:txPr>
  <c:externalData r:id="rId1">
    <c:autoUpdate val="0"/>
  </c:externalData>
</c:chartSpace>
</file>

<file path=ppt/charts/chart19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'[Anket-sonuc-toplu (1).xlsx]Sayfa 6'!$C$2:$G$2</c:f>
              <c:strCache>
                <c:ptCount val="5"/>
                <c:pt idx="0">
                  <c:v>Son Derece Memnunum</c:v>
                </c:pt>
                <c:pt idx="1">
                  <c:v>Çok Memnunum</c:v>
                </c:pt>
                <c:pt idx="2">
                  <c:v>Memnunum</c:v>
                </c:pt>
                <c:pt idx="3">
                  <c:v>Memnun Değilim</c:v>
                </c:pt>
                <c:pt idx="4">
                  <c:v>Hiç Memnun Değilim</c:v>
                </c:pt>
              </c:strCache>
            </c:strRef>
          </c:cat>
          <c:val>
            <c:numRef>
              <c:f>'[Anket-sonuc-toplu (1).xlsx]Sayfa 6'!$C$39:$G$39</c:f>
              <c:numCache>
                <c:formatCode>General</c:formatCode>
                <c:ptCount val="5"/>
                <c:pt idx="0">
                  <c:v>3</c:v>
                </c:pt>
                <c:pt idx="1">
                  <c:v>4</c:v>
                </c:pt>
                <c:pt idx="2">
                  <c:v>10</c:v>
                </c:pt>
                <c:pt idx="3">
                  <c:v>6</c:v>
                </c:pt>
                <c:pt idx="4">
                  <c:v>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336832"/>
        <c:axId val="1339776"/>
        <c:axId val="0"/>
      </c:bar3DChart>
      <c:catAx>
        <c:axId val="13368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 sz="1200"/>
            </a:pPr>
            <a:endParaRPr lang="tr-TR"/>
          </a:p>
        </c:txPr>
        <c:crossAx val="1339776"/>
        <c:crosses val="autoZero"/>
        <c:auto val="1"/>
        <c:lblAlgn val="ctr"/>
        <c:lblOffset val="100"/>
        <c:noMultiLvlLbl val="0"/>
      </c:catAx>
      <c:valAx>
        <c:axId val="133977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/>
            </a:pPr>
            <a:endParaRPr lang="tr-TR"/>
          </a:p>
        </c:txPr>
        <c:crossAx val="1336832"/>
        <c:crosses val="autoZero"/>
        <c:crossBetween val="between"/>
        <c:majorUnit val="2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latin typeface="Arial" panose="020B0604020202020204" pitchFamily="34" charset="0"/>
          <a:cs typeface="Arial" panose="020B0604020202020204" pitchFamily="34" charset="0"/>
        </a:defRPr>
      </a:pPr>
      <a:endParaRPr lang="tr-TR"/>
    </a:p>
  </c:txPr>
  <c:externalData r:id="rId1">
    <c:autoUpdate val="0"/>
  </c:externalData>
</c:chartSpace>
</file>

<file path=ppt/charts/chart19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 w="25400">
          <a:noFill/>
        </a:ln>
        <a:effectLst/>
        <a:sp3d/>
      </c:spPr>
    </c:sideWall>
    <c:backWall>
      <c:thickness val="0"/>
      <c:spPr>
        <a:noFill/>
        <a:ln w="25400"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6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'[Anket-sonuc-toplu (1).xlsx]Sayfa 6'!$C$2:$G$2</c:f>
              <c:strCache>
                <c:ptCount val="5"/>
                <c:pt idx="0">
                  <c:v>Son Derece Memnunum</c:v>
                </c:pt>
                <c:pt idx="1">
                  <c:v>Çok Memnunum</c:v>
                </c:pt>
                <c:pt idx="2">
                  <c:v>Memnunum</c:v>
                </c:pt>
                <c:pt idx="3">
                  <c:v>Memnun Değilim</c:v>
                </c:pt>
                <c:pt idx="4">
                  <c:v>Hiç Memnun Değilim</c:v>
                </c:pt>
              </c:strCache>
            </c:strRef>
          </c:cat>
          <c:val>
            <c:numRef>
              <c:f>'[Anket-sonuc-toplu (1).xlsx]Sayfa 6'!$C$43:$G$43</c:f>
              <c:numCache>
                <c:formatCode>General</c:formatCode>
                <c:ptCount val="5"/>
                <c:pt idx="0">
                  <c:v>5</c:v>
                </c:pt>
                <c:pt idx="1">
                  <c:v>2</c:v>
                </c:pt>
                <c:pt idx="2">
                  <c:v>11</c:v>
                </c:pt>
                <c:pt idx="3">
                  <c:v>19</c:v>
                </c:pt>
                <c:pt idx="4">
                  <c:v>11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371136"/>
        <c:axId val="89941888"/>
        <c:axId val="0"/>
      </c:bar3DChart>
      <c:catAx>
        <c:axId val="13711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 sz="1200"/>
            </a:pPr>
            <a:endParaRPr lang="tr-TR"/>
          </a:p>
        </c:txPr>
        <c:crossAx val="89941888"/>
        <c:crosses val="autoZero"/>
        <c:auto val="1"/>
        <c:lblAlgn val="ctr"/>
        <c:lblOffset val="100"/>
        <c:noMultiLvlLbl val="0"/>
      </c:catAx>
      <c:valAx>
        <c:axId val="8994188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/>
            </a:pPr>
            <a:endParaRPr lang="tr-TR"/>
          </a:p>
        </c:txPr>
        <c:crossAx val="1371136"/>
        <c:crosses val="autoZero"/>
        <c:crossBetween val="between"/>
        <c:majorUnit val="5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latin typeface="Arial" panose="020B0604020202020204" pitchFamily="34" charset="0"/>
          <a:cs typeface="Arial" panose="020B0604020202020204" pitchFamily="34" charset="0"/>
        </a:defRPr>
      </a:pPr>
      <a:endParaRPr lang="tr-TR"/>
    </a:p>
  </c:txPr>
  <c:externalData r:id="rId1">
    <c:autoUpdate val="0"/>
  </c:externalData>
</c:chartSpace>
</file>

<file path=ppt/charts/chart19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'[Anket-sonuc-toplu (1).xlsx]Sayfa 6'!$C$2:$G$2</c:f>
              <c:strCache>
                <c:ptCount val="5"/>
                <c:pt idx="0">
                  <c:v>Son Derece Memnunum</c:v>
                </c:pt>
                <c:pt idx="1">
                  <c:v>Çok Memnunum</c:v>
                </c:pt>
                <c:pt idx="2">
                  <c:v>Memnunum</c:v>
                </c:pt>
                <c:pt idx="3">
                  <c:v>Memnun Değilim</c:v>
                </c:pt>
                <c:pt idx="4">
                  <c:v>Hiç Memnun Değilim</c:v>
                </c:pt>
              </c:strCache>
            </c:strRef>
          </c:cat>
          <c:val>
            <c:numRef>
              <c:f>'[Anket-sonuc-toplu (1).xlsx]Sayfa 6'!$C$45:$G$45</c:f>
              <c:numCache>
                <c:formatCode>General</c:formatCode>
                <c:ptCount val="5"/>
                <c:pt idx="0">
                  <c:v>8</c:v>
                </c:pt>
                <c:pt idx="1">
                  <c:v>6</c:v>
                </c:pt>
                <c:pt idx="2">
                  <c:v>21</c:v>
                </c:pt>
                <c:pt idx="3">
                  <c:v>25</c:v>
                </c:pt>
                <c:pt idx="4">
                  <c:v>13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377024"/>
        <c:axId val="1379712"/>
        <c:axId val="0"/>
      </c:bar3DChart>
      <c:catAx>
        <c:axId val="13770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 sz="1200"/>
            </a:pPr>
            <a:endParaRPr lang="tr-TR"/>
          </a:p>
        </c:txPr>
        <c:crossAx val="1379712"/>
        <c:crosses val="autoZero"/>
        <c:auto val="1"/>
        <c:lblAlgn val="ctr"/>
        <c:lblOffset val="100"/>
        <c:noMultiLvlLbl val="0"/>
      </c:catAx>
      <c:valAx>
        <c:axId val="137971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/>
            </a:pPr>
            <a:endParaRPr lang="tr-TR"/>
          </a:p>
        </c:txPr>
        <c:crossAx val="1377024"/>
        <c:crosses val="autoZero"/>
        <c:crossBetween val="between"/>
        <c:majorUnit val="5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latin typeface="Arial" panose="020B0604020202020204" pitchFamily="34" charset="0"/>
          <a:cs typeface="Arial" panose="020B0604020202020204" pitchFamily="34" charset="0"/>
        </a:defRPr>
      </a:pPr>
      <a:endParaRPr lang="tr-TR"/>
    </a:p>
  </c:txPr>
  <c:externalData r:id="rId1">
    <c:autoUpdate val="0"/>
  </c:externalData>
</c:chartSpace>
</file>

<file path=ppt/charts/chart19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'[Anket-sonuc-toplu (1).xlsx]Sayfa 6'!$C$47:$G$47</c:f>
              <c:strCache>
                <c:ptCount val="5"/>
                <c:pt idx="0">
                  <c:v>Son Derece Memnunum</c:v>
                </c:pt>
                <c:pt idx="1">
                  <c:v>Çok Memnunum</c:v>
                </c:pt>
                <c:pt idx="2">
                  <c:v>Memnunum</c:v>
                </c:pt>
                <c:pt idx="3">
                  <c:v>Memnun Değilim</c:v>
                </c:pt>
                <c:pt idx="4">
                  <c:v>Hiç Memnun Değilim</c:v>
                </c:pt>
              </c:strCache>
            </c:strRef>
          </c:cat>
          <c:val>
            <c:numRef>
              <c:f>'[Anket-sonuc-toplu (1).xlsx]Sayfa 6'!$C$51:$G$51</c:f>
              <c:numCache>
                <c:formatCode>General</c:formatCode>
                <c:ptCount val="5"/>
                <c:pt idx="0">
                  <c:v>4</c:v>
                </c:pt>
                <c:pt idx="1">
                  <c:v>7</c:v>
                </c:pt>
                <c:pt idx="2">
                  <c:v>7</c:v>
                </c:pt>
                <c:pt idx="3">
                  <c:v>4</c:v>
                </c:pt>
                <c:pt idx="4">
                  <c:v>6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420672"/>
        <c:axId val="112593152"/>
        <c:axId val="0"/>
      </c:bar3DChart>
      <c:catAx>
        <c:axId val="14206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 sz="1200"/>
            </a:pPr>
            <a:endParaRPr lang="tr-TR"/>
          </a:p>
        </c:txPr>
        <c:crossAx val="112593152"/>
        <c:crosses val="autoZero"/>
        <c:auto val="1"/>
        <c:lblAlgn val="ctr"/>
        <c:lblOffset val="100"/>
        <c:noMultiLvlLbl val="0"/>
      </c:catAx>
      <c:valAx>
        <c:axId val="11259315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/>
            </a:pPr>
            <a:endParaRPr lang="tr-TR"/>
          </a:p>
        </c:txPr>
        <c:crossAx val="1420672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latin typeface="Arial" panose="020B0604020202020204" pitchFamily="34" charset="0"/>
          <a:cs typeface="Arial" panose="020B0604020202020204" pitchFamily="34" charset="0"/>
        </a:defRPr>
      </a:pPr>
      <a:endParaRPr lang="tr-TR"/>
    </a:p>
  </c:txPr>
  <c:externalData r:id="rId1">
    <c:autoUpdate val="0"/>
  </c:externalData>
</c:chartSpace>
</file>

<file path=ppt/charts/chart19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6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'[Anket-sonuc-toplu (1).xlsx]Sayfa 6'!$C$47:$G$47</c:f>
              <c:strCache>
                <c:ptCount val="5"/>
                <c:pt idx="0">
                  <c:v>Son Derece Memnunum</c:v>
                </c:pt>
                <c:pt idx="1">
                  <c:v>Çok Memnunum</c:v>
                </c:pt>
                <c:pt idx="2">
                  <c:v>Memnunum</c:v>
                </c:pt>
                <c:pt idx="3">
                  <c:v>Memnun Değilim</c:v>
                </c:pt>
                <c:pt idx="4">
                  <c:v>Hiç Memnun Değilim</c:v>
                </c:pt>
              </c:strCache>
            </c:strRef>
          </c:cat>
          <c:val>
            <c:numRef>
              <c:f>'[Anket-sonuc-toplu (1).xlsx]Sayfa 6'!$C$55:$G$55</c:f>
              <c:numCache>
                <c:formatCode>General</c:formatCode>
                <c:ptCount val="5"/>
                <c:pt idx="0">
                  <c:v>7</c:v>
                </c:pt>
                <c:pt idx="1">
                  <c:v>7</c:v>
                </c:pt>
                <c:pt idx="2">
                  <c:v>16</c:v>
                </c:pt>
                <c:pt idx="3">
                  <c:v>15</c:v>
                </c:pt>
                <c:pt idx="4">
                  <c:v>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12620672"/>
        <c:axId val="112627712"/>
        <c:axId val="0"/>
      </c:bar3DChart>
      <c:catAx>
        <c:axId val="1126206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 sz="1200"/>
            </a:pPr>
            <a:endParaRPr lang="tr-TR"/>
          </a:p>
        </c:txPr>
        <c:crossAx val="112627712"/>
        <c:crosses val="autoZero"/>
        <c:auto val="1"/>
        <c:lblAlgn val="ctr"/>
        <c:lblOffset val="100"/>
        <c:noMultiLvlLbl val="0"/>
      </c:catAx>
      <c:valAx>
        <c:axId val="11262771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/>
            </a:pPr>
            <a:endParaRPr lang="tr-TR"/>
          </a:p>
        </c:txPr>
        <c:crossAx val="112620672"/>
        <c:crosses val="autoZero"/>
        <c:crossBetween val="between"/>
        <c:majorUnit val="4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latin typeface="Arial" panose="020B0604020202020204" pitchFamily="34" charset="0"/>
          <a:cs typeface="Arial" panose="020B0604020202020204" pitchFamily="34" charset="0"/>
        </a:defRPr>
      </a:pPr>
      <a:endParaRPr lang="tr-TR"/>
    </a:p>
  </c:txPr>
  <c:externalData r:id="rId1">
    <c:autoUpdate val="0"/>
  </c:externalData>
</c:chartSpace>
</file>

<file path=ppt/charts/chart19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'[Anket-sonuc-toplu (1).xlsx]Sayfa 6'!$C$47:$G$47</c:f>
              <c:strCache>
                <c:ptCount val="5"/>
                <c:pt idx="0">
                  <c:v>Son Derece Memnunum</c:v>
                </c:pt>
                <c:pt idx="1">
                  <c:v>Çok Memnunum</c:v>
                </c:pt>
                <c:pt idx="2">
                  <c:v>Memnunum</c:v>
                </c:pt>
                <c:pt idx="3">
                  <c:v>Memnun Değilim</c:v>
                </c:pt>
                <c:pt idx="4">
                  <c:v>Hiç Memnun Değilim</c:v>
                </c:pt>
              </c:strCache>
            </c:strRef>
          </c:cat>
          <c:val>
            <c:numRef>
              <c:f>'[Anket-sonuc-toplu (1).xlsx]Sayfa 6'!$C$57:$G$57</c:f>
              <c:numCache>
                <c:formatCode>General</c:formatCode>
                <c:ptCount val="5"/>
                <c:pt idx="0">
                  <c:v>11</c:v>
                </c:pt>
                <c:pt idx="1">
                  <c:v>14</c:v>
                </c:pt>
                <c:pt idx="2">
                  <c:v>23</c:v>
                </c:pt>
                <c:pt idx="3">
                  <c:v>19</c:v>
                </c:pt>
                <c:pt idx="4">
                  <c:v>9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12642688"/>
        <c:axId val="115357184"/>
        <c:axId val="0"/>
      </c:bar3DChart>
      <c:catAx>
        <c:axId val="1126426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 sz="1200"/>
            </a:pPr>
            <a:endParaRPr lang="tr-TR"/>
          </a:p>
        </c:txPr>
        <c:crossAx val="115357184"/>
        <c:crosses val="autoZero"/>
        <c:auto val="1"/>
        <c:lblAlgn val="ctr"/>
        <c:lblOffset val="100"/>
        <c:noMultiLvlLbl val="0"/>
      </c:catAx>
      <c:valAx>
        <c:axId val="11535718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/>
            </a:pPr>
            <a:endParaRPr lang="tr-TR"/>
          </a:p>
        </c:txPr>
        <c:crossAx val="112642688"/>
        <c:crosses val="autoZero"/>
        <c:crossBetween val="between"/>
        <c:majorUnit val="5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latin typeface="Arial" panose="020B0604020202020204" pitchFamily="34" charset="0"/>
          <a:cs typeface="Arial" panose="020B0604020202020204" pitchFamily="34" charset="0"/>
        </a:defRPr>
      </a:pPr>
      <a:endParaRPr lang="tr-TR"/>
    </a:p>
  </c:txPr>
  <c:externalData r:id="rId1">
    <c:autoUpdate val="0"/>
  </c:externalData>
</c:chartSpace>
</file>

<file path=ppt/charts/chart19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'[Anket-sonuc-toplu (1).xlsx]Sayfa 6'!$C$47:$G$47</c:f>
              <c:strCache>
                <c:ptCount val="5"/>
                <c:pt idx="0">
                  <c:v>Son Derece Memnunum</c:v>
                </c:pt>
                <c:pt idx="1">
                  <c:v>Çok Memnunum</c:v>
                </c:pt>
                <c:pt idx="2">
                  <c:v>Memnunum</c:v>
                </c:pt>
                <c:pt idx="3">
                  <c:v>Memnun Değilim</c:v>
                </c:pt>
                <c:pt idx="4">
                  <c:v>Hiç Memnun Değilim</c:v>
                </c:pt>
              </c:strCache>
            </c:strRef>
          </c:cat>
          <c:val>
            <c:numRef>
              <c:f>'[Anket-sonuc-toplu (1).xlsx]Sayfa 6'!$C$62:$G$62</c:f>
              <c:numCache>
                <c:formatCode>General</c:formatCode>
                <c:ptCount val="5"/>
                <c:pt idx="0">
                  <c:v>6</c:v>
                </c:pt>
                <c:pt idx="1">
                  <c:v>5</c:v>
                </c:pt>
                <c:pt idx="2">
                  <c:v>11</c:v>
                </c:pt>
                <c:pt idx="3">
                  <c:v>1</c:v>
                </c:pt>
                <c:pt idx="4">
                  <c:v>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15394048"/>
        <c:axId val="115491200"/>
        <c:axId val="0"/>
      </c:bar3DChart>
      <c:catAx>
        <c:axId val="1153940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 sz="1200"/>
            </a:pPr>
            <a:endParaRPr lang="tr-TR"/>
          </a:p>
        </c:txPr>
        <c:crossAx val="115491200"/>
        <c:crosses val="autoZero"/>
        <c:auto val="1"/>
        <c:lblAlgn val="ctr"/>
        <c:lblOffset val="100"/>
        <c:noMultiLvlLbl val="0"/>
      </c:catAx>
      <c:valAx>
        <c:axId val="11549120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/>
            </a:pPr>
            <a:endParaRPr lang="tr-TR"/>
          </a:p>
        </c:txPr>
        <c:crossAx val="115394048"/>
        <c:crosses val="autoZero"/>
        <c:crossBetween val="between"/>
        <c:majorUnit val="3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latin typeface="Arial" panose="020B0604020202020204" pitchFamily="34" charset="0"/>
          <a:cs typeface="Arial" panose="020B0604020202020204" pitchFamily="34" charset="0"/>
        </a:defRPr>
      </a:pPr>
      <a:endParaRPr lang="tr-TR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6680446194225727E-2"/>
          <c:y val="7.7510876311780261E-2"/>
          <c:w val="0.89109733158355209"/>
          <c:h val="0.574409529520415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'Ilk Sorular'!$C$29</c:f>
              <c:strCache>
                <c:ptCount val="1"/>
                <c:pt idx="0">
                  <c:v>Kadin</c:v>
                </c:pt>
              </c:strCache>
            </c:strRef>
          </c:tx>
          <c:spPr>
            <a:solidFill>
              <a:srgbClr val="FF66CC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tr-T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'Ilk Sorular'!$B$30:$B$38</c:f>
              <c:strCache>
                <c:ptCount val="9"/>
                <c:pt idx="0">
                  <c:v>BUT-1</c:v>
                </c:pt>
                <c:pt idx="1">
                  <c:v>BUT-2</c:v>
                </c:pt>
                <c:pt idx="2">
                  <c:v>BUT-Toplam</c:v>
                </c:pt>
                <c:pt idx="4">
                  <c:v>TGM-1</c:v>
                </c:pt>
                <c:pt idx="5">
                  <c:v>TGM-2</c:v>
                </c:pt>
                <c:pt idx="6">
                  <c:v>TGM-Toplam</c:v>
                </c:pt>
                <c:pt idx="8">
                  <c:v>TBTF-Toplam</c:v>
                </c:pt>
              </c:strCache>
            </c:strRef>
          </c:cat>
          <c:val>
            <c:numRef>
              <c:f>'Ilk Sorular'!$C$30:$C$38</c:f>
              <c:numCache>
                <c:formatCode>General</c:formatCode>
                <c:ptCount val="9"/>
                <c:pt idx="0">
                  <c:v>11</c:v>
                </c:pt>
                <c:pt idx="1">
                  <c:v>6</c:v>
                </c:pt>
                <c:pt idx="2">
                  <c:v>17</c:v>
                </c:pt>
                <c:pt idx="4">
                  <c:v>17</c:v>
                </c:pt>
                <c:pt idx="5">
                  <c:v>14</c:v>
                </c:pt>
                <c:pt idx="6">
                  <c:v>31</c:v>
                </c:pt>
                <c:pt idx="8">
                  <c:v>48</c:v>
                </c:pt>
              </c:numCache>
            </c:numRef>
          </c:val>
        </c:ser>
        <c:ser>
          <c:idx val="1"/>
          <c:order val="1"/>
          <c:tx>
            <c:strRef>
              <c:f>'Ilk Sorular'!$D$29</c:f>
              <c:strCache>
                <c:ptCount val="1"/>
                <c:pt idx="0">
                  <c:v>Erkek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tr-T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'Ilk Sorular'!$B$30:$B$38</c:f>
              <c:strCache>
                <c:ptCount val="9"/>
                <c:pt idx="0">
                  <c:v>BUT-1</c:v>
                </c:pt>
                <c:pt idx="1">
                  <c:v>BUT-2</c:v>
                </c:pt>
                <c:pt idx="2">
                  <c:v>BUT-Toplam</c:v>
                </c:pt>
                <c:pt idx="4">
                  <c:v>TGM-1</c:v>
                </c:pt>
                <c:pt idx="5">
                  <c:v>TGM-2</c:v>
                </c:pt>
                <c:pt idx="6">
                  <c:v>TGM-Toplam</c:v>
                </c:pt>
                <c:pt idx="8">
                  <c:v>TBTF-Toplam</c:v>
                </c:pt>
              </c:strCache>
            </c:strRef>
          </c:cat>
          <c:val>
            <c:numRef>
              <c:f>'Ilk Sorular'!$D$30:$D$38</c:f>
              <c:numCache>
                <c:formatCode>General</c:formatCode>
                <c:ptCount val="9"/>
                <c:pt idx="0">
                  <c:v>11</c:v>
                </c:pt>
                <c:pt idx="1">
                  <c:v>9</c:v>
                </c:pt>
                <c:pt idx="2">
                  <c:v>20</c:v>
                </c:pt>
                <c:pt idx="4">
                  <c:v>12</c:v>
                </c:pt>
                <c:pt idx="5">
                  <c:v>6</c:v>
                </c:pt>
                <c:pt idx="6">
                  <c:v>18</c:v>
                </c:pt>
                <c:pt idx="8">
                  <c:v>38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85320064"/>
        <c:axId val="85321600"/>
      </c:barChart>
      <c:catAx>
        <c:axId val="853200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tr-TR"/>
          </a:p>
        </c:txPr>
        <c:crossAx val="85321600"/>
        <c:crosses val="autoZero"/>
        <c:auto val="1"/>
        <c:lblAlgn val="ctr"/>
        <c:lblOffset val="100"/>
        <c:noMultiLvlLbl val="0"/>
      </c:catAx>
      <c:valAx>
        <c:axId val="8532160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tr-TR"/>
          </a:p>
        </c:txPr>
        <c:crossAx val="853200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9.9202974628171459E-2"/>
          <c:y val="4.687445319335079E-2"/>
          <c:w val="0.49048272090988626"/>
          <c:h val="7.812554680664918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tr-T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1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tr-TR"/>
    </a:p>
  </c:txPr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'[Anket-sonuc-toplu.xlsx]Sayfa 2'!$B$17</c:f>
              <c:strCache>
                <c:ptCount val="1"/>
                <c:pt idx="0">
                  <c:v>BUT-Toplam</c:v>
                </c:pt>
              </c:strCache>
            </c:strRef>
          </c:tx>
          <c:spPr>
            <a:ln w="28575" cap="rnd">
              <a:solidFill>
                <a:srgbClr val="00B050"/>
              </a:solidFill>
              <a:round/>
            </a:ln>
            <a:effectLst/>
          </c:spPr>
          <c:marker>
            <c:symbol val="none"/>
          </c:marker>
          <c:cat>
            <c:strRef>
              <c:f>'[Anket-sonuc-toplu.xlsx]Sayfa 2'!$C$13:$V$13</c:f>
              <c:strCache>
                <c:ptCount val="20"/>
                <c:pt idx="0">
                  <c:v>&lt;1000</c:v>
                </c:pt>
                <c:pt idx="1">
                  <c:v>1001-5000</c:v>
                </c:pt>
                <c:pt idx="2">
                  <c:v>5001-10000</c:v>
                </c:pt>
                <c:pt idx="3">
                  <c:v>10001-25000</c:v>
                </c:pt>
                <c:pt idx="4">
                  <c:v>25001-50000</c:v>
                </c:pt>
                <c:pt idx="5">
                  <c:v>50001-75000</c:v>
                </c:pt>
                <c:pt idx="6">
                  <c:v>75001-100000</c:v>
                </c:pt>
                <c:pt idx="7">
                  <c:v>100001-120000</c:v>
                </c:pt>
                <c:pt idx="8">
                  <c:v>120001-130000</c:v>
                </c:pt>
                <c:pt idx="9">
                  <c:v>130001-140000</c:v>
                </c:pt>
                <c:pt idx="10">
                  <c:v>140001-150000</c:v>
                </c:pt>
                <c:pt idx="11">
                  <c:v>150001-160000</c:v>
                </c:pt>
                <c:pt idx="12">
                  <c:v>160001-170000</c:v>
                </c:pt>
                <c:pt idx="13">
                  <c:v>170001-180000</c:v>
                </c:pt>
                <c:pt idx="14">
                  <c:v>180001-190000</c:v>
                </c:pt>
                <c:pt idx="15">
                  <c:v>190001-200000</c:v>
                </c:pt>
                <c:pt idx="16">
                  <c:v>200001-210000</c:v>
                </c:pt>
                <c:pt idx="17">
                  <c:v>210001-220000</c:v>
                </c:pt>
                <c:pt idx="18">
                  <c:v>220001-230000</c:v>
                </c:pt>
                <c:pt idx="19">
                  <c:v>&gt; 230001</c:v>
                </c:pt>
              </c:strCache>
            </c:strRef>
          </c:cat>
          <c:val>
            <c:numRef>
              <c:f>'[Anket-sonuc-toplu.xlsx]Sayfa 2'!$C$17:$V$17</c:f>
              <c:numCache>
                <c:formatCode>General</c:formatCode>
                <c:ptCount val="2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1</c:v>
                </c:pt>
                <c:pt idx="5">
                  <c:v>0</c:v>
                </c:pt>
                <c:pt idx="6">
                  <c:v>5</c:v>
                </c:pt>
                <c:pt idx="7">
                  <c:v>9</c:v>
                </c:pt>
                <c:pt idx="8">
                  <c:v>3</c:v>
                </c:pt>
                <c:pt idx="9">
                  <c:v>2</c:v>
                </c:pt>
                <c:pt idx="10">
                  <c:v>6</c:v>
                </c:pt>
                <c:pt idx="11">
                  <c:v>4</c:v>
                </c:pt>
                <c:pt idx="12">
                  <c:v>1</c:v>
                </c:pt>
                <c:pt idx="13">
                  <c:v>1</c:v>
                </c:pt>
                <c:pt idx="14">
                  <c:v>1</c:v>
                </c:pt>
                <c:pt idx="15">
                  <c:v>0</c:v>
                </c:pt>
                <c:pt idx="16">
                  <c:v>1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0043904"/>
        <c:axId val="90045440"/>
      </c:lineChart>
      <c:catAx>
        <c:axId val="900439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tr-TR"/>
          </a:p>
        </c:txPr>
        <c:crossAx val="90045440"/>
        <c:crosses val="autoZero"/>
        <c:auto val="1"/>
        <c:lblAlgn val="ctr"/>
        <c:lblOffset val="100"/>
        <c:noMultiLvlLbl val="0"/>
      </c:catAx>
      <c:valAx>
        <c:axId val="9004544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 sz="1600"/>
            </a:pPr>
            <a:endParaRPr lang="tr-TR"/>
          </a:p>
        </c:txPr>
        <c:crossAx val="90043904"/>
        <c:crosses val="autoZero"/>
        <c:crossBetween val="between"/>
        <c:majorUnit val="2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Arial" panose="020B0604020202020204" pitchFamily="34" charset="0"/>
          <a:cs typeface="Arial" panose="020B0604020202020204" pitchFamily="34" charset="0"/>
        </a:defRPr>
      </a:pPr>
      <a:endParaRPr lang="tr-TR"/>
    </a:p>
  </c:txPr>
  <c:externalData r:id="rId1">
    <c:autoUpdate val="0"/>
  </c:externalData>
</c:chartSpace>
</file>

<file path=ppt/charts/chart20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6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'[Anket-sonuc-toplu (1).xlsx]Sayfa 6'!$C$47:$G$47</c:f>
              <c:strCache>
                <c:ptCount val="5"/>
                <c:pt idx="0">
                  <c:v>Son Derece Memnunum</c:v>
                </c:pt>
                <c:pt idx="1">
                  <c:v>Çok Memnunum</c:v>
                </c:pt>
                <c:pt idx="2">
                  <c:v>Memnunum</c:v>
                </c:pt>
                <c:pt idx="3">
                  <c:v>Memnun Değilim</c:v>
                </c:pt>
                <c:pt idx="4">
                  <c:v>Hiç Memnun Değilim</c:v>
                </c:pt>
              </c:strCache>
            </c:strRef>
          </c:cat>
          <c:val>
            <c:numRef>
              <c:f>'[Anket-sonuc-toplu (1).xlsx]Sayfa 6'!$C$66:$G$66</c:f>
              <c:numCache>
                <c:formatCode>General</c:formatCode>
                <c:ptCount val="5"/>
                <c:pt idx="0">
                  <c:v>12</c:v>
                </c:pt>
                <c:pt idx="1">
                  <c:v>6</c:v>
                </c:pt>
                <c:pt idx="2">
                  <c:v>20</c:v>
                </c:pt>
                <c:pt idx="3">
                  <c:v>8</c:v>
                </c:pt>
                <c:pt idx="4">
                  <c:v>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15502080"/>
        <c:axId val="115509120"/>
        <c:axId val="0"/>
      </c:bar3DChart>
      <c:catAx>
        <c:axId val="1155020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 sz="1200"/>
            </a:pPr>
            <a:endParaRPr lang="tr-TR"/>
          </a:p>
        </c:txPr>
        <c:crossAx val="115509120"/>
        <c:crosses val="autoZero"/>
        <c:auto val="1"/>
        <c:lblAlgn val="ctr"/>
        <c:lblOffset val="100"/>
        <c:noMultiLvlLbl val="0"/>
      </c:catAx>
      <c:valAx>
        <c:axId val="11550912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/>
            </a:pPr>
            <a:endParaRPr lang="tr-TR"/>
          </a:p>
        </c:txPr>
        <c:crossAx val="115502080"/>
        <c:crosses val="autoZero"/>
        <c:crossBetween val="between"/>
        <c:majorUnit val="5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latin typeface="Arial" panose="020B0604020202020204" pitchFamily="34" charset="0"/>
          <a:cs typeface="Arial" panose="020B0604020202020204" pitchFamily="34" charset="0"/>
        </a:defRPr>
      </a:pPr>
      <a:endParaRPr lang="tr-TR"/>
    </a:p>
  </c:txPr>
  <c:externalData r:id="rId1">
    <c:autoUpdate val="0"/>
  </c:externalData>
</c:chartSpace>
</file>

<file path=ppt/charts/chart20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 w="25400">
          <a:noFill/>
        </a:ln>
        <a:effectLst/>
        <a:sp3d/>
      </c:spPr>
    </c:sideWall>
    <c:backWall>
      <c:thickness val="0"/>
      <c:spPr>
        <a:noFill/>
        <a:ln w="25400"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'[Anket-sonuc-toplu (1).xlsx]Sayfa 6'!$C$47:$G$47</c:f>
              <c:strCache>
                <c:ptCount val="5"/>
                <c:pt idx="0">
                  <c:v>Son Derece Memnunum</c:v>
                </c:pt>
                <c:pt idx="1">
                  <c:v>Çok Memnunum</c:v>
                </c:pt>
                <c:pt idx="2">
                  <c:v>Memnunum</c:v>
                </c:pt>
                <c:pt idx="3">
                  <c:v>Memnun Değilim</c:v>
                </c:pt>
                <c:pt idx="4">
                  <c:v>Hiç Memnun Değilim</c:v>
                </c:pt>
              </c:strCache>
            </c:strRef>
          </c:cat>
          <c:val>
            <c:numRef>
              <c:f>'[Anket-sonuc-toplu (1).xlsx]Sayfa 6'!$C$68:$G$68</c:f>
              <c:numCache>
                <c:formatCode>General</c:formatCode>
                <c:ptCount val="5"/>
                <c:pt idx="0">
                  <c:v>18</c:v>
                </c:pt>
                <c:pt idx="1">
                  <c:v>11</c:v>
                </c:pt>
                <c:pt idx="2">
                  <c:v>31</c:v>
                </c:pt>
                <c:pt idx="3">
                  <c:v>9</c:v>
                </c:pt>
                <c:pt idx="4">
                  <c:v>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15409664"/>
        <c:axId val="115412352"/>
        <c:axId val="0"/>
      </c:bar3DChart>
      <c:catAx>
        <c:axId val="1154096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 sz="1200"/>
            </a:pPr>
            <a:endParaRPr lang="tr-TR"/>
          </a:p>
        </c:txPr>
        <c:crossAx val="115412352"/>
        <c:crosses val="autoZero"/>
        <c:auto val="1"/>
        <c:lblAlgn val="ctr"/>
        <c:lblOffset val="100"/>
        <c:noMultiLvlLbl val="0"/>
      </c:catAx>
      <c:valAx>
        <c:axId val="11541235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/>
            </a:pPr>
            <a:endParaRPr lang="tr-TR"/>
          </a:p>
        </c:txPr>
        <c:crossAx val="115409664"/>
        <c:crosses val="autoZero"/>
        <c:crossBetween val="between"/>
        <c:majorUnit val="7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latin typeface="Arial" panose="020B0604020202020204" pitchFamily="34" charset="0"/>
          <a:cs typeface="Arial" panose="020B0604020202020204" pitchFamily="34" charset="0"/>
        </a:defRPr>
      </a:pPr>
      <a:endParaRPr lang="tr-TR"/>
    </a:p>
  </c:txPr>
  <c:externalData r:id="rId1">
    <c:autoUpdate val="0"/>
  </c:externalData>
</c:chartSpace>
</file>

<file path=ppt/charts/chart20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'[Anket-sonuc-toplu (1).xlsx]Sayfa 6'!$C$71:$G$71</c:f>
              <c:strCache>
                <c:ptCount val="5"/>
                <c:pt idx="0">
                  <c:v>Son Derece Memnunum</c:v>
                </c:pt>
                <c:pt idx="1">
                  <c:v>Çok Memnunum</c:v>
                </c:pt>
                <c:pt idx="2">
                  <c:v>Memnunum</c:v>
                </c:pt>
                <c:pt idx="3">
                  <c:v>Memnun Değilim</c:v>
                </c:pt>
                <c:pt idx="4">
                  <c:v>Hiç Memnun Değilim</c:v>
                </c:pt>
              </c:strCache>
            </c:strRef>
          </c:cat>
          <c:val>
            <c:numRef>
              <c:f>'[Anket-sonuc-toplu (1).xlsx]Sayfa 6'!$C$75:$G$75</c:f>
              <c:numCache>
                <c:formatCode>General</c:formatCode>
                <c:ptCount val="5"/>
                <c:pt idx="0">
                  <c:v>3</c:v>
                </c:pt>
                <c:pt idx="1">
                  <c:v>1</c:v>
                </c:pt>
                <c:pt idx="2">
                  <c:v>10</c:v>
                </c:pt>
                <c:pt idx="3">
                  <c:v>14</c:v>
                </c:pt>
                <c:pt idx="4">
                  <c:v>10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15445120"/>
        <c:axId val="116066560"/>
        <c:axId val="0"/>
      </c:bar3DChart>
      <c:catAx>
        <c:axId val="1154451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 sz="1200"/>
            </a:pPr>
            <a:endParaRPr lang="tr-TR"/>
          </a:p>
        </c:txPr>
        <c:crossAx val="116066560"/>
        <c:crosses val="autoZero"/>
        <c:auto val="1"/>
        <c:lblAlgn val="ctr"/>
        <c:lblOffset val="100"/>
        <c:noMultiLvlLbl val="0"/>
      </c:catAx>
      <c:valAx>
        <c:axId val="11606656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/>
            </a:pPr>
            <a:endParaRPr lang="tr-TR"/>
          </a:p>
        </c:txPr>
        <c:crossAx val="115445120"/>
        <c:crosses val="autoZero"/>
        <c:crossBetween val="between"/>
        <c:majorUnit val="2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latin typeface="Arial" panose="020B0604020202020204" pitchFamily="34" charset="0"/>
          <a:cs typeface="Arial" panose="020B0604020202020204" pitchFamily="34" charset="0"/>
        </a:defRPr>
      </a:pPr>
      <a:endParaRPr lang="tr-TR"/>
    </a:p>
  </c:txPr>
  <c:externalData r:id="rId1">
    <c:autoUpdate val="0"/>
  </c:externalData>
</c:chartSpace>
</file>

<file path=ppt/charts/chart20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6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'[Anket-sonuc-toplu (1).xlsx]Sayfa 6'!$C$71:$G$71</c:f>
              <c:strCache>
                <c:ptCount val="5"/>
                <c:pt idx="0">
                  <c:v>Son Derece Memnunum</c:v>
                </c:pt>
                <c:pt idx="1">
                  <c:v>Çok Memnunum</c:v>
                </c:pt>
                <c:pt idx="2">
                  <c:v>Memnunum</c:v>
                </c:pt>
                <c:pt idx="3">
                  <c:v>Memnun Değilim</c:v>
                </c:pt>
                <c:pt idx="4">
                  <c:v>Hiç Memnun Değilim</c:v>
                </c:pt>
              </c:strCache>
            </c:strRef>
          </c:cat>
          <c:val>
            <c:numRef>
              <c:f>'[Anket-sonuc-toplu (1).xlsx]Sayfa 6'!$C$79:$G$79</c:f>
              <c:numCache>
                <c:formatCode>General</c:formatCode>
                <c:ptCount val="5"/>
                <c:pt idx="0">
                  <c:v>3</c:v>
                </c:pt>
                <c:pt idx="1">
                  <c:v>5</c:v>
                </c:pt>
                <c:pt idx="2">
                  <c:v>18</c:v>
                </c:pt>
                <c:pt idx="3">
                  <c:v>20</c:v>
                </c:pt>
                <c:pt idx="4">
                  <c:v>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16089984"/>
        <c:axId val="116092928"/>
        <c:axId val="0"/>
      </c:bar3DChart>
      <c:catAx>
        <c:axId val="1160899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 sz="1200"/>
            </a:pPr>
            <a:endParaRPr lang="tr-TR"/>
          </a:p>
        </c:txPr>
        <c:crossAx val="116092928"/>
        <c:crosses val="autoZero"/>
        <c:auto val="1"/>
        <c:lblAlgn val="ctr"/>
        <c:lblOffset val="100"/>
        <c:noMultiLvlLbl val="0"/>
      </c:catAx>
      <c:valAx>
        <c:axId val="11609292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/>
            </a:pPr>
            <a:endParaRPr lang="tr-TR"/>
          </a:p>
        </c:txPr>
        <c:crossAx val="116089984"/>
        <c:crosses val="autoZero"/>
        <c:crossBetween val="between"/>
        <c:majorUnit val="5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latin typeface="Arial" panose="020B0604020202020204" pitchFamily="34" charset="0"/>
          <a:cs typeface="Arial" panose="020B0604020202020204" pitchFamily="34" charset="0"/>
        </a:defRPr>
      </a:pPr>
      <a:endParaRPr lang="tr-TR"/>
    </a:p>
  </c:txPr>
  <c:externalData r:id="rId1">
    <c:autoUpdate val="0"/>
  </c:externalData>
</c:chartSpace>
</file>

<file path=ppt/charts/chart20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'[Anket-sonuc-toplu (1).xlsx]Sayfa 6'!$C$71:$G$71</c:f>
              <c:strCache>
                <c:ptCount val="5"/>
                <c:pt idx="0">
                  <c:v>Son Derece Memnunum</c:v>
                </c:pt>
                <c:pt idx="1">
                  <c:v>Çok Memnunum</c:v>
                </c:pt>
                <c:pt idx="2">
                  <c:v>Memnunum</c:v>
                </c:pt>
                <c:pt idx="3">
                  <c:v>Memnun Değilim</c:v>
                </c:pt>
                <c:pt idx="4">
                  <c:v>Hiç Memnun Değilim</c:v>
                </c:pt>
              </c:strCache>
            </c:strRef>
          </c:cat>
          <c:val>
            <c:numRef>
              <c:f>'[Anket-sonuc-toplu (1).xlsx]Sayfa 6'!$C$81:$G$81</c:f>
              <c:numCache>
                <c:formatCode>General</c:formatCode>
                <c:ptCount val="5"/>
                <c:pt idx="0">
                  <c:v>6</c:v>
                </c:pt>
                <c:pt idx="1">
                  <c:v>6</c:v>
                </c:pt>
                <c:pt idx="2">
                  <c:v>28</c:v>
                </c:pt>
                <c:pt idx="3">
                  <c:v>34</c:v>
                </c:pt>
                <c:pt idx="4">
                  <c:v>13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15868032"/>
        <c:axId val="116116096"/>
        <c:axId val="0"/>
      </c:bar3DChart>
      <c:catAx>
        <c:axId val="1158680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 sz="1200"/>
            </a:pPr>
            <a:endParaRPr lang="tr-TR"/>
          </a:p>
        </c:txPr>
        <c:crossAx val="116116096"/>
        <c:crosses val="autoZero"/>
        <c:auto val="1"/>
        <c:lblAlgn val="ctr"/>
        <c:lblOffset val="100"/>
        <c:noMultiLvlLbl val="0"/>
      </c:catAx>
      <c:valAx>
        <c:axId val="11611609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/>
            </a:pPr>
            <a:endParaRPr lang="tr-TR"/>
          </a:p>
        </c:txPr>
        <c:crossAx val="115868032"/>
        <c:crosses val="autoZero"/>
        <c:crossBetween val="between"/>
        <c:majorUnit val="7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latin typeface="Arial" panose="020B0604020202020204" pitchFamily="34" charset="0"/>
          <a:cs typeface="Arial" panose="020B0604020202020204" pitchFamily="34" charset="0"/>
        </a:defRPr>
      </a:pPr>
      <a:endParaRPr lang="tr-TR"/>
    </a:p>
  </c:txPr>
  <c:externalData r:id="rId1">
    <c:autoUpdate val="0"/>
  </c:externalData>
</c:chartSpace>
</file>

<file path=ppt/charts/chart20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'[Anket-sonuc-toplu (1).xlsx]Sayfa 6'!$C$71:$G$71</c:f>
              <c:strCache>
                <c:ptCount val="5"/>
                <c:pt idx="0">
                  <c:v>Son Derece Memnunum</c:v>
                </c:pt>
                <c:pt idx="1">
                  <c:v>Çok Memnunum</c:v>
                </c:pt>
                <c:pt idx="2">
                  <c:v>Memnunum</c:v>
                </c:pt>
                <c:pt idx="3">
                  <c:v>Memnun Değilim</c:v>
                </c:pt>
                <c:pt idx="4">
                  <c:v>Hiç Memnun Değilim</c:v>
                </c:pt>
              </c:strCache>
            </c:strRef>
          </c:cat>
          <c:val>
            <c:numRef>
              <c:f>'[Anket-sonuc-toplu (1).xlsx]Sayfa 6'!$C$86:$G$86</c:f>
              <c:numCache>
                <c:formatCode>General</c:formatCode>
                <c:ptCount val="5"/>
                <c:pt idx="0">
                  <c:v>3</c:v>
                </c:pt>
                <c:pt idx="1">
                  <c:v>2</c:v>
                </c:pt>
                <c:pt idx="2">
                  <c:v>11</c:v>
                </c:pt>
                <c:pt idx="3">
                  <c:v>11</c:v>
                </c:pt>
                <c:pt idx="4">
                  <c:v>10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15918336"/>
        <c:axId val="115929472"/>
        <c:axId val="0"/>
      </c:bar3DChart>
      <c:catAx>
        <c:axId val="1159183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 sz="1200"/>
            </a:pPr>
            <a:endParaRPr lang="tr-TR"/>
          </a:p>
        </c:txPr>
        <c:crossAx val="115929472"/>
        <c:crosses val="autoZero"/>
        <c:auto val="1"/>
        <c:lblAlgn val="ctr"/>
        <c:lblOffset val="100"/>
        <c:noMultiLvlLbl val="0"/>
      </c:catAx>
      <c:valAx>
        <c:axId val="11592947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/>
            </a:pPr>
            <a:endParaRPr lang="tr-TR"/>
          </a:p>
        </c:txPr>
        <c:crossAx val="115918336"/>
        <c:crosses val="autoZero"/>
        <c:crossBetween val="between"/>
        <c:majorUnit val="4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latin typeface="Arial" panose="020B0604020202020204" pitchFamily="34" charset="0"/>
          <a:cs typeface="Arial" panose="020B0604020202020204" pitchFamily="34" charset="0"/>
        </a:defRPr>
      </a:pPr>
      <a:endParaRPr lang="tr-TR"/>
    </a:p>
  </c:txPr>
  <c:externalData r:id="rId1">
    <c:autoUpdate val="0"/>
  </c:externalData>
</c:chartSpace>
</file>

<file path=ppt/charts/chart20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6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'[Anket-sonuc-toplu (1).xlsx]Sayfa 6'!$C$71:$G$71</c:f>
              <c:strCache>
                <c:ptCount val="5"/>
                <c:pt idx="0">
                  <c:v>Son Derece Memnunum</c:v>
                </c:pt>
                <c:pt idx="1">
                  <c:v>Çok Memnunum</c:v>
                </c:pt>
                <c:pt idx="2">
                  <c:v>Memnunum</c:v>
                </c:pt>
                <c:pt idx="3">
                  <c:v>Memnun Değilim</c:v>
                </c:pt>
                <c:pt idx="4">
                  <c:v>Hiç Memnun Değilim</c:v>
                </c:pt>
              </c:strCache>
            </c:strRef>
          </c:cat>
          <c:val>
            <c:numRef>
              <c:f>'[Anket-sonuc-toplu (1).xlsx]Sayfa 6'!$C$90:$G$90</c:f>
              <c:numCache>
                <c:formatCode>General</c:formatCode>
                <c:ptCount val="5"/>
                <c:pt idx="0">
                  <c:v>4</c:v>
                </c:pt>
                <c:pt idx="1">
                  <c:v>2</c:v>
                </c:pt>
                <c:pt idx="2">
                  <c:v>18</c:v>
                </c:pt>
                <c:pt idx="3">
                  <c:v>23</c:v>
                </c:pt>
                <c:pt idx="4">
                  <c:v>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15948544"/>
        <c:axId val="115959680"/>
        <c:axId val="0"/>
      </c:bar3DChart>
      <c:catAx>
        <c:axId val="1159485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 sz="1200"/>
            </a:pPr>
            <a:endParaRPr lang="tr-TR"/>
          </a:p>
        </c:txPr>
        <c:crossAx val="115959680"/>
        <c:crosses val="autoZero"/>
        <c:auto val="1"/>
        <c:lblAlgn val="ctr"/>
        <c:lblOffset val="100"/>
        <c:noMultiLvlLbl val="0"/>
      </c:catAx>
      <c:valAx>
        <c:axId val="11595968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/>
            </a:pPr>
            <a:endParaRPr lang="tr-TR"/>
          </a:p>
        </c:txPr>
        <c:crossAx val="115948544"/>
        <c:crosses val="autoZero"/>
        <c:crossBetween val="between"/>
        <c:majorUnit val="5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latin typeface="Arial" panose="020B0604020202020204" pitchFamily="34" charset="0"/>
          <a:cs typeface="Arial" panose="020B0604020202020204" pitchFamily="34" charset="0"/>
        </a:defRPr>
      </a:pPr>
      <a:endParaRPr lang="tr-TR"/>
    </a:p>
  </c:txPr>
  <c:externalData r:id="rId1">
    <c:autoUpdate val="0"/>
  </c:externalData>
</c:chartSpace>
</file>

<file path=ppt/charts/chart20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'[Anket-sonuc-toplu (1).xlsx]Sayfa 6'!$C$71:$G$71</c:f>
              <c:strCache>
                <c:ptCount val="5"/>
                <c:pt idx="0">
                  <c:v>Son Derece Memnunum</c:v>
                </c:pt>
                <c:pt idx="1">
                  <c:v>Çok Memnunum</c:v>
                </c:pt>
                <c:pt idx="2">
                  <c:v>Memnunum</c:v>
                </c:pt>
                <c:pt idx="3">
                  <c:v>Memnun Değilim</c:v>
                </c:pt>
                <c:pt idx="4">
                  <c:v>Hiç Memnun Değilim</c:v>
                </c:pt>
              </c:strCache>
            </c:strRef>
          </c:cat>
          <c:val>
            <c:numRef>
              <c:f>'[Anket-sonuc-toplu (1).xlsx]Sayfa 6'!$C$92:$G$92</c:f>
              <c:numCache>
                <c:formatCode>General</c:formatCode>
                <c:ptCount val="5"/>
                <c:pt idx="0">
                  <c:v>7</c:v>
                </c:pt>
                <c:pt idx="1">
                  <c:v>4</c:v>
                </c:pt>
                <c:pt idx="2">
                  <c:v>29</c:v>
                </c:pt>
                <c:pt idx="3">
                  <c:v>34</c:v>
                </c:pt>
                <c:pt idx="4">
                  <c:v>11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15999488"/>
        <c:axId val="116002176"/>
        <c:axId val="0"/>
      </c:bar3DChart>
      <c:catAx>
        <c:axId val="1159994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 sz="1200"/>
            </a:pPr>
            <a:endParaRPr lang="tr-TR"/>
          </a:p>
        </c:txPr>
        <c:crossAx val="116002176"/>
        <c:crosses val="autoZero"/>
        <c:auto val="1"/>
        <c:lblAlgn val="ctr"/>
        <c:lblOffset val="100"/>
        <c:noMultiLvlLbl val="0"/>
      </c:catAx>
      <c:valAx>
        <c:axId val="11600217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/>
            </a:pPr>
            <a:endParaRPr lang="tr-TR"/>
          </a:p>
        </c:txPr>
        <c:crossAx val="115999488"/>
        <c:crosses val="autoZero"/>
        <c:crossBetween val="between"/>
        <c:majorUnit val="7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latin typeface="Arial" panose="020B0604020202020204" pitchFamily="34" charset="0"/>
          <a:cs typeface="Arial" panose="020B0604020202020204" pitchFamily="34" charset="0"/>
        </a:defRPr>
      </a:pPr>
      <a:endParaRPr lang="tr-TR"/>
    </a:p>
  </c:txPr>
  <c:externalData r:id="rId1">
    <c:autoUpdate val="0"/>
  </c:externalData>
</c:chartSpace>
</file>

<file path=ppt/charts/chart20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'[Anket-sonuc-toplu (1).xlsx]Sayfa 6'!$C$71:$G$71</c:f>
              <c:strCache>
                <c:ptCount val="5"/>
                <c:pt idx="0">
                  <c:v>Son Derece Memnunum</c:v>
                </c:pt>
                <c:pt idx="1">
                  <c:v>Çok Memnunum</c:v>
                </c:pt>
                <c:pt idx="2">
                  <c:v>Memnunum</c:v>
                </c:pt>
                <c:pt idx="3">
                  <c:v>Memnun Değilim</c:v>
                </c:pt>
                <c:pt idx="4">
                  <c:v>Hiç Memnun Değilim</c:v>
                </c:pt>
              </c:strCache>
            </c:strRef>
          </c:cat>
          <c:val>
            <c:numRef>
              <c:f>'[Anket-sonuc-toplu (1).xlsx]Sayfa 6'!$C$97:$G$97</c:f>
              <c:numCache>
                <c:formatCode>General</c:formatCode>
                <c:ptCount val="5"/>
                <c:pt idx="0">
                  <c:v>4</c:v>
                </c:pt>
                <c:pt idx="1">
                  <c:v>2</c:v>
                </c:pt>
                <c:pt idx="2">
                  <c:v>13</c:v>
                </c:pt>
                <c:pt idx="3">
                  <c:v>6</c:v>
                </c:pt>
                <c:pt idx="4">
                  <c:v>13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16026752"/>
        <c:axId val="116062464"/>
        <c:axId val="0"/>
      </c:bar3DChart>
      <c:catAx>
        <c:axId val="1160267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 sz="1200"/>
            </a:pPr>
            <a:endParaRPr lang="tr-TR"/>
          </a:p>
        </c:txPr>
        <c:crossAx val="116062464"/>
        <c:crosses val="autoZero"/>
        <c:auto val="1"/>
        <c:lblAlgn val="ctr"/>
        <c:lblOffset val="100"/>
        <c:noMultiLvlLbl val="0"/>
      </c:catAx>
      <c:valAx>
        <c:axId val="11606246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/>
            </a:pPr>
            <a:endParaRPr lang="tr-TR"/>
          </a:p>
        </c:txPr>
        <c:crossAx val="116026752"/>
        <c:crosses val="autoZero"/>
        <c:crossBetween val="between"/>
        <c:majorUnit val="2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latin typeface="Arial" panose="020B0604020202020204" pitchFamily="34" charset="0"/>
          <a:cs typeface="Arial" panose="020B0604020202020204" pitchFamily="34" charset="0"/>
        </a:defRPr>
      </a:pPr>
      <a:endParaRPr lang="tr-TR"/>
    </a:p>
  </c:txPr>
  <c:externalData r:id="rId1">
    <c:autoUpdate val="0"/>
  </c:externalData>
</c:chartSpace>
</file>

<file path=ppt/charts/chart20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6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'[Anket-sonuc-toplu (1).xlsx]Sayfa 6'!$C$71:$G$71</c:f>
              <c:strCache>
                <c:ptCount val="5"/>
                <c:pt idx="0">
                  <c:v>Son Derece Memnunum</c:v>
                </c:pt>
                <c:pt idx="1">
                  <c:v>Çok Memnunum</c:v>
                </c:pt>
                <c:pt idx="2">
                  <c:v>Memnunum</c:v>
                </c:pt>
                <c:pt idx="3">
                  <c:v>Memnun Değilim</c:v>
                </c:pt>
                <c:pt idx="4">
                  <c:v>Hiç Memnun Değilim</c:v>
                </c:pt>
              </c:strCache>
            </c:strRef>
          </c:cat>
          <c:val>
            <c:numRef>
              <c:f>'[Anket-sonuc-toplu (1).xlsx]Sayfa 6'!$C$101:$G$101</c:f>
              <c:numCache>
                <c:formatCode>General</c:formatCode>
                <c:ptCount val="5"/>
                <c:pt idx="0">
                  <c:v>4</c:v>
                </c:pt>
                <c:pt idx="1">
                  <c:v>1</c:v>
                </c:pt>
                <c:pt idx="2">
                  <c:v>15</c:v>
                </c:pt>
                <c:pt idx="3">
                  <c:v>17</c:v>
                </c:pt>
                <c:pt idx="4">
                  <c:v>11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16405376"/>
        <c:axId val="116428800"/>
        <c:axId val="0"/>
      </c:bar3DChart>
      <c:catAx>
        <c:axId val="1164053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 sz="1200"/>
            </a:pPr>
            <a:endParaRPr lang="tr-TR"/>
          </a:p>
        </c:txPr>
        <c:crossAx val="116428800"/>
        <c:crosses val="autoZero"/>
        <c:auto val="1"/>
        <c:lblAlgn val="ctr"/>
        <c:lblOffset val="100"/>
        <c:noMultiLvlLbl val="0"/>
      </c:catAx>
      <c:valAx>
        <c:axId val="11642880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/>
            </a:pPr>
            <a:endParaRPr lang="tr-TR"/>
          </a:p>
        </c:txPr>
        <c:crossAx val="116405376"/>
        <c:crosses val="autoZero"/>
        <c:crossBetween val="between"/>
        <c:majorUnit val="6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latin typeface="Arial" panose="020B0604020202020204" pitchFamily="34" charset="0"/>
          <a:cs typeface="Arial" panose="020B0604020202020204" pitchFamily="34" charset="0"/>
        </a:defRPr>
      </a:pPr>
      <a:endParaRPr lang="tr-TR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'[Anket-sonuc-toplu.xlsx]Sayfa 2'!$B$21</c:f>
              <c:strCache>
                <c:ptCount val="1"/>
                <c:pt idx="0">
                  <c:v>TGM-Toplam</c:v>
                </c:pt>
              </c:strCache>
            </c:strRef>
          </c:tx>
          <c:spPr>
            <a:ln w="28575" cap="rnd">
              <a:solidFill>
                <a:srgbClr val="92D050"/>
              </a:solidFill>
              <a:round/>
            </a:ln>
            <a:effectLst/>
          </c:spPr>
          <c:marker>
            <c:symbol val="none"/>
          </c:marker>
          <c:cat>
            <c:strRef>
              <c:f>'[Anket-sonuc-toplu.xlsx]Sayfa 2'!$C$13:$V$13</c:f>
              <c:strCache>
                <c:ptCount val="20"/>
                <c:pt idx="0">
                  <c:v>&lt;1000</c:v>
                </c:pt>
                <c:pt idx="1">
                  <c:v>1001-5000</c:v>
                </c:pt>
                <c:pt idx="2">
                  <c:v>5001-10000</c:v>
                </c:pt>
                <c:pt idx="3">
                  <c:v>10001-25000</c:v>
                </c:pt>
                <c:pt idx="4">
                  <c:v>25001-50000</c:v>
                </c:pt>
                <c:pt idx="5">
                  <c:v>50001-75000</c:v>
                </c:pt>
                <c:pt idx="6">
                  <c:v>75001-100000</c:v>
                </c:pt>
                <c:pt idx="7">
                  <c:v>100001-120000</c:v>
                </c:pt>
                <c:pt idx="8">
                  <c:v>120001-130000</c:v>
                </c:pt>
                <c:pt idx="9">
                  <c:v>130001-140000</c:v>
                </c:pt>
                <c:pt idx="10">
                  <c:v>140001-150000</c:v>
                </c:pt>
                <c:pt idx="11">
                  <c:v>150001-160000</c:v>
                </c:pt>
                <c:pt idx="12">
                  <c:v>160001-170000</c:v>
                </c:pt>
                <c:pt idx="13">
                  <c:v>170001-180000</c:v>
                </c:pt>
                <c:pt idx="14">
                  <c:v>180001-190000</c:v>
                </c:pt>
                <c:pt idx="15">
                  <c:v>190001-200000</c:v>
                </c:pt>
                <c:pt idx="16">
                  <c:v>200001-210000</c:v>
                </c:pt>
                <c:pt idx="17">
                  <c:v>210001-220000</c:v>
                </c:pt>
                <c:pt idx="18">
                  <c:v>220001-230000</c:v>
                </c:pt>
                <c:pt idx="19">
                  <c:v>&gt; 230001</c:v>
                </c:pt>
              </c:strCache>
            </c:strRef>
          </c:cat>
          <c:val>
            <c:numRef>
              <c:f>'[Anket-sonuc-toplu.xlsx]Sayfa 2'!$C$21:$V$21</c:f>
              <c:numCache>
                <c:formatCode>General</c:formatCode>
                <c:ptCount val="20"/>
                <c:pt idx="0">
                  <c:v>1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2</c:v>
                </c:pt>
                <c:pt idx="5">
                  <c:v>19</c:v>
                </c:pt>
                <c:pt idx="6">
                  <c:v>16</c:v>
                </c:pt>
                <c:pt idx="7">
                  <c:v>6</c:v>
                </c:pt>
                <c:pt idx="8">
                  <c:v>0</c:v>
                </c:pt>
                <c:pt idx="9">
                  <c:v>1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0018944"/>
        <c:axId val="90061824"/>
      </c:lineChart>
      <c:catAx>
        <c:axId val="900189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vert="horz"/>
          <a:lstStyle/>
          <a:p>
            <a:pPr>
              <a:defRPr sz="1200"/>
            </a:pPr>
            <a:endParaRPr lang="tr-TR"/>
          </a:p>
        </c:txPr>
        <c:crossAx val="90061824"/>
        <c:crosses val="autoZero"/>
        <c:auto val="1"/>
        <c:lblAlgn val="ctr"/>
        <c:lblOffset val="100"/>
        <c:noMultiLvlLbl val="0"/>
      </c:catAx>
      <c:valAx>
        <c:axId val="9006182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 sz="1600"/>
            </a:pPr>
            <a:endParaRPr lang="tr-TR"/>
          </a:p>
        </c:txPr>
        <c:crossAx val="90018944"/>
        <c:crosses val="autoZero"/>
        <c:crossBetween val="between"/>
        <c:majorUnit val="4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>
          <a:latin typeface="Arial" panose="020B0604020202020204" pitchFamily="34" charset="0"/>
          <a:cs typeface="Arial" panose="020B0604020202020204" pitchFamily="34" charset="0"/>
        </a:defRPr>
      </a:pPr>
      <a:endParaRPr lang="tr-TR"/>
    </a:p>
  </c:txPr>
  <c:externalData r:id="rId1">
    <c:autoUpdate val="0"/>
  </c:externalData>
</c:chartSpace>
</file>

<file path=ppt/charts/chart2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'[Anket-sonuc-toplu (1).xlsx]Sayfa 6'!$C$71:$G$71</c:f>
              <c:strCache>
                <c:ptCount val="5"/>
                <c:pt idx="0">
                  <c:v>Son Derece Memnunum</c:v>
                </c:pt>
                <c:pt idx="1">
                  <c:v>Çok Memnunum</c:v>
                </c:pt>
                <c:pt idx="2">
                  <c:v>Memnunum</c:v>
                </c:pt>
                <c:pt idx="3">
                  <c:v>Memnun Değilim</c:v>
                </c:pt>
                <c:pt idx="4">
                  <c:v>Hiç Memnun Değilim</c:v>
                </c:pt>
              </c:strCache>
            </c:strRef>
          </c:cat>
          <c:val>
            <c:numRef>
              <c:f>'[Anket-sonuc-toplu (1).xlsx]Sayfa 6'!$C$103:$G$103</c:f>
              <c:numCache>
                <c:formatCode>General</c:formatCode>
                <c:ptCount val="5"/>
                <c:pt idx="0">
                  <c:v>8</c:v>
                </c:pt>
                <c:pt idx="1">
                  <c:v>3</c:v>
                </c:pt>
                <c:pt idx="2">
                  <c:v>28</c:v>
                </c:pt>
                <c:pt idx="3">
                  <c:v>23</c:v>
                </c:pt>
                <c:pt idx="4">
                  <c:v>24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16435584"/>
        <c:axId val="116454912"/>
        <c:axId val="0"/>
      </c:bar3DChart>
      <c:catAx>
        <c:axId val="1164355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 sz="1200"/>
            </a:pPr>
            <a:endParaRPr lang="tr-TR"/>
          </a:p>
        </c:txPr>
        <c:crossAx val="116454912"/>
        <c:crosses val="autoZero"/>
        <c:auto val="1"/>
        <c:lblAlgn val="ctr"/>
        <c:lblOffset val="100"/>
        <c:noMultiLvlLbl val="0"/>
      </c:catAx>
      <c:valAx>
        <c:axId val="11645491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/>
            </a:pPr>
            <a:endParaRPr lang="tr-TR"/>
          </a:p>
        </c:txPr>
        <c:crossAx val="116435584"/>
        <c:crosses val="autoZero"/>
        <c:crossBetween val="between"/>
        <c:majorUnit val="6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latin typeface="Arial" panose="020B0604020202020204" pitchFamily="34" charset="0"/>
          <a:cs typeface="Arial" panose="020B0604020202020204" pitchFamily="34" charset="0"/>
        </a:defRPr>
      </a:pPr>
      <a:endParaRPr lang="tr-TR"/>
    </a:p>
  </c:txPr>
  <c:externalData r:id="rId1">
    <c:autoUpdate val="0"/>
  </c:externalData>
</c:chartSpace>
</file>

<file path=ppt/charts/chart2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'[Anket-sonuc-toplu (1).xlsx]Sayfa 6'!$C$71:$G$71</c:f>
              <c:strCache>
                <c:ptCount val="5"/>
                <c:pt idx="0">
                  <c:v>Son Derece Memnunum</c:v>
                </c:pt>
                <c:pt idx="1">
                  <c:v>Çok Memnunum</c:v>
                </c:pt>
                <c:pt idx="2">
                  <c:v>Memnunum</c:v>
                </c:pt>
                <c:pt idx="3">
                  <c:v>Memnun Değilim</c:v>
                </c:pt>
                <c:pt idx="4">
                  <c:v>Hiç Memnun Değilim</c:v>
                </c:pt>
              </c:strCache>
            </c:strRef>
          </c:cat>
          <c:val>
            <c:numRef>
              <c:f>'[Anket-sonuc-toplu (1).xlsx]Sayfa 6'!$C$108:$G$108</c:f>
              <c:numCache>
                <c:formatCode>General</c:formatCode>
                <c:ptCount val="5"/>
                <c:pt idx="0">
                  <c:v>3</c:v>
                </c:pt>
                <c:pt idx="1">
                  <c:v>1</c:v>
                </c:pt>
                <c:pt idx="2">
                  <c:v>14</c:v>
                </c:pt>
                <c:pt idx="3">
                  <c:v>9</c:v>
                </c:pt>
                <c:pt idx="4">
                  <c:v>10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16188672"/>
        <c:axId val="116191616"/>
        <c:axId val="0"/>
      </c:bar3DChart>
      <c:catAx>
        <c:axId val="1161886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 sz="1200"/>
            </a:pPr>
            <a:endParaRPr lang="tr-TR"/>
          </a:p>
        </c:txPr>
        <c:crossAx val="116191616"/>
        <c:crosses val="autoZero"/>
        <c:auto val="1"/>
        <c:lblAlgn val="ctr"/>
        <c:lblOffset val="100"/>
        <c:noMultiLvlLbl val="0"/>
      </c:catAx>
      <c:valAx>
        <c:axId val="11619161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/>
            </a:pPr>
            <a:endParaRPr lang="tr-TR"/>
          </a:p>
        </c:txPr>
        <c:crossAx val="116188672"/>
        <c:crosses val="autoZero"/>
        <c:crossBetween val="between"/>
        <c:majorUnit val="2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latin typeface="Arial" panose="020B0604020202020204" pitchFamily="34" charset="0"/>
          <a:cs typeface="Arial" panose="020B0604020202020204" pitchFamily="34" charset="0"/>
        </a:defRPr>
      </a:pPr>
      <a:endParaRPr lang="tr-TR"/>
    </a:p>
  </c:txPr>
  <c:externalData r:id="rId1">
    <c:autoUpdate val="0"/>
  </c:externalData>
</c:chartSpace>
</file>

<file path=ppt/charts/chart2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6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'[Anket-sonuc-toplu (1).xlsx]Sayfa 6'!$C$71:$G$71</c:f>
              <c:strCache>
                <c:ptCount val="5"/>
                <c:pt idx="0">
                  <c:v>Son Derece Memnunum</c:v>
                </c:pt>
                <c:pt idx="1">
                  <c:v>Çok Memnunum</c:v>
                </c:pt>
                <c:pt idx="2">
                  <c:v>Memnunum</c:v>
                </c:pt>
                <c:pt idx="3">
                  <c:v>Memnun Değilim</c:v>
                </c:pt>
                <c:pt idx="4">
                  <c:v>Hiç Memnun Değilim</c:v>
                </c:pt>
              </c:strCache>
            </c:strRef>
          </c:cat>
          <c:val>
            <c:numRef>
              <c:f>'[Anket-sonuc-toplu (1).xlsx]Sayfa 6'!$C$112:$G$112</c:f>
              <c:numCache>
                <c:formatCode>General</c:formatCode>
                <c:ptCount val="5"/>
                <c:pt idx="0">
                  <c:v>5</c:v>
                </c:pt>
                <c:pt idx="1">
                  <c:v>3</c:v>
                </c:pt>
                <c:pt idx="2">
                  <c:v>22</c:v>
                </c:pt>
                <c:pt idx="3">
                  <c:v>14</c:v>
                </c:pt>
                <c:pt idx="4">
                  <c:v>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16202496"/>
        <c:axId val="116221824"/>
        <c:axId val="0"/>
      </c:bar3DChart>
      <c:catAx>
        <c:axId val="1162024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 sz="1200"/>
            </a:pPr>
            <a:endParaRPr lang="tr-TR"/>
          </a:p>
        </c:txPr>
        <c:crossAx val="116221824"/>
        <c:crosses val="autoZero"/>
        <c:auto val="1"/>
        <c:lblAlgn val="ctr"/>
        <c:lblOffset val="100"/>
        <c:noMultiLvlLbl val="0"/>
      </c:catAx>
      <c:valAx>
        <c:axId val="11622182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/>
            </a:pPr>
            <a:endParaRPr lang="tr-TR"/>
          </a:p>
        </c:txPr>
        <c:crossAx val="116202496"/>
        <c:crosses val="autoZero"/>
        <c:crossBetween val="between"/>
        <c:majorUnit val="5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latin typeface="Arial" panose="020B0604020202020204" pitchFamily="34" charset="0"/>
          <a:cs typeface="Arial" panose="020B0604020202020204" pitchFamily="34" charset="0"/>
        </a:defRPr>
      </a:pPr>
      <a:endParaRPr lang="tr-TR"/>
    </a:p>
  </c:txPr>
  <c:externalData r:id="rId1">
    <c:autoUpdate val="0"/>
  </c:externalData>
</c:chartSpace>
</file>

<file path=ppt/charts/chart2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'[Anket-sonuc-toplu (1).xlsx]Sayfa 6'!$C$71:$G$71</c:f>
              <c:strCache>
                <c:ptCount val="5"/>
                <c:pt idx="0">
                  <c:v>Son Derece Memnunum</c:v>
                </c:pt>
                <c:pt idx="1">
                  <c:v>Çok Memnunum</c:v>
                </c:pt>
                <c:pt idx="2">
                  <c:v>Memnunum</c:v>
                </c:pt>
                <c:pt idx="3">
                  <c:v>Memnun Değilim</c:v>
                </c:pt>
                <c:pt idx="4">
                  <c:v>Hiç Memnun Değilim</c:v>
                </c:pt>
              </c:strCache>
            </c:strRef>
          </c:cat>
          <c:val>
            <c:numRef>
              <c:f>'[Anket-sonuc-toplu (1).xlsx]Sayfa 6'!$C$114:$G$114</c:f>
              <c:numCache>
                <c:formatCode>General</c:formatCode>
                <c:ptCount val="5"/>
                <c:pt idx="0">
                  <c:v>8</c:v>
                </c:pt>
                <c:pt idx="1">
                  <c:v>4</c:v>
                </c:pt>
                <c:pt idx="2">
                  <c:v>36</c:v>
                </c:pt>
                <c:pt idx="3">
                  <c:v>23</c:v>
                </c:pt>
                <c:pt idx="4">
                  <c:v>15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16241152"/>
        <c:axId val="116243840"/>
        <c:axId val="0"/>
      </c:bar3DChart>
      <c:catAx>
        <c:axId val="1162411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 sz="1200"/>
            </a:pPr>
            <a:endParaRPr lang="tr-TR"/>
          </a:p>
        </c:txPr>
        <c:crossAx val="116243840"/>
        <c:crosses val="autoZero"/>
        <c:auto val="1"/>
        <c:lblAlgn val="ctr"/>
        <c:lblOffset val="100"/>
        <c:noMultiLvlLbl val="0"/>
      </c:catAx>
      <c:valAx>
        <c:axId val="11624384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/>
            </a:pPr>
            <a:endParaRPr lang="tr-TR"/>
          </a:p>
        </c:txPr>
        <c:crossAx val="116241152"/>
        <c:crosses val="autoZero"/>
        <c:crossBetween val="between"/>
        <c:majorUnit val="8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latin typeface="Arial" panose="020B0604020202020204" pitchFamily="34" charset="0"/>
          <a:cs typeface="Arial" panose="020B0604020202020204" pitchFamily="34" charset="0"/>
        </a:defRPr>
      </a:pPr>
      <a:endParaRPr lang="tr-TR"/>
    </a:p>
  </c:txPr>
  <c:externalData r:id="rId1">
    <c:autoUpdate val="0"/>
  </c:externalData>
</c:chartSpace>
</file>

<file path=ppt/charts/chart2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'[Anket-sonuc-toplu (1).xlsx]Sayfa 6'!$C$71:$G$71</c:f>
              <c:strCache>
                <c:ptCount val="5"/>
                <c:pt idx="0">
                  <c:v>Son Derece Memnunum</c:v>
                </c:pt>
                <c:pt idx="1">
                  <c:v>Çok Memnunum</c:v>
                </c:pt>
                <c:pt idx="2">
                  <c:v>Memnunum</c:v>
                </c:pt>
                <c:pt idx="3">
                  <c:v>Memnun Değilim</c:v>
                </c:pt>
                <c:pt idx="4">
                  <c:v>Hiç Memnun Değilim</c:v>
                </c:pt>
              </c:strCache>
            </c:strRef>
          </c:cat>
          <c:val>
            <c:numRef>
              <c:f>'[Anket-sonuc-toplu (1).xlsx]Sayfa 6'!$C$119:$G$119</c:f>
              <c:numCache>
                <c:formatCode>General</c:formatCode>
                <c:ptCount val="5"/>
                <c:pt idx="0">
                  <c:v>2</c:v>
                </c:pt>
                <c:pt idx="1">
                  <c:v>1</c:v>
                </c:pt>
                <c:pt idx="2">
                  <c:v>14</c:v>
                </c:pt>
                <c:pt idx="3">
                  <c:v>7</c:v>
                </c:pt>
                <c:pt idx="4">
                  <c:v>11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16346240"/>
        <c:axId val="116373760"/>
        <c:axId val="0"/>
      </c:bar3DChart>
      <c:catAx>
        <c:axId val="1163462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 sz="1200"/>
            </a:pPr>
            <a:endParaRPr lang="tr-TR"/>
          </a:p>
        </c:txPr>
        <c:crossAx val="116373760"/>
        <c:crosses val="autoZero"/>
        <c:auto val="1"/>
        <c:lblAlgn val="ctr"/>
        <c:lblOffset val="100"/>
        <c:noMultiLvlLbl val="0"/>
      </c:catAx>
      <c:valAx>
        <c:axId val="11637376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/>
            </a:pPr>
            <a:endParaRPr lang="tr-TR"/>
          </a:p>
        </c:txPr>
        <c:crossAx val="116346240"/>
        <c:crosses val="autoZero"/>
        <c:crossBetween val="between"/>
        <c:majorUnit val="2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latin typeface="Arial" panose="020B0604020202020204" pitchFamily="34" charset="0"/>
          <a:cs typeface="Arial" panose="020B0604020202020204" pitchFamily="34" charset="0"/>
        </a:defRPr>
      </a:pPr>
      <a:endParaRPr lang="tr-TR"/>
    </a:p>
  </c:txPr>
  <c:externalData r:id="rId1">
    <c:autoUpdate val="0"/>
  </c:externalData>
</c:chartSpace>
</file>

<file path=ppt/charts/chart2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6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'[Anket-sonuc-toplu (1).xlsx]Sayfa 6'!$C$71:$G$71</c:f>
              <c:strCache>
                <c:ptCount val="5"/>
                <c:pt idx="0">
                  <c:v>Son Derece Memnunum</c:v>
                </c:pt>
                <c:pt idx="1">
                  <c:v>Çok Memnunum</c:v>
                </c:pt>
                <c:pt idx="2">
                  <c:v>Memnunum</c:v>
                </c:pt>
                <c:pt idx="3">
                  <c:v>Memnun Değilim</c:v>
                </c:pt>
                <c:pt idx="4">
                  <c:v>Hiç Memnun Değilim</c:v>
                </c:pt>
              </c:strCache>
            </c:strRef>
          </c:cat>
          <c:val>
            <c:numRef>
              <c:f>'[Anket-sonuc-toplu (1).xlsx]Sayfa 6'!$C$123:$G$123</c:f>
              <c:numCache>
                <c:formatCode>General</c:formatCode>
                <c:ptCount val="5"/>
                <c:pt idx="0">
                  <c:v>5</c:v>
                </c:pt>
                <c:pt idx="1">
                  <c:v>3</c:v>
                </c:pt>
                <c:pt idx="2">
                  <c:v>14</c:v>
                </c:pt>
                <c:pt idx="3">
                  <c:v>20</c:v>
                </c:pt>
                <c:pt idx="4">
                  <c:v>7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16749440"/>
        <c:axId val="116756480"/>
        <c:axId val="0"/>
      </c:bar3DChart>
      <c:catAx>
        <c:axId val="1167494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 sz="1200"/>
            </a:pPr>
            <a:endParaRPr lang="tr-TR"/>
          </a:p>
        </c:txPr>
        <c:crossAx val="116756480"/>
        <c:crosses val="autoZero"/>
        <c:auto val="1"/>
        <c:lblAlgn val="ctr"/>
        <c:lblOffset val="100"/>
        <c:noMultiLvlLbl val="0"/>
      </c:catAx>
      <c:valAx>
        <c:axId val="11675648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/>
            </a:pPr>
            <a:endParaRPr lang="tr-TR"/>
          </a:p>
        </c:txPr>
        <c:crossAx val="116749440"/>
        <c:crosses val="autoZero"/>
        <c:crossBetween val="between"/>
        <c:majorUnit val="5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latin typeface="Arial" panose="020B0604020202020204" pitchFamily="34" charset="0"/>
          <a:cs typeface="Arial" panose="020B0604020202020204" pitchFamily="34" charset="0"/>
        </a:defRPr>
      </a:pPr>
      <a:endParaRPr lang="tr-TR"/>
    </a:p>
  </c:txPr>
  <c:externalData r:id="rId1">
    <c:autoUpdate val="0"/>
  </c:externalData>
</c:chartSpace>
</file>

<file path=ppt/charts/chart2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'[Anket-sonuc-toplu (1).xlsx]Sayfa 6'!$C$71:$G$71</c:f>
              <c:strCache>
                <c:ptCount val="5"/>
                <c:pt idx="0">
                  <c:v>Son Derece Memnunum</c:v>
                </c:pt>
                <c:pt idx="1">
                  <c:v>Çok Memnunum</c:v>
                </c:pt>
                <c:pt idx="2">
                  <c:v>Memnunum</c:v>
                </c:pt>
                <c:pt idx="3">
                  <c:v>Memnun Değilim</c:v>
                </c:pt>
                <c:pt idx="4">
                  <c:v>Hiç Memnun Değilim</c:v>
                </c:pt>
              </c:strCache>
            </c:strRef>
          </c:cat>
          <c:val>
            <c:numRef>
              <c:f>'[Anket-sonuc-toplu (1).xlsx]Sayfa 6'!$C$125:$G$125</c:f>
              <c:numCache>
                <c:formatCode>General</c:formatCode>
                <c:ptCount val="5"/>
                <c:pt idx="0">
                  <c:v>7</c:v>
                </c:pt>
                <c:pt idx="1">
                  <c:v>4</c:v>
                </c:pt>
                <c:pt idx="2">
                  <c:v>28</c:v>
                </c:pt>
                <c:pt idx="3">
                  <c:v>27</c:v>
                </c:pt>
                <c:pt idx="4">
                  <c:v>18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16771456"/>
        <c:axId val="116778496"/>
        <c:axId val="0"/>
      </c:bar3DChart>
      <c:catAx>
        <c:axId val="1167714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 sz="1200"/>
            </a:pPr>
            <a:endParaRPr lang="tr-TR"/>
          </a:p>
        </c:txPr>
        <c:crossAx val="116778496"/>
        <c:crosses val="autoZero"/>
        <c:auto val="1"/>
        <c:lblAlgn val="ctr"/>
        <c:lblOffset val="100"/>
        <c:noMultiLvlLbl val="0"/>
      </c:catAx>
      <c:valAx>
        <c:axId val="11677849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/>
            </a:pPr>
            <a:endParaRPr lang="tr-TR"/>
          </a:p>
        </c:txPr>
        <c:crossAx val="116771456"/>
        <c:crosses val="autoZero"/>
        <c:crossBetween val="between"/>
        <c:majorUnit val="6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latin typeface="Arial" panose="020B0604020202020204" pitchFamily="34" charset="0"/>
          <a:cs typeface="Arial" panose="020B0604020202020204" pitchFamily="34" charset="0"/>
        </a:defRPr>
      </a:pPr>
      <a:endParaRPr lang="tr-TR"/>
    </a:p>
  </c:txPr>
  <c:externalData r:id="rId1">
    <c:autoUpdate val="0"/>
  </c:externalData>
</c:chartSpace>
</file>

<file path=ppt/charts/chart2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'[Anket-sonuc-toplu (1).xlsx]Sayfa 7'!$F$4</c:f>
              <c:strCache>
                <c:ptCount val="1"/>
                <c:pt idx="0">
                  <c:v>BUT</c:v>
                </c:pt>
              </c:strCache>
            </c:strRef>
          </c:tx>
          <c:spPr>
            <a:solidFill>
              <a:srgbClr val="00B050"/>
            </a:solidFill>
            <a:ln>
              <a:solidFill>
                <a:srgbClr val="00B050"/>
              </a:solidFill>
            </a:ln>
            <a:effectLst/>
          </c:spPr>
          <c:invertIfNegative val="0"/>
          <c:cat>
            <c:strRef>
              <c:f>'[Anket-sonuc-toplu (1).xlsx]Sayfa 7'!$G$3:$H$3</c:f>
              <c:strCache>
                <c:ptCount val="2"/>
                <c:pt idx="0">
                  <c:v>Evet</c:v>
                </c:pt>
                <c:pt idx="1">
                  <c:v>Hayır</c:v>
                </c:pt>
              </c:strCache>
            </c:strRef>
          </c:cat>
          <c:val>
            <c:numRef>
              <c:f>'[Anket-sonuc-toplu (1).xlsx]Sayfa 7'!$G$4:$H$4</c:f>
              <c:numCache>
                <c:formatCode>General</c:formatCode>
                <c:ptCount val="2"/>
                <c:pt idx="0">
                  <c:v>17</c:v>
                </c:pt>
                <c:pt idx="1">
                  <c:v>1</c:v>
                </c:pt>
              </c:numCache>
            </c:numRef>
          </c:val>
        </c:ser>
        <c:ser>
          <c:idx val="1"/>
          <c:order val="1"/>
          <c:tx>
            <c:strRef>
              <c:f>'[Anket-sonuc-toplu (1).xlsx]Sayfa 7'!$F$5</c:f>
              <c:strCache>
                <c:ptCount val="1"/>
                <c:pt idx="0">
                  <c:v>TGM</c:v>
                </c:pt>
              </c:strCache>
            </c:strRef>
          </c:tx>
          <c:spPr>
            <a:solidFill>
              <a:srgbClr val="92D050"/>
            </a:solidFill>
            <a:ln>
              <a:solidFill>
                <a:srgbClr val="92D050"/>
              </a:solidFill>
            </a:ln>
            <a:effectLst/>
          </c:spPr>
          <c:invertIfNegative val="0"/>
          <c:cat>
            <c:strRef>
              <c:f>'[Anket-sonuc-toplu (1).xlsx]Sayfa 7'!$G$3:$H$3</c:f>
              <c:strCache>
                <c:ptCount val="2"/>
                <c:pt idx="0">
                  <c:v>Evet</c:v>
                </c:pt>
                <c:pt idx="1">
                  <c:v>Hayır</c:v>
                </c:pt>
              </c:strCache>
            </c:strRef>
          </c:cat>
          <c:val>
            <c:numRef>
              <c:f>'[Anket-sonuc-toplu (1).xlsx]Sayfa 7'!$G$5:$H$5</c:f>
              <c:numCache>
                <c:formatCode>General</c:formatCode>
                <c:ptCount val="2"/>
                <c:pt idx="0">
                  <c:v>44</c:v>
                </c:pt>
                <c:pt idx="1">
                  <c:v>4</c:v>
                </c:pt>
              </c:numCache>
            </c:numRef>
          </c:val>
        </c:ser>
        <c:ser>
          <c:idx val="2"/>
          <c:order val="2"/>
          <c:tx>
            <c:strRef>
              <c:f>'[Anket-sonuc-toplu (1).xlsx]Sayfa 7'!$F$6</c:f>
              <c:strCache>
                <c:ptCount val="1"/>
                <c:pt idx="0">
                  <c:v>TBTF</c:v>
                </c:pt>
              </c:strCache>
            </c:strRef>
          </c:tx>
          <c:spPr>
            <a:solidFill>
              <a:srgbClr val="FFC000"/>
            </a:solidFill>
            <a:ln>
              <a:solidFill>
                <a:srgbClr val="FFC000"/>
              </a:solidFill>
            </a:ln>
            <a:effectLst/>
          </c:spPr>
          <c:invertIfNegative val="0"/>
          <c:cat>
            <c:strRef>
              <c:f>'[Anket-sonuc-toplu (1).xlsx]Sayfa 7'!$G$3:$H$3</c:f>
              <c:strCache>
                <c:ptCount val="2"/>
                <c:pt idx="0">
                  <c:v>Evet</c:v>
                </c:pt>
                <c:pt idx="1">
                  <c:v>Hayır</c:v>
                </c:pt>
              </c:strCache>
            </c:strRef>
          </c:cat>
          <c:val>
            <c:numRef>
              <c:f>'[Anket-sonuc-toplu (1).xlsx]Sayfa 7'!$G$6:$H$6</c:f>
              <c:numCache>
                <c:formatCode>General</c:formatCode>
                <c:ptCount val="2"/>
                <c:pt idx="0">
                  <c:v>61</c:v>
                </c:pt>
                <c:pt idx="1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16510080"/>
        <c:axId val="116515968"/>
      </c:barChart>
      <c:catAx>
        <c:axId val="11651008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tr-TR"/>
          </a:p>
        </c:txPr>
        <c:crossAx val="116515968"/>
        <c:crosses val="autoZero"/>
        <c:auto val="1"/>
        <c:lblAlgn val="ctr"/>
        <c:lblOffset val="100"/>
        <c:noMultiLvlLbl val="0"/>
      </c:catAx>
      <c:valAx>
        <c:axId val="1165159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/>
            </a:pPr>
            <a:endParaRPr lang="tr-TR"/>
          </a:p>
        </c:txPr>
        <c:crossAx val="1165100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latin typeface="Arial" panose="020B0604020202020204" pitchFamily="34" charset="0"/>
          <a:cs typeface="Arial" panose="020B0604020202020204" pitchFamily="34" charset="0"/>
        </a:defRPr>
      </a:pPr>
      <a:endParaRPr lang="tr-TR"/>
    </a:p>
  </c:txPr>
  <c:externalData r:id="rId1">
    <c:autoUpdate val="0"/>
  </c:externalData>
</c:chartSpace>
</file>

<file path=ppt/charts/chart2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'[Anket-sonuc-toplu (1).xlsx]Sayfa 7'!$F$16</c:f>
              <c:strCache>
                <c:ptCount val="1"/>
                <c:pt idx="0">
                  <c:v>BUT</c:v>
                </c:pt>
              </c:strCache>
            </c:strRef>
          </c:tx>
          <c:spPr>
            <a:solidFill>
              <a:srgbClr val="00B050"/>
            </a:solidFill>
            <a:ln>
              <a:solidFill>
                <a:srgbClr val="00B050"/>
              </a:solidFill>
            </a:ln>
            <a:effectLst/>
          </c:spPr>
          <c:invertIfNegative val="0"/>
          <c:cat>
            <c:strRef>
              <c:f>'[Anket-sonuc-toplu (1).xlsx]Sayfa 7'!$G$15:$H$15</c:f>
              <c:strCache>
                <c:ptCount val="2"/>
                <c:pt idx="0">
                  <c:v>Evet</c:v>
                </c:pt>
                <c:pt idx="1">
                  <c:v>Hayır</c:v>
                </c:pt>
              </c:strCache>
            </c:strRef>
          </c:cat>
          <c:val>
            <c:numRef>
              <c:f>'[Anket-sonuc-toplu (1).xlsx]Sayfa 7'!$G$16:$H$16</c:f>
              <c:numCache>
                <c:formatCode>General</c:formatCode>
                <c:ptCount val="2"/>
                <c:pt idx="0">
                  <c:v>32</c:v>
                </c:pt>
                <c:pt idx="1">
                  <c:v>5</c:v>
                </c:pt>
              </c:numCache>
            </c:numRef>
          </c:val>
        </c:ser>
        <c:ser>
          <c:idx val="1"/>
          <c:order val="1"/>
          <c:tx>
            <c:strRef>
              <c:f>'[Anket-sonuc-toplu (1).xlsx]Sayfa 7'!$F$17</c:f>
              <c:strCache>
                <c:ptCount val="1"/>
                <c:pt idx="0">
                  <c:v>TGM</c:v>
                </c:pt>
              </c:strCache>
            </c:strRef>
          </c:tx>
          <c:spPr>
            <a:solidFill>
              <a:srgbClr val="92D050"/>
            </a:solidFill>
            <a:ln>
              <a:solidFill>
                <a:srgbClr val="92D050"/>
              </a:solidFill>
            </a:ln>
            <a:effectLst/>
          </c:spPr>
          <c:invertIfNegative val="0"/>
          <c:cat>
            <c:strRef>
              <c:f>'[Anket-sonuc-toplu (1).xlsx]Sayfa 7'!$G$15:$H$15</c:f>
              <c:strCache>
                <c:ptCount val="2"/>
                <c:pt idx="0">
                  <c:v>Evet</c:v>
                </c:pt>
                <c:pt idx="1">
                  <c:v>Hayır</c:v>
                </c:pt>
              </c:strCache>
            </c:strRef>
          </c:cat>
          <c:val>
            <c:numRef>
              <c:f>'[Anket-sonuc-toplu (1).xlsx]Sayfa 7'!$G$17:$H$17</c:f>
              <c:numCache>
                <c:formatCode>General</c:formatCode>
                <c:ptCount val="2"/>
                <c:pt idx="0">
                  <c:v>40</c:v>
                </c:pt>
                <c:pt idx="1">
                  <c:v>8</c:v>
                </c:pt>
              </c:numCache>
            </c:numRef>
          </c:val>
        </c:ser>
        <c:ser>
          <c:idx val="2"/>
          <c:order val="2"/>
          <c:tx>
            <c:strRef>
              <c:f>'[Anket-sonuc-toplu (1).xlsx]Sayfa 7'!$F$18</c:f>
              <c:strCache>
                <c:ptCount val="1"/>
                <c:pt idx="0">
                  <c:v>TBTF</c:v>
                </c:pt>
              </c:strCache>
            </c:strRef>
          </c:tx>
          <c:spPr>
            <a:solidFill>
              <a:srgbClr val="FFC000"/>
            </a:solidFill>
            <a:ln>
              <a:solidFill>
                <a:srgbClr val="FFC000"/>
              </a:solidFill>
            </a:ln>
            <a:effectLst/>
          </c:spPr>
          <c:invertIfNegative val="0"/>
          <c:cat>
            <c:strRef>
              <c:f>'[Anket-sonuc-toplu (1).xlsx]Sayfa 7'!$G$15:$H$15</c:f>
              <c:strCache>
                <c:ptCount val="2"/>
                <c:pt idx="0">
                  <c:v>Evet</c:v>
                </c:pt>
                <c:pt idx="1">
                  <c:v>Hayır</c:v>
                </c:pt>
              </c:strCache>
            </c:strRef>
          </c:cat>
          <c:val>
            <c:numRef>
              <c:f>'[Anket-sonuc-toplu (1).xlsx]Sayfa 7'!$G$18:$H$18</c:f>
              <c:numCache>
                <c:formatCode>General</c:formatCode>
                <c:ptCount val="2"/>
                <c:pt idx="0">
                  <c:v>72</c:v>
                </c:pt>
                <c:pt idx="1">
                  <c:v>13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16571520"/>
        <c:axId val="116585600"/>
      </c:barChart>
      <c:catAx>
        <c:axId val="11657152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tr-TR"/>
          </a:p>
        </c:txPr>
        <c:crossAx val="116585600"/>
        <c:crosses val="autoZero"/>
        <c:auto val="1"/>
        <c:lblAlgn val="ctr"/>
        <c:lblOffset val="100"/>
        <c:noMultiLvlLbl val="0"/>
      </c:catAx>
      <c:valAx>
        <c:axId val="1165856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/>
            </a:pPr>
            <a:endParaRPr lang="tr-TR"/>
          </a:p>
        </c:txPr>
        <c:crossAx val="116571520"/>
        <c:crosses val="autoZero"/>
        <c:crossBetween val="between"/>
        <c:majorUnit val="2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latin typeface="Arial" panose="020B0604020202020204" pitchFamily="34" charset="0"/>
          <a:cs typeface="Arial" panose="020B0604020202020204" pitchFamily="34" charset="0"/>
        </a:defRPr>
      </a:pPr>
      <a:endParaRPr lang="tr-TR"/>
    </a:p>
  </c:txPr>
  <c:externalData r:id="rId1">
    <c:autoUpdate val="0"/>
  </c:externalData>
</c:chartSpace>
</file>

<file path=ppt/charts/chart2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'[Anket-sonuc-toplu (1).xlsx]Sayfa 7'!$F$28</c:f>
              <c:strCache>
                <c:ptCount val="1"/>
                <c:pt idx="0">
                  <c:v>BUT</c:v>
                </c:pt>
              </c:strCache>
            </c:strRef>
          </c:tx>
          <c:spPr>
            <a:solidFill>
              <a:srgbClr val="00B050"/>
            </a:solidFill>
            <a:ln>
              <a:solidFill>
                <a:srgbClr val="00B050"/>
              </a:solidFill>
            </a:ln>
            <a:effectLst/>
          </c:spPr>
          <c:invertIfNegative val="0"/>
          <c:cat>
            <c:strRef>
              <c:f>'[Anket-sonuc-toplu (1).xlsx]Sayfa 7'!$G$27:$H$27</c:f>
              <c:strCache>
                <c:ptCount val="2"/>
                <c:pt idx="0">
                  <c:v>Evet</c:v>
                </c:pt>
                <c:pt idx="1">
                  <c:v>Hayır</c:v>
                </c:pt>
              </c:strCache>
            </c:strRef>
          </c:cat>
          <c:val>
            <c:numRef>
              <c:f>'[Anket-sonuc-toplu (1).xlsx]Sayfa 7'!$G$28:$H$28</c:f>
              <c:numCache>
                <c:formatCode>General</c:formatCode>
                <c:ptCount val="2"/>
                <c:pt idx="0">
                  <c:v>24</c:v>
                </c:pt>
                <c:pt idx="1">
                  <c:v>13</c:v>
                </c:pt>
              </c:numCache>
            </c:numRef>
          </c:val>
        </c:ser>
        <c:ser>
          <c:idx val="1"/>
          <c:order val="1"/>
          <c:tx>
            <c:strRef>
              <c:f>'[Anket-sonuc-toplu (1).xlsx]Sayfa 7'!$F$29</c:f>
              <c:strCache>
                <c:ptCount val="1"/>
                <c:pt idx="0">
                  <c:v>TGM</c:v>
                </c:pt>
              </c:strCache>
            </c:strRef>
          </c:tx>
          <c:spPr>
            <a:solidFill>
              <a:srgbClr val="92D050"/>
            </a:solidFill>
            <a:ln>
              <a:solidFill>
                <a:srgbClr val="92D050"/>
              </a:solidFill>
            </a:ln>
            <a:effectLst/>
          </c:spPr>
          <c:invertIfNegative val="0"/>
          <c:cat>
            <c:strRef>
              <c:f>'[Anket-sonuc-toplu (1).xlsx]Sayfa 7'!$G$27:$H$27</c:f>
              <c:strCache>
                <c:ptCount val="2"/>
                <c:pt idx="0">
                  <c:v>Evet</c:v>
                </c:pt>
                <c:pt idx="1">
                  <c:v>Hayır</c:v>
                </c:pt>
              </c:strCache>
            </c:strRef>
          </c:cat>
          <c:val>
            <c:numRef>
              <c:f>'[Anket-sonuc-toplu (1).xlsx]Sayfa 7'!$G$29:$H$29</c:f>
              <c:numCache>
                <c:formatCode>General</c:formatCode>
                <c:ptCount val="2"/>
                <c:pt idx="0">
                  <c:v>28</c:v>
                </c:pt>
                <c:pt idx="1">
                  <c:v>20</c:v>
                </c:pt>
              </c:numCache>
            </c:numRef>
          </c:val>
        </c:ser>
        <c:ser>
          <c:idx val="2"/>
          <c:order val="2"/>
          <c:tx>
            <c:strRef>
              <c:f>'[Anket-sonuc-toplu (1).xlsx]Sayfa 7'!$F$30</c:f>
              <c:strCache>
                <c:ptCount val="1"/>
                <c:pt idx="0">
                  <c:v>TBTF</c:v>
                </c:pt>
              </c:strCache>
            </c:strRef>
          </c:tx>
          <c:spPr>
            <a:solidFill>
              <a:srgbClr val="FFC000"/>
            </a:solidFill>
            <a:ln>
              <a:solidFill>
                <a:srgbClr val="FFC000"/>
              </a:solidFill>
            </a:ln>
            <a:effectLst/>
          </c:spPr>
          <c:invertIfNegative val="0"/>
          <c:cat>
            <c:strRef>
              <c:f>'[Anket-sonuc-toplu (1).xlsx]Sayfa 7'!$G$27:$H$27</c:f>
              <c:strCache>
                <c:ptCount val="2"/>
                <c:pt idx="0">
                  <c:v>Evet</c:v>
                </c:pt>
                <c:pt idx="1">
                  <c:v>Hayır</c:v>
                </c:pt>
              </c:strCache>
            </c:strRef>
          </c:cat>
          <c:val>
            <c:numRef>
              <c:f>'[Anket-sonuc-toplu (1).xlsx]Sayfa 7'!$G$30:$H$30</c:f>
              <c:numCache>
                <c:formatCode>General</c:formatCode>
                <c:ptCount val="2"/>
                <c:pt idx="0">
                  <c:v>52</c:v>
                </c:pt>
                <c:pt idx="1">
                  <c:v>33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16627328"/>
        <c:axId val="116628864"/>
      </c:barChart>
      <c:catAx>
        <c:axId val="11662732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tr-TR"/>
          </a:p>
        </c:txPr>
        <c:crossAx val="116628864"/>
        <c:crosses val="autoZero"/>
        <c:auto val="1"/>
        <c:lblAlgn val="ctr"/>
        <c:lblOffset val="100"/>
        <c:noMultiLvlLbl val="0"/>
      </c:catAx>
      <c:valAx>
        <c:axId val="1166288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/>
            </a:pPr>
            <a:endParaRPr lang="tr-TR"/>
          </a:p>
        </c:txPr>
        <c:crossAx val="116627328"/>
        <c:crosses val="autoZero"/>
        <c:crossBetween val="between"/>
        <c:majorUnit val="2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latin typeface="Arial" panose="020B0604020202020204" pitchFamily="34" charset="0"/>
          <a:cs typeface="Arial" panose="020B0604020202020204" pitchFamily="34" charset="0"/>
        </a:defRPr>
      </a:pPr>
      <a:endParaRPr lang="tr-TR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'[Anket-sonuc-toplu.xlsx]Sayfa 2'!$B$23</c:f>
              <c:strCache>
                <c:ptCount val="1"/>
                <c:pt idx="0">
                  <c:v>TBTF-Toplam</c:v>
                </c:pt>
              </c:strCache>
            </c:strRef>
          </c:tx>
          <c:spPr>
            <a:ln w="28575" cap="rnd">
              <a:solidFill>
                <a:srgbClr val="FFC000"/>
              </a:solidFill>
              <a:round/>
            </a:ln>
            <a:effectLst/>
          </c:spPr>
          <c:marker>
            <c:symbol val="none"/>
          </c:marker>
          <c:cat>
            <c:strRef>
              <c:f>'[Anket-sonuc-toplu.xlsx]Sayfa 2'!$C$13:$V$13</c:f>
              <c:strCache>
                <c:ptCount val="20"/>
                <c:pt idx="0">
                  <c:v>&lt;1000</c:v>
                </c:pt>
                <c:pt idx="1">
                  <c:v>1001-5000</c:v>
                </c:pt>
                <c:pt idx="2">
                  <c:v>5001-10000</c:v>
                </c:pt>
                <c:pt idx="3">
                  <c:v>10001-25000</c:v>
                </c:pt>
                <c:pt idx="4">
                  <c:v>25001-50000</c:v>
                </c:pt>
                <c:pt idx="5">
                  <c:v>50001-75000</c:v>
                </c:pt>
                <c:pt idx="6">
                  <c:v>75001-100000</c:v>
                </c:pt>
                <c:pt idx="7">
                  <c:v>100001-120000</c:v>
                </c:pt>
                <c:pt idx="8">
                  <c:v>120001-130000</c:v>
                </c:pt>
                <c:pt idx="9">
                  <c:v>130001-140000</c:v>
                </c:pt>
                <c:pt idx="10">
                  <c:v>140001-150000</c:v>
                </c:pt>
                <c:pt idx="11">
                  <c:v>150001-160000</c:v>
                </c:pt>
                <c:pt idx="12">
                  <c:v>160001-170000</c:v>
                </c:pt>
                <c:pt idx="13">
                  <c:v>170001-180000</c:v>
                </c:pt>
                <c:pt idx="14">
                  <c:v>180001-190000</c:v>
                </c:pt>
                <c:pt idx="15">
                  <c:v>190001-200000</c:v>
                </c:pt>
                <c:pt idx="16">
                  <c:v>200001-210000</c:v>
                </c:pt>
                <c:pt idx="17">
                  <c:v>210001-220000</c:v>
                </c:pt>
                <c:pt idx="18">
                  <c:v>220001-230000</c:v>
                </c:pt>
                <c:pt idx="19">
                  <c:v>&gt; 230001</c:v>
                </c:pt>
              </c:strCache>
            </c:strRef>
          </c:cat>
          <c:val>
            <c:numRef>
              <c:f>'[Anket-sonuc-toplu.xlsx]Sayfa 2'!$C$23:$V$23</c:f>
              <c:numCache>
                <c:formatCode>General</c:formatCode>
                <c:ptCount val="20"/>
                <c:pt idx="0">
                  <c:v>1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3</c:v>
                </c:pt>
                <c:pt idx="5">
                  <c:v>19</c:v>
                </c:pt>
                <c:pt idx="6">
                  <c:v>21</c:v>
                </c:pt>
                <c:pt idx="7">
                  <c:v>15</c:v>
                </c:pt>
                <c:pt idx="8">
                  <c:v>3</c:v>
                </c:pt>
                <c:pt idx="9">
                  <c:v>3</c:v>
                </c:pt>
                <c:pt idx="10">
                  <c:v>6</c:v>
                </c:pt>
                <c:pt idx="11">
                  <c:v>4</c:v>
                </c:pt>
                <c:pt idx="12">
                  <c:v>1</c:v>
                </c:pt>
                <c:pt idx="13">
                  <c:v>1</c:v>
                </c:pt>
                <c:pt idx="14">
                  <c:v>1</c:v>
                </c:pt>
                <c:pt idx="15">
                  <c:v>0</c:v>
                </c:pt>
                <c:pt idx="16">
                  <c:v>1</c:v>
                </c:pt>
                <c:pt idx="17">
                  <c:v>0</c:v>
                </c:pt>
                <c:pt idx="18">
                  <c:v>0</c:v>
                </c:pt>
                <c:pt idx="19">
                  <c:v>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0077440"/>
        <c:axId val="90099712"/>
      </c:lineChart>
      <c:catAx>
        <c:axId val="900774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tr-TR"/>
          </a:p>
        </c:txPr>
        <c:crossAx val="90099712"/>
        <c:crosses val="autoZero"/>
        <c:auto val="1"/>
        <c:lblAlgn val="ctr"/>
        <c:lblOffset val="100"/>
        <c:noMultiLvlLbl val="0"/>
      </c:catAx>
      <c:valAx>
        <c:axId val="9009971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tr-TR"/>
          </a:p>
        </c:txPr>
        <c:crossAx val="900774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tr-TR"/>
    </a:p>
  </c:txPr>
  <c:externalData r:id="rId1">
    <c:autoUpdate val="0"/>
  </c:externalData>
</c:chartSpace>
</file>

<file path=ppt/charts/chart2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'[Anket-sonuc-toplu (1).xlsx]Sayfa 7'!$F$39</c:f>
              <c:strCache>
                <c:ptCount val="1"/>
                <c:pt idx="0">
                  <c:v>BUT</c:v>
                </c:pt>
              </c:strCache>
            </c:strRef>
          </c:tx>
          <c:spPr>
            <a:solidFill>
              <a:srgbClr val="00B050"/>
            </a:solidFill>
            <a:ln>
              <a:solidFill>
                <a:srgbClr val="00B050"/>
              </a:solidFill>
            </a:ln>
            <a:effectLst/>
          </c:spPr>
          <c:invertIfNegative val="0"/>
          <c:cat>
            <c:strRef>
              <c:f>'[Anket-sonuc-toplu (1).xlsx]Sayfa 7'!$G$38:$H$38</c:f>
              <c:strCache>
                <c:ptCount val="2"/>
                <c:pt idx="0">
                  <c:v>Evet</c:v>
                </c:pt>
                <c:pt idx="1">
                  <c:v>Hayır</c:v>
                </c:pt>
              </c:strCache>
            </c:strRef>
          </c:cat>
          <c:val>
            <c:numRef>
              <c:f>'[Anket-sonuc-toplu (1).xlsx]Sayfa 7'!$G$39:$H$39</c:f>
              <c:numCache>
                <c:formatCode>General</c:formatCode>
                <c:ptCount val="2"/>
                <c:pt idx="0">
                  <c:v>28</c:v>
                </c:pt>
                <c:pt idx="1">
                  <c:v>9</c:v>
                </c:pt>
              </c:numCache>
            </c:numRef>
          </c:val>
        </c:ser>
        <c:ser>
          <c:idx val="1"/>
          <c:order val="1"/>
          <c:tx>
            <c:strRef>
              <c:f>'[Anket-sonuc-toplu (1).xlsx]Sayfa 7'!$F$40</c:f>
              <c:strCache>
                <c:ptCount val="1"/>
                <c:pt idx="0">
                  <c:v>TGM</c:v>
                </c:pt>
              </c:strCache>
            </c:strRef>
          </c:tx>
          <c:spPr>
            <a:solidFill>
              <a:srgbClr val="92D050"/>
            </a:solidFill>
            <a:ln>
              <a:solidFill>
                <a:srgbClr val="92D050"/>
              </a:solidFill>
            </a:ln>
            <a:effectLst/>
          </c:spPr>
          <c:invertIfNegative val="0"/>
          <c:cat>
            <c:strRef>
              <c:f>'[Anket-sonuc-toplu (1).xlsx]Sayfa 7'!$G$38:$H$38</c:f>
              <c:strCache>
                <c:ptCount val="2"/>
                <c:pt idx="0">
                  <c:v>Evet</c:v>
                </c:pt>
                <c:pt idx="1">
                  <c:v>Hayır</c:v>
                </c:pt>
              </c:strCache>
            </c:strRef>
          </c:cat>
          <c:val>
            <c:numRef>
              <c:f>'[Anket-sonuc-toplu (1).xlsx]Sayfa 7'!$G$40:$H$40</c:f>
              <c:numCache>
                <c:formatCode>General</c:formatCode>
                <c:ptCount val="2"/>
                <c:pt idx="0">
                  <c:v>35</c:v>
                </c:pt>
                <c:pt idx="1">
                  <c:v>12</c:v>
                </c:pt>
              </c:numCache>
            </c:numRef>
          </c:val>
        </c:ser>
        <c:ser>
          <c:idx val="2"/>
          <c:order val="2"/>
          <c:tx>
            <c:strRef>
              <c:f>'[Anket-sonuc-toplu (1).xlsx]Sayfa 7'!$F$41</c:f>
              <c:strCache>
                <c:ptCount val="1"/>
                <c:pt idx="0">
                  <c:v>TBTF</c:v>
                </c:pt>
              </c:strCache>
            </c:strRef>
          </c:tx>
          <c:spPr>
            <a:solidFill>
              <a:srgbClr val="FFC000"/>
            </a:solidFill>
            <a:ln>
              <a:solidFill>
                <a:srgbClr val="FFC000"/>
              </a:solidFill>
            </a:ln>
            <a:effectLst/>
          </c:spPr>
          <c:invertIfNegative val="0"/>
          <c:cat>
            <c:strRef>
              <c:f>'[Anket-sonuc-toplu (1).xlsx]Sayfa 7'!$G$38:$H$38</c:f>
              <c:strCache>
                <c:ptCount val="2"/>
                <c:pt idx="0">
                  <c:v>Evet</c:v>
                </c:pt>
                <c:pt idx="1">
                  <c:v>Hayır</c:v>
                </c:pt>
              </c:strCache>
            </c:strRef>
          </c:cat>
          <c:val>
            <c:numRef>
              <c:f>'[Anket-sonuc-toplu (1).xlsx]Sayfa 7'!$G$41:$H$41</c:f>
              <c:numCache>
                <c:formatCode>General</c:formatCode>
                <c:ptCount val="2"/>
                <c:pt idx="0">
                  <c:v>63</c:v>
                </c:pt>
                <c:pt idx="1">
                  <c:v>21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17072256"/>
        <c:axId val="117073792"/>
      </c:barChart>
      <c:catAx>
        <c:axId val="11707225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tr-TR"/>
          </a:p>
        </c:txPr>
        <c:crossAx val="117073792"/>
        <c:crosses val="autoZero"/>
        <c:auto val="1"/>
        <c:lblAlgn val="ctr"/>
        <c:lblOffset val="100"/>
        <c:noMultiLvlLbl val="0"/>
      </c:catAx>
      <c:valAx>
        <c:axId val="1170737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/>
            </a:pPr>
            <a:endParaRPr lang="tr-TR"/>
          </a:p>
        </c:txPr>
        <c:crossAx val="1170722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latin typeface="Arial" panose="020B0604020202020204" pitchFamily="34" charset="0"/>
          <a:cs typeface="Arial" panose="020B0604020202020204" pitchFamily="34" charset="0"/>
        </a:defRPr>
      </a:pPr>
      <a:endParaRPr lang="tr-TR"/>
    </a:p>
  </c:txPr>
  <c:externalData r:id="rId1">
    <c:autoUpdate val="0"/>
  </c:externalData>
</c:chartSpace>
</file>

<file path=ppt/charts/chart2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'[Anket-sonuc-toplu (1).xlsx]Son sorular'!$E$3</c:f>
              <c:strCache>
                <c:ptCount val="1"/>
                <c:pt idx="0">
                  <c:v>BUT</c:v>
                </c:pt>
              </c:strCache>
            </c:strRef>
          </c:tx>
          <c:spPr>
            <a:solidFill>
              <a:srgbClr val="00B050"/>
            </a:solidFill>
            <a:ln>
              <a:solidFill>
                <a:srgbClr val="00B050"/>
              </a:solidFill>
            </a:ln>
            <a:effectLst/>
          </c:spPr>
          <c:invertIfNegative val="0"/>
          <c:cat>
            <c:strRef>
              <c:f>'[Anket-sonuc-toplu (1).xlsx]Son sorular'!$F$2:$G$2</c:f>
              <c:strCache>
                <c:ptCount val="2"/>
                <c:pt idx="0">
                  <c:v>Evet</c:v>
                </c:pt>
                <c:pt idx="1">
                  <c:v>Hayır</c:v>
                </c:pt>
              </c:strCache>
            </c:strRef>
          </c:cat>
          <c:val>
            <c:numRef>
              <c:f>'[Anket-sonuc-toplu (1).xlsx]Son sorular'!$F$3:$G$3</c:f>
              <c:numCache>
                <c:formatCode>General</c:formatCode>
                <c:ptCount val="2"/>
                <c:pt idx="0">
                  <c:v>30</c:v>
                </c:pt>
                <c:pt idx="1">
                  <c:v>6</c:v>
                </c:pt>
              </c:numCache>
            </c:numRef>
          </c:val>
        </c:ser>
        <c:ser>
          <c:idx val="1"/>
          <c:order val="1"/>
          <c:tx>
            <c:strRef>
              <c:f>'[Anket-sonuc-toplu (1).xlsx]Son sorular'!$E$4</c:f>
              <c:strCache>
                <c:ptCount val="1"/>
                <c:pt idx="0">
                  <c:v>TGM</c:v>
                </c:pt>
              </c:strCache>
            </c:strRef>
          </c:tx>
          <c:spPr>
            <a:solidFill>
              <a:srgbClr val="92D050"/>
            </a:solidFill>
            <a:ln>
              <a:solidFill>
                <a:srgbClr val="92D050"/>
              </a:solidFill>
            </a:ln>
            <a:effectLst/>
          </c:spPr>
          <c:invertIfNegative val="0"/>
          <c:cat>
            <c:strRef>
              <c:f>'[Anket-sonuc-toplu (1).xlsx]Son sorular'!$F$2:$G$2</c:f>
              <c:strCache>
                <c:ptCount val="2"/>
                <c:pt idx="0">
                  <c:v>Evet</c:v>
                </c:pt>
                <c:pt idx="1">
                  <c:v>Hayır</c:v>
                </c:pt>
              </c:strCache>
            </c:strRef>
          </c:cat>
          <c:val>
            <c:numRef>
              <c:f>'[Anket-sonuc-toplu (1).xlsx]Son sorular'!$F$4:$G$4</c:f>
              <c:numCache>
                <c:formatCode>General</c:formatCode>
                <c:ptCount val="2"/>
                <c:pt idx="0">
                  <c:v>35</c:v>
                </c:pt>
                <c:pt idx="1">
                  <c:v>12</c:v>
                </c:pt>
              </c:numCache>
            </c:numRef>
          </c:val>
        </c:ser>
        <c:ser>
          <c:idx val="2"/>
          <c:order val="2"/>
          <c:tx>
            <c:strRef>
              <c:f>'[Anket-sonuc-toplu (1).xlsx]Son sorular'!$E$5</c:f>
              <c:strCache>
                <c:ptCount val="1"/>
                <c:pt idx="0">
                  <c:v>TBTF</c:v>
                </c:pt>
              </c:strCache>
            </c:strRef>
          </c:tx>
          <c:spPr>
            <a:solidFill>
              <a:srgbClr val="FFC000"/>
            </a:solidFill>
            <a:ln>
              <a:solidFill>
                <a:srgbClr val="FFC000"/>
              </a:solidFill>
            </a:ln>
            <a:effectLst/>
          </c:spPr>
          <c:invertIfNegative val="0"/>
          <c:cat>
            <c:strRef>
              <c:f>'[Anket-sonuc-toplu (1).xlsx]Son sorular'!$F$2:$G$2</c:f>
              <c:strCache>
                <c:ptCount val="2"/>
                <c:pt idx="0">
                  <c:v>Evet</c:v>
                </c:pt>
                <c:pt idx="1">
                  <c:v>Hayır</c:v>
                </c:pt>
              </c:strCache>
            </c:strRef>
          </c:cat>
          <c:val>
            <c:numRef>
              <c:f>'[Anket-sonuc-toplu (1).xlsx]Son sorular'!$F$5:$G$5</c:f>
              <c:numCache>
                <c:formatCode>General</c:formatCode>
                <c:ptCount val="2"/>
                <c:pt idx="0">
                  <c:v>65</c:v>
                </c:pt>
                <c:pt idx="1">
                  <c:v>18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14709248"/>
        <c:axId val="114710784"/>
      </c:barChart>
      <c:catAx>
        <c:axId val="11470924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tr-TR"/>
          </a:p>
        </c:txPr>
        <c:crossAx val="114710784"/>
        <c:crosses val="autoZero"/>
        <c:auto val="1"/>
        <c:lblAlgn val="ctr"/>
        <c:lblOffset val="100"/>
        <c:noMultiLvlLbl val="0"/>
      </c:catAx>
      <c:valAx>
        <c:axId val="1147107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/>
            </a:pPr>
            <a:endParaRPr lang="tr-TR"/>
          </a:p>
        </c:txPr>
        <c:crossAx val="114709248"/>
        <c:crosses val="autoZero"/>
        <c:crossBetween val="between"/>
        <c:majorUnit val="2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latin typeface="Arial" panose="020B0604020202020204" pitchFamily="34" charset="0"/>
          <a:cs typeface="Arial" panose="020B0604020202020204" pitchFamily="34" charset="0"/>
        </a:defRPr>
      </a:pPr>
      <a:endParaRPr lang="tr-TR"/>
    </a:p>
  </c:txPr>
  <c:externalData r:id="rId1">
    <c:autoUpdate val="0"/>
  </c:externalData>
</c:chartSpace>
</file>

<file path=ppt/charts/chart2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'[Anket-sonuc-toplu (1).xlsx]Son sorular'!$E$15</c:f>
              <c:strCache>
                <c:ptCount val="1"/>
                <c:pt idx="0">
                  <c:v>BUT</c:v>
                </c:pt>
              </c:strCache>
            </c:strRef>
          </c:tx>
          <c:spPr>
            <a:solidFill>
              <a:srgbClr val="00B050"/>
            </a:solidFill>
            <a:ln>
              <a:solidFill>
                <a:srgbClr val="00B050"/>
              </a:solidFill>
            </a:ln>
            <a:effectLst/>
          </c:spPr>
          <c:invertIfNegative val="0"/>
          <c:cat>
            <c:strRef>
              <c:f>'[Anket-sonuc-toplu (1).xlsx]Son sorular'!$F$14:$G$14</c:f>
              <c:strCache>
                <c:ptCount val="2"/>
                <c:pt idx="0">
                  <c:v>Evet</c:v>
                </c:pt>
                <c:pt idx="1">
                  <c:v>Hayır</c:v>
                </c:pt>
              </c:strCache>
            </c:strRef>
          </c:cat>
          <c:val>
            <c:numRef>
              <c:f>'[Anket-sonuc-toplu (1).xlsx]Son sorular'!$F$15:$G$15</c:f>
              <c:numCache>
                <c:formatCode>General</c:formatCode>
                <c:ptCount val="2"/>
                <c:pt idx="0">
                  <c:v>31</c:v>
                </c:pt>
                <c:pt idx="1">
                  <c:v>5</c:v>
                </c:pt>
              </c:numCache>
            </c:numRef>
          </c:val>
        </c:ser>
        <c:ser>
          <c:idx val="1"/>
          <c:order val="1"/>
          <c:tx>
            <c:strRef>
              <c:f>'[Anket-sonuc-toplu (1).xlsx]Son sorular'!$E$16</c:f>
              <c:strCache>
                <c:ptCount val="1"/>
                <c:pt idx="0">
                  <c:v>TGM</c:v>
                </c:pt>
              </c:strCache>
            </c:strRef>
          </c:tx>
          <c:spPr>
            <a:solidFill>
              <a:srgbClr val="92D050"/>
            </a:solidFill>
            <a:ln>
              <a:solidFill>
                <a:srgbClr val="92D050"/>
              </a:solidFill>
            </a:ln>
            <a:effectLst/>
          </c:spPr>
          <c:invertIfNegative val="0"/>
          <c:cat>
            <c:strRef>
              <c:f>'[Anket-sonuc-toplu (1).xlsx]Son sorular'!$F$14:$G$14</c:f>
              <c:strCache>
                <c:ptCount val="2"/>
                <c:pt idx="0">
                  <c:v>Evet</c:v>
                </c:pt>
                <c:pt idx="1">
                  <c:v>Hayır</c:v>
                </c:pt>
              </c:strCache>
            </c:strRef>
          </c:cat>
          <c:val>
            <c:numRef>
              <c:f>'[Anket-sonuc-toplu (1).xlsx]Son sorular'!$F$16:$G$16</c:f>
              <c:numCache>
                <c:formatCode>General</c:formatCode>
                <c:ptCount val="2"/>
                <c:pt idx="0">
                  <c:v>38</c:v>
                </c:pt>
                <c:pt idx="1">
                  <c:v>9</c:v>
                </c:pt>
              </c:numCache>
            </c:numRef>
          </c:val>
        </c:ser>
        <c:ser>
          <c:idx val="2"/>
          <c:order val="2"/>
          <c:tx>
            <c:strRef>
              <c:f>'[Anket-sonuc-toplu (1).xlsx]Son sorular'!$E$17</c:f>
              <c:strCache>
                <c:ptCount val="1"/>
                <c:pt idx="0">
                  <c:v>TBTF</c:v>
                </c:pt>
              </c:strCache>
            </c:strRef>
          </c:tx>
          <c:spPr>
            <a:solidFill>
              <a:srgbClr val="FFC000"/>
            </a:solidFill>
            <a:ln>
              <a:solidFill>
                <a:srgbClr val="FFC000"/>
              </a:solidFill>
            </a:ln>
            <a:effectLst/>
          </c:spPr>
          <c:invertIfNegative val="0"/>
          <c:cat>
            <c:strRef>
              <c:f>'[Anket-sonuc-toplu (1).xlsx]Son sorular'!$F$14:$G$14</c:f>
              <c:strCache>
                <c:ptCount val="2"/>
                <c:pt idx="0">
                  <c:v>Evet</c:v>
                </c:pt>
                <c:pt idx="1">
                  <c:v>Hayır</c:v>
                </c:pt>
              </c:strCache>
            </c:strRef>
          </c:cat>
          <c:val>
            <c:numRef>
              <c:f>'[Anket-sonuc-toplu (1).xlsx]Son sorular'!$F$17:$G$17</c:f>
              <c:numCache>
                <c:formatCode>General</c:formatCode>
                <c:ptCount val="2"/>
                <c:pt idx="0">
                  <c:v>69</c:v>
                </c:pt>
                <c:pt idx="1">
                  <c:v>14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14744320"/>
        <c:axId val="114750208"/>
      </c:barChart>
      <c:catAx>
        <c:axId val="11474432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tr-TR"/>
          </a:p>
        </c:txPr>
        <c:crossAx val="114750208"/>
        <c:crosses val="autoZero"/>
        <c:auto val="1"/>
        <c:lblAlgn val="ctr"/>
        <c:lblOffset val="100"/>
        <c:noMultiLvlLbl val="0"/>
      </c:catAx>
      <c:valAx>
        <c:axId val="1147502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/>
            </a:pPr>
            <a:endParaRPr lang="tr-TR"/>
          </a:p>
        </c:txPr>
        <c:crossAx val="114744320"/>
        <c:crosses val="autoZero"/>
        <c:crossBetween val="between"/>
        <c:majorUnit val="2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latin typeface="Arial" panose="020B0604020202020204" pitchFamily="34" charset="0"/>
          <a:cs typeface="Arial" panose="020B0604020202020204" pitchFamily="34" charset="0"/>
        </a:defRPr>
      </a:pPr>
      <a:endParaRPr lang="tr-TR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'[Anket-sonuc-toplu.xlsx]Sayfa 2'!$B$29</c:f>
              <c:strCache>
                <c:ptCount val="1"/>
                <c:pt idx="0">
                  <c:v>BUT-Toplam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'[Anket-sonuc-toplu.xlsx]Sayfa 2'!$C$25:$G$25</c:f>
              <c:strCache>
                <c:ptCount val="5"/>
                <c:pt idx="0">
                  <c:v>Ailemle Kalıyorum</c:v>
                </c:pt>
                <c:pt idx="1">
                  <c:v>Ayhan Şahenk Yurdu’nda Kalıyorum</c:v>
                </c:pt>
                <c:pt idx="2">
                  <c:v>Özel Yurtta Kalıyorum</c:v>
                </c:pt>
                <c:pt idx="3">
                  <c:v>Devlet Yurdunda Kalıyorum</c:v>
                </c:pt>
                <c:pt idx="4">
                  <c:v>Kiralık Evde Kalıyorum</c:v>
                </c:pt>
              </c:strCache>
            </c:strRef>
          </c:cat>
          <c:val>
            <c:numRef>
              <c:f>'[Anket-sonuc-toplu.xlsx]Sayfa 2'!$C$29:$G$29</c:f>
              <c:numCache>
                <c:formatCode>General</c:formatCode>
                <c:ptCount val="5"/>
                <c:pt idx="0">
                  <c:v>19</c:v>
                </c:pt>
                <c:pt idx="1">
                  <c:v>10</c:v>
                </c:pt>
                <c:pt idx="2">
                  <c:v>3</c:v>
                </c:pt>
                <c:pt idx="3">
                  <c:v>0</c:v>
                </c:pt>
                <c:pt idx="4">
                  <c:v>4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90145920"/>
        <c:axId val="90157056"/>
      </c:barChart>
      <c:catAx>
        <c:axId val="901459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tr-TR"/>
          </a:p>
        </c:txPr>
        <c:crossAx val="90157056"/>
        <c:crosses val="autoZero"/>
        <c:auto val="1"/>
        <c:lblAlgn val="ctr"/>
        <c:lblOffset val="100"/>
        <c:noMultiLvlLbl val="0"/>
      </c:catAx>
      <c:valAx>
        <c:axId val="9015705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/>
            </a:pPr>
            <a:endParaRPr lang="tr-TR"/>
          </a:p>
        </c:txPr>
        <c:crossAx val="90145920"/>
        <c:crosses val="autoZero"/>
        <c:crossBetween val="between"/>
        <c:majorUnit val="5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100">
          <a:latin typeface="Arial" panose="020B0604020202020204" pitchFamily="34" charset="0"/>
          <a:cs typeface="Arial" panose="020B0604020202020204" pitchFamily="34" charset="0"/>
        </a:defRPr>
      </a:pPr>
      <a:endParaRPr lang="tr-TR"/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'[Anket-sonuc-toplu.xlsx]Sayfa 2'!$B$33</c:f>
              <c:strCache>
                <c:ptCount val="1"/>
                <c:pt idx="0">
                  <c:v>TGM-Toplam</c:v>
                </c:pt>
              </c:strCache>
            </c:strRef>
          </c:tx>
          <c:spPr>
            <a:solidFill>
              <a:srgbClr val="92D050"/>
            </a:solidFill>
            <a:ln>
              <a:solidFill>
                <a:srgbClr val="92D05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'[Anket-sonuc-toplu.xlsx]Sayfa 2'!$C$25:$G$25</c:f>
              <c:strCache>
                <c:ptCount val="5"/>
                <c:pt idx="0">
                  <c:v>Ailemle Kalıyorum</c:v>
                </c:pt>
                <c:pt idx="1">
                  <c:v>Ayhan Şahenk Yurdu’nda Kalıyorum</c:v>
                </c:pt>
                <c:pt idx="2">
                  <c:v>Özel Yurtta Kalıyorum</c:v>
                </c:pt>
                <c:pt idx="3">
                  <c:v>Devlet Yurdunda Kalıyorum</c:v>
                </c:pt>
                <c:pt idx="4">
                  <c:v>Kiralık Evde Kalıyorum</c:v>
                </c:pt>
              </c:strCache>
            </c:strRef>
          </c:cat>
          <c:val>
            <c:numRef>
              <c:f>'[Anket-sonuc-toplu.xlsx]Sayfa 2'!$C$33:$G$33</c:f>
              <c:numCache>
                <c:formatCode>General</c:formatCode>
                <c:ptCount val="5"/>
                <c:pt idx="0">
                  <c:v>26</c:v>
                </c:pt>
                <c:pt idx="1">
                  <c:v>16</c:v>
                </c:pt>
                <c:pt idx="2">
                  <c:v>0</c:v>
                </c:pt>
                <c:pt idx="3">
                  <c:v>4</c:v>
                </c:pt>
                <c:pt idx="4">
                  <c:v>4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90176128"/>
        <c:axId val="90179072"/>
      </c:barChart>
      <c:catAx>
        <c:axId val="901761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tr-TR"/>
          </a:p>
        </c:txPr>
        <c:crossAx val="90179072"/>
        <c:crosses val="autoZero"/>
        <c:auto val="1"/>
        <c:lblAlgn val="ctr"/>
        <c:lblOffset val="100"/>
        <c:noMultiLvlLbl val="0"/>
      </c:catAx>
      <c:valAx>
        <c:axId val="9017907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/>
            </a:pPr>
            <a:endParaRPr lang="tr-TR"/>
          </a:p>
        </c:txPr>
        <c:crossAx val="901761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100">
          <a:latin typeface="Arial" panose="020B0604020202020204" pitchFamily="34" charset="0"/>
          <a:cs typeface="Arial" panose="020B0604020202020204" pitchFamily="34" charset="0"/>
        </a:defRPr>
      </a:pPr>
      <a:endParaRPr lang="tr-TR"/>
    </a:p>
  </c:txPr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'[Anket-sonuc-toplu.xlsx]Sayfa 2'!$B$35</c:f>
              <c:strCache>
                <c:ptCount val="1"/>
                <c:pt idx="0">
                  <c:v>TBTF-Toplam</c:v>
                </c:pt>
              </c:strCache>
            </c:strRef>
          </c:tx>
          <c:spPr>
            <a:solidFill>
              <a:srgbClr val="FFC000"/>
            </a:solidFill>
            <a:ln>
              <a:solidFill>
                <a:srgbClr val="FFC00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'[Anket-sonuc-toplu.xlsx]Sayfa 2'!$C$25:$G$25</c:f>
              <c:strCache>
                <c:ptCount val="5"/>
                <c:pt idx="0">
                  <c:v>Ailemle Kalıyorum</c:v>
                </c:pt>
                <c:pt idx="1">
                  <c:v>Ayhan Şahenk Yurdu’nda Kalıyorum</c:v>
                </c:pt>
                <c:pt idx="2">
                  <c:v>Özel Yurtta Kalıyorum</c:v>
                </c:pt>
                <c:pt idx="3">
                  <c:v>Devlet Yurdunda Kalıyorum</c:v>
                </c:pt>
                <c:pt idx="4">
                  <c:v>Kiralık Evde Kalıyorum</c:v>
                </c:pt>
              </c:strCache>
            </c:strRef>
          </c:cat>
          <c:val>
            <c:numRef>
              <c:f>'[Anket-sonuc-toplu.xlsx]Sayfa 2'!$C$35:$G$35</c:f>
              <c:numCache>
                <c:formatCode>General</c:formatCode>
                <c:ptCount val="5"/>
                <c:pt idx="0">
                  <c:v>45</c:v>
                </c:pt>
                <c:pt idx="1">
                  <c:v>26</c:v>
                </c:pt>
                <c:pt idx="2">
                  <c:v>3</c:v>
                </c:pt>
                <c:pt idx="3">
                  <c:v>4</c:v>
                </c:pt>
                <c:pt idx="4">
                  <c:v>8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90206592"/>
        <c:axId val="90209280"/>
      </c:barChart>
      <c:catAx>
        <c:axId val="902065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tr-TR"/>
          </a:p>
        </c:txPr>
        <c:crossAx val="90209280"/>
        <c:crosses val="autoZero"/>
        <c:auto val="1"/>
        <c:lblAlgn val="ctr"/>
        <c:lblOffset val="100"/>
        <c:noMultiLvlLbl val="0"/>
      </c:catAx>
      <c:valAx>
        <c:axId val="9020928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/>
            </a:pPr>
            <a:endParaRPr lang="tr-TR"/>
          </a:p>
        </c:txPr>
        <c:crossAx val="90206592"/>
        <c:crosses val="autoZero"/>
        <c:crossBetween val="between"/>
        <c:majorUnit val="10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100">
          <a:latin typeface="Arial" panose="020B0604020202020204" pitchFamily="34" charset="0"/>
          <a:cs typeface="Arial" panose="020B0604020202020204" pitchFamily="34" charset="0"/>
        </a:defRPr>
      </a:pPr>
      <a:endParaRPr lang="tr-TR"/>
    </a:p>
  </c:txPr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'[Anket-sonuc-toplu.xlsx]Sayfa 2'!$F$38</c:f>
              <c:strCache>
                <c:ptCount val="1"/>
                <c:pt idx="0">
                  <c:v>BUT</c:v>
                </c:pt>
              </c:strCache>
            </c:strRef>
          </c:tx>
          <c:spPr>
            <a:solidFill>
              <a:srgbClr val="00B050"/>
            </a:solidFill>
            <a:ln>
              <a:solidFill>
                <a:srgbClr val="00B050"/>
              </a:solidFill>
            </a:ln>
            <a:effectLst/>
          </c:spPr>
          <c:invertIfNegative val="0"/>
          <c:cat>
            <c:strRef>
              <c:f>'[Anket-sonuc-toplu.xlsx]Sayfa 2'!$G$37:$H$37</c:f>
              <c:strCache>
                <c:ptCount val="2"/>
                <c:pt idx="0">
                  <c:v>Evet</c:v>
                </c:pt>
                <c:pt idx="1">
                  <c:v>Hayır</c:v>
                </c:pt>
              </c:strCache>
            </c:strRef>
          </c:cat>
          <c:val>
            <c:numRef>
              <c:f>'[Anket-sonuc-toplu.xlsx]Sayfa 2'!$G$38:$H$38</c:f>
              <c:numCache>
                <c:formatCode>General</c:formatCode>
                <c:ptCount val="2"/>
                <c:pt idx="0">
                  <c:v>7</c:v>
                </c:pt>
                <c:pt idx="1">
                  <c:v>8</c:v>
                </c:pt>
              </c:numCache>
            </c:numRef>
          </c:val>
        </c:ser>
        <c:ser>
          <c:idx val="1"/>
          <c:order val="1"/>
          <c:tx>
            <c:strRef>
              <c:f>'[Anket-sonuc-toplu.xlsx]Sayfa 2'!$F$39</c:f>
              <c:strCache>
                <c:ptCount val="1"/>
                <c:pt idx="0">
                  <c:v>TGM</c:v>
                </c:pt>
              </c:strCache>
            </c:strRef>
          </c:tx>
          <c:spPr>
            <a:solidFill>
              <a:srgbClr val="92D050"/>
            </a:solidFill>
            <a:ln>
              <a:solidFill>
                <a:srgbClr val="92D050"/>
              </a:solidFill>
            </a:ln>
            <a:effectLst/>
          </c:spPr>
          <c:invertIfNegative val="0"/>
          <c:cat>
            <c:strRef>
              <c:f>'[Anket-sonuc-toplu.xlsx]Sayfa 2'!$G$37:$H$37</c:f>
              <c:strCache>
                <c:ptCount val="2"/>
                <c:pt idx="0">
                  <c:v>Evet</c:v>
                </c:pt>
                <c:pt idx="1">
                  <c:v>Hayır</c:v>
                </c:pt>
              </c:strCache>
            </c:strRef>
          </c:cat>
          <c:val>
            <c:numRef>
              <c:f>'[Anket-sonuc-toplu.xlsx]Sayfa 2'!$G$39:$H$39</c:f>
              <c:numCache>
                <c:formatCode>General</c:formatCode>
                <c:ptCount val="2"/>
                <c:pt idx="0">
                  <c:v>13</c:v>
                </c:pt>
                <c:pt idx="1">
                  <c:v>10</c:v>
                </c:pt>
              </c:numCache>
            </c:numRef>
          </c:val>
        </c:ser>
        <c:ser>
          <c:idx val="2"/>
          <c:order val="2"/>
          <c:tx>
            <c:strRef>
              <c:f>'[Anket-sonuc-toplu.xlsx]Sayfa 2'!$F$40</c:f>
              <c:strCache>
                <c:ptCount val="1"/>
                <c:pt idx="0">
                  <c:v>TBTF</c:v>
                </c:pt>
              </c:strCache>
            </c:strRef>
          </c:tx>
          <c:spPr>
            <a:solidFill>
              <a:srgbClr val="FFC000"/>
            </a:solidFill>
            <a:ln>
              <a:solidFill>
                <a:srgbClr val="FFC000"/>
              </a:solidFill>
            </a:ln>
            <a:effectLst/>
          </c:spPr>
          <c:invertIfNegative val="0"/>
          <c:cat>
            <c:strRef>
              <c:f>'[Anket-sonuc-toplu.xlsx]Sayfa 2'!$G$37:$H$37</c:f>
              <c:strCache>
                <c:ptCount val="2"/>
                <c:pt idx="0">
                  <c:v>Evet</c:v>
                </c:pt>
                <c:pt idx="1">
                  <c:v>Hayır</c:v>
                </c:pt>
              </c:strCache>
            </c:strRef>
          </c:cat>
          <c:val>
            <c:numRef>
              <c:f>'[Anket-sonuc-toplu.xlsx]Sayfa 2'!$G$40:$H$40</c:f>
              <c:numCache>
                <c:formatCode>General</c:formatCode>
                <c:ptCount val="2"/>
                <c:pt idx="0">
                  <c:v>20</c:v>
                </c:pt>
                <c:pt idx="1">
                  <c:v>18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06248064"/>
        <c:axId val="106249600"/>
      </c:barChart>
      <c:catAx>
        <c:axId val="10624806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tr-TR"/>
          </a:p>
        </c:txPr>
        <c:crossAx val="106249600"/>
        <c:crosses val="autoZero"/>
        <c:auto val="1"/>
        <c:lblAlgn val="ctr"/>
        <c:lblOffset val="100"/>
        <c:noMultiLvlLbl val="0"/>
      </c:catAx>
      <c:valAx>
        <c:axId val="106249600"/>
        <c:scaling>
          <c:orientation val="minMax"/>
          <c:max val="20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 sz="1400"/>
            </a:pPr>
            <a:endParaRPr lang="tr-TR"/>
          </a:p>
        </c:txPr>
        <c:crossAx val="1062480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latin typeface="Arial" panose="020B0604020202020204" pitchFamily="34" charset="0"/>
          <a:cs typeface="Arial" panose="020B0604020202020204" pitchFamily="34" charset="0"/>
        </a:defRPr>
      </a:pPr>
      <a:endParaRPr lang="tr-TR"/>
    </a:p>
  </c:txPr>
  <c:externalData r:id="rId1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5263520908655523"/>
          <c:y val="2.9325301587347401E-2"/>
          <c:w val="0.79834860134694929"/>
          <c:h val="0.85854207646803293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'[Anket-sonuc-toplu.xlsx]Sayfa 2'!$F$52</c:f>
              <c:strCache>
                <c:ptCount val="1"/>
                <c:pt idx="0">
                  <c:v>BUT</c:v>
                </c:pt>
              </c:strCache>
            </c:strRef>
          </c:tx>
          <c:spPr>
            <a:solidFill>
              <a:srgbClr val="00B050"/>
            </a:solidFill>
            <a:ln>
              <a:solidFill>
                <a:srgbClr val="00B050"/>
              </a:solidFill>
            </a:ln>
            <a:effectLst/>
          </c:spPr>
          <c:invertIfNegative val="0"/>
          <c:cat>
            <c:strRef>
              <c:f>'[Anket-sonuc-toplu.xlsx]Sayfa 2'!$G$51:$H$51</c:f>
              <c:strCache>
                <c:ptCount val="2"/>
                <c:pt idx="0">
                  <c:v>Evet</c:v>
                </c:pt>
                <c:pt idx="1">
                  <c:v>Hayır</c:v>
                </c:pt>
              </c:strCache>
            </c:strRef>
          </c:cat>
          <c:val>
            <c:numRef>
              <c:f>'[Anket-sonuc-toplu.xlsx]Sayfa 2'!$G$52:$H$52</c:f>
              <c:numCache>
                <c:formatCode>General</c:formatCode>
                <c:ptCount val="2"/>
                <c:pt idx="0">
                  <c:v>4</c:v>
                </c:pt>
                <c:pt idx="1">
                  <c:v>10</c:v>
                </c:pt>
              </c:numCache>
            </c:numRef>
          </c:val>
        </c:ser>
        <c:ser>
          <c:idx val="1"/>
          <c:order val="1"/>
          <c:tx>
            <c:strRef>
              <c:f>'[Anket-sonuc-toplu.xlsx]Sayfa 2'!$F$53</c:f>
              <c:strCache>
                <c:ptCount val="1"/>
                <c:pt idx="0">
                  <c:v>TGM</c:v>
                </c:pt>
              </c:strCache>
            </c:strRef>
          </c:tx>
          <c:spPr>
            <a:solidFill>
              <a:srgbClr val="92D050"/>
            </a:solidFill>
            <a:ln>
              <a:solidFill>
                <a:srgbClr val="92D050"/>
              </a:solidFill>
            </a:ln>
            <a:effectLst/>
          </c:spPr>
          <c:invertIfNegative val="0"/>
          <c:cat>
            <c:strRef>
              <c:f>'[Anket-sonuc-toplu.xlsx]Sayfa 2'!$G$51:$H$51</c:f>
              <c:strCache>
                <c:ptCount val="2"/>
                <c:pt idx="0">
                  <c:v>Evet</c:v>
                </c:pt>
                <c:pt idx="1">
                  <c:v>Hayır</c:v>
                </c:pt>
              </c:strCache>
            </c:strRef>
          </c:cat>
          <c:val>
            <c:numRef>
              <c:f>'[Anket-sonuc-toplu.xlsx]Sayfa 2'!$G$53:$H$53</c:f>
              <c:numCache>
                <c:formatCode>General</c:formatCode>
                <c:ptCount val="2"/>
                <c:pt idx="0">
                  <c:v>16</c:v>
                </c:pt>
                <c:pt idx="1">
                  <c:v>9</c:v>
                </c:pt>
              </c:numCache>
            </c:numRef>
          </c:val>
        </c:ser>
        <c:ser>
          <c:idx val="2"/>
          <c:order val="2"/>
          <c:tx>
            <c:strRef>
              <c:f>'[Anket-sonuc-toplu.xlsx]Sayfa 2'!$F$54</c:f>
              <c:strCache>
                <c:ptCount val="1"/>
                <c:pt idx="0">
                  <c:v>TBTF</c:v>
                </c:pt>
              </c:strCache>
            </c:strRef>
          </c:tx>
          <c:spPr>
            <a:solidFill>
              <a:srgbClr val="FFC000"/>
            </a:solidFill>
            <a:ln>
              <a:solidFill>
                <a:srgbClr val="FFC000"/>
              </a:solidFill>
            </a:ln>
            <a:effectLst/>
          </c:spPr>
          <c:invertIfNegative val="0"/>
          <c:cat>
            <c:strRef>
              <c:f>'[Anket-sonuc-toplu.xlsx]Sayfa 2'!$G$51:$H$51</c:f>
              <c:strCache>
                <c:ptCount val="2"/>
                <c:pt idx="0">
                  <c:v>Evet</c:v>
                </c:pt>
                <c:pt idx="1">
                  <c:v>Hayır</c:v>
                </c:pt>
              </c:strCache>
            </c:strRef>
          </c:cat>
          <c:val>
            <c:numRef>
              <c:f>'[Anket-sonuc-toplu.xlsx]Sayfa 2'!$G$54:$H$54</c:f>
              <c:numCache>
                <c:formatCode>General</c:formatCode>
                <c:ptCount val="2"/>
                <c:pt idx="0">
                  <c:v>20</c:v>
                </c:pt>
                <c:pt idx="1">
                  <c:v>19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06287488"/>
        <c:axId val="106289024"/>
      </c:barChart>
      <c:catAx>
        <c:axId val="10628748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tr-TR"/>
          </a:p>
        </c:txPr>
        <c:crossAx val="106289024"/>
        <c:crosses val="autoZero"/>
        <c:auto val="1"/>
        <c:lblAlgn val="ctr"/>
        <c:lblOffset val="100"/>
        <c:noMultiLvlLbl val="0"/>
      </c:catAx>
      <c:valAx>
        <c:axId val="106289024"/>
        <c:scaling>
          <c:orientation val="minMax"/>
          <c:max val="20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 sz="1400"/>
            </a:pPr>
            <a:endParaRPr lang="tr-TR"/>
          </a:p>
        </c:txPr>
        <c:crossAx val="1062874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latin typeface="Arial" panose="020B0604020202020204" pitchFamily="34" charset="0"/>
          <a:cs typeface="Arial" panose="020B0604020202020204" pitchFamily="34" charset="0"/>
        </a:defRPr>
      </a:pPr>
      <a:endParaRPr lang="tr-TR"/>
    </a:p>
  </c:txPr>
  <c:externalData r:id="rId1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'[Anket-sonuc-toplu.xlsx]Sayfa 2'!$F$63</c:f>
              <c:strCache>
                <c:ptCount val="1"/>
                <c:pt idx="0">
                  <c:v>BUT</c:v>
                </c:pt>
              </c:strCache>
            </c:strRef>
          </c:tx>
          <c:spPr>
            <a:solidFill>
              <a:srgbClr val="00B050"/>
            </a:solidFill>
            <a:ln>
              <a:solidFill>
                <a:srgbClr val="00B050"/>
              </a:solidFill>
            </a:ln>
            <a:effectLst/>
          </c:spPr>
          <c:invertIfNegative val="0"/>
          <c:cat>
            <c:strRef>
              <c:f>'[Anket-sonuc-toplu.xlsx]Sayfa 2'!$G$62:$H$62</c:f>
              <c:strCache>
                <c:ptCount val="2"/>
                <c:pt idx="0">
                  <c:v>Evet</c:v>
                </c:pt>
                <c:pt idx="1">
                  <c:v>Hayır</c:v>
                </c:pt>
              </c:strCache>
            </c:strRef>
          </c:cat>
          <c:val>
            <c:numRef>
              <c:f>'[Anket-sonuc-toplu.xlsx]Sayfa 2'!$G$63:$H$63</c:f>
              <c:numCache>
                <c:formatCode>General</c:formatCode>
                <c:ptCount val="2"/>
                <c:pt idx="0">
                  <c:v>14</c:v>
                </c:pt>
                <c:pt idx="1">
                  <c:v>22</c:v>
                </c:pt>
              </c:numCache>
            </c:numRef>
          </c:val>
        </c:ser>
        <c:ser>
          <c:idx val="1"/>
          <c:order val="1"/>
          <c:tx>
            <c:strRef>
              <c:f>'[Anket-sonuc-toplu.xlsx]Sayfa 2'!$F$64</c:f>
              <c:strCache>
                <c:ptCount val="1"/>
                <c:pt idx="0">
                  <c:v>TGM</c:v>
                </c:pt>
              </c:strCache>
            </c:strRef>
          </c:tx>
          <c:spPr>
            <a:solidFill>
              <a:srgbClr val="92D050"/>
            </a:solidFill>
            <a:ln>
              <a:solidFill>
                <a:srgbClr val="92D050"/>
              </a:solidFill>
            </a:ln>
            <a:effectLst/>
          </c:spPr>
          <c:invertIfNegative val="0"/>
          <c:cat>
            <c:strRef>
              <c:f>'[Anket-sonuc-toplu.xlsx]Sayfa 2'!$G$62:$H$62</c:f>
              <c:strCache>
                <c:ptCount val="2"/>
                <c:pt idx="0">
                  <c:v>Evet</c:v>
                </c:pt>
                <c:pt idx="1">
                  <c:v>Hayır</c:v>
                </c:pt>
              </c:strCache>
            </c:strRef>
          </c:cat>
          <c:val>
            <c:numRef>
              <c:f>'[Anket-sonuc-toplu.xlsx]Sayfa 2'!$G$64:$H$64</c:f>
              <c:numCache>
                <c:formatCode>General</c:formatCode>
                <c:ptCount val="2"/>
                <c:pt idx="0">
                  <c:v>7</c:v>
                </c:pt>
                <c:pt idx="1">
                  <c:v>40</c:v>
                </c:pt>
              </c:numCache>
            </c:numRef>
          </c:val>
        </c:ser>
        <c:ser>
          <c:idx val="2"/>
          <c:order val="2"/>
          <c:tx>
            <c:strRef>
              <c:f>'[Anket-sonuc-toplu.xlsx]Sayfa 2'!$F$65</c:f>
              <c:strCache>
                <c:ptCount val="1"/>
                <c:pt idx="0">
                  <c:v>TBTF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'[Anket-sonuc-toplu.xlsx]Sayfa 2'!$G$62:$H$62</c:f>
              <c:strCache>
                <c:ptCount val="2"/>
                <c:pt idx="0">
                  <c:v>Evet</c:v>
                </c:pt>
                <c:pt idx="1">
                  <c:v>Hayır</c:v>
                </c:pt>
              </c:strCache>
            </c:strRef>
          </c:cat>
          <c:val>
            <c:numRef>
              <c:f>'[Anket-sonuc-toplu.xlsx]Sayfa 2'!$G$65:$H$65</c:f>
              <c:numCache>
                <c:formatCode>General</c:formatCode>
                <c:ptCount val="2"/>
                <c:pt idx="0">
                  <c:v>21</c:v>
                </c:pt>
                <c:pt idx="1">
                  <c:v>62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06341504"/>
        <c:axId val="106343040"/>
      </c:barChart>
      <c:catAx>
        <c:axId val="10634150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tr-TR"/>
          </a:p>
        </c:txPr>
        <c:crossAx val="106343040"/>
        <c:crosses val="autoZero"/>
        <c:auto val="1"/>
        <c:lblAlgn val="ctr"/>
        <c:lblOffset val="100"/>
        <c:noMultiLvlLbl val="0"/>
      </c:catAx>
      <c:valAx>
        <c:axId val="1063430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/>
            </a:pPr>
            <a:endParaRPr lang="tr-TR"/>
          </a:p>
        </c:txPr>
        <c:crossAx val="1063415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latin typeface="Arial" panose="020B0604020202020204" pitchFamily="34" charset="0"/>
          <a:cs typeface="Arial" panose="020B0604020202020204" pitchFamily="34" charset="0"/>
        </a:defRPr>
      </a:pPr>
      <a:endParaRPr lang="tr-TR"/>
    </a:p>
  </c:txPr>
  <c:externalData r:id="rId1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'[Anket-sonuc-toplu.xlsx]Sayfa 2'!$B$77</c:f>
              <c:strCache>
                <c:ptCount val="1"/>
                <c:pt idx="0">
                  <c:v>BUT-Toplam</c:v>
                </c:pt>
              </c:strCache>
            </c:strRef>
          </c:tx>
          <c:spPr>
            <a:solidFill>
              <a:srgbClr val="00B050"/>
            </a:solidFill>
            <a:ln>
              <a:solidFill>
                <a:srgbClr val="00B050"/>
              </a:solidFill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'[Anket-sonuc-toplu.xlsx]Sayfa 2'!$C$74:$H$74</c:f>
              <c:strCache>
                <c:ptCount val="6"/>
                <c:pt idx="0">
                  <c:v>Ayhan Şahenk Vakfı Bursu</c:v>
                </c:pt>
                <c:pt idx="1">
                  <c:v>Kredi ve Yurtlar Kurumu Öğrenim Kredisi</c:v>
                </c:pt>
                <c:pt idx="2">
                  <c:v>TÜBİTAK</c:v>
                </c:pt>
                <c:pt idx="3">
                  <c:v>Diğer devlet kurumları</c:v>
                </c:pt>
                <c:pt idx="4">
                  <c:v>Özel kuruluşlar</c:v>
                </c:pt>
                <c:pt idx="5">
                  <c:v>Diğer</c:v>
                </c:pt>
              </c:strCache>
            </c:strRef>
          </c:cat>
          <c:val>
            <c:numRef>
              <c:f>'[Anket-sonuc-toplu.xlsx]Sayfa 2'!$C$77:$H$77</c:f>
              <c:numCache>
                <c:formatCode>General</c:formatCode>
                <c:ptCount val="6"/>
                <c:pt idx="0">
                  <c:v>33</c:v>
                </c:pt>
                <c:pt idx="1">
                  <c:v>10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05521920"/>
        <c:axId val="105524608"/>
        <c:axId val="0"/>
      </c:bar3DChart>
      <c:catAx>
        <c:axId val="1055219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 sz="1200"/>
            </a:pPr>
            <a:endParaRPr lang="tr-TR"/>
          </a:p>
        </c:txPr>
        <c:crossAx val="105524608"/>
        <c:crosses val="autoZero"/>
        <c:auto val="1"/>
        <c:lblAlgn val="ctr"/>
        <c:lblOffset val="100"/>
        <c:noMultiLvlLbl val="0"/>
      </c:catAx>
      <c:valAx>
        <c:axId val="10552460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/>
            </a:pPr>
            <a:endParaRPr lang="tr-TR"/>
          </a:p>
        </c:txPr>
        <c:crossAx val="1055219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latin typeface="Arial" panose="020B0604020202020204" pitchFamily="34" charset="0"/>
          <a:cs typeface="Arial" panose="020B0604020202020204" pitchFamily="34" charset="0"/>
        </a:defRPr>
      </a:pPr>
      <a:endParaRPr lang="tr-TR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'Ilk Sorular'!$K$16</c:f>
              <c:strCache>
                <c:ptCount val="1"/>
                <c:pt idx="0">
                  <c:v>BUT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tr-TR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'Ilk Sorular'!$L$15:$R$15</c:f>
              <c:numCache>
                <c:formatCode>General</c:formatCode>
                <c:ptCount val="7"/>
                <c:pt idx="0">
                  <c:v>19</c:v>
                </c:pt>
                <c:pt idx="1">
                  <c:v>20</c:v>
                </c:pt>
                <c:pt idx="2">
                  <c:v>21</c:v>
                </c:pt>
                <c:pt idx="3">
                  <c:v>22</c:v>
                </c:pt>
                <c:pt idx="4">
                  <c:v>23</c:v>
                </c:pt>
                <c:pt idx="5">
                  <c:v>24</c:v>
                </c:pt>
                <c:pt idx="6">
                  <c:v>26</c:v>
                </c:pt>
              </c:numCache>
            </c:numRef>
          </c:cat>
          <c:val>
            <c:numRef>
              <c:f>'Ilk Sorular'!$L$16:$R$16</c:f>
              <c:numCache>
                <c:formatCode>General</c:formatCode>
                <c:ptCount val="7"/>
                <c:pt idx="0">
                  <c:v>2</c:v>
                </c:pt>
                <c:pt idx="1">
                  <c:v>8</c:v>
                </c:pt>
                <c:pt idx="2">
                  <c:v>23</c:v>
                </c:pt>
                <c:pt idx="3">
                  <c:v>3</c:v>
                </c:pt>
                <c:pt idx="4">
                  <c:v>2</c:v>
                </c:pt>
                <c:pt idx="5">
                  <c:v>1</c:v>
                </c:pt>
                <c:pt idx="6">
                  <c:v>0</c:v>
                </c:pt>
              </c:numCache>
            </c:numRef>
          </c:val>
          <c:smooth val="0"/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87819008"/>
        <c:axId val="87821696"/>
      </c:lineChart>
      <c:catAx>
        <c:axId val="87819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tr-TR"/>
          </a:p>
        </c:txPr>
        <c:crossAx val="87821696"/>
        <c:crosses val="autoZero"/>
        <c:auto val="1"/>
        <c:lblAlgn val="ctr"/>
        <c:lblOffset val="100"/>
        <c:noMultiLvlLbl val="0"/>
      </c:catAx>
      <c:valAx>
        <c:axId val="87821696"/>
        <c:scaling>
          <c:orientation val="minMax"/>
          <c:max val="30"/>
        </c:scaling>
        <c:delete val="0"/>
        <c:axPos val="l"/>
        <c:numFmt formatCode="General" sourceLinked="1"/>
        <c:majorTickMark val="none"/>
        <c:minorTickMark val="none"/>
        <c:tickLblPos val="none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tr-TR"/>
          </a:p>
        </c:txPr>
        <c:crossAx val="87819008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1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tr-TR"/>
    </a:p>
  </c:txPr>
  <c:externalData r:id="rId1">
    <c:autoUpdate val="0"/>
  </c:externalData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27475958005249346"/>
          <c:y val="2.885687523109523E-2"/>
          <c:w val="0.90286351706036749"/>
          <c:h val="0.51746099445902594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'[Anket-sonuc-toplu.xlsx]Sayfa 2'!$B$81</c:f>
              <c:strCache>
                <c:ptCount val="1"/>
                <c:pt idx="0">
                  <c:v>TGM-Toplam</c:v>
                </c:pt>
              </c:strCache>
            </c:strRef>
          </c:tx>
          <c:spPr>
            <a:solidFill>
              <a:srgbClr val="92D050"/>
            </a:solidFill>
            <a:ln>
              <a:solidFill>
                <a:srgbClr val="92D050"/>
              </a:solidFill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'[Anket-sonuc-toplu.xlsx]Sayfa 2'!$C$74:$H$74</c:f>
              <c:strCache>
                <c:ptCount val="6"/>
                <c:pt idx="0">
                  <c:v>Ayhan Şahenk Vakfı Bursu</c:v>
                </c:pt>
                <c:pt idx="1">
                  <c:v>Kredi ve Yurtlar Kurumu Öğrenim Kredisi</c:v>
                </c:pt>
                <c:pt idx="2">
                  <c:v>TÜBİTAK</c:v>
                </c:pt>
                <c:pt idx="3">
                  <c:v>Diğer devlet kurumları</c:v>
                </c:pt>
                <c:pt idx="4">
                  <c:v>Özel kuruluşlar</c:v>
                </c:pt>
                <c:pt idx="5">
                  <c:v>Diğer</c:v>
                </c:pt>
              </c:strCache>
            </c:strRef>
          </c:cat>
          <c:val>
            <c:numRef>
              <c:f>'[Anket-sonuc-toplu.xlsx]Sayfa 2'!$C$81:$H$81</c:f>
              <c:numCache>
                <c:formatCode>General</c:formatCode>
                <c:ptCount val="6"/>
                <c:pt idx="0">
                  <c:v>46</c:v>
                </c:pt>
                <c:pt idx="1">
                  <c:v>3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05552512"/>
        <c:axId val="105563648"/>
        <c:axId val="0"/>
      </c:bar3DChart>
      <c:catAx>
        <c:axId val="1055525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 sz="1200"/>
            </a:pPr>
            <a:endParaRPr lang="tr-TR"/>
          </a:p>
        </c:txPr>
        <c:crossAx val="105563648"/>
        <c:crosses val="autoZero"/>
        <c:auto val="1"/>
        <c:lblAlgn val="ctr"/>
        <c:lblOffset val="100"/>
        <c:noMultiLvlLbl val="0"/>
      </c:catAx>
      <c:valAx>
        <c:axId val="105563648"/>
        <c:scaling>
          <c:orientation val="minMax"/>
          <c:max val="50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/>
            </a:pPr>
            <a:endParaRPr lang="tr-TR"/>
          </a:p>
        </c:txPr>
        <c:crossAx val="105552512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tr-TR"/>
    </a:p>
  </c:txPr>
  <c:externalData r:id="rId1">
    <c:autoUpdate val="0"/>
  </c:externalData>
</c:chartSpace>
</file>

<file path=ppt/charts/chart3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'[Anket-sonuc-toplu.xlsx]Sayfa 2'!$B$83</c:f>
              <c:strCache>
                <c:ptCount val="1"/>
                <c:pt idx="0">
                  <c:v>TBTF-Toplam</c:v>
                </c:pt>
              </c:strCache>
            </c:strRef>
          </c:tx>
          <c:spPr>
            <a:solidFill>
              <a:srgbClr val="FFC000"/>
            </a:solidFill>
            <a:ln>
              <a:solidFill>
                <a:srgbClr val="FFC000"/>
              </a:solidFill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'[Anket-sonuc-toplu.xlsx]Sayfa 2'!$C$74:$H$74</c:f>
              <c:strCache>
                <c:ptCount val="6"/>
                <c:pt idx="0">
                  <c:v>Ayhan Şahenk Vakfı Bursu</c:v>
                </c:pt>
                <c:pt idx="1">
                  <c:v>Kredi ve Yurtlar Kurumu Öğrenim Kredisi</c:v>
                </c:pt>
                <c:pt idx="2">
                  <c:v>TÜBİTAK</c:v>
                </c:pt>
                <c:pt idx="3">
                  <c:v>Diğer devlet kurumları</c:v>
                </c:pt>
                <c:pt idx="4">
                  <c:v>Özel kuruluşlar</c:v>
                </c:pt>
                <c:pt idx="5">
                  <c:v>Diğer</c:v>
                </c:pt>
              </c:strCache>
            </c:strRef>
          </c:cat>
          <c:val>
            <c:numRef>
              <c:f>'[Anket-sonuc-toplu.xlsx]Sayfa 2'!$C$83:$H$83</c:f>
              <c:numCache>
                <c:formatCode>General</c:formatCode>
                <c:ptCount val="6"/>
                <c:pt idx="0">
                  <c:v>79</c:v>
                </c:pt>
                <c:pt idx="1">
                  <c:v>13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05591552"/>
        <c:axId val="105594240"/>
        <c:axId val="0"/>
      </c:bar3DChart>
      <c:catAx>
        <c:axId val="1055915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 sz="1200"/>
            </a:pPr>
            <a:endParaRPr lang="tr-TR"/>
          </a:p>
        </c:txPr>
        <c:crossAx val="105594240"/>
        <c:crosses val="autoZero"/>
        <c:auto val="1"/>
        <c:lblAlgn val="ctr"/>
        <c:lblOffset val="100"/>
        <c:noMultiLvlLbl val="0"/>
      </c:catAx>
      <c:valAx>
        <c:axId val="10559424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/>
            </a:pPr>
            <a:endParaRPr lang="tr-TR"/>
          </a:p>
        </c:txPr>
        <c:crossAx val="1055915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tr-TR"/>
    </a:p>
  </c:txPr>
  <c:externalData r:id="rId1">
    <c:autoUpdate val="0"/>
  </c:externalData>
</c:chartSpace>
</file>

<file path=ppt/charts/chart3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'[Anket-sonuc-toplu.xlsx]Sayfa 3'!$B$5</c:f>
              <c:strCache>
                <c:ptCount val="1"/>
                <c:pt idx="0">
                  <c:v>BUT-Toplam</c:v>
                </c:pt>
              </c:strCache>
            </c:strRef>
          </c:tx>
          <c:spPr>
            <a:solidFill>
              <a:srgbClr val="00B050"/>
            </a:solidFill>
            <a:ln>
              <a:solidFill>
                <a:srgbClr val="00B050"/>
              </a:solidFill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'[Anket-sonuc-toplu.xlsx]Sayfa 3'!$C$1:$H$1</c:f>
              <c:strCache>
                <c:ptCount val="6"/>
                <c:pt idx="0">
                  <c:v>&lt;500</c:v>
                </c:pt>
                <c:pt idx="1">
                  <c:v>501-750</c:v>
                </c:pt>
                <c:pt idx="2">
                  <c:v>751-1000</c:v>
                </c:pt>
                <c:pt idx="3">
                  <c:v>1001-1250</c:v>
                </c:pt>
                <c:pt idx="4">
                  <c:v>1251-1500</c:v>
                </c:pt>
                <c:pt idx="5">
                  <c:v>&gt;1501</c:v>
                </c:pt>
              </c:strCache>
            </c:strRef>
          </c:cat>
          <c:val>
            <c:numRef>
              <c:f>'[Anket-sonuc-toplu.xlsx]Sayfa 3'!$C$5:$H$5</c:f>
              <c:numCache>
                <c:formatCode>General</c:formatCode>
                <c:ptCount val="6"/>
                <c:pt idx="0">
                  <c:v>27</c:v>
                </c:pt>
                <c:pt idx="1">
                  <c:v>1</c:v>
                </c:pt>
                <c:pt idx="2">
                  <c:v>8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05957632"/>
        <c:axId val="105964672"/>
        <c:axId val="0"/>
      </c:bar3DChart>
      <c:catAx>
        <c:axId val="1059576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 sz="1200"/>
            </a:pPr>
            <a:endParaRPr lang="tr-TR"/>
          </a:p>
        </c:txPr>
        <c:crossAx val="105964672"/>
        <c:crosses val="autoZero"/>
        <c:auto val="1"/>
        <c:lblAlgn val="ctr"/>
        <c:lblOffset val="100"/>
        <c:noMultiLvlLbl val="0"/>
      </c:catAx>
      <c:valAx>
        <c:axId val="10596467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/>
            </a:pPr>
            <a:endParaRPr lang="tr-TR"/>
          </a:p>
        </c:txPr>
        <c:crossAx val="105957632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latin typeface="Arial" panose="020B0604020202020204" pitchFamily="34" charset="0"/>
          <a:cs typeface="Arial" panose="020B0604020202020204" pitchFamily="34" charset="0"/>
        </a:defRPr>
      </a:pPr>
      <a:endParaRPr lang="tr-TR"/>
    </a:p>
  </c:txPr>
  <c:externalData r:id="rId1">
    <c:autoUpdate val="0"/>
  </c:externalData>
</c:chartSpace>
</file>

<file path=ppt/charts/chart3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'[Anket-sonuc-toplu.xlsx]Sayfa 3'!$B$9</c:f>
              <c:strCache>
                <c:ptCount val="1"/>
                <c:pt idx="0">
                  <c:v>TGM-Toplam</c:v>
                </c:pt>
              </c:strCache>
            </c:strRef>
          </c:tx>
          <c:spPr>
            <a:solidFill>
              <a:srgbClr val="92D050"/>
            </a:solidFill>
            <a:ln>
              <a:solidFill>
                <a:srgbClr val="92D050"/>
              </a:solidFill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'[Anket-sonuc-toplu.xlsx]Sayfa 3'!$C$1:$H$1</c:f>
              <c:strCache>
                <c:ptCount val="6"/>
                <c:pt idx="0">
                  <c:v>&lt;500</c:v>
                </c:pt>
                <c:pt idx="1">
                  <c:v>501-750</c:v>
                </c:pt>
                <c:pt idx="2">
                  <c:v>751-1000</c:v>
                </c:pt>
                <c:pt idx="3">
                  <c:v>1001-1250</c:v>
                </c:pt>
                <c:pt idx="4">
                  <c:v>1251-1500</c:v>
                </c:pt>
                <c:pt idx="5">
                  <c:v>&gt;1501</c:v>
                </c:pt>
              </c:strCache>
            </c:strRef>
          </c:cat>
          <c:val>
            <c:numRef>
              <c:f>'[Anket-sonuc-toplu.xlsx]Sayfa 3'!$C$9:$H$9</c:f>
              <c:numCache>
                <c:formatCode>General</c:formatCode>
                <c:ptCount val="6"/>
                <c:pt idx="0">
                  <c:v>33</c:v>
                </c:pt>
                <c:pt idx="1">
                  <c:v>7</c:v>
                </c:pt>
                <c:pt idx="2">
                  <c:v>8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05992576"/>
        <c:axId val="105995264"/>
        <c:axId val="0"/>
      </c:bar3DChart>
      <c:catAx>
        <c:axId val="1059925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 sz="1200"/>
            </a:pPr>
            <a:endParaRPr lang="tr-TR"/>
          </a:p>
        </c:txPr>
        <c:crossAx val="105995264"/>
        <c:crosses val="autoZero"/>
        <c:auto val="1"/>
        <c:lblAlgn val="ctr"/>
        <c:lblOffset val="100"/>
        <c:noMultiLvlLbl val="0"/>
      </c:catAx>
      <c:valAx>
        <c:axId val="10599526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/>
            </a:pPr>
            <a:endParaRPr lang="tr-TR"/>
          </a:p>
        </c:txPr>
        <c:crossAx val="105992576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latin typeface="Arial" panose="020B0604020202020204" pitchFamily="34" charset="0"/>
          <a:cs typeface="Arial" panose="020B0604020202020204" pitchFamily="34" charset="0"/>
        </a:defRPr>
      </a:pPr>
      <a:endParaRPr lang="tr-TR"/>
    </a:p>
  </c:txPr>
  <c:externalData r:id="rId1">
    <c:autoUpdate val="0"/>
  </c:externalData>
</c:chartSpace>
</file>

<file path=ppt/charts/chart3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 w="25400">
          <a:noFill/>
        </a:ln>
        <a:effectLst/>
        <a:sp3d/>
      </c:spPr>
    </c:sideWall>
    <c:backWall>
      <c:thickness val="0"/>
      <c:spPr>
        <a:noFill/>
        <a:ln w="25400"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'[Anket-sonuc-toplu.xlsx]Sayfa 3'!$B$11</c:f>
              <c:strCache>
                <c:ptCount val="1"/>
                <c:pt idx="0">
                  <c:v>TBTF-Toplam</c:v>
                </c:pt>
              </c:strCache>
            </c:strRef>
          </c:tx>
          <c:spPr>
            <a:solidFill>
              <a:srgbClr val="FFC000"/>
            </a:solidFill>
            <a:ln>
              <a:solidFill>
                <a:srgbClr val="FFC000"/>
              </a:solidFill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'[Anket-sonuc-toplu.xlsx]Sayfa 3'!$C$1:$H$1</c:f>
              <c:strCache>
                <c:ptCount val="6"/>
                <c:pt idx="0">
                  <c:v>&lt;500</c:v>
                </c:pt>
                <c:pt idx="1">
                  <c:v>501-750</c:v>
                </c:pt>
                <c:pt idx="2">
                  <c:v>751-1000</c:v>
                </c:pt>
                <c:pt idx="3">
                  <c:v>1001-1250</c:v>
                </c:pt>
                <c:pt idx="4">
                  <c:v>1251-1500</c:v>
                </c:pt>
                <c:pt idx="5">
                  <c:v>&gt;1501</c:v>
                </c:pt>
              </c:strCache>
            </c:strRef>
          </c:cat>
          <c:val>
            <c:numRef>
              <c:f>'[Anket-sonuc-toplu.xlsx]Sayfa 3'!$C$11:$H$11</c:f>
              <c:numCache>
                <c:formatCode>General</c:formatCode>
                <c:ptCount val="6"/>
                <c:pt idx="0">
                  <c:v>60</c:v>
                </c:pt>
                <c:pt idx="1">
                  <c:v>8</c:v>
                </c:pt>
                <c:pt idx="2">
                  <c:v>16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06010880"/>
        <c:axId val="106026112"/>
        <c:axId val="0"/>
      </c:bar3DChart>
      <c:catAx>
        <c:axId val="1060108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 sz="1200"/>
            </a:pPr>
            <a:endParaRPr lang="tr-TR"/>
          </a:p>
        </c:txPr>
        <c:crossAx val="106026112"/>
        <c:crosses val="autoZero"/>
        <c:auto val="1"/>
        <c:lblAlgn val="ctr"/>
        <c:lblOffset val="100"/>
        <c:noMultiLvlLbl val="0"/>
      </c:catAx>
      <c:valAx>
        <c:axId val="10602611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/>
            </a:pPr>
            <a:endParaRPr lang="tr-TR"/>
          </a:p>
        </c:txPr>
        <c:crossAx val="106010880"/>
        <c:crosses val="autoZero"/>
        <c:crossBetween val="between"/>
        <c:majorUnit val="2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latin typeface="Arial" panose="020B0604020202020204" pitchFamily="34" charset="0"/>
          <a:cs typeface="Arial" panose="020B0604020202020204" pitchFamily="34" charset="0"/>
        </a:defRPr>
      </a:pPr>
      <a:endParaRPr lang="tr-TR"/>
    </a:p>
  </c:txPr>
  <c:externalData r:id="rId1">
    <c:autoUpdate val="0"/>
  </c:externalData>
</c:chartSpace>
</file>

<file path=ppt/charts/chart3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'[Anket-sonuc-toplu.xlsx]Sayfa 3'!$F$16</c:f>
              <c:strCache>
                <c:ptCount val="1"/>
                <c:pt idx="0">
                  <c:v>BUT</c:v>
                </c:pt>
              </c:strCache>
            </c:strRef>
          </c:tx>
          <c:spPr>
            <a:solidFill>
              <a:srgbClr val="00B050"/>
            </a:solidFill>
            <a:ln>
              <a:solidFill>
                <a:srgbClr val="00B050"/>
              </a:solidFill>
            </a:ln>
            <a:effectLst/>
          </c:spPr>
          <c:invertIfNegative val="0"/>
          <c:cat>
            <c:strRef>
              <c:f>'[Anket-sonuc-toplu.xlsx]Sayfa 3'!$G$15:$H$15</c:f>
              <c:strCache>
                <c:ptCount val="2"/>
                <c:pt idx="0">
                  <c:v>Evet</c:v>
                </c:pt>
                <c:pt idx="1">
                  <c:v>Hayır</c:v>
                </c:pt>
              </c:strCache>
            </c:strRef>
          </c:cat>
          <c:val>
            <c:numRef>
              <c:f>'[Anket-sonuc-toplu.xlsx]Sayfa 3'!$G$16:$H$16</c:f>
              <c:numCache>
                <c:formatCode>General</c:formatCode>
                <c:ptCount val="2"/>
                <c:pt idx="0">
                  <c:v>19</c:v>
                </c:pt>
                <c:pt idx="1">
                  <c:v>16</c:v>
                </c:pt>
              </c:numCache>
            </c:numRef>
          </c:val>
        </c:ser>
        <c:ser>
          <c:idx val="1"/>
          <c:order val="1"/>
          <c:tx>
            <c:strRef>
              <c:f>'[Anket-sonuc-toplu.xlsx]Sayfa 3'!$F$17</c:f>
              <c:strCache>
                <c:ptCount val="1"/>
                <c:pt idx="0">
                  <c:v>TGM</c:v>
                </c:pt>
              </c:strCache>
            </c:strRef>
          </c:tx>
          <c:spPr>
            <a:solidFill>
              <a:srgbClr val="92D050"/>
            </a:solidFill>
            <a:ln>
              <a:solidFill>
                <a:srgbClr val="92D050"/>
              </a:solidFill>
            </a:ln>
            <a:effectLst/>
          </c:spPr>
          <c:invertIfNegative val="0"/>
          <c:cat>
            <c:strRef>
              <c:f>'[Anket-sonuc-toplu.xlsx]Sayfa 3'!$G$15:$H$15</c:f>
              <c:strCache>
                <c:ptCount val="2"/>
                <c:pt idx="0">
                  <c:v>Evet</c:v>
                </c:pt>
                <c:pt idx="1">
                  <c:v>Hayır</c:v>
                </c:pt>
              </c:strCache>
            </c:strRef>
          </c:cat>
          <c:val>
            <c:numRef>
              <c:f>'[Anket-sonuc-toplu.xlsx]Sayfa 3'!$G$17:$H$17</c:f>
              <c:numCache>
                <c:formatCode>General</c:formatCode>
                <c:ptCount val="2"/>
                <c:pt idx="0">
                  <c:v>30</c:v>
                </c:pt>
                <c:pt idx="1">
                  <c:v>18</c:v>
                </c:pt>
              </c:numCache>
            </c:numRef>
          </c:val>
        </c:ser>
        <c:ser>
          <c:idx val="2"/>
          <c:order val="2"/>
          <c:tx>
            <c:strRef>
              <c:f>'[Anket-sonuc-toplu.xlsx]Sayfa 3'!$F$18</c:f>
              <c:strCache>
                <c:ptCount val="1"/>
                <c:pt idx="0">
                  <c:v>TBTF</c:v>
                </c:pt>
              </c:strCache>
            </c:strRef>
          </c:tx>
          <c:spPr>
            <a:solidFill>
              <a:srgbClr val="FFC000"/>
            </a:solidFill>
            <a:ln>
              <a:solidFill>
                <a:srgbClr val="FFC000"/>
              </a:solidFill>
            </a:ln>
            <a:effectLst/>
          </c:spPr>
          <c:invertIfNegative val="0"/>
          <c:cat>
            <c:strRef>
              <c:f>'[Anket-sonuc-toplu.xlsx]Sayfa 3'!$G$15:$H$15</c:f>
              <c:strCache>
                <c:ptCount val="2"/>
                <c:pt idx="0">
                  <c:v>Evet</c:v>
                </c:pt>
                <c:pt idx="1">
                  <c:v>Hayır</c:v>
                </c:pt>
              </c:strCache>
            </c:strRef>
          </c:cat>
          <c:val>
            <c:numRef>
              <c:f>'[Anket-sonuc-toplu.xlsx]Sayfa 3'!$G$18:$H$18</c:f>
              <c:numCache>
                <c:formatCode>General</c:formatCode>
                <c:ptCount val="2"/>
                <c:pt idx="0">
                  <c:v>49</c:v>
                </c:pt>
                <c:pt idx="1">
                  <c:v>34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06121472"/>
        <c:axId val="106123264"/>
      </c:barChart>
      <c:catAx>
        <c:axId val="10612147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tr-TR"/>
          </a:p>
        </c:txPr>
        <c:crossAx val="106123264"/>
        <c:crosses val="autoZero"/>
        <c:auto val="1"/>
        <c:lblAlgn val="ctr"/>
        <c:lblOffset val="100"/>
        <c:noMultiLvlLbl val="0"/>
      </c:catAx>
      <c:valAx>
        <c:axId val="1061232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 sz="1400"/>
            </a:pPr>
            <a:endParaRPr lang="tr-TR"/>
          </a:p>
        </c:txPr>
        <c:crossAx val="1061214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latin typeface="Arial" panose="020B0604020202020204" pitchFamily="34" charset="0"/>
          <a:cs typeface="Arial" panose="020B0604020202020204" pitchFamily="34" charset="0"/>
        </a:defRPr>
      </a:pPr>
      <a:endParaRPr lang="tr-TR"/>
    </a:p>
  </c:txPr>
  <c:externalData r:id="rId1">
    <c:autoUpdate val="0"/>
  </c:externalData>
</c:chartSpace>
</file>

<file path=ppt/charts/chart3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'[Anket-sonuc-toplu.xlsx]Sayfa 3'!$F$28</c:f>
              <c:strCache>
                <c:ptCount val="1"/>
                <c:pt idx="0">
                  <c:v>BUT</c:v>
                </c:pt>
              </c:strCache>
            </c:strRef>
          </c:tx>
          <c:spPr>
            <a:solidFill>
              <a:srgbClr val="00B050"/>
            </a:solidFill>
            <a:ln>
              <a:solidFill>
                <a:srgbClr val="00B050"/>
              </a:solidFill>
            </a:ln>
            <a:effectLst/>
          </c:spPr>
          <c:invertIfNegative val="0"/>
          <c:cat>
            <c:strRef>
              <c:f>'[Anket-sonuc-toplu.xlsx]Sayfa 3'!$G$27:$H$27</c:f>
              <c:strCache>
                <c:ptCount val="2"/>
                <c:pt idx="0">
                  <c:v>Evet</c:v>
                </c:pt>
                <c:pt idx="1">
                  <c:v>Hayır</c:v>
                </c:pt>
              </c:strCache>
            </c:strRef>
          </c:cat>
          <c:val>
            <c:numRef>
              <c:f>'[Anket-sonuc-toplu.xlsx]Sayfa 3'!$G$28:$H$28</c:f>
              <c:numCache>
                <c:formatCode>General</c:formatCode>
                <c:ptCount val="2"/>
                <c:pt idx="0">
                  <c:v>14</c:v>
                </c:pt>
                <c:pt idx="1">
                  <c:v>22</c:v>
                </c:pt>
              </c:numCache>
            </c:numRef>
          </c:val>
        </c:ser>
        <c:ser>
          <c:idx val="1"/>
          <c:order val="1"/>
          <c:tx>
            <c:strRef>
              <c:f>'[Anket-sonuc-toplu.xlsx]Sayfa 3'!$F$29</c:f>
              <c:strCache>
                <c:ptCount val="1"/>
                <c:pt idx="0">
                  <c:v>TGM</c:v>
                </c:pt>
              </c:strCache>
            </c:strRef>
          </c:tx>
          <c:spPr>
            <a:solidFill>
              <a:srgbClr val="92D050"/>
            </a:solidFill>
            <a:ln>
              <a:solidFill>
                <a:srgbClr val="92D050"/>
              </a:solidFill>
            </a:ln>
            <a:effectLst/>
          </c:spPr>
          <c:invertIfNegative val="0"/>
          <c:cat>
            <c:strRef>
              <c:f>'[Anket-sonuc-toplu.xlsx]Sayfa 3'!$G$27:$H$27</c:f>
              <c:strCache>
                <c:ptCount val="2"/>
                <c:pt idx="0">
                  <c:v>Evet</c:v>
                </c:pt>
                <c:pt idx="1">
                  <c:v>Hayır</c:v>
                </c:pt>
              </c:strCache>
            </c:strRef>
          </c:cat>
          <c:val>
            <c:numRef>
              <c:f>'[Anket-sonuc-toplu.xlsx]Sayfa 3'!$G$29:$H$29</c:f>
              <c:numCache>
                <c:formatCode>General</c:formatCode>
                <c:ptCount val="2"/>
                <c:pt idx="0">
                  <c:v>16</c:v>
                </c:pt>
                <c:pt idx="1">
                  <c:v>32</c:v>
                </c:pt>
              </c:numCache>
            </c:numRef>
          </c:val>
        </c:ser>
        <c:ser>
          <c:idx val="2"/>
          <c:order val="2"/>
          <c:tx>
            <c:strRef>
              <c:f>'[Anket-sonuc-toplu.xlsx]Sayfa 3'!$F$30</c:f>
              <c:strCache>
                <c:ptCount val="1"/>
                <c:pt idx="0">
                  <c:v>TBTF</c:v>
                </c:pt>
              </c:strCache>
            </c:strRef>
          </c:tx>
          <c:spPr>
            <a:solidFill>
              <a:srgbClr val="FFC000"/>
            </a:solidFill>
            <a:ln>
              <a:solidFill>
                <a:srgbClr val="FFC000"/>
              </a:solidFill>
            </a:ln>
            <a:effectLst/>
          </c:spPr>
          <c:invertIfNegative val="0"/>
          <c:cat>
            <c:strRef>
              <c:f>'[Anket-sonuc-toplu.xlsx]Sayfa 3'!$G$27:$H$27</c:f>
              <c:strCache>
                <c:ptCount val="2"/>
                <c:pt idx="0">
                  <c:v>Evet</c:v>
                </c:pt>
                <c:pt idx="1">
                  <c:v>Hayır</c:v>
                </c:pt>
              </c:strCache>
            </c:strRef>
          </c:cat>
          <c:val>
            <c:numRef>
              <c:f>'[Anket-sonuc-toplu.xlsx]Sayfa 3'!$G$30:$H$30</c:f>
              <c:numCache>
                <c:formatCode>General</c:formatCode>
                <c:ptCount val="2"/>
                <c:pt idx="0">
                  <c:v>30</c:v>
                </c:pt>
                <c:pt idx="1">
                  <c:v>54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06148608"/>
        <c:axId val="106150144"/>
      </c:barChart>
      <c:catAx>
        <c:axId val="10614860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tr-TR"/>
          </a:p>
        </c:txPr>
        <c:crossAx val="106150144"/>
        <c:crosses val="autoZero"/>
        <c:auto val="1"/>
        <c:lblAlgn val="ctr"/>
        <c:lblOffset val="100"/>
        <c:noMultiLvlLbl val="0"/>
      </c:catAx>
      <c:valAx>
        <c:axId val="1061501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 sz="1400"/>
            </a:pPr>
            <a:endParaRPr lang="tr-TR"/>
          </a:p>
        </c:txPr>
        <c:crossAx val="1061486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tr-TR"/>
    </a:p>
  </c:txPr>
  <c:externalData r:id="rId1">
    <c:autoUpdate val="0"/>
  </c:externalData>
</c:chartSpace>
</file>

<file path=ppt/charts/chart3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rgbClr val="ED7D31"/>
            </a:solidFill>
            <a:ln>
              <a:solidFill>
                <a:srgbClr val="ED7D31"/>
              </a:solidFill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'[Anket-sonuc-toplu.xlsx]Sayfa 3'!$C$39:$G$39</c:f>
              <c:strCache>
                <c:ptCount val="5"/>
                <c:pt idx="0">
                  <c:v>Son Derece Memnunum</c:v>
                </c:pt>
                <c:pt idx="1">
                  <c:v>Çok Memnunum</c:v>
                </c:pt>
                <c:pt idx="2">
                  <c:v>Memnunum</c:v>
                </c:pt>
                <c:pt idx="3">
                  <c:v>Memnun Değilim</c:v>
                </c:pt>
                <c:pt idx="4">
                  <c:v>Hiç Memnun Değilim</c:v>
                </c:pt>
              </c:strCache>
            </c:strRef>
          </c:cat>
          <c:val>
            <c:numRef>
              <c:f>'[Anket-sonuc-toplu.xlsx]Sayfa 3'!$C$43:$G$43</c:f>
              <c:numCache>
                <c:formatCode>General</c:formatCode>
                <c:ptCount val="5"/>
                <c:pt idx="0">
                  <c:v>6</c:v>
                </c:pt>
                <c:pt idx="1">
                  <c:v>6</c:v>
                </c:pt>
                <c:pt idx="2">
                  <c:v>19</c:v>
                </c:pt>
                <c:pt idx="3">
                  <c:v>4</c:v>
                </c:pt>
                <c:pt idx="4">
                  <c:v>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07158912"/>
        <c:axId val="107174144"/>
        <c:axId val="0"/>
      </c:bar3DChart>
      <c:catAx>
        <c:axId val="1071589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 sz="1200"/>
            </a:pPr>
            <a:endParaRPr lang="tr-TR"/>
          </a:p>
        </c:txPr>
        <c:crossAx val="107174144"/>
        <c:crosses val="autoZero"/>
        <c:auto val="1"/>
        <c:lblAlgn val="ctr"/>
        <c:lblOffset val="100"/>
        <c:noMultiLvlLbl val="0"/>
      </c:catAx>
      <c:valAx>
        <c:axId val="10717414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/>
            </a:pPr>
            <a:endParaRPr lang="tr-TR"/>
          </a:p>
        </c:txPr>
        <c:crossAx val="107158912"/>
        <c:crosses val="autoZero"/>
        <c:crossBetween val="between"/>
        <c:majorUnit val="5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tr-TR"/>
    </a:p>
  </c:txPr>
  <c:externalData r:id="rId1">
    <c:autoUpdate val="0"/>
  </c:externalData>
</c:chartSpace>
</file>

<file path=ppt/charts/chart3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rgbClr val="70AD47"/>
            </a:solidFill>
            <a:ln>
              <a:solidFill>
                <a:srgbClr val="70AD47"/>
              </a:solidFill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'[Anket-sonuc-toplu.xlsx]Sayfa 3'!$C$39:$G$39</c:f>
              <c:strCache>
                <c:ptCount val="5"/>
                <c:pt idx="0">
                  <c:v>Son Derece Memnunum</c:v>
                </c:pt>
                <c:pt idx="1">
                  <c:v>Çok Memnunum</c:v>
                </c:pt>
                <c:pt idx="2">
                  <c:v>Memnunum</c:v>
                </c:pt>
                <c:pt idx="3">
                  <c:v>Memnun Değilim</c:v>
                </c:pt>
                <c:pt idx="4">
                  <c:v>Hiç Memnun Değilim</c:v>
                </c:pt>
              </c:strCache>
            </c:strRef>
          </c:cat>
          <c:val>
            <c:numRef>
              <c:f>'[Anket-sonuc-toplu.xlsx]Sayfa 3'!$C$47:$G$47</c:f>
              <c:numCache>
                <c:formatCode>General</c:formatCode>
                <c:ptCount val="5"/>
                <c:pt idx="0">
                  <c:v>7</c:v>
                </c:pt>
                <c:pt idx="1">
                  <c:v>16</c:v>
                </c:pt>
                <c:pt idx="2">
                  <c:v>19</c:v>
                </c:pt>
                <c:pt idx="3">
                  <c:v>5</c:v>
                </c:pt>
                <c:pt idx="4">
                  <c:v>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07185664"/>
        <c:axId val="107209088"/>
        <c:axId val="0"/>
      </c:bar3DChart>
      <c:catAx>
        <c:axId val="1071856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 sz="1200"/>
            </a:pPr>
            <a:endParaRPr lang="tr-TR"/>
          </a:p>
        </c:txPr>
        <c:crossAx val="107209088"/>
        <c:crosses val="autoZero"/>
        <c:auto val="1"/>
        <c:lblAlgn val="ctr"/>
        <c:lblOffset val="100"/>
        <c:noMultiLvlLbl val="0"/>
      </c:catAx>
      <c:valAx>
        <c:axId val="10720908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/>
            </a:pPr>
            <a:endParaRPr lang="tr-TR"/>
          </a:p>
        </c:txPr>
        <c:crossAx val="107185664"/>
        <c:crosses val="autoZero"/>
        <c:crossBetween val="between"/>
        <c:majorUnit val="5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tr-TR"/>
    </a:p>
  </c:txPr>
  <c:externalData r:id="rId1">
    <c:autoUpdate val="0"/>
  </c:externalData>
</c:chartSpace>
</file>

<file path=ppt/charts/chart3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rgbClr val="5B9BD5"/>
            </a:solidFill>
            <a:ln>
              <a:solidFill>
                <a:srgbClr val="5B9BD5"/>
              </a:solidFill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'[Anket-sonuc-toplu.xlsx]Sayfa 3'!$C$39:$G$39</c:f>
              <c:strCache>
                <c:ptCount val="5"/>
                <c:pt idx="0">
                  <c:v>Son Derece Memnunum</c:v>
                </c:pt>
                <c:pt idx="1">
                  <c:v>Çok Memnunum</c:v>
                </c:pt>
                <c:pt idx="2">
                  <c:v>Memnunum</c:v>
                </c:pt>
                <c:pt idx="3">
                  <c:v>Memnun Değilim</c:v>
                </c:pt>
                <c:pt idx="4">
                  <c:v>Hiç Memnun Değilim</c:v>
                </c:pt>
              </c:strCache>
            </c:strRef>
          </c:cat>
          <c:val>
            <c:numRef>
              <c:f>'[Anket-sonuc-toplu.xlsx]Sayfa 3'!$C$49:$G$49</c:f>
              <c:numCache>
                <c:formatCode>General</c:formatCode>
                <c:ptCount val="5"/>
                <c:pt idx="0">
                  <c:v>13</c:v>
                </c:pt>
                <c:pt idx="1">
                  <c:v>22</c:v>
                </c:pt>
                <c:pt idx="2">
                  <c:v>38</c:v>
                </c:pt>
                <c:pt idx="3">
                  <c:v>9</c:v>
                </c:pt>
                <c:pt idx="4">
                  <c:v>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07093376"/>
        <c:axId val="107100416"/>
        <c:axId val="0"/>
      </c:bar3DChart>
      <c:catAx>
        <c:axId val="1070933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 sz="1200"/>
            </a:pPr>
            <a:endParaRPr lang="tr-TR"/>
          </a:p>
        </c:txPr>
        <c:crossAx val="107100416"/>
        <c:crosses val="autoZero"/>
        <c:auto val="1"/>
        <c:lblAlgn val="ctr"/>
        <c:lblOffset val="100"/>
        <c:noMultiLvlLbl val="0"/>
      </c:catAx>
      <c:valAx>
        <c:axId val="10710041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/>
            </a:pPr>
            <a:endParaRPr lang="tr-TR"/>
          </a:p>
        </c:txPr>
        <c:crossAx val="107093376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tr-TR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v>TGM</c:v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tr-TR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'Ilk Sorular'!$L$15:$R$15</c:f>
              <c:numCache>
                <c:formatCode>General</c:formatCode>
                <c:ptCount val="7"/>
                <c:pt idx="0">
                  <c:v>19</c:v>
                </c:pt>
                <c:pt idx="1">
                  <c:v>20</c:v>
                </c:pt>
                <c:pt idx="2">
                  <c:v>21</c:v>
                </c:pt>
                <c:pt idx="3">
                  <c:v>22</c:v>
                </c:pt>
                <c:pt idx="4">
                  <c:v>23</c:v>
                </c:pt>
                <c:pt idx="5">
                  <c:v>24</c:v>
                </c:pt>
                <c:pt idx="6">
                  <c:v>26</c:v>
                </c:pt>
              </c:numCache>
            </c:numRef>
          </c:cat>
          <c:val>
            <c:numRef>
              <c:f>'Ilk Sorular'!$L$17:$R$17</c:f>
              <c:numCache>
                <c:formatCode>General</c:formatCode>
                <c:ptCount val="7"/>
                <c:pt idx="0">
                  <c:v>10</c:v>
                </c:pt>
                <c:pt idx="1">
                  <c:v>18</c:v>
                </c:pt>
                <c:pt idx="2">
                  <c:v>16</c:v>
                </c:pt>
                <c:pt idx="3">
                  <c:v>2</c:v>
                </c:pt>
                <c:pt idx="4">
                  <c:v>1</c:v>
                </c:pt>
                <c:pt idx="5">
                  <c:v>0</c:v>
                </c:pt>
                <c:pt idx="6">
                  <c:v>1</c:v>
                </c:pt>
              </c:numCache>
            </c:numRef>
          </c:val>
          <c:smooth val="0"/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87844736"/>
        <c:axId val="87851776"/>
      </c:lineChart>
      <c:catAx>
        <c:axId val="878447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tr-TR"/>
          </a:p>
        </c:txPr>
        <c:crossAx val="87851776"/>
        <c:crosses val="autoZero"/>
        <c:auto val="1"/>
        <c:lblAlgn val="ctr"/>
        <c:lblOffset val="100"/>
        <c:noMultiLvlLbl val="0"/>
      </c:catAx>
      <c:valAx>
        <c:axId val="87851776"/>
        <c:scaling>
          <c:orientation val="minMax"/>
          <c:max val="30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tr-TR"/>
          </a:p>
        </c:txPr>
        <c:crossAx val="87844736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1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tr-TR"/>
    </a:p>
  </c:txPr>
  <c:externalData r:id="rId1">
    <c:autoUpdate val="0"/>
  </c:externalData>
</c:chartSpace>
</file>

<file path=ppt/charts/chart4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rgbClr val="ED7D3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'[Anket-sonuc-toplu.xlsx]Sayfa 3'!$C$39:$G$39</c:f>
              <c:strCache>
                <c:ptCount val="5"/>
                <c:pt idx="0">
                  <c:v>Son Derece Memnunum</c:v>
                </c:pt>
                <c:pt idx="1">
                  <c:v>Çok Memnunum</c:v>
                </c:pt>
                <c:pt idx="2">
                  <c:v>Memnunum</c:v>
                </c:pt>
                <c:pt idx="3">
                  <c:v>Memnun Değilim</c:v>
                </c:pt>
                <c:pt idx="4">
                  <c:v>Hiç Memnun Değilim</c:v>
                </c:pt>
              </c:strCache>
            </c:strRef>
          </c:cat>
          <c:val>
            <c:numRef>
              <c:f>'[Anket-sonuc-toplu.xlsx]Sayfa 3'!$C$54:$G$54</c:f>
              <c:numCache>
                <c:formatCode>General</c:formatCode>
                <c:ptCount val="5"/>
                <c:pt idx="0">
                  <c:v>6</c:v>
                </c:pt>
                <c:pt idx="1">
                  <c:v>9</c:v>
                </c:pt>
                <c:pt idx="2">
                  <c:v>15</c:v>
                </c:pt>
                <c:pt idx="3">
                  <c:v>5</c:v>
                </c:pt>
                <c:pt idx="4">
                  <c:v>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07142144"/>
        <c:axId val="107231104"/>
        <c:axId val="0"/>
      </c:bar3DChart>
      <c:catAx>
        <c:axId val="1071421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 sz="1200"/>
            </a:pPr>
            <a:endParaRPr lang="tr-TR"/>
          </a:p>
        </c:txPr>
        <c:crossAx val="107231104"/>
        <c:crosses val="autoZero"/>
        <c:auto val="1"/>
        <c:lblAlgn val="ctr"/>
        <c:lblOffset val="100"/>
        <c:noMultiLvlLbl val="0"/>
      </c:catAx>
      <c:valAx>
        <c:axId val="10723110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/>
            </a:pPr>
            <a:endParaRPr lang="tr-TR"/>
          </a:p>
        </c:txPr>
        <c:crossAx val="107142144"/>
        <c:crosses val="autoZero"/>
        <c:crossBetween val="between"/>
        <c:majorUnit val="4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latin typeface="Arial" panose="020B0604020202020204" pitchFamily="34" charset="0"/>
          <a:cs typeface="Arial" panose="020B0604020202020204" pitchFamily="34" charset="0"/>
        </a:defRPr>
      </a:pPr>
      <a:endParaRPr lang="tr-TR"/>
    </a:p>
  </c:txPr>
  <c:externalData r:id="rId1">
    <c:autoUpdate val="0"/>
  </c:externalData>
</c:chartSpace>
</file>

<file path=ppt/charts/chart4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6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'[Anket-sonuc-toplu.xlsx]Sayfa 3'!$C$39:$G$39</c:f>
              <c:strCache>
                <c:ptCount val="5"/>
                <c:pt idx="0">
                  <c:v>Son Derece Memnunum</c:v>
                </c:pt>
                <c:pt idx="1">
                  <c:v>Çok Memnunum</c:v>
                </c:pt>
                <c:pt idx="2">
                  <c:v>Memnunum</c:v>
                </c:pt>
                <c:pt idx="3">
                  <c:v>Memnun Değilim</c:v>
                </c:pt>
                <c:pt idx="4">
                  <c:v>Hiç Memnun Değilim</c:v>
                </c:pt>
              </c:strCache>
            </c:strRef>
          </c:cat>
          <c:val>
            <c:numRef>
              <c:f>'[Anket-sonuc-toplu.xlsx]Sayfa 3'!$C$58:$G$58</c:f>
              <c:numCache>
                <c:formatCode>General</c:formatCode>
                <c:ptCount val="5"/>
                <c:pt idx="0">
                  <c:v>5</c:v>
                </c:pt>
                <c:pt idx="1">
                  <c:v>13</c:v>
                </c:pt>
                <c:pt idx="2">
                  <c:v>18</c:v>
                </c:pt>
                <c:pt idx="3">
                  <c:v>12</c:v>
                </c:pt>
                <c:pt idx="4">
                  <c:v>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07263104"/>
        <c:axId val="107274240"/>
        <c:axId val="0"/>
      </c:bar3DChart>
      <c:catAx>
        <c:axId val="1072631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 sz="1200"/>
            </a:pPr>
            <a:endParaRPr lang="tr-TR"/>
          </a:p>
        </c:txPr>
        <c:crossAx val="107274240"/>
        <c:crosses val="autoZero"/>
        <c:auto val="1"/>
        <c:lblAlgn val="ctr"/>
        <c:lblOffset val="100"/>
        <c:noMultiLvlLbl val="0"/>
      </c:catAx>
      <c:valAx>
        <c:axId val="10727424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/>
            </a:pPr>
            <a:endParaRPr lang="tr-TR"/>
          </a:p>
        </c:txPr>
        <c:crossAx val="107263104"/>
        <c:crosses val="autoZero"/>
        <c:crossBetween val="between"/>
        <c:majorUnit val="3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tr-TR"/>
    </a:p>
  </c:txPr>
  <c:externalData r:id="rId1">
    <c:autoUpdate val="0"/>
  </c:externalData>
</c:chartSpace>
</file>

<file path=ppt/charts/chart4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rgbClr val="5B9BD5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'[Anket-sonuc-toplu.xlsx]Sayfa 3'!$C$39:$G$39</c:f>
              <c:strCache>
                <c:ptCount val="5"/>
                <c:pt idx="0">
                  <c:v>Son Derece Memnunum</c:v>
                </c:pt>
                <c:pt idx="1">
                  <c:v>Çok Memnunum</c:v>
                </c:pt>
                <c:pt idx="2">
                  <c:v>Memnunum</c:v>
                </c:pt>
                <c:pt idx="3">
                  <c:v>Memnun Değilim</c:v>
                </c:pt>
                <c:pt idx="4">
                  <c:v>Hiç Memnun Değilim</c:v>
                </c:pt>
              </c:strCache>
            </c:strRef>
          </c:cat>
          <c:val>
            <c:numRef>
              <c:f>'[Anket-sonuc-toplu.xlsx]Sayfa 3'!$C$60:$G$60</c:f>
              <c:numCache>
                <c:formatCode>General</c:formatCode>
                <c:ptCount val="5"/>
                <c:pt idx="0">
                  <c:v>11</c:v>
                </c:pt>
                <c:pt idx="1">
                  <c:v>22</c:v>
                </c:pt>
                <c:pt idx="2">
                  <c:v>33</c:v>
                </c:pt>
                <c:pt idx="3">
                  <c:v>17</c:v>
                </c:pt>
                <c:pt idx="4">
                  <c:v>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07281408"/>
        <c:axId val="107296640"/>
        <c:axId val="0"/>
      </c:bar3DChart>
      <c:catAx>
        <c:axId val="1072814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 sz="1200"/>
            </a:pPr>
            <a:endParaRPr lang="tr-TR"/>
          </a:p>
        </c:txPr>
        <c:crossAx val="107296640"/>
        <c:crosses val="autoZero"/>
        <c:auto val="1"/>
        <c:lblAlgn val="ctr"/>
        <c:lblOffset val="100"/>
        <c:noMultiLvlLbl val="0"/>
      </c:catAx>
      <c:valAx>
        <c:axId val="107296640"/>
        <c:scaling>
          <c:orientation val="minMax"/>
          <c:max val="40"/>
          <c:min val="0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/>
            </a:pPr>
            <a:endParaRPr lang="tr-TR"/>
          </a:p>
        </c:txPr>
        <c:crossAx val="107281408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latin typeface="Arial" panose="020B0604020202020204" pitchFamily="34" charset="0"/>
          <a:cs typeface="Arial" panose="020B0604020202020204" pitchFamily="34" charset="0"/>
        </a:defRPr>
      </a:pPr>
      <a:endParaRPr lang="tr-TR"/>
    </a:p>
  </c:txPr>
  <c:externalData r:id="rId1">
    <c:autoUpdate val="0"/>
  </c:externalData>
</c:chartSpace>
</file>

<file path=ppt/charts/chart4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 w="25400">
          <a:noFill/>
        </a:ln>
        <a:effectLst/>
        <a:sp3d/>
      </c:spPr>
    </c:sideWall>
    <c:backWall>
      <c:thickness val="0"/>
      <c:spPr>
        <a:noFill/>
        <a:ln w="25400"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'[Anket-sonuc-toplu.xlsx]Sayfa 3'!$C$39:$G$39</c:f>
              <c:strCache>
                <c:ptCount val="5"/>
                <c:pt idx="0">
                  <c:v>Son Derece Memnunum</c:v>
                </c:pt>
                <c:pt idx="1">
                  <c:v>Çok Memnunum</c:v>
                </c:pt>
                <c:pt idx="2">
                  <c:v>Memnunum</c:v>
                </c:pt>
                <c:pt idx="3">
                  <c:v>Memnun Değilim</c:v>
                </c:pt>
                <c:pt idx="4">
                  <c:v>Hiç Memnun Değilim</c:v>
                </c:pt>
              </c:strCache>
            </c:strRef>
          </c:cat>
          <c:val>
            <c:numRef>
              <c:f>'[Anket-sonuc-toplu.xlsx]Sayfa 3'!$C$87:$G$87</c:f>
              <c:numCache>
                <c:formatCode>General</c:formatCode>
                <c:ptCount val="5"/>
                <c:pt idx="0">
                  <c:v>7</c:v>
                </c:pt>
                <c:pt idx="1">
                  <c:v>12</c:v>
                </c:pt>
                <c:pt idx="2">
                  <c:v>15</c:v>
                </c:pt>
                <c:pt idx="3">
                  <c:v>3</c:v>
                </c:pt>
                <c:pt idx="4">
                  <c:v>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06967040"/>
        <c:axId val="106968192"/>
        <c:axId val="0"/>
      </c:bar3DChart>
      <c:catAx>
        <c:axId val="1069670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 sz="1200"/>
            </a:pPr>
            <a:endParaRPr lang="tr-TR"/>
          </a:p>
        </c:txPr>
        <c:crossAx val="106968192"/>
        <c:crosses val="autoZero"/>
        <c:auto val="1"/>
        <c:lblAlgn val="ctr"/>
        <c:lblOffset val="100"/>
        <c:noMultiLvlLbl val="0"/>
      </c:catAx>
      <c:valAx>
        <c:axId val="10696819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/>
            </a:pPr>
            <a:endParaRPr lang="tr-TR"/>
          </a:p>
        </c:txPr>
        <c:crossAx val="106967040"/>
        <c:crosses val="autoZero"/>
        <c:crossBetween val="between"/>
        <c:majorUnit val="4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latin typeface="Arial" panose="020B0604020202020204" pitchFamily="34" charset="0"/>
          <a:cs typeface="Arial" panose="020B0604020202020204" pitchFamily="34" charset="0"/>
        </a:defRPr>
      </a:pPr>
      <a:endParaRPr lang="tr-TR"/>
    </a:p>
  </c:txPr>
  <c:externalData r:id="rId1">
    <c:autoUpdate val="0"/>
  </c:externalData>
</c:chartSpace>
</file>

<file path=ppt/charts/chart4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6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'[Anket-sonuc-toplu.xlsx]Sayfa 3'!$C$39:$G$39</c:f>
              <c:strCache>
                <c:ptCount val="5"/>
                <c:pt idx="0">
                  <c:v>Son Derece Memnunum</c:v>
                </c:pt>
                <c:pt idx="1">
                  <c:v>Çok Memnunum</c:v>
                </c:pt>
                <c:pt idx="2">
                  <c:v>Memnunum</c:v>
                </c:pt>
                <c:pt idx="3">
                  <c:v>Memnun Değilim</c:v>
                </c:pt>
                <c:pt idx="4">
                  <c:v>Hiç Memnun Değilim</c:v>
                </c:pt>
              </c:strCache>
            </c:strRef>
          </c:cat>
          <c:val>
            <c:numRef>
              <c:f>'[Anket-sonuc-toplu.xlsx]Sayfa 3'!$C$91:$G$91</c:f>
              <c:numCache>
                <c:formatCode>General</c:formatCode>
                <c:ptCount val="5"/>
                <c:pt idx="0">
                  <c:v>4</c:v>
                </c:pt>
                <c:pt idx="1">
                  <c:v>13</c:v>
                </c:pt>
                <c:pt idx="2">
                  <c:v>24</c:v>
                </c:pt>
                <c:pt idx="3">
                  <c:v>5</c:v>
                </c:pt>
                <c:pt idx="4">
                  <c:v>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06996096"/>
        <c:axId val="106998784"/>
        <c:axId val="0"/>
      </c:bar3DChart>
      <c:catAx>
        <c:axId val="1069960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 sz="1200"/>
            </a:pPr>
            <a:endParaRPr lang="tr-TR"/>
          </a:p>
        </c:txPr>
        <c:crossAx val="106998784"/>
        <c:crosses val="autoZero"/>
        <c:auto val="1"/>
        <c:lblAlgn val="ctr"/>
        <c:lblOffset val="100"/>
        <c:noMultiLvlLbl val="0"/>
      </c:catAx>
      <c:valAx>
        <c:axId val="10699878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/>
            </a:pPr>
            <a:endParaRPr lang="tr-TR"/>
          </a:p>
        </c:txPr>
        <c:crossAx val="1069960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latin typeface="Arial" panose="020B0604020202020204" pitchFamily="34" charset="0"/>
          <a:cs typeface="Arial" panose="020B0604020202020204" pitchFamily="34" charset="0"/>
        </a:defRPr>
      </a:pPr>
      <a:endParaRPr lang="tr-TR"/>
    </a:p>
  </c:txPr>
  <c:externalData r:id="rId1">
    <c:autoUpdate val="0"/>
  </c:externalData>
</c:chartSpace>
</file>

<file path=ppt/charts/chart4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'[Anket-sonuc-toplu.xlsx]Sayfa 3'!$C$39:$G$39</c:f>
              <c:strCache>
                <c:ptCount val="5"/>
                <c:pt idx="0">
                  <c:v>Son Derece Memnunum</c:v>
                </c:pt>
                <c:pt idx="1">
                  <c:v>Çok Memnunum</c:v>
                </c:pt>
                <c:pt idx="2">
                  <c:v>Memnunum</c:v>
                </c:pt>
                <c:pt idx="3">
                  <c:v>Memnun Değilim</c:v>
                </c:pt>
                <c:pt idx="4">
                  <c:v>Hiç Memnun Değilim</c:v>
                </c:pt>
              </c:strCache>
            </c:strRef>
          </c:cat>
          <c:val>
            <c:numRef>
              <c:f>'[Anket-sonuc-toplu.xlsx]Sayfa 3'!$C$93:$G$93</c:f>
              <c:numCache>
                <c:formatCode>General</c:formatCode>
                <c:ptCount val="5"/>
                <c:pt idx="0">
                  <c:v>11</c:v>
                </c:pt>
                <c:pt idx="1">
                  <c:v>25</c:v>
                </c:pt>
                <c:pt idx="2">
                  <c:v>39</c:v>
                </c:pt>
                <c:pt idx="3">
                  <c:v>8</c:v>
                </c:pt>
                <c:pt idx="4">
                  <c:v>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06893312"/>
        <c:axId val="106894848"/>
        <c:axId val="0"/>
      </c:bar3DChart>
      <c:catAx>
        <c:axId val="1068933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 sz="1200"/>
            </a:pPr>
            <a:endParaRPr lang="tr-TR"/>
          </a:p>
        </c:txPr>
        <c:crossAx val="106894848"/>
        <c:crosses val="autoZero"/>
        <c:auto val="1"/>
        <c:lblAlgn val="ctr"/>
        <c:lblOffset val="100"/>
        <c:noMultiLvlLbl val="0"/>
      </c:catAx>
      <c:valAx>
        <c:axId val="10689484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/>
            </a:pPr>
            <a:endParaRPr lang="tr-TR"/>
          </a:p>
        </c:txPr>
        <c:crossAx val="106893312"/>
        <c:crosses val="autoZero"/>
        <c:crossBetween val="between"/>
        <c:majorUnit val="8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latin typeface="Arial" panose="020B0604020202020204" pitchFamily="34" charset="0"/>
          <a:cs typeface="Arial" panose="020B0604020202020204" pitchFamily="34" charset="0"/>
        </a:defRPr>
      </a:pPr>
      <a:endParaRPr lang="tr-TR"/>
    </a:p>
  </c:txPr>
  <c:externalData r:id="rId1">
    <c:autoUpdate val="0"/>
  </c:externalData>
</c:chartSpace>
</file>

<file path=ppt/charts/chart4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 w="25400">
          <a:noFill/>
        </a:ln>
        <a:effectLst/>
        <a:sp3d/>
      </c:spPr>
    </c:sideWall>
    <c:backWall>
      <c:thickness val="0"/>
      <c:spPr>
        <a:noFill/>
        <a:ln w="25400"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'[Anket-sonuc-toplu.xlsx]Sayfa 3'!$C$94:$G$94</c:f>
              <c:strCache>
                <c:ptCount val="5"/>
                <c:pt idx="0">
                  <c:v>Son Derece Memnunum</c:v>
                </c:pt>
                <c:pt idx="1">
                  <c:v>Çok Memnunum</c:v>
                </c:pt>
                <c:pt idx="2">
                  <c:v>Memnunum</c:v>
                </c:pt>
                <c:pt idx="3">
                  <c:v>Memnun Değilim</c:v>
                </c:pt>
                <c:pt idx="4">
                  <c:v>Hiç Memnun Değilim</c:v>
                </c:pt>
              </c:strCache>
            </c:strRef>
          </c:cat>
          <c:val>
            <c:numRef>
              <c:f>'[Anket-sonuc-toplu.xlsx]Sayfa 3'!$C$98:$G$98</c:f>
              <c:numCache>
                <c:formatCode>General</c:formatCode>
                <c:ptCount val="5"/>
                <c:pt idx="0">
                  <c:v>5</c:v>
                </c:pt>
                <c:pt idx="1">
                  <c:v>5</c:v>
                </c:pt>
                <c:pt idx="2">
                  <c:v>18</c:v>
                </c:pt>
                <c:pt idx="3">
                  <c:v>5</c:v>
                </c:pt>
                <c:pt idx="4">
                  <c:v>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06927232"/>
        <c:axId val="108658688"/>
        <c:axId val="0"/>
      </c:bar3DChart>
      <c:catAx>
        <c:axId val="1069272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 sz="1200"/>
            </a:pPr>
            <a:endParaRPr lang="tr-TR"/>
          </a:p>
        </c:txPr>
        <c:crossAx val="108658688"/>
        <c:crosses val="autoZero"/>
        <c:auto val="1"/>
        <c:lblAlgn val="ctr"/>
        <c:lblOffset val="100"/>
        <c:noMultiLvlLbl val="0"/>
      </c:catAx>
      <c:valAx>
        <c:axId val="10865868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/>
            </a:pPr>
            <a:endParaRPr lang="tr-TR"/>
          </a:p>
        </c:txPr>
        <c:crossAx val="106927232"/>
        <c:crosses val="autoZero"/>
        <c:crossBetween val="between"/>
        <c:majorUnit val="3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latin typeface="Arial" panose="020B0604020202020204" pitchFamily="34" charset="0"/>
          <a:cs typeface="Arial" panose="020B0604020202020204" pitchFamily="34" charset="0"/>
        </a:defRPr>
      </a:pPr>
      <a:endParaRPr lang="tr-TR"/>
    </a:p>
  </c:txPr>
  <c:externalData r:id="rId1">
    <c:autoUpdate val="0"/>
  </c:externalData>
</c:chartSpace>
</file>

<file path=ppt/charts/chart4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6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'[Anket-sonuc-toplu.xlsx]Sayfa 3'!$C$94:$G$94</c:f>
              <c:strCache>
                <c:ptCount val="5"/>
                <c:pt idx="0">
                  <c:v>Son Derece Memnunum</c:v>
                </c:pt>
                <c:pt idx="1">
                  <c:v>Çok Memnunum</c:v>
                </c:pt>
                <c:pt idx="2">
                  <c:v>Memnunum</c:v>
                </c:pt>
                <c:pt idx="3">
                  <c:v>Memnun Değilim</c:v>
                </c:pt>
                <c:pt idx="4">
                  <c:v>Hiç Memnun Değilim</c:v>
                </c:pt>
              </c:strCache>
            </c:strRef>
          </c:cat>
          <c:val>
            <c:numRef>
              <c:f>'[Anket-sonuc-toplu.xlsx]Sayfa 3'!$C$102:$G$102</c:f>
              <c:numCache>
                <c:formatCode>General</c:formatCode>
                <c:ptCount val="5"/>
                <c:pt idx="0">
                  <c:v>6</c:v>
                </c:pt>
                <c:pt idx="1">
                  <c:v>11</c:v>
                </c:pt>
                <c:pt idx="2">
                  <c:v>29</c:v>
                </c:pt>
                <c:pt idx="3">
                  <c:v>3</c:v>
                </c:pt>
                <c:pt idx="4">
                  <c:v>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08669568"/>
        <c:axId val="108692992"/>
        <c:axId val="0"/>
      </c:bar3DChart>
      <c:catAx>
        <c:axId val="1086695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 sz="1200"/>
            </a:pPr>
            <a:endParaRPr lang="tr-TR"/>
          </a:p>
        </c:txPr>
        <c:crossAx val="108692992"/>
        <c:crosses val="autoZero"/>
        <c:auto val="1"/>
        <c:lblAlgn val="ctr"/>
        <c:lblOffset val="100"/>
        <c:noMultiLvlLbl val="0"/>
      </c:catAx>
      <c:valAx>
        <c:axId val="10869299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/>
            </a:pPr>
            <a:endParaRPr lang="tr-TR"/>
          </a:p>
        </c:txPr>
        <c:crossAx val="108669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tr-TR"/>
    </a:p>
  </c:txPr>
  <c:externalData r:id="rId1">
    <c:autoUpdate val="0"/>
  </c:externalData>
</c:chartSpace>
</file>

<file path=ppt/charts/chart4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'[Anket-sonuc-toplu.xlsx]Sayfa 3'!$C$94:$G$94</c:f>
              <c:strCache>
                <c:ptCount val="5"/>
                <c:pt idx="0">
                  <c:v>Son Derece Memnunum</c:v>
                </c:pt>
                <c:pt idx="1">
                  <c:v>Çok Memnunum</c:v>
                </c:pt>
                <c:pt idx="2">
                  <c:v>Memnunum</c:v>
                </c:pt>
                <c:pt idx="3">
                  <c:v>Memnun Değilim</c:v>
                </c:pt>
                <c:pt idx="4">
                  <c:v>Hiç Memnun Değilim</c:v>
                </c:pt>
              </c:strCache>
            </c:strRef>
          </c:cat>
          <c:val>
            <c:numRef>
              <c:f>'[Anket-sonuc-toplu.xlsx]Sayfa 3'!$C$104:$G$104</c:f>
              <c:numCache>
                <c:formatCode>General</c:formatCode>
                <c:ptCount val="5"/>
                <c:pt idx="0">
                  <c:v>11</c:v>
                </c:pt>
                <c:pt idx="1">
                  <c:v>16</c:v>
                </c:pt>
                <c:pt idx="2">
                  <c:v>47</c:v>
                </c:pt>
                <c:pt idx="3">
                  <c:v>8</c:v>
                </c:pt>
                <c:pt idx="4">
                  <c:v>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08724608"/>
        <c:axId val="108727296"/>
        <c:axId val="0"/>
      </c:bar3DChart>
      <c:catAx>
        <c:axId val="1087246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 sz="1200"/>
            </a:pPr>
            <a:endParaRPr lang="tr-TR"/>
          </a:p>
        </c:txPr>
        <c:crossAx val="108727296"/>
        <c:crosses val="autoZero"/>
        <c:auto val="1"/>
        <c:lblAlgn val="ctr"/>
        <c:lblOffset val="100"/>
        <c:noMultiLvlLbl val="0"/>
      </c:catAx>
      <c:valAx>
        <c:axId val="10872729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/>
            </a:pPr>
            <a:endParaRPr lang="tr-TR"/>
          </a:p>
        </c:txPr>
        <c:crossAx val="108724608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tr-TR"/>
    </a:p>
  </c:txPr>
  <c:externalData r:id="rId1">
    <c:autoUpdate val="0"/>
  </c:externalData>
</c:chartSpace>
</file>

<file path=ppt/charts/chart4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'[Anket-sonuc-toplu.xlsx]Sayfa 3'!$C$94:$G$94</c:f>
              <c:strCache>
                <c:ptCount val="5"/>
                <c:pt idx="0">
                  <c:v>Son Derece Memnunum</c:v>
                </c:pt>
                <c:pt idx="1">
                  <c:v>Çok Memnunum</c:v>
                </c:pt>
                <c:pt idx="2">
                  <c:v>Memnunum</c:v>
                </c:pt>
                <c:pt idx="3">
                  <c:v>Memnun Değilim</c:v>
                </c:pt>
                <c:pt idx="4">
                  <c:v>Hiç Memnun Değilim</c:v>
                </c:pt>
              </c:strCache>
            </c:strRef>
          </c:cat>
          <c:val>
            <c:numRef>
              <c:f>'[Anket-sonuc-toplu.xlsx]Sayfa 3'!$C$109:$G$109</c:f>
              <c:numCache>
                <c:formatCode>General</c:formatCode>
                <c:ptCount val="5"/>
                <c:pt idx="0">
                  <c:v>8</c:v>
                </c:pt>
                <c:pt idx="1">
                  <c:v>9</c:v>
                </c:pt>
                <c:pt idx="2">
                  <c:v>15</c:v>
                </c:pt>
                <c:pt idx="3">
                  <c:v>3</c:v>
                </c:pt>
                <c:pt idx="4">
                  <c:v>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08776448"/>
        <c:axId val="108795776"/>
        <c:axId val="0"/>
      </c:bar3DChart>
      <c:catAx>
        <c:axId val="1087764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 sz="1200"/>
            </a:pPr>
            <a:endParaRPr lang="tr-TR"/>
          </a:p>
        </c:txPr>
        <c:crossAx val="108795776"/>
        <c:crosses val="autoZero"/>
        <c:auto val="1"/>
        <c:lblAlgn val="ctr"/>
        <c:lblOffset val="100"/>
        <c:noMultiLvlLbl val="0"/>
      </c:catAx>
      <c:valAx>
        <c:axId val="10879577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/>
            </a:pPr>
            <a:endParaRPr lang="tr-TR"/>
          </a:p>
        </c:txPr>
        <c:crossAx val="108776448"/>
        <c:crosses val="autoZero"/>
        <c:crossBetween val="between"/>
        <c:majorUnit val="4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latin typeface="Arial" panose="020B0604020202020204" pitchFamily="34" charset="0"/>
          <a:cs typeface="Arial" panose="020B0604020202020204" pitchFamily="34" charset="0"/>
        </a:defRPr>
      </a:pPr>
      <a:endParaRPr lang="tr-TR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v>TBTF</c:v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tr-TR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'Ilk Sorular'!$L$15:$R$15</c:f>
              <c:numCache>
                <c:formatCode>General</c:formatCode>
                <c:ptCount val="7"/>
                <c:pt idx="0">
                  <c:v>19</c:v>
                </c:pt>
                <c:pt idx="1">
                  <c:v>20</c:v>
                </c:pt>
                <c:pt idx="2">
                  <c:v>21</c:v>
                </c:pt>
                <c:pt idx="3">
                  <c:v>22</c:v>
                </c:pt>
                <c:pt idx="4">
                  <c:v>23</c:v>
                </c:pt>
                <c:pt idx="5">
                  <c:v>24</c:v>
                </c:pt>
                <c:pt idx="6">
                  <c:v>26</c:v>
                </c:pt>
              </c:numCache>
            </c:numRef>
          </c:cat>
          <c:val>
            <c:numRef>
              <c:f>'Ilk Sorular'!$L$18:$R$18</c:f>
              <c:numCache>
                <c:formatCode>General</c:formatCode>
                <c:ptCount val="7"/>
                <c:pt idx="0">
                  <c:v>12</c:v>
                </c:pt>
                <c:pt idx="1">
                  <c:v>25</c:v>
                </c:pt>
                <c:pt idx="2">
                  <c:v>23</c:v>
                </c:pt>
                <c:pt idx="3">
                  <c:v>3</c:v>
                </c:pt>
                <c:pt idx="4">
                  <c:v>3</c:v>
                </c:pt>
                <c:pt idx="5">
                  <c:v>1</c:v>
                </c:pt>
                <c:pt idx="6">
                  <c:v>1</c:v>
                </c:pt>
              </c:numCache>
            </c:numRef>
          </c:val>
          <c:smooth val="0"/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87859200"/>
        <c:axId val="88737664"/>
      </c:lineChart>
      <c:catAx>
        <c:axId val="878592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tr-TR"/>
          </a:p>
        </c:txPr>
        <c:crossAx val="88737664"/>
        <c:crosses val="autoZero"/>
        <c:auto val="1"/>
        <c:lblAlgn val="ctr"/>
        <c:lblOffset val="100"/>
        <c:noMultiLvlLbl val="0"/>
      </c:catAx>
      <c:valAx>
        <c:axId val="8873766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one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tr-TR"/>
          </a:p>
        </c:txPr>
        <c:crossAx val="878592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1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tr-TR"/>
    </a:p>
  </c:txPr>
  <c:externalData r:id="rId1">
    <c:autoUpdate val="0"/>
  </c:externalData>
</c:chartSpace>
</file>

<file path=ppt/charts/chart5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6"/>
            </a:solidFill>
            <a:ln>
              <a:noFill/>
            </a:ln>
            <a:effectLst/>
            <a:sp3d/>
          </c:spPr>
          <c:invertIfNegative val="0"/>
          <c:cat>
            <c:strRef>
              <c:f>'[Anket-sonuc-toplu.xlsx]Sayfa 3'!$C$94:$G$94</c:f>
              <c:strCache>
                <c:ptCount val="5"/>
                <c:pt idx="0">
                  <c:v>Son Derece Memnunum</c:v>
                </c:pt>
                <c:pt idx="1">
                  <c:v>Çok Memnunum</c:v>
                </c:pt>
                <c:pt idx="2">
                  <c:v>Memnunum</c:v>
                </c:pt>
                <c:pt idx="3">
                  <c:v>Memnun Değilim</c:v>
                </c:pt>
                <c:pt idx="4">
                  <c:v>Hiç Memnun Değilim</c:v>
                </c:pt>
              </c:strCache>
            </c:strRef>
          </c:cat>
          <c:val>
            <c:numRef>
              <c:f>'[Anket-sonuc-toplu.xlsx]Sayfa 3'!$C$113:$G$113</c:f>
              <c:numCache>
                <c:formatCode>General</c:formatCode>
                <c:ptCount val="5"/>
                <c:pt idx="0">
                  <c:v>8</c:v>
                </c:pt>
                <c:pt idx="1">
                  <c:v>14</c:v>
                </c:pt>
                <c:pt idx="2">
                  <c:v>19</c:v>
                </c:pt>
                <c:pt idx="3">
                  <c:v>6</c:v>
                </c:pt>
                <c:pt idx="4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08824064"/>
        <c:axId val="108825600"/>
        <c:axId val="0"/>
      </c:bar3DChart>
      <c:catAx>
        <c:axId val="1088240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 sz="1200"/>
            </a:pPr>
            <a:endParaRPr lang="tr-TR"/>
          </a:p>
        </c:txPr>
        <c:crossAx val="108825600"/>
        <c:crosses val="autoZero"/>
        <c:auto val="1"/>
        <c:lblAlgn val="ctr"/>
        <c:lblOffset val="100"/>
        <c:noMultiLvlLbl val="0"/>
      </c:catAx>
      <c:valAx>
        <c:axId val="10882560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/>
            </a:pPr>
            <a:endParaRPr lang="tr-TR"/>
          </a:p>
        </c:txPr>
        <c:crossAx val="1088240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latin typeface="Arial" panose="020B0604020202020204" pitchFamily="34" charset="0"/>
          <a:cs typeface="Arial" panose="020B0604020202020204" pitchFamily="34" charset="0"/>
        </a:defRPr>
      </a:pPr>
      <a:endParaRPr lang="tr-TR"/>
    </a:p>
  </c:txPr>
  <c:externalData r:id="rId1">
    <c:autoUpdate val="0"/>
  </c:externalData>
</c:chartSpace>
</file>

<file path=ppt/charts/chart5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'[Anket-sonuc-toplu.xlsx]Sayfa 3'!$C$94:$G$94</c:f>
              <c:strCache>
                <c:ptCount val="5"/>
                <c:pt idx="0">
                  <c:v>Son Derece Memnunum</c:v>
                </c:pt>
                <c:pt idx="1">
                  <c:v>Çok Memnunum</c:v>
                </c:pt>
                <c:pt idx="2">
                  <c:v>Memnunum</c:v>
                </c:pt>
                <c:pt idx="3">
                  <c:v>Memnun Değilim</c:v>
                </c:pt>
                <c:pt idx="4">
                  <c:v>Hiç Memnun Değilim</c:v>
                </c:pt>
              </c:strCache>
            </c:strRef>
          </c:cat>
          <c:val>
            <c:numRef>
              <c:f>'[Anket-sonuc-toplu.xlsx]Sayfa 3'!$C$115:$G$115</c:f>
              <c:numCache>
                <c:formatCode>General</c:formatCode>
                <c:ptCount val="5"/>
                <c:pt idx="0">
                  <c:v>16</c:v>
                </c:pt>
                <c:pt idx="1">
                  <c:v>23</c:v>
                </c:pt>
                <c:pt idx="2">
                  <c:v>34</c:v>
                </c:pt>
                <c:pt idx="3">
                  <c:v>9</c:v>
                </c:pt>
                <c:pt idx="4">
                  <c:v>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08849024"/>
        <c:axId val="108851968"/>
        <c:axId val="0"/>
      </c:bar3DChart>
      <c:catAx>
        <c:axId val="1088490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 sz="1200"/>
            </a:pPr>
            <a:endParaRPr lang="tr-TR"/>
          </a:p>
        </c:txPr>
        <c:crossAx val="108851968"/>
        <c:crosses val="autoZero"/>
        <c:auto val="1"/>
        <c:lblAlgn val="ctr"/>
        <c:lblOffset val="100"/>
        <c:noMultiLvlLbl val="0"/>
      </c:catAx>
      <c:valAx>
        <c:axId val="10885196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/>
            </a:pPr>
            <a:endParaRPr lang="tr-TR"/>
          </a:p>
        </c:txPr>
        <c:crossAx val="108849024"/>
        <c:crosses val="autoZero"/>
        <c:crossBetween val="between"/>
        <c:majorUnit val="7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latin typeface="Arial" panose="020B0604020202020204" pitchFamily="34" charset="0"/>
          <a:cs typeface="Arial" panose="020B0604020202020204" pitchFamily="34" charset="0"/>
        </a:defRPr>
      </a:pPr>
      <a:endParaRPr lang="tr-TR"/>
    </a:p>
  </c:txPr>
  <c:externalData r:id="rId1">
    <c:autoUpdate val="0"/>
  </c:externalData>
</c:chartSpace>
</file>

<file path=ppt/charts/chart5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'[Anket-sonuc-toplu.xlsx]Sayfa 3'!$C$39:$G$39</c:f>
              <c:strCache>
                <c:ptCount val="5"/>
                <c:pt idx="0">
                  <c:v>Son Derece Memnunum</c:v>
                </c:pt>
                <c:pt idx="1">
                  <c:v>Çok Memnunum</c:v>
                </c:pt>
                <c:pt idx="2">
                  <c:v>Memnunum</c:v>
                </c:pt>
                <c:pt idx="3">
                  <c:v>Memnun Değilim</c:v>
                </c:pt>
                <c:pt idx="4">
                  <c:v>Hiç Memnun Değilim</c:v>
                </c:pt>
              </c:strCache>
            </c:strRef>
          </c:cat>
          <c:val>
            <c:numRef>
              <c:f>'[Anket-sonuc-toplu.xlsx]Sayfa 3'!$C$65:$G$65</c:f>
              <c:numCache>
                <c:formatCode>General</c:formatCode>
                <c:ptCount val="5"/>
                <c:pt idx="0">
                  <c:v>6</c:v>
                </c:pt>
                <c:pt idx="1">
                  <c:v>16</c:v>
                </c:pt>
                <c:pt idx="2">
                  <c:v>10</c:v>
                </c:pt>
                <c:pt idx="3">
                  <c:v>4</c:v>
                </c:pt>
                <c:pt idx="4">
                  <c:v>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08472960"/>
        <c:axId val="108508672"/>
        <c:axId val="0"/>
      </c:bar3DChart>
      <c:catAx>
        <c:axId val="1084729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 sz="1200">
                <a:solidFill>
                  <a:schemeClr val="tx1"/>
                </a:solidFill>
              </a:defRPr>
            </a:pPr>
            <a:endParaRPr lang="tr-TR"/>
          </a:p>
        </c:txPr>
        <c:crossAx val="108508672"/>
        <c:crosses val="autoZero"/>
        <c:auto val="1"/>
        <c:lblAlgn val="ctr"/>
        <c:lblOffset val="100"/>
        <c:noMultiLvlLbl val="0"/>
      </c:catAx>
      <c:valAx>
        <c:axId val="10850867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/>
            </a:pPr>
            <a:endParaRPr lang="tr-TR"/>
          </a:p>
        </c:txPr>
        <c:crossAx val="108472960"/>
        <c:crosses val="autoZero"/>
        <c:crossBetween val="between"/>
        <c:majorUnit val="4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latin typeface="Arial" panose="020B0604020202020204" pitchFamily="34" charset="0"/>
          <a:cs typeface="Arial" panose="020B0604020202020204" pitchFamily="34" charset="0"/>
        </a:defRPr>
      </a:pPr>
      <a:endParaRPr lang="tr-TR"/>
    </a:p>
  </c:txPr>
  <c:externalData r:id="rId1">
    <c:autoUpdate val="0"/>
  </c:externalData>
</c:chartSpace>
</file>

<file path=ppt/charts/chart5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6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'[Anket-sonuc-toplu.xlsx]Sayfa 3'!$C$39:$G$39</c:f>
              <c:strCache>
                <c:ptCount val="5"/>
                <c:pt idx="0">
                  <c:v>Son Derece Memnunum</c:v>
                </c:pt>
                <c:pt idx="1">
                  <c:v>Çok Memnunum</c:v>
                </c:pt>
                <c:pt idx="2">
                  <c:v>Memnunum</c:v>
                </c:pt>
                <c:pt idx="3">
                  <c:v>Memnun Değilim</c:v>
                </c:pt>
                <c:pt idx="4">
                  <c:v>Hiç Memnun Değilim</c:v>
                </c:pt>
              </c:strCache>
            </c:strRef>
          </c:cat>
          <c:val>
            <c:numRef>
              <c:f>'[Anket-sonuc-toplu.xlsx]Sayfa 3'!$C$69:$G$69</c:f>
              <c:numCache>
                <c:formatCode>General</c:formatCode>
                <c:ptCount val="5"/>
                <c:pt idx="0">
                  <c:v>14</c:v>
                </c:pt>
                <c:pt idx="1">
                  <c:v>14</c:v>
                </c:pt>
                <c:pt idx="2">
                  <c:v>17</c:v>
                </c:pt>
                <c:pt idx="3">
                  <c:v>1</c:v>
                </c:pt>
                <c:pt idx="4">
                  <c:v>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08544384"/>
        <c:axId val="108547072"/>
        <c:axId val="0"/>
      </c:bar3DChart>
      <c:catAx>
        <c:axId val="1085443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 sz="1200"/>
            </a:pPr>
            <a:endParaRPr lang="tr-TR"/>
          </a:p>
        </c:txPr>
        <c:crossAx val="108547072"/>
        <c:crosses val="autoZero"/>
        <c:auto val="1"/>
        <c:lblAlgn val="ctr"/>
        <c:lblOffset val="100"/>
        <c:noMultiLvlLbl val="0"/>
      </c:catAx>
      <c:valAx>
        <c:axId val="10854707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/>
            </a:pPr>
            <a:endParaRPr lang="tr-TR"/>
          </a:p>
        </c:txPr>
        <c:crossAx val="1085443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latin typeface="Arial" panose="020B0604020202020204" pitchFamily="34" charset="0"/>
          <a:cs typeface="Arial" panose="020B0604020202020204" pitchFamily="34" charset="0"/>
        </a:defRPr>
      </a:pPr>
      <a:endParaRPr lang="tr-TR"/>
    </a:p>
  </c:txPr>
  <c:externalData r:id="rId1">
    <c:autoUpdate val="0"/>
  </c:externalData>
</c:chartSpace>
</file>

<file path=ppt/charts/chart5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'[Anket-sonuc-toplu.xlsx]Sayfa 3'!$C$39:$G$39</c:f>
              <c:strCache>
                <c:ptCount val="5"/>
                <c:pt idx="0">
                  <c:v>Son Derece Memnunum</c:v>
                </c:pt>
                <c:pt idx="1">
                  <c:v>Çok Memnunum</c:v>
                </c:pt>
                <c:pt idx="2">
                  <c:v>Memnunum</c:v>
                </c:pt>
                <c:pt idx="3">
                  <c:v>Memnun Değilim</c:v>
                </c:pt>
                <c:pt idx="4">
                  <c:v>Hiç Memnun Değilim</c:v>
                </c:pt>
              </c:strCache>
            </c:strRef>
          </c:cat>
          <c:val>
            <c:numRef>
              <c:f>'[Anket-sonuc-toplu.xlsx]Sayfa 3'!$C$71:$G$71</c:f>
              <c:numCache>
                <c:formatCode>General</c:formatCode>
                <c:ptCount val="5"/>
                <c:pt idx="0">
                  <c:v>20</c:v>
                </c:pt>
                <c:pt idx="1">
                  <c:v>30</c:v>
                </c:pt>
                <c:pt idx="2">
                  <c:v>27</c:v>
                </c:pt>
                <c:pt idx="3">
                  <c:v>5</c:v>
                </c:pt>
                <c:pt idx="4">
                  <c:v>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08590976"/>
        <c:axId val="108593920"/>
        <c:axId val="0"/>
      </c:bar3DChart>
      <c:catAx>
        <c:axId val="1085909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 sz="1200">
                <a:solidFill>
                  <a:schemeClr val="tx1"/>
                </a:solidFill>
              </a:defRPr>
            </a:pPr>
            <a:endParaRPr lang="tr-TR"/>
          </a:p>
        </c:txPr>
        <c:crossAx val="108593920"/>
        <c:crosses val="autoZero"/>
        <c:auto val="1"/>
        <c:lblAlgn val="ctr"/>
        <c:lblOffset val="100"/>
        <c:noMultiLvlLbl val="0"/>
      </c:catAx>
      <c:valAx>
        <c:axId val="10859392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/>
            </a:pPr>
            <a:endParaRPr lang="tr-TR"/>
          </a:p>
        </c:txPr>
        <c:crossAx val="1085909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latin typeface="Arial" panose="020B0604020202020204" pitchFamily="34" charset="0"/>
          <a:cs typeface="Arial" panose="020B0604020202020204" pitchFamily="34" charset="0"/>
        </a:defRPr>
      </a:pPr>
      <a:endParaRPr lang="tr-TR"/>
    </a:p>
  </c:txPr>
  <c:externalData r:id="rId1">
    <c:autoUpdate val="0"/>
  </c:externalData>
</c:chartSpace>
</file>

<file path=ppt/charts/chart5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'[Anket-sonuc-toplu.xlsx]Sayfa 3'!$C$39:$G$39</c:f>
              <c:strCache>
                <c:ptCount val="5"/>
                <c:pt idx="0">
                  <c:v>Son Derece Memnunum</c:v>
                </c:pt>
                <c:pt idx="1">
                  <c:v>Çok Memnunum</c:v>
                </c:pt>
                <c:pt idx="2">
                  <c:v>Memnunum</c:v>
                </c:pt>
                <c:pt idx="3">
                  <c:v>Memnun Değilim</c:v>
                </c:pt>
                <c:pt idx="4">
                  <c:v>Hiç Memnun Değilim</c:v>
                </c:pt>
              </c:strCache>
            </c:strRef>
          </c:cat>
          <c:val>
            <c:numRef>
              <c:f>'[Anket-sonuc-toplu.xlsx]Sayfa 3'!$C$76:$G$76</c:f>
              <c:numCache>
                <c:formatCode>General</c:formatCode>
                <c:ptCount val="5"/>
                <c:pt idx="0">
                  <c:v>11</c:v>
                </c:pt>
                <c:pt idx="1">
                  <c:v>10</c:v>
                </c:pt>
                <c:pt idx="2">
                  <c:v>10</c:v>
                </c:pt>
                <c:pt idx="3">
                  <c:v>6</c:v>
                </c:pt>
                <c:pt idx="4">
                  <c:v>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08643072"/>
        <c:axId val="108645760"/>
        <c:axId val="0"/>
      </c:bar3DChart>
      <c:catAx>
        <c:axId val="1086430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 sz="1200"/>
            </a:pPr>
            <a:endParaRPr lang="tr-TR"/>
          </a:p>
        </c:txPr>
        <c:crossAx val="108645760"/>
        <c:crosses val="autoZero"/>
        <c:auto val="1"/>
        <c:lblAlgn val="ctr"/>
        <c:lblOffset val="100"/>
        <c:noMultiLvlLbl val="0"/>
      </c:catAx>
      <c:valAx>
        <c:axId val="10864576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/>
            </a:pPr>
            <a:endParaRPr lang="tr-TR"/>
          </a:p>
        </c:txPr>
        <c:crossAx val="108643072"/>
        <c:crosses val="autoZero"/>
        <c:crossBetween val="between"/>
        <c:majorUnit val="4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latin typeface="Arial" panose="020B0604020202020204" pitchFamily="34" charset="0"/>
          <a:cs typeface="Arial" panose="020B0604020202020204" pitchFamily="34" charset="0"/>
        </a:defRPr>
      </a:pPr>
      <a:endParaRPr lang="tr-TR"/>
    </a:p>
  </c:txPr>
  <c:externalData r:id="rId1">
    <c:autoUpdate val="0"/>
  </c:externalData>
</c:chartSpace>
</file>

<file path=ppt/charts/chart5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 w="25400">
          <a:noFill/>
        </a:ln>
        <a:effectLst/>
        <a:sp3d/>
      </c:spPr>
    </c:sideWall>
    <c:backWall>
      <c:thickness val="0"/>
      <c:spPr>
        <a:noFill/>
        <a:ln w="25400"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6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'[Anket-sonuc-toplu.xlsx]Sayfa 3'!$C$39:$G$39</c:f>
              <c:strCache>
                <c:ptCount val="5"/>
                <c:pt idx="0">
                  <c:v>Son Derece Memnunum</c:v>
                </c:pt>
                <c:pt idx="1">
                  <c:v>Çok Memnunum</c:v>
                </c:pt>
                <c:pt idx="2">
                  <c:v>Memnunum</c:v>
                </c:pt>
                <c:pt idx="3">
                  <c:v>Memnun Değilim</c:v>
                </c:pt>
                <c:pt idx="4">
                  <c:v>Hiç Memnun Değilim</c:v>
                </c:pt>
              </c:strCache>
            </c:strRef>
          </c:cat>
          <c:val>
            <c:numRef>
              <c:f>'[Anket-sonuc-toplu.xlsx]Sayfa 3'!$C$80:$G$80</c:f>
              <c:numCache>
                <c:formatCode>General</c:formatCode>
                <c:ptCount val="5"/>
                <c:pt idx="0">
                  <c:v>12</c:v>
                </c:pt>
                <c:pt idx="1">
                  <c:v>12</c:v>
                </c:pt>
                <c:pt idx="2">
                  <c:v>14</c:v>
                </c:pt>
                <c:pt idx="3">
                  <c:v>6</c:v>
                </c:pt>
                <c:pt idx="4">
                  <c:v>4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09123840"/>
        <c:axId val="109147264"/>
        <c:axId val="0"/>
      </c:bar3DChart>
      <c:catAx>
        <c:axId val="1091238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 sz="1200"/>
            </a:pPr>
            <a:endParaRPr lang="tr-TR"/>
          </a:p>
        </c:txPr>
        <c:crossAx val="109147264"/>
        <c:crosses val="autoZero"/>
        <c:auto val="1"/>
        <c:lblAlgn val="ctr"/>
        <c:lblOffset val="100"/>
        <c:noMultiLvlLbl val="0"/>
      </c:catAx>
      <c:valAx>
        <c:axId val="10914726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/>
            </a:pPr>
            <a:endParaRPr lang="tr-TR"/>
          </a:p>
        </c:txPr>
        <c:crossAx val="109123840"/>
        <c:crosses val="autoZero"/>
        <c:crossBetween val="between"/>
        <c:majorUnit val="2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latin typeface="Arial" panose="020B0604020202020204" pitchFamily="34" charset="0"/>
          <a:cs typeface="Arial" panose="020B0604020202020204" pitchFamily="34" charset="0"/>
        </a:defRPr>
      </a:pPr>
      <a:endParaRPr lang="tr-TR"/>
    </a:p>
  </c:txPr>
  <c:externalData r:id="rId1">
    <c:autoUpdate val="0"/>
  </c:externalData>
</c:chartSpace>
</file>

<file path=ppt/charts/chart5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'[Anket-sonuc-toplu.xlsx]Sayfa 3'!$C$39:$G$39</c:f>
              <c:strCache>
                <c:ptCount val="5"/>
                <c:pt idx="0">
                  <c:v>Son Derece Memnunum</c:v>
                </c:pt>
                <c:pt idx="1">
                  <c:v>Çok Memnunum</c:v>
                </c:pt>
                <c:pt idx="2">
                  <c:v>Memnunum</c:v>
                </c:pt>
                <c:pt idx="3">
                  <c:v>Memnun Değilim</c:v>
                </c:pt>
                <c:pt idx="4">
                  <c:v>Hiç Memnun Değilim</c:v>
                </c:pt>
              </c:strCache>
            </c:strRef>
          </c:cat>
          <c:val>
            <c:numRef>
              <c:f>'[Anket-sonuc-toplu.xlsx]Sayfa 3'!$C$82:$G$82</c:f>
              <c:numCache>
                <c:formatCode>General</c:formatCode>
                <c:ptCount val="5"/>
                <c:pt idx="0">
                  <c:v>23</c:v>
                </c:pt>
                <c:pt idx="1">
                  <c:v>22</c:v>
                </c:pt>
                <c:pt idx="2">
                  <c:v>24</c:v>
                </c:pt>
                <c:pt idx="3">
                  <c:v>12</c:v>
                </c:pt>
                <c:pt idx="4">
                  <c:v>4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09170688"/>
        <c:axId val="109173376"/>
        <c:axId val="0"/>
      </c:bar3DChart>
      <c:catAx>
        <c:axId val="1091706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 sz="1200"/>
            </a:pPr>
            <a:endParaRPr lang="tr-TR"/>
          </a:p>
        </c:txPr>
        <c:crossAx val="109173376"/>
        <c:crosses val="autoZero"/>
        <c:auto val="1"/>
        <c:lblAlgn val="ctr"/>
        <c:lblOffset val="100"/>
        <c:noMultiLvlLbl val="0"/>
      </c:catAx>
      <c:valAx>
        <c:axId val="10917337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/>
            </a:pPr>
            <a:endParaRPr lang="tr-TR"/>
          </a:p>
        </c:txPr>
        <c:crossAx val="1091706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latin typeface="Arial" panose="020B0604020202020204" pitchFamily="34" charset="0"/>
          <a:cs typeface="Arial" panose="020B0604020202020204" pitchFamily="34" charset="0"/>
        </a:defRPr>
      </a:pPr>
      <a:endParaRPr lang="tr-TR"/>
    </a:p>
  </c:txPr>
  <c:externalData r:id="rId1">
    <c:autoUpdate val="0"/>
  </c:externalData>
</c:chartSpace>
</file>

<file path=ppt/charts/chart5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'[Anket-sonuc-toplu.xlsx]Sayfa 3'!$C$118:$G$118</c:f>
              <c:strCache>
                <c:ptCount val="5"/>
                <c:pt idx="0">
                  <c:v>Son Derece Memnunum</c:v>
                </c:pt>
                <c:pt idx="1">
                  <c:v>Çok Memnunum</c:v>
                </c:pt>
                <c:pt idx="2">
                  <c:v>Memnunum</c:v>
                </c:pt>
                <c:pt idx="3">
                  <c:v>Memnun Değilim</c:v>
                </c:pt>
                <c:pt idx="4">
                  <c:v>Hiç Memnun Değilim</c:v>
                </c:pt>
              </c:strCache>
            </c:strRef>
          </c:cat>
          <c:val>
            <c:numRef>
              <c:f>'[Anket-sonuc-toplu.xlsx]Sayfa 3'!$C$122:$G$122</c:f>
              <c:numCache>
                <c:formatCode>General</c:formatCode>
                <c:ptCount val="5"/>
                <c:pt idx="0">
                  <c:v>19</c:v>
                </c:pt>
                <c:pt idx="1">
                  <c:v>11</c:v>
                </c:pt>
                <c:pt idx="2">
                  <c:v>7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08886656"/>
        <c:axId val="108889600"/>
        <c:axId val="0"/>
      </c:bar3DChart>
      <c:catAx>
        <c:axId val="1088866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 sz="1200"/>
            </a:pPr>
            <a:endParaRPr lang="tr-TR"/>
          </a:p>
        </c:txPr>
        <c:crossAx val="108889600"/>
        <c:crosses val="autoZero"/>
        <c:auto val="1"/>
        <c:lblAlgn val="ctr"/>
        <c:lblOffset val="100"/>
        <c:noMultiLvlLbl val="0"/>
      </c:catAx>
      <c:valAx>
        <c:axId val="10888960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/>
            </a:pPr>
            <a:endParaRPr lang="tr-TR"/>
          </a:p>
        </c:txPr>
        <c:crossAx val="1088866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latin typeface="Arial" panose="020B0604020202020204" pitchFamily="34" charset="0"/>
          <a:cs typeface="Arial" panose="020B0604020202020204" pitchFamily="34" charset="0"/>
        </a:defRPr>
      </a:pPr>
      <a:endParaRPr lang="tr-TR"/>
    </a:p>
  </c:txPr>
  <c:externalData r:id="rId1">
    <c:autoUpdate val="0"/>
  </c:externalData>
</c:chartSpace>
</file>

<file path=ppt/charts/chart5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6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'[Anket-sonuc-toplu.xlsx]Sayfa 3'!$C$118:$G$118</c:f>
              <c:strCache>
                <c:ptCount val="5"/>
                <c:pt idx="0">
                  <c:v>Son Derece Memnunum</c:v>
                </c:pt>
                <c:pt idx="1">
                  <c:v>Çok Memnunum</c:v>
                </c:pt>
                <c:pt idx="2">
                  <c:v>Memnunum</c:v>
                </c:pt>
                <c:pt idx="3">
                  <c:v>Memnun Değilim</c:v>
                </c:pt>
                <c:pt idx="4">
                  <c:v>Hiç Memnun Değilim</c:v>
                </c:pt>
              </c:strCache>
            </c:strRef>
          </c:cat>
          <c:val>
            <c:numRef>
              <c:f>'[Anket-sonuc-toplu.xlsx]Sayfa 3'!$C$126:$G$126</c:f>
              <c:numCache>
                <c:formatCode>General</c:formatCode>
                <c:ptCount val="5"/>
                <c:pt idx="0">
                  <c:v>28</c:v>
                </c:pt>
                <c:pt idx="1">
                  <c:v>9</c:v>
                </c:pt>
                <c:pt idx="2">
                  <c:v>9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08929408"/>
        <c:axId val="108932096"/>
        <c:axId val="0"/>
      </c:bar3DChart>
      <c:catAx>
        <c:axId val="1089294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 sz="1200"/>
            </a:pPr>
            <a:endParaRPr lang="tr-TR"/>
          </a:p>
        </c:txPr>
        <c:crossAx val="108932096"/>
        <c:crosses val="autoZero"/>
        <c:auto val="1"/>
        <c:lblAlgn val="ctr"/>
        <c:lblOffset val="100"/>
        <c:noMultiLvlLbl val="0"/>
      </c:catAx>
      <c:valAx>
        <c:axId val="10893209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/>
            </a:pPr>
            <a:endParaRPr lang="tr-TR"/>
          </a:p>
        </c:txPr>
        <c:crossAx val="108929408"/>
        <c:crosses val="autoZero"/>
        <c:crossBetween val="between"/>
        <c:majorUnit val="6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latin typeface="Arial" panose="020B0604020202020204" pitchFamily="34" charset="0"/>
          <a:cs typeface="Arial" panose="020B0604020202020204" pitchFamily="34" charset="0"/>
        </a:defRPr>
      </a:pPr>
      <a:endParaRPr lang="tr-TR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92D050"/>
              </a:solidFill>
              <a:ln w="19050">
                <a:solidFill>
                  <a:srgbClr val="92D050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accent2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solidFill>
                <a:srgbClr val="FF66CC"/>
              </a:solidFill>
              <a:ln w="19050">
                <a:solidFill>
                  <a:srgbClr val="FF66CC"/>
                </a:solidFill>
              </a:ln>
              <a:effectLst/>
            </c:spPr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6"/>
            <c:bubble3D val="0"/>
            <c:spPr>
              <a:solidFill>
                <a:schemeClr val="accent1"/>
              </a:solidFill>
              <a:ln w="19050">
                <a:solidFill>
                  <a:schemeClr val="accent1"/>
                </a:solidFill>
              </a:ln>
              <a:effectLst/>
            </c:spPr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8"/>
            <c:bubble3D val="0"/>
            <c:spPr>
              <a:solidFill>
                <a:srgbClr val="7030A0"/>
              </a:solidFill>
              <a:ln w="19050">
                <a:solidFill>
                  <a:srgbClr val="7030A0"/>
                </a:solidFill>
              </a:ln>
              <a:effectLst/>
            </c:spPr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elete val="1"/>
          </c:dLbls>
          <c:cat>
            <c:strRef>
              <c:f>'Sayfa 1'!$O$1:$X$1</c:f>
              <c:strCache>
                <c:ptCount val="10"/>
                <c:pt idx="0">
                  <c:v>Düz lise</c:v>
                </c:pt>
                <c:pt idx="1">
                  <c:v>Anadolu lisesi</c:v>
                </c:pt>
                <c:pt idx="2">
                  <c:v>Fen lisesi</c:v>
                </c:pt>
                <c:pt idx="3">
                  <c:v>İmam Hatip lisesi</c:v>
                </c:pt>
                <c:pt idx="4">
                  <c:v>Anadolu meslek lisesi</c:v>
                </c:pt>
                <c:pt idx="5">
                  <c:v>Endüstri meslek lisesi</c:v>
                </c:pt>
                <c:pt idx="6">
                  <c:v>Öğretmen lisesi</c:v>
                </c:pt>
                <c:pt idx="7">
                  <c:v>Ticaret meslek lisesi</c:v>
                </c:pt>
                <c:pt idx="8">
                  <c:v>Teknik lise</c:v>
                </c:pt>
                <c:pt idx="9">
                  <c:v>Özel lise</c:v>
                </c:pt>
              </c:strCache>
            </c:strRef>
          </c:cat>
          <c:val>
            <c:numRef>
              <c:f>'Sayfa 1'!$O$2:$X$2</c:f>
              <c:numCache>
                <c:formatCode>General</c:formatCode>
                <c:ptCount val="10"/>
                <c:pt idx="0">
                  <c:v>12</c:v>
                </c:pt>
                <c:pt idx="1">
                  <c:v>22</c:v>
                </c:pt>
                <c:pt idx="2">
                  <c:v>0</c:v>
                </c:pt>
                <c:pt idx="3">
                  <c:v>0</c:v>
                </c:pt>
                <c:pt idx="4">
                  <c:v>1</c:v>
                </c:pt>
                <c:pt idx="5">
                  <c:v>0</c:v>
                </c:pt>
                <c:pt idx="6">
                  <c:v>1</c:v>
                </c:pt>
                <c:pt idx="7">
                  <c:v>0</c:v>
                </c:pt>
                <c:pt idx="8">
                  <c:v>1</c:v>
                </c:pt>
                <c:pt idx="9">
                  <c:v>0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tr-TR"/>
    </a:p>
  </c:txPr>
  <c:externalData r:id="rId1">
    <c:autoUpdate val="0"/>
  </c:externalData>
</c:chartSpace>
</file>

<file path=ppt/charts/chart6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 w="25400">
          <a:noFill/>
        </a:ln>
        <a:effectLst/>
        <a:sp3d/>
      </c:spPr>
    </c:sideWall>
    <c:backWall>
      <c:thickness val="0"/>
      <c:spPr>
        <a:noFill/>
        <a:ln w="25400"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cat>
            <c:strRef>
              <c:f>'[Anket-sonuc-toplu.xlsx]Sayfa 3'!$C$118:$G$118</c:f>
              <c:strCache>
                <c:ptCount val="5"/>
                <c:pt idx="0">
                  <c:v>Son Derece Memnunum</c:v>
                </c:pt>
                <c:pt idx="1">
                  <c:v>Çok Memnunum</c:v>
                </c:pt>
                <c:pt idx="2">
                  <c:v>Memnunum</c:v>
                </c:pt>
                <c:pt idx="3">
                  <c:v>Memnun Değilim</c:v>
                </c:pt>
                <c:pt idx="4">
                  <c:v>Hiç Memnun Değilim</c:v>
                </c:pt>
              </c:strCache>
            </c:strRef>
          </c:cat>
          <c:val>
            <c:numRef>
              <c:f>'[Anket-sonuc-toplu.xlsx]Sayfa 3'!$C$139:$G$139</c:f>
              <c:numCache>
                <c:formatCode>General</c:formatCode>
                <c:ptCount val="5"/>
                <c:pt idx="0">
                  <c:v>41</c:v>
                </c:pt>
                <c:pt idx="1">
                  <c:v>23</c:v>
                </c:pt>
                <c:pt idx="2">
                  <c:v>18</c:v>
                </c:pt>
                <c:pt idx="3">
                  <c:v>1</c:v>
                </c:pt>
                <c:pt idx="4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08956288"/>
        <c:axId val="108962176"/>
        <c:axId val="0"/>
      </c:bar3DChart>
      <c:catAx>
        <c:axId val="1089562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 sz="1200"/>
            </a:pPr>
            <a:endParaRPr lang="tr-TR"/>
          </a:p>
        </c:txPr>
        <c:crossAx val="108962176"/>
        <c:crosses val="autoZero"/>
        <c:auto val="1"/>
        <c:lblAlgn val="ctr"/>
        <c:lblOffset val="100"/>
        <c:noMultiLvlLbl val="0"/>
      </c:catAx>
      <c:valAx>
        <c:axId val="10896217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/>
            </a:pPr>
            <a:endParaRPr lang="tr-TR"/>
          </a:p>
        </c:txPr>
        <c:crossAx val="1089562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latin typeface="Arial" panose="020B0604020202020204" pitchFamily="34" charset="0"/>
          <a:cs typeface="Arial" panose="020B0604020202020204" pitchFamily="34" charset="0"/>
        </a:defRPr>
      </a:pPr>
      <a:endParaRPr lang="tr-TR"/>
    </a:p>
  </c:txPr>
  <c:externalData r:id="rId1">
    <c:autoUpdate val="0"/>
  </c:externalData>
</c:chartSpace>
</file>

<file path=ppt/charts/chart6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'[Anket-sonuc-toplu.xlsx]Sayfa 3'!$C$118:$G$118</c:f>
              <c:strCache>
                <c:ptCount val="5"/>
                <c:pt idx="0">
                  <c:v>Son Derece Memnunum</c:v>
                </c:pt>
                <c:pt idx="1">
                  <c:v>Çok Memnunum</c:v>
                </c:pt>
                <c:pt idx="2">
                  <c:v>Memnunum</c:v>
                </c:pt>
                <c:pt idx="3">
                  <c:v>Memnun Değilim</c:v>
                </c:pt>
                <c:pt idx="4">
                  <c:v>Hiç Memnun Değilim</c:v>
                </c:pt>
              </c:strCache>
            </c:strRef>
          </c:cat>
          <c:val>
            <c:numRef>
              <c:f>'[Anket-sonuc-toplu.xlsx]Sayfa 3'!$C$133:$G$133</c:f>
              <c:numCache>
                <c:formatCode>General</c:formatCode>
                <c:ptCount val="5"/>
                <c:pt idx="0">
                  <c:v>16</c:v>
                </c:pt>
                <c:pt idx="1">
                  <c:v>12</c:v>
                </c:pt>
                <c:pt idx="2">
                  <c:v>7</c:v>
                </c:pt>
                <c:pt idx="3">
                  <c:v>1</c:v>
                </c:pt>
                <c:pt idx="4">
                  <c:v>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06522880"/>
        <c:axId val="106525824"/>
        <c:axId val="0"/>
      </c:bar3DChart>
      <c:catAx>
        <c:axId val="1065228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 sz="1200"/>
            </a:pPr>
            <a:endParaRPr lang="tr-TR"/>
          </a:p>
        </c:txPr>
        <c:crossAx val="106525824"/>
        <c:crosses val="autoZero"/>
        <c:auto val="1"/>
        <c:lblAlgn val="ctr"/>
        <c:lblOffset val="100"/>
        <c:noMultiLvlLbl val="0"/>
      </c:catAx>
      <c:valAx>
        <c:axId val="10652582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/>
            </a:pPr>
            <a:endParaRPr lang="tr-TR"/>
          </a:p>
        </c:txPr>
        <c:crossAx val="106522880"/>
        <c:crosses val="autoZero"/>
        <c:crossBetween val="between"/>
        <c:majorUnit val="4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latin typeface="Arial" panose="020B0604020202020204" pitchFamily="34" charset="0"/>
          <a:cs typeface="Arial" panose="020B0604020202020204" pitchFamily="34" charset="0"/>
        </a:defRPr>
      </a:pPr>
      <a:endParaRPr lang="tr-TR"/>
    </a:p>
  </c:txPr>
  <c:externalData r:id="rId1">
    <c:autoUpdate val="0"/>
  </c:externalData>
</c:chartSpace>
</file>

<file path=ppt/charts/chart6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6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'[Anket-sonuc-toplu.xlsx]Sayfa 3'!$C$118:$G$118</c:f>
              <c:strCache>
                <c:ptCount val="5"/>
                <c:pt idx="0">
                  <c:v>Son Derece Memnunum</c:v>
                </c:pt>
                <c:pt idx="1">
                  <c:v>Çok Memnunum</c:v>
                </c:pt>
                <c:pt idx="2">
                  <c:v>Memnunum</c:v>
                </c:pt>
                <c:pt idx="3">
                  <c:v>Memnun Değilim</c:v>
                </c:pt>
                <c:pt idx="4">
                  <c:v>Hiç Memnun Değilim</c:v>
                </c:pt>
              </c:strCache>
            </c:strRef>
          </c:cat>
          <c:val>
            <c:numRef>
              <c:f>'[Anket-sonuc-toplu.xlsx]Sayfa 3'!$C$137:$G$137</c:f>
              <c:numCache>
                <c:formatCode>General</c:formatCode>
                <c:ptCount val="5"/>
                <c:pt idx="0">
                  <c:v>25</c:v>
                </c:pt>
                <c:pt idx="1">
                  <c:v>11</c:v>
                </c:pt>
                <c:pt idx="2">
                  <c:v>11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06565632"/>
        <c:axId val="106568320"/>
        <c:axId val="0"/>
      </c:bar3DChart>
      <c:catAx>
        <c:axId val="1065656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 sz="1200"/>
            </a:pPr>
            <a:endParaRPr lang="tr-TR"/>
          </a:p>
        </c:txPr>
        <c:crossAx val="106568320"/>
        <c:crosses val="autoZero"/>
        <c:auto val="1"/>
        <c:lblAlgn val="ctr"/>
        <c:lblOffset val="100"/>
        <c:noMultiLvlLbl val="0"/>
      </c:catAx>
      <c:valAx>
        <c:axId val="10656832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/>
            </a:pPr>
            <a:endParaRPr lang="tr-TR"/>
          </a:p>
        </c:txPr>
        <c:crossAx val="1065656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latin typeface="Arial" panose="020B0604020202020204" pitchFamily="34" charset="0"/>
          <a:cs typeface="Arial" panose="020B0604020202020204" pitchFamily="34" charset="0"/>
        </a:defRPr>
      </a:pPr>
      <a:endParaRPr lang="tr-TR"/>
    </a:p>
  </c:txPr>
  <c:externalData r:id="rId1">
    <c:autoUpdate val="0"/>
  </c:externalData>
</c:chartSpace>
</file>

<file path=ppt/charts/chart6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'[Anket-sonuc-toplu.xlsx]Sayfa 3'!$C$118:$G$118</c:f>
              <c:strCache>
                <c:ptCount val="5"/>
                <c:pt idx="0">
                  <c:v>Son Derece Memnunum</c:v>
                </c:pt>
                <c:pt idx="1">
                  <c:v>Çok Memnunum</c:v>
                </c:pt>
                <c:pt idx="2">
                  <c:v>Memnunum</c:v>
                </c:pt>
                <c:pt idx="3">
                  <c:v>Memnun Değilim</c:v>
                </c:pt>
                <c:pt idx="4">
                  <c:v>Hiç Memnun Değilim</c:v>
                </c:pt>
              </c:strCache>
            </c:strRef>
          </c:cat>
          <c:val>
            <c:numRef>
              <c:f>'[Anket-sonuc-toplu.xlsx]Sayfa 3'!$C$139:$G$139</c:f>
              <c:numCache>
                <c:formatCode>General</c:formatCode>
                <c:ptCount val="5"/>
                <c:pt idx="0">
                  <c:v>41</c:v>
                </c:pt>
                <c:pt idx="1">
                  <c:v>23</c:v>
                </c:pt>
                <c:pt idx="2">
                  <c:v>18</c:v>
                </c:pt>
                <c:pt idx="3">
                  <c:v>1</c:v>
                </c:pt>
                <c:pt idx="4">
                  <c:v>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06604032"/>
        <c:axId val="106606976"/>
        <c:axId val="0"/>
      </c:bar3DChart>
      <c:catAx>
        <c:axId val="1066040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 sz="1200"/>
            </a:pPr>
            <a:endParaRPr lang="tr-TR"/>
          </a:p>
        </c:txPr>
        <c:crossAx val="106606976"/>
        <c:crosses val="autoZero"/>
        <c:auto val="1"/>
        <c:lblAlgn val="ctr"/>
        <c:lblOffset val="100"/>
        <c:noMultiLvlLbl val="0"/>
      </c:catAx>
      <c:valAx>
        <c:axId val="10660697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/>
            </a:pPr>
            <a:endParaRPr lang="tr-TR"/>
          </a:p>
        </c:txPr>
        <c:crossAx val="106604032"/>
        <c:crosses val="autoZero"/>
        <c:crossBetween val="between"/>
        <c:majorUnit val="9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latin typeface="Arial" panose="020B0604020202020204" pitchFamily="34" charset="0"/>
          <a:cs typeface="Arial" panose="020B0604020202020204" pitchFamily="34" charset="0"/>
        </a:defRPr>
      </a:pPr>
      <a:endParaRPr lang="tr-TR"/>
    </a:p>
  </c:txPr>
  <c:externalData r:id="rId1">
    <c:autoUpdate val="0"/>
  </c:externalData>
</c:chartSpace>
</file>

<file path=ppt/charts/chart6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'[Anket-sonuc-toplu.xlsx]Sayfa 3'!$C$118:$G$118</c:f>
              <c:strCache>
                <c:ptCount val="5"/>
                <c:pt idx="0">
                  <c:v>Son Derece Memnunum</c:v>
                </c:pt>
                <c:pt idx="1">
                  <c:v>Çok Memnunum</c:v>
                </c:pt>
                <c:pt idx="2">
                  <c:v>Memnunum</c:v>
                </c:pt>
                <c:pt idx="3">
                  <c:v>Memnun Değilim</c:v>
                </c:pt>
                <c:pt idx="4">
                  <c:v>Hiç Memnun Değilim</c:v>
                </c:pt>
              </c:strCache>
            </c:strRef>
          </c:cat>
          <c:val>
            <c:numRef>
              <c:f>'[Anket-sonuc-toplu.xlsx]Sayfa 3'!$C$144:$G$144</c:f>
              <c:numCache>
                <c:formatCode>General</c:formatCode>
                <c:ptCount val="5"/>
                <c:pt idx="0">
                  <c:v>16</c:v>
                </c:pt>
                <c:pt idx="1">
                  <c:v>7</c:v>
                </c:pt>
                <c:pt idx="2">
                  <c:v>11</c:v>
                </c:pt>
                <c:pt idx="3">
                  <c:v>3</c:v>
                </c:pt>
                <c:pt idx="4">
                  <c:v>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06656128"/>
        <c:axId val="106658816"/>
        <c:axId val="0"/>
      </c:bar3DChart>
      <c:catAx>
        <c:axId val="1066561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 sz="1200"/>
            </a:pPr>
            <a:endParaRPr lang="tr-TR"/>
          </a:p>
        </c:txPr>
        <c:crossAx val="106658816"/>
        <c:crosses val="autoZero"/>
        <c:auto val="1"/>
        <c:lblAlgn val="ctr"/>
        <c:lblOffset val="100"/>
        <c:noMultiLvlLbl val="0"/>
      </c:catAx>
      <c:valAx>
        <c:axId val="10665881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/>
            </a:pPr>
            <a:endParaRPr lang="tr-TR"/>
          </a:p>
        </c:txPr>
        <c:crossAx val="106656128"/>
        <c:crosses val="autoZero"/>
        <c:crossBetween val="between"/>
        <c:majorUnit val="4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latin typeface="Arial" panose="020B0604020202020204" pitchFamily="34" charset="0"/>
          <a:cs typeface="Arial" panose="020B0604020202020204" pitchFamily="34" charset="0"/>
        </a:defRPr>
      </a:pPr>
      <a:endParaRPr lang="tr-TR"/>
    </a:p>
  </c:txPr>
  <c:externalData r:id="rId1">
    <c:autoUpdate val="0"/>
  </c:externalData>
</c:chartSpace>
</file>

<file path=ppt/charts/chart6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6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'[Anket-sonuc-toplu.xlsx]Sayfa 3'!$C$118:$G$118</c:f>
              <c:strCache>
                <c:ptCount val="5"/>
                <c:pt idx="0">
                  <c:v>Son Derece Memnunum</c:v>
                </c:pt>
                <c:pt idx="1">
                  <c:v>Çok Memnunum</c:v>
                </c:pt>
                <c:pt idx="2">
                  <c:v>Memnunum</c:v>
                </c:pt>
                <c:pt idx="3">
                  <c:v>Memnun Değilim</c:v>
                </c:pt>
                <c:pt idx="4">
                  <c:v>Hiç Memnun Değilim</c:v>
                </c:pt>
              </c:strCache>
            </c:strRef>
          </c:cat>
          <c:val>
            <c:numRef>
              <c:f>'[Anket-sonuc-toplu.xlsx]Sayfa 3'!$C$148:$G$148</c:f>
              <c:numCache>
                <c:formatCode>General</c:formatCode>
                <c:ptCount val="5"/>
                <c:pt idx="0">
                  <c:v>3</c:v>
                </c:pt>
                <c:pt idx="1">
                  <c:v>4</c:v>
                </c:pt>
                <c:pt idx="2">
                  <c:v>2</c:v>
                </c:pt>
                <c:pt idx="3">
                  <c:v>13</c:v>
                </c:pt>
                <c:pt idx="4">
                  <c:v>16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06698624"/>
        <c:axId val="106701568"/>
        <c:axId val="0"/>
      </c:bar3DChart>
      <c:catAx>
        <c:axId val="1066986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 sz="1200"/>
            </a:pPr>
            <a:endParaRPr lang="tr-TR"/>
          </a:p>
        </c:txPr>
        <c:crossAx val="106701568"/>
        <c:crosses val="autoZero"/>
        <c:auto val="1"/>
        <c:lblAlgn val="ctr"/>
        <c:lblOffset val="100"/>
        <c:noMultiLvlLbl val="0"/>
      </c:catAx>
      <c:valAx>
        <c:axId val="10670156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/>
            </a:pPr>
            <a:endParaRPr lang="tr-TR"/>
          </a:p>
        </c:txPr>
        <c:crossAx val="106698624"/>
        <c:crosses val="autoZero"/>
        <c:crossBetween val="between"/>
        <c:majorUnit val="4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latin typeface="Arial" panose="020B0604020202020204" pitchFamily="34" charset="0"/>
          <a:cs typeface="Arial" panose="020B0604020202020204" pitchFamily="34" charset="0"/>
        </a:defRPr>
      </a:pPr>
      <a:endParaRPr lang="tr-TR"/>
    </a:p>
  </c:txPr>
  <c:externalData r:id="rId1">
    <c:autoUpdate val="0"/>
  </c:externalData>
</c:chartSpace>
</file>

<file path=ppt/charts/chart6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'[Anket-sonuc-toplu.xlsx]Sayfa 3'!$C$118:$G$118</c:f>
              <c:strCache>
                <c:ptCount val="5"/>
                <c:pt idx="0">
                  <c:v>Son Derece Memnunum</c:v>
                </c:pt>
                <c:pt idx="1">
                  <c:v>Çok Memnunum</c:v>
                </c:pt>
                <c:pt idx="2">
                  <c:v>Memnunum</c:v>
                </c:pt>
                <c:pt idx="3">
                  <c:v>Memnun Değilim</c:v>
                </c:pt>
                <c:pt idx="4">
                  <c:v>Hiç Memnun Değilim</c:v>
                </c:pt>
              </c:strCache>
            </c:strRef>
          </c:cat>
          <c:val>
            <c:numRef>
              <c:f>'[Anket-sonuc-toplu.xlsx]Sayfa 3'!$C$150:$G$150</c:f>
              <c:numCache>
                <c:formatCode>General</c:formatCode>
                <c:ptCount val="5"/>
                <c:pt idx="0">
                  <c:v>19</c:v>
                </c:pt>
                <c:pt idx="1">
                  <c:v>11</c:v>
                </c:pt>
                <c:pt idx="2">
                  <c:v>13</c:v>
                </c:pt>
                <c:pt idx="3">
                  <c:v>16</c:v>
                </c:pt>
                <c:pt idx="4">
                  <c:v>16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06712448"/>
        <c:axId val="106731776"/>
        <c:axId val="0"/>
      </c:bar3DChart>
      <c:catAx>
        <c:axId val="1067124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 sz="1200"/>
            </a:pPr>
            <a:endParaRPr lang="tr-TR"/>
          </a:p>
        </c:txPr>
        <c:crossAx val="106731776"/>
        <c:crosses val="autoZero"/>
        <c:auto val="1"/>
        <c:lblAlgn val="ctr"/>
        <c:lblOffset val="100"/>
        <c:noMultiLvlLbl val="0"/>
      </c:catAx>
      <c:valAx>
        <c:axId val="10673177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/>
            </a:pPr>
            <a:endParaRPr lang="tr-TR"/>
          </a:p>
        </c:txPr>
        <c:crossAx val="106712448"/>
        <c:crosses val="autoZero"/>
        <c:crossBetween val="between"/>
        <c:majorUnit val="5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latin typeface="Arial" panose="020B0604020202020204" pitchFamily="34" charset="0"/>
          <a:cs typeface="Arial" panose="020B0604020202020204" pitchFamily="34" charset="0"/>
        </a:defRPr>
      </a:pPr>
      <a:endParaRPr lang="tr-TR"/>
    </a:p>
  </c:txPr>
  <c:externalData r:id="rId1">
    <c:autoUpdate val="0"/>
  </c:externalData>
</c:chartSpace>
</file>

<file path=ppt/charts/chart6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'[Anket-sonuc-toplu.xlsx]Sayfa 4'!$C$1:$G$1</c:f>
              <c:strCache>
                <c:ptCount val="5"/>
                <c:pt idx="0">
                  <c:v>Son Derece Memnunum</c:v>
                </c:pt>
                <c:pt idx="1">
                  <c:v>Çok Memnunum</c:v>
                </c:pt>
                <c:pt idx="2">
                  <c:v>Memnunum</c:v>
                </c:pt>
                <c:pt idx="3">
                  <c:v>Memnun Değilim</c:v>
                </c:pt>
                <c:pt idx="4">
                  <c:v>Hiç Memnun Değilim</c:v>
                </c:pt>
              </c:strCache>
            </c:strRef>
          </c:cat>
          <c:val>
            <c:numRef>
              <c:f>'[Anket-sonuc-toplu.xlsx]Sayfa 4'!$C$5:$G$5</c:f>
              <c:numCache>
                <c:formatCode>General</c:formatCode>
                <c:ptCount val="5"/>
                <c:pt idx="0">
                  <c:v>21</c:v>
                </c:pt>
                <c:pt idx="1">
                  <c:v>11</c:v>
                </c:pt>
                <c:pt idx="2">
                  <c:v>4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09009152"/>
        <c:axId val="109020288"/>
        <c:axId val="0"/>
      </c:bar3DChart>
      <c:catAx>
        <c:axId val="1090091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 sz="1200"/>
            </a:pPr>
            <a:endParaRPr lang="tr-TR"/>
          </a:p>
        </c:txPr>
        <c:crossAx val="109020288"/>
        <c:crosses val="autoZero"/>
        <c:auto val="1"/>
        <c:lblAlgn val="ctr"/>
        <c:lblOffset val="100"/>
        <c:noMultiLvlLbl val="0"/>
      </c:catAx>
      <c:valAx>
        <c:axId val="10902028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/>
            </a:pPr>
            <a:endParaRPr lang="tr-TR"/>
          </a:p>
        </c:txPr>
        <c:crossAx val="1090091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latin typeface="Arial" panose="020B0604020202020204" pitchFamily="34" charset="0"/>
          <a:cs typeface="Arial" panose="020B0604020202020204" pitchFamily="34" charset="0"/>
        </a:defRPr>
      </a:pPr>
      <a:endParaRPr lang="tr-TR"/>
    </a:p>
  </c:txPr>
  <c:externalData r:id="rId1">
    <c:autoUpdate val="0"/>
  </c:externalData>
</c:chartSpace>
</file>

<file path=ppt/charts/chart6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stacked"/>
        <c:varyColors val="0"/>
        <c:ser>
          <c:idx val="0"/>
          <c:order val="0"/>
          <c:spPr>
            <a:solidFill>
              <a:schemeClr val="accent6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6.2422118380062305E-3"/>
                  <c:y val="-0.3075624406457739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6.2421972534332081E-3"/>
                  <c:y val="-0.2435795266446204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1.2484394506866416E-2"/>
                  <c:y val="-0.1129644181540268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9.3632958801496986E-3"/>
                  <c:y val="-6.35424852116401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3.12109862671649E-3"/>
                  <c:y val="-6.35424852116401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'[Anket-sonuc-toplu.xlsx]Sayfa 4'!$C$1:$G$1</c:f>
              <c:strCache>
                <c:ptCount val="5"/>
                <c:pt idx="0">
                  <c:v>Son Derece Memnunum</c:v>
                </c:pt>
                <c:pt idx="1">
                  <c:v>Çok Memnunum</c:v>
                </c:pt>
                <c:pt idx="2">
                  <c:v>Memnunum</c:v>
                </c:pt>
                <c:pt idx="3">
                  <c:v>Memnun Değilim</c:v>
                </c:pt>
                <c:pt idx="4">
                  <c:v>Hiç Memnun Değilim</c:v>
                </c:pt>
              </c:strCache>
            </c:strRef>
          </c:cat>
          <c:val>
            <c:numRef>
              <c:f>'[Anket-sonuc-toplu.xlsx]Sayfa 4'!$C$9:$G$9</c:f>
              <c:numCache>
                <c:formatCode>General</c:formatCode>
                <c:ptCount val="5"/>
                <c:pt idx="0">
                  <c:v>24</c:v>
                </c:pt>
                <c:pt idx="1">
                  <c:v>18</c:v>
                </c:pt>
                <c:pt idx="2">
                  <c:v>7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09051904"/>
        <c:axId val="109054592"/>
        <c:axId val="0"/>
      </c:bar3DChart>
      <c:catAx>
        <c:axId val="1090519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 sz="1200"/>
            </a:pPr>
            <a:endParaRPr lang="tr-TR"/>
          </a:p>
        </c:txPr>
        <c:crossAx val="109054592"/>
        <c:crosses val="autoZero"/>
        <c:auto val="1"/>
        <c:lblAlgn val="ctr"/>
        <c:lblOffset val="100"/>
        <c:noMultiLvlLbl val="0"/>
      </c:catAx>
      <c:valAx>
        <c:axId val="10905459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/>
            </a:pPr>
            <a:endParaRPr lang="tr-TR"/>
          </a:p>
        </c:txPr>
        <c:crossAx val="1090519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latin typeface="Arial" panose="020B0604020202020204" pitchFamily="34" charset="0"/>
          <a:cs typeface="Arial" panose="020B0604020202020204" pitchFamily="34" charset="0"/>
        </a:defRPr>
      </a:pPr>
      <a:endParaRPr lang="tr-TR"/>
    </a:p>
  </c:txPr>
  <c:externalData r:id="rId1">
    <c:autoUpdate val="0"/>
  </c:externalData>
</c:chartSpace>
</file>

<file path=ppt/charts/chart6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'[Anket-sonuc-toplu.xlsx]Sayfa 4'!$C$1:$G$1</c:f>
              <c:strCache>
                <c:ptCount val="5"/>
                <c:pt idx="0">
                  <c:v>Son Derece Memnunum</c:v>
                </c:pt>
                <c:pt idx="1">
                  <c:v>Çok Memnunum</c:v>
                </c:pt>
                <c:pt idx="2">
                  <c:v>Memnunum</c:v>
                </c:pt>
                <c:pt idx="3">
                  <c:v>Memnun Değilim</c:v>
                </c:pt>
                <c:pt idx="4">
                  <c:v>Hiç Memnun Değilim</c:v>
                </c:pt>
              </c:strCache>
            </c:strRef>
          </c:cat>
          <c:val>
            <c:numRef>
              <c:f>'[Anket-sonuc-toplu.xlsx]Sayfa 4'!$C$11:$G$11</c:f>
              <c:numCache>
                <c:formatCode>General</c:formatCode>
                <c:ptCount val="5"/>
                <c:pt idx="0">
                  <c:v>45</c:v>
                </c:pt>
                <c:pt idx="1">
                  <c:v>29</c:v>
                </c:pt>
                <c:pt idx="2">
                  <c:v>11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09078016"/>
        <c:axId val="109101440"/>
        <c:axId val="0"/>
      </c:bar3DChart>
      <c:catAx>
        <c:axId val="1090780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 sz="1200"/>
            </a:pPr>
            <a:endParaRPr lang="tr-TR"/>
          </a:p>
        </c:txPr>
        <c:crossAx val="109101440"/>
        <c:crosses val="autoZero"/>
        <c:auto val="1"/>
        <c:lblAlgn val="ctr"/>
        <c:lblOffset val="100"/>
        <c:noMultiLvlLbl val="0"/>
      </c:catAx>
      <c:valAx>
        <c:axId val="10910144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/>
            </a:pPr>
            <a:endParaRPr lang="tr-TR"/>
          </a:p>
        </c:txPr>
        <c:crossAx val="109078016"/>
        <c:crosses val="autoZero"/>
        <c:crossBetween val="between"/>
        <c:majorUnit val="9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latin typeface="Arial" panose="020B0604020202020204" pitchFamily="34" charset="0"/>
          <a:cs typeface="Arial" panose="020B0604020202020204" pitchFamily="34" charset="0"/>
        </a:defRPr>
      </a:pPr>
      <a:endParaRPr lang="tr-TR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'Sayfa 1'!$N$5</c:f>
              <c:strCache>
                <c:ptCount val="1"/>
                <c:pt idx="0">
                  <c:v>TGM</c:v>
                </c:pt>
              </c:strCache>
            </c:strRef>
          </c:tx>
          <c:dPt>
            <c:idx val="0"/>
            <c:bubble3D val="0"/>
            <c:spPr>
              <a:solidFill>
                <a:srgbClr val="92D050"/>
              </a:solidFill>
              <a:ln w="19050">
                <a:solidFill>
                  <a:srgbClr val="92D050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accent2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bg1">
                  <a:lumMod val="75000"/>
                </a:schemeClr>
              </a:solidFill>
              <a:ln w="19050">
                <a:solidFill>
                  <a:schemeClr val="bg1">
                    <a:lumMod val="75000"/>
                  </a:schemeClr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  <a:ln w="19050">
                <a:solidFill>
                  <a:schemeClr val="accent4">
                    <a:lumMod val="60000"/>
                    <a:lumOff val="40000"/>
                  </a:schemeClr>
                </a:solidFill>
              </a:ln>
              <a:effectLst/>
            </c:spPr>
          </c:dPt>
          <c:dPt>
            <c:idx val="4"/>
            <c:bubble3D val="0"/>
            <c:spPr>
              <a:solidFill>
                <a:srgbClr val="FF66CC"/>
              </a:solidFill>
              <a:ln w="19050">
                <a:solidFill>
                  <a:srgbClr val="FF66CC"/>
                </a:solidFill>
              </a:ln>
              <a:effectLst/>
            </c:spPr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6"/>
            <c:bubble3D val="0"/>
            <c:spPr>
              <a:solidFill>
                <a:schemeClr val="accent1"/>
              </a:solidFill>
              <a:ln w="19050">
                <a:solidFill>
                  <a:schemeClr val="accent1"/>
                </a:solidFill>
              </a:ln>
              <a:effectLst/>
            </c:spPr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9"/>
            <c:bubble3D val="0"/>
            <c:spPr>
              <a:solidFill>
                <a:schemeClr val="accent4">
                  <a:lumMod val="75000"/>
                </a:schemeClr>
              </a:solidFill>
              <a:ln w="19050">
                <a:solidFill>
                  <a:schemeClr val="accent4">
                    <a:lumMod val="75000"/>
                  </a:schemeClr>
                </a:solidFill>
              </a:ln>
              <a:effectLst/>
            </c:spPr>
          </c:dPt>
          <c:cat>
            <c:strRef>
              <c:f>'Sayfa 1'!$O$4:$X$4</c:f>
              <c:strCache>
                <c:ptCount val="10"/>
                <c:pt idx="0">
                  <c:v>Düz lise</c:v>
                </c:pt>
                <c:pt idx="1">
                  <c:v>Anadolu lisesi</c:v>
                </c:pt>
                <c:pt idx="2">
                  <c:v>Fen lisesi</c:v>
                </c:pt>
                <c:pt idx="3">
                  <c:v>İmam Hatip lisesi</c:v>
                </c:pt>
                <c:pt idx="4">
                  <c:v>Anadolu meslek lisesi</c:v>
                </c:pt>
                <c:pt idx="5">
                  <c:v>Endüstri meslek lisesi</c:v>
                </c:pt>
                <c:pt idx="6">
                  <c:v>Öğretmen lisesi</c:v>
                </c:pt>
                <c:pt idx="7">
                  <c:v>Ticaret meslek lisesi</c:v>
                </c:pt>
                <c:pt idx="8">
                  <c:v>Teknik lise</c:v>
                </c:pt>
                <c:pt idx="9">
                  <c:v>Özel lise</c:v>
                </c:pt>
              </c:strCache>
            </c:strRef>
          </c:cat>
          <c:val>
            <c:numRef>
              <c:f>'Sayfa 1'!$O$5:$X$5</c:f>
              <c:numCache>
                <c:formatCode>General</c:formatCode>
                <c:ptCount val="10"/>
                <c:pt idx="0">
                  <c:v>1</c:v>
                </c:pt>
                <c:pt idx="1">
                  <c:v>31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0</c:v>
                </c:pt>
                <c:pt idx="6">
                  <c:v>11</c:v>
                </c:pt>
                <c:pt idx="7">
                  <c:v>0</c:v>
                </c:pt>
                <c:pt idx="8">
                  <c:v>0</c:v>
                </c:pt>
                <c:pt idx="9">
                  <c:v>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tr-TR"/>
    </a:p>
  </c:txPr>
  <c:externalData r:id="rId1">
    <c:autoUpdate val="0"/>
  </c:externalData>
</c:chartSpace>
</file>

<file path=ppt/charts/chart7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 w="25400">
          <a:noFill/>
        </a:ln>
        <a:effectLst/>
        <a:sp3d/>
      </c:spPr>
    </c:sideWall>
    <c:backWall>
      <c:thickness val="0"/>
      <c:spPr>
        <a:noFill/>
        <a:ln w="25400"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'[Anket-sonuc-toplu.xlsx]Sayfa 4'!$C$1:$G$1</c:f>
              <c:strCache>
                <c:ptCount val="5"/>
                <c:pt idx="0">
                  <c:v>Son Derece Memnunum</c:v>
                </c:pt>
                <c:pt idx="1">
                  <c:v>Çok Memnunum</c:v>
                </c:pt>
                <c:pt idx="2">
                  <c:v>Memnunum</c:v>
                </c:pt>
                <c:pt idx="3">
                  <c:v>Memnun Değilim</c:v>
                </c:pt>
                <c:pt idx="4">
                  <c:v>Hiç Memnun Değilim</c:v>
                </c:pt>
              </c:strCache>
            </c:strRef>
          </c:cat>
          <c:val>
            <c:numRef>
              <c:f>'[Anket-sonuc-toplu.xlsx]Sayfa 4'!$C$16:$G$16</c:f>
              <c:numCache>
                <c:formatCode>General</c:formatCode>
                <c:ptCount val="5"/>
                <c:pt idx="0">
                  <c:v>17</c:v>
                </c:pt>
                <c:pt idx="1">
                  <c:v>9</c:v>
                </c:pt>
                <c:pt idx="2">
                  <c:v>6</c:v>
                </c:pt>
                <c:pt idx="3">
                  <c:v>3</c:v>
                </c:pt>
                <c:pt idx="4">
                  <c:v>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09736320"/>
        <c:axId val="109739008"/>
        <c:axId val="0"/>
      </c:bar3DChart>
      <c:catAx>
        <c:axId val="1097363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 sz="1200"/>
            </a:pPr>
            <a:endParaRPr lang="tr-TR"/>
          </a:p>
        </c:txPr>
        <c:crossAx val="109739008"/>
        <c:crosses val="autoZero"/>
        <c:auto val="1"/>
        <c:lblAlgn val="ctr"/>
        <c:lblOffset val="100"/>
        <c:noMultiLvlLbl val="0"/>
      </c:catAx>
      <c:valAx>
        <c:axId val="10973900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/>
            </a:pPr>
            <a:endParaRPr lang="tr-TR"/>
          </a:p>
        </c:txPr>
        <c:crossAx val="109736320"/>
        <c:crosses val="autoZero"/>
        <c:crossBetween val="between"/>
        <c:majorUnit val="3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latin typeface="Arial" panose="020B0604020202020204" pitchFamily="34" charset="0"/>
          <a:cs typeface="Arial" panose="020B0604020202020204" pitchFamily="34" charset="0"/>
        </a:defRPr>
      </a:pPr>
      <a:endParaRPr lang="tr-TR"/>
    </a:p>
  </c:txPr>
  <c:externalData r:id="rId1">
    <c:autoUpdate val="0"/>
  </c:externalData>
</c:chartSpace>
</file>

<file path=ppt/charts/chart7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6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'[Anket-sonuc-toplu.xlsx]Sayfa 4'!$C$1:$G$1</c:f>
              <c:strCache>
                <c:ptCount val="5"/>
                <c:pt idx="0">
                  <c:v>Son Derece Memnunum</c:v>
                </c:pt>
                <c:pt idx="1">
                  <c:v>Çok Memnunum</c:v>
                </c:pt>
                <c:pt idx="2">
                  <c:v>Memnunum</c:v>
                </c:pt>
                <c:pt idx="3">
                  <c:v>Memnun Değilim</c:v>
                </c:pt>
                <c:pt idx="4">
                  <c:v>Hiç Memnun Değilim</c:v>
                </c:pt>
              </c:strCache>
            </c:strRef>
          </c:cat>
          <c:val>
            <c:numRef>
              <c:f>'[Anket-sonuc-toplu.xlsx]Sayfa 4'!$C$20:$G$20</c:f>
              <c:numCache>
                <c:formatCode>General</c:formatCode>
                <c:ptCount val="5"/>
                <c:pt idx="0">
                  <c:v>8</c:v>
                </c:pt>
                <c:pt idx="1">
                  <c:v>12</c:v>
                </c:pt>
                <c:pt idx="2">
                  <c:v>13</c:v>
                </c:pt>
                <c:pt idx="3">
                  <c:v>4</c:v>
                </c:pt>
                <c:pt idx="4">
                  <c:v>7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09770624"/>
        <c:axId val="109773568"/>
        <c:axId val="0"/>
      </c:bar3DChart>
      <c:catAx>
        <c:axId val="1097706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 sz="1200"/>
            </a:pPr>
            <a:endParaRPr lang="tr-TR"/>
          </a:p>
        </c:txPr>
        <c:crossAx val="109773568"/>
        <c:crosses val="autoZero"/>
        <c:auto val="1"/>
        <c:lblAlgn val="ctr"/>
        <c:lblOffset val="100"/>
        <c:noMultiLvlLbl val="0"/>
      </c:catAx>
      <c:valAx>
        <c:axId val="10977356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/>
            </a:pPr>
            <a:endParaRPr lang="tr-TR"/>
          </a:p>
        </c:txPr>
        <c:crossAx val="109770624"/>
        <c:crosses val="autoZero"/>
        <c:crossBetween val="between"/>
        <c:majorUnit val="2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latin typeface="Arial" panose="020B0604020202020204" pitchFamily="34" charset="0"/>
          <a:cs typeface="Arial" panose="020B0604020202020204" pitchFamily="34" charset="0"/>
        </a:defRPr>
      </a:pPr>
      <a:endParaRPr lang="tr-TR"/>
    </a:p>
  </c:txPr>
  <c:externalData r:id="rId1">
    <c:autoUpdate val="0"/>
  </c:externalData>
</c:chartSpace>
</file>

<file path=ppt/charts/chart7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'[Anket-sonuc-toplu.xlsx]Sayfa 4'!$C$1:$G$1</c:f>
              <c:strCache>
                <c:ptCount val="5"/>
                <c:pt idx="0">
                  <c:v>Son Derece Memnunum</c:v>
                </c:pt>
                <c:pt idx="1">
                  <c:v>Çok Memnunum</c:v>
                </c:pt>
                <c:pt idx="2">
                  <c:v>Memnunum</c:v>
                </c:pt>
                <c:pt idx="3">
                  <c:v>Memnun Değilim</c:v>
                </c:pt>
                <c:pt idx="4">
                  <c:v>Hiç Memnun Değilim</c:v>
                </c:pt>
              </c:strCache>
            </c:strRef>
          </c:cat>
          <c:val>
            <c:numRef>
              <c:f>'[Anket-sonuc-toplu.xlsx]Sayfa 4'!$C$22:$G$22</c:f>
              <c:numCache>
                <c:formatCode>General</c:formatCode>
                <c:ptCount val="5"/>
                <c:pt idx="0">
                  <c:v>25</c:v>
                </c:pt>
                <c:pt idx="1">
                  <c:v>21</c:v>
                </c:pt>
                <c:pt idx="2">
                  <c:v>19</c:v>
                </c:pt>
                <c:pt idx="3">
                  <c:v>7</c:v>
                </c:pt>
                <c:pt idx="4">
                  <c:v>9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09800832"/>
        <c:axId val="109820160"/>
        <c:axId val="0"/>
      </c:bar3DChart>
      <c:catAx>
        <c:axId val="1098008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 sz="1200"/>
            </a:pPr>
            <a:endParaRPr lang="tr-TR"/>
          </a:p>
        </c:txPr>
        <c:crossAx val="109820160"/>
        <c:crosses val="autoZero"/>
        <c:auto val="1"/>
        <c:lblAlgn val="ctr"/>
        <c:lblOffset val="100"/>
        <c:noMultiLvlLbl val="0"/>
      </c:catAx>
      <c:valAx>
        <c:axId val="10982016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/>
            </a:pPr>
            <a:endParaRPr lang="tr-TR"/>
          </a:p>
        </c:txPr>
        <c:crossAx val="109800832"/>
        <c:crosses val="autoZero"/>
        <c:crossBetween val="between"/>
        <c:majorUnit val="5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latin typeface="Arial" panose="020B0604020202020204" pitchFamily="34" charset="0"/>
          <a:cs typeface="Arial" panose="020B0604020202020204" pitchFamily="34" charset="0"/>
        </a:defRPr>
      </a:pPr>
      <a:endParaRPr lang="tr-TR"/>
    </a:p>
  </c:txPr>
  <c:externalData r:id="rId1">
    <c:autoUpdate val="0"/>
  </c:externalData>
</c:chartSpace>
</file>

<file path=ppt/charts/chart7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'[Anket-sonuc-toplu.xlsx]Sayfa 4'!$C$23:$G$23</c:f>
              <c:strCache>
                <c:ptCount val="5"/>
                <c:pt idx="0">
                  <c:v>Son Derece Memnunum</c:v>
                </c:pt>
                <c:pt idx="1">
                  <c:v>Çok Memnunum</c:v>
                </c:pt>
                <c:pt idx="2">
                  <c:v>Memnunum</c:v>
                </c:pt>
                <c:pt idx="3">
                  <c:v>Memnun Değilim</c:v>
                </c:pt>
                <c:pt idx="4">
                  <c:v>Hiç Memnun Değilim</c:v>
                </c:pt>
              </c:strCache>
            </c:strRef>
          </c:cat>
          <c:val>
            <c:numRef>
              <c:f>'[Anket-sonuc-toplu.xlsx]Sayfa 4'!$C$27:$G$27</c:f>
              <c:numCache>
                <c:formatCode>General</c:formatCode>
                <c:ptCount val="5"/>
                <c:pt idx="0">
                  <c:v>6</c:v>
                </c:pt>
                <c:pt idx="1">
                  <c:v>5</c:v>
                </c:pt>
                <c:pt idx="2">
                  <c:v>17</c:v>
                </c:pt>
                <c:pt idx="3">
                  <c:v>6</c:v>
                </c:pt>
                <c:pt idx="4">
                  <c:v>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09512960"/>
        <c:axId val="109540480"/>
        <c:axId val="0"/>
      </c:bar3DChart>
      <c:catAx>
        <c:axId val="1095129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 sz="1200"/>
            </a:pPr>
            <a:endParaRPr lang="tr-TR"/>
          </a:p>
        </c:txPr>
        <c:crossAx val="109540480"/>
        <c:crosses val="autoZero"/>
        <c:auto val="1"/>
        <c:lblAlgn val="ctr"/>
        <c:lblOffset val="100"/>
        <c:noMultiLvlLbl val="0"/>
      </c:catAx>
      <c:valAx>
        <c:axId val="10954048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/>
            </a:pPr>
            <a:endParaRPr lang="tr-TR"/>
          </a:p>
        </c:txPr>
        <c:crossAx val="109512960"/>
        <c:crosses val="autoZero"/>
        <c:crossBetween val="between"/>
        <c:majorUnit val="3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latin typeface="Arial" panose="020B0604020202020204" pitchFamily="34" charset="0"/>
          <a:cs typeface="Arial" panose="020B0604020202020204" pitchFamily="34" charset="0"/>
        </a:defRPr>
      </a:pPr>
      <a:endParaRPr lang="tr-TR"/>
    </a:p>
  </c:txPr>
  <c:externalData r:id="rId1">
    <c:autoUpdate val="0"/>
  </c:externalData>
</c:chartSpace>
</file>

<file path=ppt/charts/chart7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6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'[Anket-sonuc-toplu.xlsx]Sayfa 4'!$C$23:$G$23</c:f>
              <c:strCache>
                <c:ptCount val="5"/>
                <c:pt idx="0">
                  <c:v>Son Derece Memnunum</c:v>
                </c:pt>
                <c:pt idx="1">
                  <c:v>Çok Memnunum</c:v>
                </c:pt>
                <c:pt idx="2">
                  <c:v>Memnunum</c:v>
                </c:pt>
                <c:pt idx="3">
                  <c:v>Memnun Değilim</c:v>
                </c:pt>
                <c:pt idx="4">
                  <c:v>Hiç Memnun Değilim</c:v>
                </c:pt>
              </c:strCache>
            </c:strRef>
          </c:cat>
          <c:val>
            <c:numRef>
              <c:f>'[Anket-sonuc-toplu.xlsx]Sayfa 4'!$C$31:$G$31</c:f>
              <c:numCache>
                <c:formatCode>General</c:formatCode>
                <c:ptCount val="5"/>
                <c:pt idx="0">
                  <c:v>6</c:v>
                </c:pt>
                <c:pt idx="1">
                  <c:v>14</c:v>
                </c:pt>
                <c:pt idx="2">
                  <c:v>18</c:v>
                </c:pt>
                <c:pt idx="3">
                  <c:v>7</c:v>
                </c:pt>
                <c:pt idx="4">
                  <c:v>4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09568000"/>
        <c:axId val="109570688"/>
        <c:axId val="0"/>
      </c:bar3DChart>
      <c:catAx>
        <c:axId val="1095680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 sz="1200"/>
            </a:pPr>
            <a:endParaRPr lang="tr-TR"/>
          </a:p>
        </c:txPr>
        <c:crossAx val="109570688"/>
        <c:crosses val="autoZero"/>
        <c:auto val="1"/>
        <c:lblAlgn val="ctr"/>
        <c:lblOffset val="100"/>
        <c:noMultiLvlLbl val="0"/>
      </c:catAx>
      <c:valAx>
        <c:axId val="10957068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/>
            </a:pPr>
            <a:endParaRPr lang="tr-TR"/>
          </a:p>
        </c:txPr>
        <c:crossAx val="109568000"/>
        <c:crosses val="autoZero"/>
        <c:crossBetween val="between"/>
        <c:majorUnit val="3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latin typeface="Arial" panose="020B0604020202020204" pitchFamily="34" charset="0"/>
          <a:cs typeface="Arial" panose="020B0604020202020204" pitchFamily="34" charset="0"/>
        </a:defRPr>
      </a:pPr>
      <a:endParaRPr lang="tr-TR"/>
    </a:p>
  </c:txPr>
  <c:externalData r:id="rId1">
    <c:autoUpdate val="0"/>
  </c:externalData>
</c:chartSpace>
</file>

<file path=ppt/charts/chart7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'[Anket-sonuc-toplu.xlsx]Sayfa 4'!$C$23:$G$23</c:f>
              <c:strCache>
                <c:ptCount val="5"/>
                <c:pt idx="0">
                  <c:v>Son Derece Memnunum</c:v>
                </c:pt>
                <c:pt idx="1">
                  <c:v>Çok Memnunum</c:v>
                </c:pt>
                <c:pt idx="2">
                  <c:v>Memnunum</c:v>
                </c:pt>
                <c:pt idx="3">
                  <c:v>Memnun Değilim</c:v>
                </c:pt>
                <c:pt idx="4">
                  <c:v>Hiç Memnun Değilim</c:v>
                </c:pt>
              </c:strCache>
            </c:strRef>
          </c:cat>
          <c:val>
            <c:numRef>
              <c:f>'[Anket-sonuc-toplu.xlsx]Sayfa 4'!$C$33:$G$33</c:f>
              <c:numCache>
                <c:formatCode>General</c:formatCode>
                <c:ptCount val="5"/>
                <c:pt idx="0">
                  <c:v>12</c:v>
                </c:pt>
                <c:pt idx="1">
                  <c:v>19</c:v>
                </c:pt>
                <c:pt idx="2">
                  <c:v>35</c:v>
                </c:pt>
                <c:pt idx="3">
                  <c:v>13</c:v>
                </c:pt>
                <c:pt idx="4">
                  <c:v>7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09606400"/>
        <c:axId val="109609344"/>
        <c:axId val="0"/>
      </c:bar3DChart>
      <c:catAx>
        <c:axId val="1096064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 sz="1200"/>
            </a:pPr>
            <a:endParaRPr lang="tr-TR"/>
          </a:p>
        </c:txPr>
        <c:crossAx val="109609344"/>
        <c:crosses val="autoZero"/>
        <c:auto val="1"/>
        <c:lblAlgn val="ctr"/>
        <c:lblOffset val="100"/>
        <c:noMultiLvlLbl val="0"/>
      </c:catAx>
      <c:valAx>
        <c:axId val="10960934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/>
            </a:pPr>
            <a:endParaRPr lang="tr-TR"/>
          </a:p>
        </c:txPr>
        <c:crossAx val="109606400"/>
        <c:crosses val="autoZero"/>
        <c:crossBetween val="between"/>
        <c:majorUnit val="7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latin typeface="Arial" panose="020B0604020202020204" pitchFamily="34" charset="0"/>
          <a:cs typeface="Arial" panose="020B0604020202020204" pitchFamily="34" charset="0"/>
        </a:defRPr>
      </a:pPr>
      <a:endParaRPr lang="tr-TR"/>
    </a:p>
  </c:txPr>
  <c:externalData r:id="rId1">
    <c:autoUpdate val="0"/>
  </c:externalData>
</c:chartSpace>
</file>

<file path=ppt/charts/chart7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'[Anket-sonuc-toplu.xlsx]Sayfa 4'!$C$23:$G$23</c:f>
              <c:strCache>
                <c:ptCount val="5"/>
                <c:pt idx="0">
                  <c:v>Son Derece Memnunum</c:v>
                </c:pt>
                <c:pt idx="1">
                  <c:v>Çok Memnunum</c:v>
                </c:pt>
                <c:pt idx="2">
                  <c:v>Memnunum</c:v>
                </c:pt>
                <c:pt idx="3">
                  <c:v>Memnun Değilim</c:v>
                </c:pt>
                <c:pt idx="4">
                  <c:v>Hiç Memnun Değilim</c:v>
                </c:pt>
              </c:strCache>
            </c:strRef>
          </c:cat>
          <c:val>
            <c:numRef>
              <c:f>'[Anket-sonuc-toplu.xlsx]Sayfa 4'!$C$38:$G$38</c:f>
              <c:numCache>
                <c:formatCode>General</c:formatCode>
                <c:ptCount val="5"/>
                <c:pt idx="0">
                  <c:v>10</c:v>
                </c:pt>
                <c:pt idx="1">
                  <c:v>7</c:v>
                </c:pt>
                <c:pt idx="2">
                  <c:v>15</c:v>
                </c:pt>
                <c:pt idx="3">
                  <c:v>3</c:v>
                </c:pt>
                <c:pt idx="4">
                  <c:v>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09674880"/>
        <c:axId val="109677568"/>
        <c:axId val="0"/>
      </c:bar3DChart>
      <c:catAx>
        <c:axId val="1096748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 sz="1200"/>
            </a:pPr>
            <a:endParaRPr lang="tr-TR"/>
          </a:p>
        </c:txPr>
        <c:crossAx val="109677568"/>
        <c:crosses val="autoZero"/>
        <c:auto val="1"/>
        <c:lblAlgn val="ctr"/>
        <c:lblOffset val="100"/>
        <c:noMultiLvlLbl val="0"/>
      </c:catAx>
      <c:valAx>
        <c:axId val="10967756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/>
            </a:pPr>
            <a:endParaRPr lang="tr-TR"/>
          </a:p>
        </c:txPr>
        <c:crossAx val="109674880"/>
        <c:crosses val="autoZero"/>
        <c:crossBetween val="between"/>
        <c:majorUnit val="4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latin typeface="Arial" panose="020B0604020202020204" pitchFamily="34" charset="0"/>
          <a:cs typeface="Arial" panose="020B0604020202020204" pitchFamily="34" charset="0"/>
        </a:defRPr>
      </a:pPr>
      <a:endParaRPr lang="tr-TR"/>
    </a:p>
  </c:txPr>
  <c:externalData r:id="rId1">
    <c:autoUpdate val="0"/>
  </c:externalData>
</c:chartSpace>
</file>

<file path=ppt/charts/chart7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6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'[Anket-sonuc-toplu.xlsx]Sayfa 4'!$C$23:$G$23</c:f>
              <c:strCache>
                <c:ptCount val="5"/>
                <c:pt idx="0">
                  <c:v>Son Derece Memnunum</c:v>
                </c:pt>
                <c:pt idx="1">
                  <c:v>Çok Memnunum</c:v>
                </c:pt>
                <c:pt idx="2">
                  <c:v>Memnunum</c:v>
                </c:pt>
                <c:pt idx="3">
                  <c:v>Memnun Değilim</c:v>
                </c:pt>
                <c:pt idx="4">
                  <c:v>Hiç Memnun Değilim</c:v>
                </c:pt>
              </c:strCache>
            </c:strRef>
          </c:cat>
          <c:val>
            <c:numRef>
              <c:f>'[Anket-sonuc-toplu.xlsx]Sayfa 4'!$C$42:$G$42</c:f>
              <c:numCache>
                <c:formatCode>General</c:formatCode>
                <c:ptCount val="5"/>
                <c:pt idx="0">
                  <c:v>11</c:v>
                </c:pt>
                <c:pt idx="1">
                  <c:v>17</c:v>
                </c:pt>
                <c:pt idx="2">
                  <c:v>19</c:v>
                </c:pt>
                <c:pt idx="3">
                  <c:v>0</c:v>
                </c:pt>
                <c:pt idx="4">
                  <c:v>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09688704"/>
        <c:axId val="109703936"/>
        <c:axId val="0"/>
      </c:bar3DChart>
      <c:catAx>
        <c:axId val="1096887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 sz="1200"/>
            </a:pPr>
            <a:endParaRPr lang="tr-TR"/>
          </a:p>
        </c:txPr>
        <c:crossAx val="109703936"/>
        <c:crosses val="autoZero"/>
        <c:auto val="1"/>
        <c:lblAlgn val="ctr"/>
        <c:lblOffset val="100"/>
        <c:noMultiLvlLbl val="0"/>
      </c:catAx>
      <c:valAx>
        <c:axId val="10970393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/>
            </a:pPr>
            <a:endParaRPr lang="tr-TR"/>
          </a:p>
        </c:txPr>
        <c:crossAx val="109688704"/>
        <c:crosses val="autoZero"/>
        <c:crossBetween val="between"/>
        <c:majorUnit val="5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latin typeface="Arial" panose="020B0604020202020204" pitchFamily="34" charset="0"/>
          <a:cs typeface="Arial" panose="020B0604020202020204" pitchFamily="34" charset="0"/>
        </a:defRPr>
      </a:pPr>
      <a:endParaRPr lang="tr-TR"/>
    </a:p>
  </c:txPr>
  <c:externalData r:id="rId1">
    <c:autoUpdate val="0"/>
  </c:externalData>
</c:chartSpace>
</file>

<file path=ppt/charts/chart7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'[Anket-sonuc-toplu.xlsx]Sayfa 4'!$C$23:$G$23</c:f>
              <c:strCache>
                <c:ptCount val="5"/>
                <c:pt idx="0">
                  <c:v>Son Derece Memnunum</c:v>
                </c:pt>
                <c:pt idx="1">
                  <c:v>Çok Memnunum</c:v>
                </c:pt>
                <c:pt idx="2">
                  <c:v>Memnunum</c:v>
                </c:pt>
                <c:pt idx="3">
                  <c:v>Memnun Değilim</c:v>
                </c:pt>
                <c:pt idx="4">
                  <c:v>Hiç Memnun Değilim</c:v>
                </c:pt>
              </c:strCache>
            </c:strRef>
          </c:cat>
          <c:val>
            <c:numRef>
              <c:f>'[Anket-sonuc-toplu.xlsx]Sayfa 4'!$C$44:$G$44</c:f>
              <c:numCache>
                <c:formatCode>General</c:formatCode>
                <c:ptCount val="5"/>
                <c:pt idx="0">
                  <c:v>21</c:v>
                </c:pt>
                <c:pt idx="1">
                  <c:v>24</c:v>
                </c:pt>
                <c:pt idx="2">
                  <c:v>34</c:v>
                </c:pt>
                <c:pt idx="3">
                  <c:v>3</c:v>
                </c:pt>
                <c:pt idx="4">
                  <c:v>4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10124416"/>
        <c:axId val="110143744"/>
        <c:axId val="0"/>
      </c:bar3DChart>
      <c:catAx>
        <c:axId val="1101244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 sz="1200"/>
            </a:pPr>
            <a:endParaRPr lang="tr-TR"/>
          </a:p>
        </c:txPr>
        <c:crossAx val="110143744"/>
        <c:crosses val="autoZero"/>
        <c:auto val="1"/>
        <c:lblAlgn val="ctr"/>
        <c:lblOffset val="100"/>
        <c:noMultiLvlLbl val="0"/>
      </c:catAx>
      <c:valAx>
        <c:axId val="11014374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/>
            </a:pPr>
            <a:endParaRPr lang="tr-TR"/>
          </a:p>
        </c:txPr>
        <c:crossAx val="110124416"/>
        <c:crosses val="autoZero"/>
        <c:crossBetween val="between"/>
        <c:majorUnit val="7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latin typeface="Arial" panose="020B0604020202020204" pitchFamily="34" charset="0"/>
          <a:cs typeface="Arial" panose="020B0604020202020204" pitchFamily="34" charset="0"/>
        </a:defRPr>
      </a:pPr>
      <a:endParaRPr lang="tr-TR"/>
    </a:p>
  </c:txPr>
  <c:externalData r:id="rId1">
    <c:autoUpdate val="0"/>
  </c:externalData>
</c:chartSpace>
</file>

<file path=ppt/charts/chart7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'[Anket-sonuc-toplu.xlsx]Sayfa 4'!$C$23:$G$23</c:f>
              <c:strCache>
                <c:ptCount val="5"/>
                <c:pt idx="0">
                  <c:v>Son Derece Memnunum</c:v>
                </c:pt>
                <c:pt idx="1">
                  <c:v>Çok Memnunum</c:v>
                </c:pt>
                <c:pt idx="2">
                  <c:v>Memnunum</c:v>
                </c:pt>
                <c:pt idx="3">
                  <c:v>Memnun Değilim</c:v>
                </c:pt>
                <c:pt idx="4">
                  <c:v>Hiç Memnun Değilim</c:v>
                </c:pt>
              </c:strCache>
            </c:strRef>
          </c:cat>
          <c:val>
            <c:numRef>
              <c:f>'[Anket-sonuc-toplu.xlsx]Sayfa 4'!$C$49:$G$49</c:f>
              <c:numCache>
                <c:formatCode>General</c:formatCode>
                <c:ptCount val="5"/>
                <c:pt idx="0">
                  <c:v>14</c:v>
                </c:pt>
                <c:pt idx="1">
                  <c:v>9</c:v>
                </c:pt>
                <c:pt idx="2">
                  <c:v>8</c:v>
                </c:pt>
                <c:pt idx="3">
                  <c:v>4</c:v>
                </c:pt>
                <c:pt idx="4">
                  <c:v>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09209856"/>
        <c:axId val="109212800"/>
        <c:axId val="0"/>
      </c:bar3DChart>
      <c:catAx>
        <c:axId val="1092098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 sz="1200"/>
            </a:pPr>
            <a:endParaRPr lang="tr-TR"/>
          </a:p>
        </c:txPr>
        <c:crossAx val="109212800"/>
        <c:crosses val="autoZero"/>
        <c:auto val="1"/>
        <c:lblAlgn val="ctr"/>
        <c:lblOffset val="100"/>
        <c:noMultiLvlLbl val="0"/>
      </c:catAx>
      <c:valAx>
        <c:axId val="10921280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/>
            </a:pPr>
            <a:endParaRPr lang="tr-TR"/>
          </a:p>
        </c:txPr>
        <c:crossAx val="109209856"/>
        <c:crosses val="autoZero"/>
        <c:crossBetween val="between"/>
        <c:majorUnit val="2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latin typeface="Arial" panose="020B0604020202020204" pitchFamily="34" charset="0"/>
          <a:cs typeface="Arial" panose="020B0604020202020204" pitchFamily="34" charset="0"/>
        </a:defRPr>
      </a:pPr>
      <a:endParaRPr lang="tr-TR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'Sayfa 1'!$N$8</c:f>
              <c:strCache>
                <c:ptCount val="1"/>
                <c:pt idx="0">
                  <c:v>TBTF</c:v>
                </c:pt>
              </c:strCache>
            </c:strRef>
          </c:tx>
          <c:dPt>
            <c:idx val="0"/>
            <c:bubble3D val="0"/>
            <c:spPr>
              <a:solidFill>
                <a:srgbClr val="92D050"/>
              </a:solidFill>
              <a:ln w="19050">
                <a:solidFill>
                  <a:srgbClr val="92D050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accent2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bg1">
                  <a:lumMod val="75000"/>
                </a:schemeClr>
              </a:solidFill>
              <a:ln w="19050">
                <a:solidFill>
                  <a:schemeClr val="bg1">
                    <a:lumMod val="75000"/>
                  </a:schemeClr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  <a:ln w="19050">
                <a:solidFill>
                  <a:schemeClr val="accent4">
                    <a:lumMod val="60000"/>
                    <a:lumOff val="40000"/>
                  </a:schemeClr>
                </a:solidFill>
              </a:ln>
              <a:effectLst/>
            </c:spPr>
          </c:dPt>
          <c:dPt>
            <c:idx val="4"/>
            <c:bubble3D val="0"/>
            <c:spPr>
              <a:solidFill>
                <a:srgbClr val="FF66CC"/>
              </a:solidFill>
              <a:ln w="19050">
                <a:solidFill>
                  <a:srgbClr val="FF66CC"/>
                </a:solidFill>
              </a:ln>
              <a:effectLst/>
            </c:spPr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6"/>
            <c:bubble3D val="0"/>
            <c:spPr>
              <a:solidFill>
                <a:schemeClr val="accent1"/>
              </a:solidFill>
              <a:ln w="19050">
                <a:solidFill>
                  <a:schemeClr val="accent1"/>
                </a:solidFill>
              </a:ln>
              <a:effectLst/>
            </c:spPr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8"/>
            <c:bubble3D val="0"/>
            <c:spPr>
              <a:solidFill>
                <a:srgbClr val="7030A0"/>
              </a:solidFill>
              <a:ln w="19050">
                <a:solidFill>
                  <a:srgbClr val="7030A0"/>
                </a:solidFill>
              </a:ln>
              <a:effectLst/>
            </c:spPr>
          </c:dPt>
          <c:dPt>
            <c:idx val="9"/>
            <c:bubble3D val="0"/>
            <c:spPr>
              <a:solidFill>
                <a:schemeClr val="accent4">
                  <a:lumMod val="75000"/>
                </a:schemeClr>
              </a:solidFill>
              <a:ln w="19050">
                <a:solidFill>
                  <a:schemeClr val="accent4">
                    <a:lumMod val="75000"/>
                  </a:schemeClr>
                </a:solidFill>
              </a:ln>
              <a:effectLst/>
            </c:spPr>
          </c:dPt>
          <c:cat>
            <c:strRef>
              <c:f>'Sayfa 1'!$O$7:$X$7</c:f>
              <c:strCache>
                <c:ptCount val="10"/>
                <c:pt idx="0">
                  <c:v>Düz lise</c:v>
                </c:pt>
                <c:pt idx="1">
                  <c:v>Anadolu lisesi</c:v>
                </c:pt>
                <c:pt idx="2">
                  <c:v>Fen lisesi</c:v>
                </c:pt>
                <c:pt idx="3">
                  <c:v>İmam Hatip lisesi</c:v>
                </c:pt>
                <c:pt idx="4">
                  <c:v>Anadolu meslek lisesi</c:v>
                </c:pt>
                <c:pt idx="5">
                  <c:v>Endüstri meslek lisesi</c:v>
                </c:pt>
                <c:pt idx="6">
                  <c:v>Öğretmen lisesi</c:v>
                </c:pt>
                <c:pt idx="7">
                  <c:v>Ticaret meslek lisesi</c:v>
                </c:pt>
                <c:pt idx="8">
                  <c:v>Teknik lise</c:v>
                </c:pt>
                <c:pt idx="9">
                  <c:v>Özel lise</c:v>
                </c:pt>
              </c:strCache>
            </c:strRef>
          </c:cat>
          <c:val>
            <c:numRef>
              <c:f>'Sayfa 1'!$O$8:$X$8</c:f>
              <c:numCache>
                <c:formatCode>General</c:formatCode>
                <c:ptCount val="10"/>
                <c:pt idx="0">
                  <c:v>13</c:v>
                </c:pt>
                <c:pt idx="1">
                  <c:v>53</c:v>
                </c:pt>
                <c:pt idx="2">
                  <c:v>1</c:v>
                </c:pt>
                <c:pt idx="3">
                  <c:v>1</c:v>
                </c:pt>
                <c:pt idx="4">
                  <c:v>2</c:v>
                </c:pt>
                <c:pt idx="5">
                  <c:v>0</c:v>
                </c:pt>
                <c:pt idx="6">
                  <c:v>12</c:v>
                </c:pt>
                <c:pt idx="7">
                  <c:v>0</c:v>
                </c:pt>
                <c:pt idx="8">
                  <c:v>1</c:v>
                </c:pt>
                <c:pt idx="9">
                  <c:v>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tr-TR"/>
    </a:p>
  </c:txPr>
  <c:externalData r:id="rId1">
    <c:autoUpdate val="0"/>
  </c:externalData>
</c:chartSpace>
</file>

<file path=ppt/charts/chart8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6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'[Anket-sonuc-toplu.xlsx]Sayfa 4'!$C$23:$G$23</c:f>
              <c:strCache>
                <c:ptCount val="5"/>
                <c:pt idx="0">
                  <c:v>Son Derece Memnunum</c:v>
                </c:pt>
                <c:pt idx="1">
                  <c:v>Çok Memnunum</c:v>
                </c:pt>
                <c:pt idx="2">
                  <c:v>Memnunum</c:v>
                </c:pt>
                <c:pt idx="3">
                  <c:v>Memnun Değilim</c:v>
                </c:pt>
                <c:pt idx="4">
                  <c:v>Hiç Memnun Değilim</c:v>
                </c:pt>
              </c:strCache>
            </c:strRef>
          </c:cat>
          <c:val>
            <c:numRef>
              <c:f>'[Anket-sonuc-toplu.xlsx]Sayfa 4'!$C$53:$G$53</c:f>
              <c:numCache>
                <c:formatCode>General</c:formatCode>
                <c:ptCount val="5"/>
                <c:pt idx="0">
                  <c:v>18</c:v>
                </c:pt>
                <c:pt idx="1">
                  <c:v>12</c:v>
                </c:pt>
                <c:pt idx="2">
                  <c:v>11</c:v>
                </c:pt>
                <c:pt idx="3">
                  <c:v>7</c:v>
                </c:pt>
                <c:pt idx="4">
                  <c:v>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09236224"/>
        <c:axId val="109238912"/>
        <c:axId val="0"/>
      </c:bar3DChart>
      <c:catAx>
        <c:axId val="1092362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 sz="1200"/>
            </a:pPr>
            <a:endParaRPr lang="tr-TR"/>
          </a:p>
        </c:txPr>
        <c:crossAx val="109238912"/>
        <c:crosses val="autoZero"/>
        <c:auto val="1"/>
        <c:lblAlgn val="ctr"/>
        <c:lblOffset val="100"/>
        <c:noMultiLvlLbl val="0"/>
      </c:catAx>
      <c:valAx>
        <c:axId val="10923891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/>
            </a:pPr>
            <a:endParaRPr lang="tr-TR"/>
          </a:p>
        </c:txPr>
        <c:crossAx val="109236224"/>
        <c:crosses val="autoZero"/>
        <c:crossBetween val="between"/>
        <c:majorUnit val="3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latin typeface="Arial" panose="020B0604020202020204" pitchFamily="34" charset="0"/>
          <a:cs typeface="Arial" panose="020B0604020202020204" pitchFamily="34" charset="0"/>
        </a:defRPr>
      </a:pPr>
      <a:endParaRPr lang="tr-TR"/>
    </a:p>
  </c:txPr>
  <c:externalData r:id="rId1">
    <c:autoUpdate val="0"/>
  </c:externalData>
</c:chartSpace>
</file>

<file path=ppt/charts/chart8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'[Anket-sonuc-toplu.xlsx]Sayfa 4'!$C$23:$G$23</c:f>
              <c:strCache>
                <c:ptCount val="5"/>
                <c:pt idx="0">
                  <c:v>Son Derece Memnunum</c:v>
                </c:pt>
                <c:pt idx="1">
                  <c:v>Çok Memnunum</c:v>
                </c:pt>
                <c:pt idx="2">
                  <c:v>Memnunum</c:v>
                </c:pt>
                <c:pt idx="3">
                  <c:v>Memnun Değilim</c:v>
                </c:pt>
                <c:pt idx="4">
                  <c:v>Hiç Memnun Değilim</c:v>
                </c:pt>
              </c:strCache>
            </c:strRef>
          </c:cat>
          <c:val>
            <c:numRef>
              <c:f>'[Anket-sonuc-toplu.xlsx]Sayfa 4'!$C$55:$G$55</c:f>
              <c:numCache>
                <c:formatCode>General</c:formatCode>
                <c:ptCount val="5"/>
                <c:pt idx="0">
                  <c:v>32</c:v>
                </c:pt>
                <c:pt idx="1">
                  <c:v>21</c:v>
                </c:pt>
                <c:pt idx="2">
                  <c:v>19</c:v>
                </c:pt>
                <c:pt idx="3">
                  <c:v>11</c:v>
                </c:pt>
                <c:pt idx="4">
                  <c:v>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09262336"/>
        <c:axId val="109269376"/>
        <c:axId val="0"/>
      </c:bar3DChart>
      <c:catAx>
        <c:axId val="1092623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 sz="1200"/>
            </a:pPr>
            <a:endParaRPr lang="tr-TR"/>
          </a:p>
        </c:txPr>
        <c:crossAx val="109269376"/>
        <c:crosses val="autoZero"/>
        <c:auto val="1"/>
        <c:lblAlgn val="ctr"/>
        <c:lblOffset val="100"/>
        <c:noMultiLvlLbl val="0"/>
      </c:catAx>
      <c:valAx>
        <c:axId val="10926937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/>
            </a:pPr>
            <a:endParaRPr lang="tr-TR"/>
          </a:p>
        </c:txPr>
        <c:crossAx val="109262336"/>
        <c:crosses val="autoZero"/>
        <c:crossBetween val="between"/>
        <c:majorUnit val="7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latin typeface="Arial" panose="020B0604020202020204" pitchFamily="34" charset="0"/>
          <a:cs typeface="Arial" panose="020B0604020202020204" pitchFamily="34" charset="0"/>
        </a:defRPr>
      </a:pPr>
      <a:endParaRPr lang="tr-TR"/>
    </a:p>
  </c:txPr>
  <c:externalData r:id="rId1">
    <c:autoUpdate val="0"/>
  </c:externalData>
</c:chartSpace>
</file>

<file path=ppt/charts/chart8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 w="25400">
          <a:noFill/>
        </a:ln>
        <a:effectLst/>
        <a:sp3d/>
      </c:spPr>
    </c:sideWall>
    <c:backWall>
      <c:thickness val="0"/>
      <c:spPr>
        <a:noFill/>
        <a:ln w="25400"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'[Anket-sonuc-toplu.xlsx]Sayfa 4'!$C$56:$G$56</c:f>
              <c:strCache>
                <c:ptCount val="5"/>
                <c:pt idx="0">
                  <c:v>Son Derece Memnunum</c:v>
                </c:pt>
                <c:pt idx="1">
                  <c:v>Çok Memnunum</c:v>
                </c:pt>
                <c:pt idx="2">
                  <c:v>Memnunum</c:v>
                </c:pt>
                <c:pt idx="3">
                  <c:v>Memnun Değilim</c:v>
                </c:pt>
                <c:pt idx="4">
                  <c:v>Hiç Memnun Değilim</c:v>
                </c:pt>
              </c:strCache>
            </c:strRef>
          </c:cat>
          <c:val>
            <c:numRef>
              <c:f>'[Anket-sonuc-toplu.xlsx]Sayfa 4'!$C$60:$G$60</c:f>
              <c:numCache>
                <c:formatCode>General</c:formatCode>
                <c:ptCount val="5"/>
                <c:pt idx="0">
                  <c:v>17</c:v>
                </c:pt>
                <c:pt idx="1">
                  <c:v>7</c:v>
                </c:pt>
                <c:pt idx="2">
                  <c:v>8</c:v>
                </c:pt>
                <c:pt idx="3">
                  <c:v>2</c:v>
                </c:pt>
                <c:pt idx="4">
                  <c:v>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09339008"/>
        <c:axId val="109341696"/>
        <c:axId val="0"/>
      </c:bar3DChart>
      <c:catAx>
        <c:axId val="109339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 sz="1200"/>
            </a:pPr>
            <a:endParaRPr lang="tr-TR"/>
          </a:p>
        </c:txPr>
        <c:crossAx val="109341696"/>
        <c:crosses val="autoZero"/>
        <c:auto val="1"/>
        <c:lblAlgn val="ctr"/>
        <c:lblOffset val="100"/>
        <c:noMultiLvlLbl val="0"/>
      </c:catAx>
      <c:valAx>
        <c:axId val="10934169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/>
            </a:pPr>
            <a:endParaRPr lang="tr-TR"/>
          </a:p>
        </c:txPr>
        <c:crossAx val="109339008"/>
        <c:crosses val="autoZero"/>
        <c:crossBetween val="between"/>
        <c:majorUnit val="3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latin typeface="Arial" panose="020B0604020202020204" pitchFamily="34" charset="0"/>
          <a:cs typeface="Arial" panose="020B0604020202020204" pitchFamily="34" charset="0"/>
        </a:defRPr>
      </a:pPr>
      <a:endParaRPr lang="tr-TR"/>
    </a:p>
  </c:txPr>
  <c:externalData r:id="rId1">
    <c:autoUpdate val="0"/>
  </c:externalData>
</c:chartSpace>
</file>

<file path=ppt/charts/chart8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6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'[Anket-sonuc-toplu.xlsx]Sayfa 4'!$C$56:$G$56</c:f>
              <c:strCache>
                <c:ptCount val="5"/>
                <c:pt idx="0">
                  <c:v>Son Derece Memnunum</c:v>
                </c:pt>
                <c:pt idx="1">
                  <c:v>Çok Memnunum</c:v>
                </c:pt>
                <c:pt idx="2">
                  <c:v>Memnunum</c:v>
                </c:pt>
                <c:pt idx="3">
                  <c:v>Memnun Değilim</c:v>
                </c:pt>
                <c:pt idx="4">
                  <c:v>Hiç Memnun Değilim</c:v>
                </c:pt>
              </c:strCache>
            </c:strRef>
          </c:cat>
          <c:val>
            <c:numRef>
              <c:f>'[Anket-sonuc-toplu.xlsx]Sayfa 4'!$C$64:$G$64</c:f>
              <c:numCache>
                <c:formatCode>General</c:formatCode>
                <c:ptCount val="5"/>
                <c:pt idx="0">
                  <c:v>16</c:v>
                </c:pt>
                <c:pt idx="1">
                  <c:v>13</c:v>
                </c:pt>
                <c:pt idx="2">
                  <c:v>15</c:v>
                </c:pt>
                <c:pt idx="3">
                  <c:v>3</c:v>
                </c:pt>
                <c:pt idx="4">
                  <c:v>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09356928"/>
        <c:axId val="109372160"/>
        <c:axId val="0"/>
      </c:bar3DChart>
      <c:catAx>
        <c:axId val="1093569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 sz="1200"/>
            </a:pPr>
            <a:endParaRPr lang="tr-TR"/>
          </a:p>
        </c:txPr>
        <c:crossAx val="109372160"/>
        <c:crosses val="autoZero"/>
        <c:auto val="1"/>
        <c:lblAlgn val="ctr"/>
        <c:lblOffset val="100"/>
        <c:noMultiLvlLbl val="0"/>
      </c:catAx>
      <c:valAx>
        <c:axId val="10937216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/>
            </a:pPr>
            <a:endParaRPr lang="tr-TR"/>
          </a:p>
        </c:txPr>
        <c:crossAx val="109356928"/>
        <c:crosses val="autoZero"/>
        <c:crossBetween val="between"/>
        <c:majorUnit val="4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latin typeface="Arial" panose="020B0604020202020204" pitchFamily="34" charset="0"/>
          <a:cs typeface="Arial" panose="020B0604020202020204" pitchFamily="34" charset="0"/>
        </a:defRPr>
      </a:pPr>
      <a:endParaRPr lang="tr-TR"/>
    </a:p>
  </c:txPr>
  <c:externalData r:id="rId1">
    <c:autoUpdate val="0"/>
  </c:externalData>
</c:chartSpace>
</file>

<file path=ppt/charts/chart8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'[Anket-sonuc-toplu.xlsx]Sayfa 4'!$C$56:$G$56</c:f>
              <c:strCache>
                <c:ptCount val="5"/>
                <c:pt idx="0">
                  <c:v>Son Derece Memnunum</c:v>
                </c:pt>
                <c:pt idx="1">
                  <c:v>Çok Memnunum</c:v>
                </c:pt>
                <c:pt idx="2">
                  <c:v>Memnunum</c:v>
                </c:pt>
                <c:pt idx="3">
                  <c:v>Memnun Değilim</c:v>
                </c:pt>
                <c:pt idx="4">
                  <c:v>Hiç Memnun Değilim</c:v>
                </c:pt>
              </c:strCache>
            </c:strRef>
          </c:cat>
          <c:val>
            <c:numRef>
              <c:f>'[Anket-sonuc-toplu.xlsx]Sayfa 4'!$C$66:$G$66</c:f>
              <c:numCache>
                <c:formatCode>General</c:formatCode>
                <c:ptCount val="5"/>
                <c:pt idx="0">
                  <c:v>33</c:v>
                </c:pt>
                <c:pt idx="1">
                  <c:v>20</c:v>
                </c:pt>
                <c:pt idx="2">
                  <c:v>23</c:v>
                </c:pt>
                <c:pt idx="3">
                  <c:v>5</c:v>
                </c:pt>
                <c:pt idx="4">
                  <c:v>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09383040"/>
        <c:axId val="109394176"/>
        <c:axId val="0"/>
      </c:bar3DChart>
      <c:catAx>
        <c:axId val="1093830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 sz="1200"/>
            </a:pPr>
            <a:endParaRPr lang="tr-TR"/>
          </a:p>
        </c:txPr>
        <c:crossAx val="109394176"/>
        <c:crosses val="autoZero"/>
        <c:auto val="1"/>
        <c:lblAlgn val="ctr"/>
        <c:lblOffset val="100"/>
        <c:noMultiLvlLbl val="0"/>
      </c:catAx>
      <c:valAx>
        <c:axId val="10939417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/>
            </a:pPr>
            <a:endParaRPr lang="tr-TR"/>
          </a:p>
        </c:txPr>
        <c:crossAx val="109383040"/>
        <c:crosses val="autoZero"/>
        <c:crossBetween val="between"/>
        <c:majorUnit val="7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latin typeface="Arial" panose="020B0604020202020204" pitchFamily="34" charset="0"/>
          <a:cs typeface="Arial" panose="020B0604020202020204" pitchFamily="34" charset="0"/>
        </a:defRPr>
      </a:pPr>
      <a:endParaRPr lang="tr-TR"/>
    </a:p>
  </c:txPr>
  <c:externalData r:id="rId1">
    <c:autoUpdate val="0"/>
  </c:externalData>
</c:chartSpace>
</file>

<file path=ppt/charts/chart8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'[Anket-sonuc-toplu.xlsx]Sayfa 4'!$C$56:$G$56</c:f>
              <c:strCache>
                <c:ptCount val="5"/>
                <c:pt idx="0">
                  <c:v>Son Derece Memnunum</c:v>
                </c:pt>
                <c:pt idx="1">
                  <c:v>Çok Memnunum</c:v>
                </c:pt>
                <c:pt idx="2">
                  <c:v>Memnunum</c:v>
                </c:pt>
                <c:pt idx="3">
                  <c:v>Memnun Değilim</c:v>
                </c:pt>
                <c:pt idx="4">
                  <c:v>Hiç Memnun Değilim</c:v>
                </c:pt>
              </c:strCache>
            </c:strRef>
          </c:cat>
          <c:val>
            <c:numRef>
              <c:f>'[Anket-sonuc-toplu.xlsx]Sayfa 4'!$C$71:$G$71</c:f>
              <c:numCache>
                <c:formatCode>General</c:formatCode>
                <c:ptCount val="5"/>
                <c:pt idx="0">
                  <c:v>4</c:v>
                </c:pt>
                <c:pt idx="1">
                  <c:v>6</c:v>
                </c:pt>
                <c:pt idx="2">
                  <c:v>18</c:v>
                </c:pt>
                <c:pt idx="3">
                  <c:v>4</c:v>
                </c:pt>
                <c:pt idx="4">
                  <c:v>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10496000"/>
        <c:axId val="110503040"/>
        <c:axId val="0"/>
      </c:bar3DChart>
      <c:catAx>
        <c:axId val="1104960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 sz="1200"/>
            </a:pPr>
            <a:endParaRPr lang="tr-TR"/>
          </a:p>
        </c:txPr>
        <c:crossAx val="110503040"/>
        <c:crosses val="autoZero"/>
        <c:auto val="1"/>
        <c:lblAlgn val="ctr"/>
        <c:lblOffset val="100"/>
        <c:noMultiLvlLbl val="0"/>
      </c:catAx>
      <c:valAx>
        <c:axId val="11050304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/>
            </a:pPr>
            <a:endParaRPr lang="tr-TR"/>
          </a:p>
        </c:txPr>
        <c:crossAx val="110496000"/>
        <c:crosses val="autoZero"/>
        <c:crossBetween val="between"/>
        <c:majorUnit val="3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latin typeface="Arial" panose="020B0604020202020204" pitchFamily="34" charset="0"/>
          <a:cs typeface="Arial" panose="020B0604020202020204" pitchFamily="34" charset="0"/>
        </a:defRPr>
      </a:pPr>
      <a:endParaRPr lang="tr-TR"/>
    </a:p>
  </c:txPr>
  <c:externalData r:id="rId1">
    <c:autoUpdate val="0"/>
  </c:externalData>
</c:chartSpace>
</file>

<file path=ppt/charts/chart8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6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'[Anket-sonuc-toplu.xlsx]Sayfa 4'!$C$56:$G$56</c:f>
              <c:strCache>
                <c:ptCount val="5"/>
                <c:pt idx="0">
                  <c:v>Son Derece Memnunum</c:v>
                </c:pt>
                <c:pt idx="1">
                  <c:v>Çok Memnunum</c:v>
                </c:pt>
                <c:pt idx="2">
                  <c:v>Memnunum</c:v>
                </c:pt>
                <c:pt idx="3">
                  <c:v>Memnun Değilim</c:v>
                </c:pt>
                <c:pt idx="4">
                  <c:v>Hiç Memnun Değilim</c:v>
                </c:pt>
              </c:strCache>
            </c:strRef>
          </c:cat>
          <c:val>
            <c:numRef>
              <c:f>'[Anket-sonuc-toplu.xlsx]Sayfa 4'!$C$75:$G$75</c:f>
              <c:numCache>
                <c:formatCode>General</c:formatCode>
                <c:ptCount val="5"/>
                <c:pt idx="0">
                  <c:v>4</c:v>
                </c:pt>
                <c:pt idx="1">
                  <c:v>7</c:v>
                </c:pt>
                <c:pt idx="2">
                  <c:v>20</c:v>
                </c:pt>
                <c:pt idx="3">
                  <c:v>10</c:v>
                </c:pt>
                <c:pt idx="4">
                  <c:v>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10546944"/>
        <c:axId val="110549632"/>
        <c:axId val="0"/>
      </c:bar3DChart>
      <c:catAx>
        <c:axId val="1105469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 sz="1200"/>
            </a:pPr>
            <a:endParaRPr lang="tr-TR"/>
          </a:p>
        </c:txPr>
        <c:crossAx val="110549632"/>
        <c:crosses val="autoZero"/>
        <c:auto val="1"/>
        <c:lblAlgn val="ctr"/>
        <c:lblOffset val="100"/>
        <c:noMultiLvlLbl val="0"/>
      </c:catAx>
      <c:valAx>
        <c:axId val="11054963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/>
            </a:pPr>
            <a:endParaRPr lang="tr-TR"/>
          </a:p>
        </c:txPr>
        <c:crossAx val="110546944"/>
        <c:crosses val="autoZero"/>
        <c:crossBetween val="between"/>
        <c:majorUnit val="5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latin typeface="Arial" panose="020B0604020202020204" pitchFamily="34" charset="0"/>
          <a:cs typeface="Arial" panose="020B0604020202020204" pitchFamily="34" charset="0"/>
        </a:defRPr>
      </a:pPr>
      <a:endParaRPr lang="tr-TR"/>
    </a:p>
  </c:txPr>
  <c:externalData r:id="rId1">
    <c:autoUpdate val="0"/>
  </c:externalData>
</c:chartSpace>
</file>

<file path=ppt/charts/chart8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'[Anket-sonuc-toplu.xlsx]Sayfa 4'!$C$56:$G$56</c:f>
              <c:strCache>
                <c:ptCount val="5"/>
                <c:pt idx="0">
                  <c:v>Son Derece Memnunum</c:v>
                </c:pt>
                <c:pt idx="1">
                  <c:v>Çok Memnunum</c:v>
                </c:pt>
                <c:pt idx="2">
                  <c:v>Memnunum</c:v>
                </c:pt>
                <c:pt idx="3">
                  <c:v>Memnun Değilim</c:v>
                </c:pt>
                <c:pt idx="4">
                  <c:v>Hiç Memnun Değilim</c:v>
                </c:pt>
              </c:strCache>
            </c:strRef>
          </c:cat>
          <c:val>
            <c:numRef>
              <c:f>'[Anket-sonuc-toplu.xlsx]Sayfa 4'!$C$77:$G$77</c:f>
              <c:numCache>
                <c:formatCode>General</c:formatCode>
                <c:ptCount val="5"/>
                <c:pt idx="0">
                  <c:v>8</c:v>
                </c:pt>
                <c:pt idx="1">
                  <c:v>13</c:v>
                </c:pt>
                <c:pt idx="2">
                  <c:v>38</c:v>
                </c:pt>
                <c:pt idx="3">
                  <c:v>14</c:v>
                </c:pt>
                <c:pt idx="4">
                  <c:v>10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10249472"/>
        <c:axId val="110256512"/>
        <c:axId val="0"/>
      </c:bar3DChart>
      <c:catAx>
        <c:axId val="1102494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 sz="1200"/>
            </a:pPr>
            <a:endParaRPr lang="tr-TR"/>
          </a:p>
        </c:txPr>
        <c:crossAx val="110256512"/>
        <c:crosses val="autoZero"/>
        <c:auto val="1"/>
        <c:lblAlgn val="ctr"/>
        <c:lblOffset val="100"/>
        <c:noMultiLvlLbl val="0"/>
      </c:catAx>
      <c:valAx>
        <c:axId val="11025651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/>
            </a:pPr>
            <a:endParaRPr lang="tr-TR"/>
          </a:p>
        </c:txPr>
        <c:crossAx val="110249472"/>
        <c:crosses val="autoZero"/>
        <c:crossBetween val="between"/>
        <c:majorUnit val="8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latin typeface="Arial" panose="020B0604020202020204" pitchFamily="34" charset="0"/>
          <a:cs typeface="Arial" panose="020B0604020202020204" pitchFamily="34" charset="0"/>
        </a:defRPr>
      </a:pPr>
      <a:endParaRPr lang="tr-TR"/>
    </a:p>
  </c:txPr>
  <c:externalData r:id="rId1">
    <c:autoUpdate val="0"/>
  </c:externalData>
</c:chartSpace>
</file>

<file path=ppt/charts/chart8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'[Anket-sonuc-toplu.xlsx]Sayfa 4'!$C$56:$G$56</c:f>
              <c:strCache>
                <c:ptCount val="5"/>
                <c:pt idx="0">
                  <c:v>Son Derece Memnunum</c:v>
                </c:pt>
                <c:pt idx="1">
                  <c:v>Çok Memnunum</c:v>
                </c:pt>
                <c:pt idx="2">
                  <c:v>Memnunum</c:v>
                </c:pt>
                <c:pt idx="3">
                  <c:v>Memnun Değilim</c:v>
                </c:pt>
                <c:pt idx="4">
                  <c:v>Hiç Memnun Değilim</c:v>
                </c:pt>
              </c:strCache>
            </c:strRef>
          </c:cat>
          <c:val>
            <c:numRef>
              <c:f>'[Anket-sonuc-toplu.xlsx]Sayfa 4'!$C$82:$G$82</c:f>
              <c:numCache>
                <c:formatCode>General</c:formatCode>
                <c:ptCount val="5"/>
                <c:pt idx="0">
                  <c:v>10</c:v>
                </c:pt>
                <c:pt idx="1">
                  <c:v>10</c:v>
                </c:pt>
                <c:pt idx="2">
                  <c:v>7</c:v>
                </c:pt>
                <c:pt idx="3">
                  <c:v>5</c:v>
                </c:pt>
                <c:pt idx="4">
                  <c:v>4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10313856"/>
        <c:axId val="110316544"/>
        <c:axId val="0"/>
      </c:bar3DChart>
      <c:catAx>
        <c:axId val="1103138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 sz="1200"/>
            </a:pPr>
            <a:endParaRPr lang="tr-TR"/>
          </a:p>
        </c:txPr>
        <c:crossAx val="110316544"/>
        <c:crosses val="autoZero"/>
        <c:auto val="1"/>
        <c:lblAlgn val="ctr"/>
        <c:lblOffset val="100"/>
        <c:noMultiLvlLbl val="0"/>
      </c:catAx>
      <c:valAx>
        <c:axId val="11031654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/>
            </a:pPr>
            <a:endParaRPr lang="tr-TR"/>
          </a:p>
        </c:txPr>
        <c:crossAx val="110313856"/>
        <c:crosses val="autoZero"/>
        <c:crossBetween val="between"/>
        <c:majorUnit val="2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latin typeface="Arial" panose="020B0604020202020204" pitchFamily="34" charset="0"/>
          <a:cs typeface="Arial" panose="020B0604020202020204" pitchFamily="34" charset="0"/>
        </a:defRPr>
      </a:pPr>
      <a:endParaRPr lang="tr-TR"/>
    </a:p>
  </c:txPr>
  <c:externalData r:id="rId1">
    <c:autoUpdate val="0"/>
  </c:externalData>
</c:chartSpace>
</file>

<file path=ppt/charts/chart8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6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'[Anket-sonuc-toplu.xlsx]Sayfa 4'!$C$56:$G$56</c:f>
              <c:strCache>
                <c:ptCount val="5"/>
                <c:pt idx="0">
                  <c:v>Son Derece Memnunum</c:v>
                </c:pt>
                <c:pt idx="1">
                  <c:v>Çok Memnunum</c:v>
                </c:pt>
                <c:pt idx="2">
                  <c:v>Memnunum</c:v>
                </c:pt>
                <c:pt idx="3">
                  <c:v>Memnun Değilim</c:v>
                </c:pt>
                <c:pt idx="4">
                  <c:v>Hiç Memnun Değilim</c:v>
                </c:pt>
              </c:strCache>
            </c:strRef>
          </c:cat>
          <c:val>
            <c:numRef>
              <c:f>'[Anket-sonuc-toplu.xlsx]Sayfa 4'!$C$86:$G$86</c:f>
              <c:numCache>
                <c:formatCode>General</c:formatCode>
                <c:ptCount val="5"/>
                <c:pt idx="0">
                  <c:v>16</c:v>
                </c:pt>
                <c:pt idx="1">
                  <c:v>10</c:v>
                </c:pt>
                <c:pt idx="2">
                  <c:v>19</c:v>
                </c:pt>
                <c:pt idx="3">
                  <c:v>1</c:v>
                </c:pt>
                <c:pt idx="4">
                  <c:v>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10344064"/>
        <c:axId val="110355200"/>
        <c:axId val="0"/>
      </c:bar3DChart>
      <c:catAx>
        <c:axId val="1103440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 sz="1200"/>
            </a:pPr>
            <a:endParaRPr lang="tr-TR"/>
          </a:p>
        </c:txPr>
        <c:crossAx val="110355200"/>
        <c:crosses val="autoZero"/>
        <c:auto val="1"/>
        <c:lblAlgn val="ctr"/>
        <c:lblOffset val="100"/>
        <c:noMultiLvlLbl val="0"/>
      </c:catAx>
      <c:valAx>
        <c:axId val="11035520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/>
            </a:pPr>
            <a:endParaRPr lang="tr-TR"/>
          </a:p>
        </c:txPr>
        <c:crossAx val="110344064"/>
        <c:crosses val="autoZero"/>
        <c:crossBetween val="between"/>
        <c:majorUnit val="4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latin typeface="Arial" panose="020B0604020202020204" pitchFamily="34" charset="0"/>
          <a:cs typeface="Arial" panose="020B0604020202020204" pitchFamily="34" charset="0"/>
        </a:defRPr>
      </a:pPr>
      <a:endParaRPr lang="tr-TR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'Sayfa 1'!$B$29</c:f>
              <c:strCache>
                <c:ptCount val="1"/>
                <c:pt idx="0">
                  <c:v>BUT-Toplam</c:v>
                </c:pt>
              </c:strCache>
            </c:strRef>
          </c:tx>
          <c:dPt>
            <c:idx val="0"/>
            <c:bubble3D val="0"/>
            <c:spPr>
              <a:solidFill>
                <a:srgbClr val="92D050"/>
              </a:solidFill>
              <a:ln w="19050">
                <a:solidFill>
                  <a:srgbClr val="92D050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accent2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solidFill>
                <a:schemeClr val="accent4"/>
              </a:solidFill>
              <a:ln w="19050">
                <a:solidFill>
                  <a:schemeClr val="accent4"/>
                </a:solidFill>
              </a:ln>
              <a:effectLst/>
            </c:spPr>
          </c:dPt>
          <c:cat>
            <c:strRef>
              <c:f>'Sayfa 1'!$C$28:$G$28</c:f>
              <c:strCache>
                <c:ptCount val="5"/>
                <c:pt idx="0">
                  <c:v>Fen Bilimleri</c:v>
                </c:pt>
                <c:pt idx="1">
                  <c:v>Türkçe ve Matematik</c:v>
                </c:pt>
                <c:pt idx="2">
                  <c:v>Sosyal Bilimler</c:v>
                </c:pt>
                <c:pt idx="3">
                  <c:v>Yabancı Dil</c:v>
                </c:pt>
                <c:pt idx="4">
                  <c:v>Diğer</c:v>
                </c:pt>
              </c:strCache>
            </c:strRef>
          </c:cat>
          <c:val>
            <c:numRef>
              <c:f>'Sayfa 1'!$C$29:$G$29</c:f>
              <c:numCache>
                <c:formatCode>General</c:formatCode>
                <c:ptCount val="5"/>
                <c:pt idx="0">
                  <c:v>32</c:v>
                </c:pt>
                <c:pt idx="1">
                  <c:v>3</c:v>
                </c:pt>
                <c:pt idx="2">
                  <c:v>0</c:v>
                </c:pt>
                <c:pt idx="3">
                  <c:v>0</c:v>
                </c:pt>
                <c:pt idx="4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tr-TR"/>
    </a:p>
  </c:txPr>
  <c:externalData r:id="rId1">
    <c:autoUpdate val="0"/>
  </c:externalData>
</c:chartSpace>
</file>

<file path=ppt/charts/chart9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'[Anket-sonuc-toplu.xlsx]Sayfa 4'!$C$56:$G$56</c:f>
              <c:strCache>
                <c:ptCount val="5"/>
                <c:pt idx="0">
                  <c:v>Son Derece Memnunum</c:v>
                </c:pt>
                <c:pt idx="1">
                  <c:v>Çok Memnunum</c:v>
                </c:pt>
                <c:pt idx="2">
                  <c:v>Memnunum</c:v>
                </c:pt>
                <c:pt idx="3">
                  <c:v>Memnun Değilim</c:v>
                </c:pt>
                <c:pt idx="4">
                  <c:v>Hiç Memnun Değilim</c:v>
                </c:pt>
              </c:strCache>
            </c:strRef>
          </c:cat>
          <c:val>
            <c:numRef>
              <c:f>'[Anket-sonuc-toplu.xlsx]Sayfa 4'!$C$88:$G$88</c:f>
              <c:numCache>
                <c:formatCode>General</c:formatCode>
                <c:ptCount val="5"/>
                <c:pt idx="0">
                  <c:v>26</c:v>
                </c:pt>
                <c:pt idx="1">
                  <c:v>20</c:v>
                </c:pt>
                <c:pt idx="2">
                  <c:v>26</c:v>
                </c:pt>
                <c:pt idx="3">
                  <c:v>6</c:v>
                </c:pt>
                <c:pt idx="4">
                  <c:v>6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10366080"/>
        <c:axId val="110385408"/>
        <c:axId val="0"/>
      </c:bar3DChart>
      <c:catAx>
        <c:axId val="1103660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 sz="1200"/>
            </a:pPr>
            <a:endParaRPr lang="tr-TR"/>
          </a:p>
        </c:txPr>
        <c:crossAx val="110385408"/>
        <c:crosses val="autoZero"/>
        <c:auto val="1"/>
        <c:lblAlgn val="ctr"/>
        <c:lblOffset val="100"/>
        <c:noMultiLvlLbl val="0"/>
      </c:catAx>
      <c:valAx>
        <c:axId val="11038540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/>
            </a:pPr>
            <a:endParaRPr lang="tr-TR"/>
          </a:p>
        </c:txPr>
        <c:crossAx val="110366080"/>
        <c:crosses val="autoZero"/>
        <c:crossBetween val="between"/>
        <c:majorUnit val="5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latin typeface="Arial" panose="020B0604020202020204" pitchFamily="34" charset="0"/>
          <a:cs typeface="Arial" panose="020B0604020202020204" pitchFamily="34" charset="0"/>
        </a:defRPr>
      </a:pPr>
      <a:endParaRPr lang="tr-TR"/>
    </a:p>
  </c:txPr>
  <c:externalData r:id="rId1">
    <c:autoUpdate val="0"/>
  </c:externalData>
</c:chartSpace>
</file>

<file path=ppt/charts/chart9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 w="25400">
          <a:noFill/>
        </a:ln>
        <a:effectLst/>
        <a:sp3d/>
      </c:spPr>
    </c:sideWall>
    <c:backWall>
      <c:thickness val="0"/>
      <c:spPr>
        <a:noFill/>
        <a:ln w="25400"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'[Anket-sonuc-toplu.xlsx]Sayfa 4'!$C$91:$G$91</c:f>
              <c:strCache>
                <c:ptCount val="5"/>
                <c:pt idx="0">
                  <c:v>Son Derece Memnunum</c:v>
                </c:pt>
                <c:pt idx="1">
                  <c:v>Çok Memnunum</c:v>
                </c:pt>
                <c:pt idx="2">
                  <c:v>Memnunum</c:v>
                </c:pt>
                <c:pt idx="3">
                  <c:v>Memnun Değilim</c:v>
                </c:pt>
                <c:pt idx="4">
                  <c:v>Hiç Memnun Değilim</c:v>
                </c:pt>
              </c:strCache>
            </c:strRef>
          </c:cat>
          <c:val>
            <c:numRef>
              <c:f>'[Anket-sonuc-toplu.xlsx]Sayfa 4'!$C$95:$G$95</c:f>
              <c:numCache>
                <c:formatCode>General</c:formatCode>
                <c:ptCount val="5"/>
                <c:pt idx="0">
                  <c:v>9</c:v>
                </c:pt>
                <c:pt idx="1">
                  <c:v>4</c:v>
                </c:pt>
                <c:pt idx="2">
                  <c:v>20</c:v>
                </c:pt>
                <c:pt idx="3">
                  <c:v>3</c:v>
                </c:pt>
                <c:pt idx="4">
                  <c:v>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10414080"/>
        <c:axId val="110843008"/>
        <c:axId val="0"/>
      </c:bar3DChart>
      <c:catAx>
        <c:axId val="1104140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 sz="1200"/>
            </a:pPr>
            <a:endParaRPr lang="tr-TR"/>
          </a:p>
        </c:txPr>
        <c:crossAx val="110843008"/>
        <c:crosses val="autoZero"/>
        <c:auto val="1"/>
        <c:lblAlgn val="ctr"/>
        <c:lblOffset val="100"/>
        <c:noMultiLvlLbl val="0"/>
      </c:catAx>
      <c:valAx>
        <c:axId val="11084300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/>
            </a:pPr>
            <a:endParaRPr lang="tr-TR"/>
          </a:p>
        </c:txPr>
        <c:crossAx val="110414080"/>
        <c:crosses val="autoZero"/>
        <c:crossBetween val="between"/>
        <c:majorUnit val="5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latin typeface="Arial" panose="020B0604020202020204" pitchFamily="34" charset="0"/>
          <a:cs typeface="Arial" panose="020B0604020202020204" pitchFamily="34" charset="0"/>
        </a:defRPr>
      </a:pPr>
      <a:endParaRPr lang="tr-TR"/>
    </a:p>
  </c:txPr>
  <c:externalData r:id="rId1">
    <c:autoUpdate val="0"/>
  </c:externalData>
</c:chartSpace>
</file>

<file path=ppt/charts/chart9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6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'[Anket-sonuc-toplu.xlsx]Sayfa 4'!$C$91:$G$91</c:f>
              <c:strCache>
                <c:ptCount val="5"/>
                <c:pt idx="0">
                  <c:v>Son Derece Memnunum</c:v>
                </c:pt>
                <c:pt idx="1">
                  <c:v>Çok Memnunum</c:v>
                </c:pt>
                <c:pt idx="2">
                  <c:v>Memnunum</c:v>
                </c:pt>
                <c:pt idx="3">
                  <c:v>Memnun Değilim</c:v>
                </c:pt>
                <c:pt idx="4">
                  <c:v>Hiç Memnun Değilim</c:v>
                </c:pt>
              </c:strCache>
            </c:strRef>
          </c:cat>
          <c:val>
            <c:numRef>
              <c:f>'[Anket-sonuc-toplu.xlsx]Sayfa 4'!$C$99:$G$99</c:f>
              <c:numCache>
                <c:formatCode>General</c:formatCode>
                <c:ptCount val="5"/>
                <c:pt idx="0">
                  <c:v>5</c:v>
                </c:pt>
                <c:pt idx="1">
                  <c:v>13</c:v>
                </c:pt>
                <c:pt idx="2">
                  <c:v>22</c:v>
                </c:pt>
                <c:pt idx="3">
                  <c:v>9</c:v>
                </c:pt>
                <c:pt idx="4">
                  <c:v>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10862336"/>
        <c:axId val="110865024"/>
        <c:axId val="0"/>
      </c:bar3DChart>
      <c:catAx>
        <c:axId val="1108623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 sz="1200"/>
            </a:pPr>
            <a:endParaRPr lang="tr-TR"/>
          </a:p>
        </c:txPr>
        <c:crossAx val="110865024"/>
        <c:crosses val="autoZero"/>
        <c:auto val="1"/>
        <c:lblAlgn val="ctr"/>
        <c:lblOffset val="100"/>
        <c:noMultiLvlLbl val="0"/>
      </c:catAx>
      <c:valAx>
        <c:axId val="11086502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/>
            </a:pPr>
            <a:endParaRPr lang="tr-TR"/>
          </a:p>
        </c:txPr>
        <c:crossAx val="110862336"/>
        <c:crosses val="autoZero"/>
        <c:crossBetween val="between"/>
        <c:majorUnit val="5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latin typeface="Arial" panose="020B0604020202020204" pitchFamily="34" charset="0"/>
          <a:cs typeface="Arial" panose="020B0604020202020204" pitchFamily="34" charset="0"/>
        </a:defRPr>
      </a:pPr>
      <a:endParaRPr lang="tr-TR"/>
    </a:p>
  </c:txPr>
  <c:externalData r:id="rId1">
    <c:autoUpdate val="0"/>
  </c:externalData>
</c:chartSpace>
</file>

<file path=ppt/charts/chart9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'[Anket-sonuc-toplu.xlsx]Sayfa 4'!$C$91:$G$91</c:f>
              <c:strCache>
                <c:ptCount val="5"/>
                <c:pt idx="0">
                  <c:v>Son Derece Memnunum</c:v>
                </c:pt>
                <c:pt idx="1">
                  <c:v>Çok Memnunum</c:v>
                </c:pt>
                <c:pt idx="2">
                  <c:v>Memnunum</c:v>
                </c:pt>
                <c:pt idx="3">
                  <c:v>Memnun Değilim</c:v>
                </c:pt>
                <c:pt idx="4">
                  <c:v>Hiç Memnun Değilim</c:v>
                </c:pt>
              </c:strCache>
            </c:strRef>
          </c:cat>
          <c:val>
            <c:numRef>
              <c:f>'[Anket-sonuc-toplu.xlsx]Sayfa 4'!$C$101:$G$101</c:f>
              <c:numCache>
                <c:formatCode>General</c:formatCode>
                <c:ptCount val="5"/>
                <c:pt idx="0">
                  <c:v>14</c:v>
                </c:pt>
                <c:pt idx="1">
                  <c:v>17</c:v>
                </c:pt>
                <c:pt idx="2">
                  <c:v>42</c:v>
                </c:pt>
                <c:pt idx="3">
                  <c:v>12</c:v>
                </c:pt>
                <c:pt idx="4">
                  <c:v>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10884352"/>
        <c:axId val="110449024"/>
        <c:axId val="0"/>
      </c:bar3DChart>
      <c:catAx>
        <c:axId val="1108843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 sz="1200"/>
            </a:pPr>
            <a:endParaRPr lang="tr-TR"/>
          </a:p>
        </c:txPr>
        <c:crossAx val="110449024"/>
        <c:crosses val="autoZero"/>
        <c:auto val="1"/>
        <c:lblAlgn val="ctr"/>
        <c:lblOffset val="100"/>
        <c:noMultiLvlLbl val="0"/>
      </c:catAx>
      <c:valAx>
        <c:axId val="11044902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/>
            </a:pPr>
            <a:endParaRPr lang="tr-TR"/>
          </a:p>
        </c:txPr>
        <c:crossAx val="110884352"/>
        <c:crosses val="autoZero"/>
        <c:crossBetween val="between"/>
        <c:majorUnit val="9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latin typeface="Arial" panose="020B0604020202020204" pitchFamily="34" charset="0"/>
          <a:cs typeface="Arial" panose="020B0604020202020204" pitchFamily="34" charset="0"/>
        </a:defRPr>
      </a:pPr>
      <a:endParaRPr lang="tr-TR"/>
    </a:p>
  </c:txPr>
  <c:externalData r:id="rId1">
    <c:autoUpdate val="0"/>
  </c:externalData>
</c:chartSpace>
</file>

<file path=ppt/charts/chart9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'[Anket-sonuc-toplu.xlsx]Sayfa 4'!$C$91:$G$91</c:f>
              <c:strCache>
                <c:ptCount val="5"/>
                <c:pt idx="0">
                  <c:v>Son Derece Memnunum</c:v>
                </c:pt>
                <c:pt idx="1">
                  <c:v>Çok Memnunum</c:v>
                </c:pt>
                <c:pt idx="2">
                  <c:v>Memnunum</c:v>
                </c:pt>
                <c:pt idx="3">
                  <c:v>Memnun Değilim</c:v>
                </c:pt>
                <c:pt idx="4">
                  <c:v>Hiç Memnun Değilim</c:v>
                </c:pt>
              </c:strCache>
            </c:strRef>
          </c:cat>
          <c:val>
            <c:numRef>
              <c:f>'[Anket-sonuc-toplu.xlsx]Sayfa 4'!$C$106:$G$106</c:f>
              <c:numCache>
                <c:formatCode>General</c:formatCode>
                <c:ptCount val="5"/>
                <c:pt idx="0">
                  <c:v>7</c:v>
                </c:pt>
                <c:pt idx="1">
                  <c:v>4</c:v>
                </c:pt>
                <c:pt idx="2">
                  <c:v>23</c:v>
                </c:pt>
                <c:pt idx="3">
                  <c:v>3</c:v>
                </c:pt>
                <c:pt idx="4">
                  <c:v>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10891392"/>
        <c:axId val="110894080"/>
        <c:axId val="0"/>
      </c:bar3DChart>
      <c:catAx>
        <c:axId val="1108913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 sz="1200"/>
            </a:pPr>
            <a:endParaRPr lang="tr-TR"/>
          </a:p>
        </c:txPr>
        <c:crossAx val="110894080"/>
        <c:crosses val="autoZero"/>
        <c:auto val="1"/>
        <c:lblAlgn val="ctr"/>
        <c:lblOffset val="100"/>
        <c:noMultiLvlLbl val="0"/>
      </c:catAx>
      <c:valAx>
        <c:axId val="11089408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/>
            </a:pPr>
            <a:endParaRPr lang="tr-TR"/>
          </a:p>
        </c:txPr>
        <c:crossAx val="1108913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latin typeface="Arial" panose="020B0604020202020204" pitchFamily="34" charset="0"/>
          <a:cs typeface="Arial" panose="020B0604020202020204" pitchFamily="34" charset="0"/>
        </a:defRPr>
      </a:pPr>
      <a:endParaRPr lang="tr-TR"/>
    </a:p>
  </c:txPr>
  <c:externalData r:id="rId1">
    <c:autoUpdate val="0"/>
  </c:externalData>
</c:chartSpace>
</file>

<file path=ppt/charts/chart9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6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'[Anket-sonuc-toplu.xlsx]Sayfa 4'!$C$91:$G$91</c:f>
              <c:strCache>
                <c:ptCount val="5"/>
                <c:pt idx="0">
                  <c:v>Son Derece Memnunum</c:v>
                </c:pt>
                <c:pt idx="1">
                  <c:v>Çok Memnunum</c:v>
                </c:pt>
                <c:pt idx="2">
                  <c:v>Memnunum</c:v>
                </c:pt>
                <c:pt idx="3">
                  <c:v>Memnun Değilim</c:v>
                </c:pt>
                <c:pt idx="4">
                  <c:v>Hiç Memnun Değilim</c:v>
                </c:pt>
              </c:strCache>
            </c:strRef>
          </c:cat>
          <c:val>
            <c:numRef>
              <c:f>'[Anket-sonuc-toplu.xlsx]Sayfa 4'!$C$110:$G$110</c:f>
              <c:numCache>
                <c:formatCode>General</c:formatCode>
                <c:ptCount val="5"/>
                <c:pt idx="0">
                  <c:v>8</c:v>
                </c:pt>
                <c:pt idx="1">
                  <c:v>14</c:v>
                </c:pt>
                <c:pt idx="2">
                  <c:v>24</c:v>
                </c:pt>
                <c:pt idx="3">
                  <c:v>2</c:v>
                </c:pt>
                <c:pt idx="4">
                  <c:v>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10929792"/>
        <c:axId val="110936832"/>
        <c:axId val="0"/>
      </c:bar3DChart>
      <c:catAx>
        <c:axId val="1109297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 sz="1200"/>
            </a:pPr>
            <a:endParaRPr lang="tr-TR"/>
          </a:p>
        </c:txPr>
        <c:crossAx val="110936832"/>
        <c:crosses val="autoZero"/>
        <c:auto val="1"/>
        <c:lblAlgn val="ctr"/>
        <c:lblOffset val="100"/>
        <c:noMultiLvlLbl val="0"/>
      </c:catAx>
      <c:valAx>
        <c:axId val="11093683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/>
            </a:pPr>
            <a:endParaRPr lang="tr-TR"/>
          </a:p>
        </c:txPr>
        <c:crossAx val="1109297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latin typeface="Arial" panose="020B0604020202020204" pitchFamily="34" charset="0"/>
          <a:cs typeface="Arial" panose="020B0604020202020204" pitchFamily="34" charset="0"/>
        </a:defRPr>
      </a:pPr>
      <a:endParaRPr lang="tr-TR"/>
    </a:p>
  </c:txPr>
  <c:externalData r:id="rId1">
    <c:autoUpdate val="0"/>
  </c:externalData>
</c:chartSpace>
</file>

<file path=ppt/charts/chart9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'[Anket-sonuc-toplu.xlsx]Sayfa 4'!$C$91:$G$91</c:f>
              <c:strCache>
                <c:ptCount val="5"/>
                <c:pt idx="0">
                  <c:v>Son Derece Memnunum</c:v>
                </c:pt>
                <c:pt idx="1">
                  <c:v>Çok Memnunum</c:v>
                </c:pt>
                <c:pt idx="2">
                  <c:v>Memnunum</c:v>
                </c:pt>
                <c:pt idx="3">
                  <c:v>Memnun Değilim</c:v>
                </c:pt>
                <c:pt idx="4">
                  <c:v>Hiç Memnun Değilim</c:v>
                </c:pt>
              </c:strCache>
            </c:strRef>
          </c:cat>
          <c:val>
            <c:numRef>
              <c:f>'[Anket-sonuc-toplu.xlsx]Sayfa 4'!$C$112:$G$112</c:f>
              <c:numCache>
                <c:formatCode>General</c:formatCode>
                <c:ptCount val="5"/>
                <c:pt idx="0">
                  <c:v>15</c:v>
                </c:pt>
                <c:pt idx="1">
                  <c:v>18</c:v>
                </c:pt>
                <c:pt idx="2">
                  <c:v>47</c:v>
                </c:pt>
                <c:pt idx="3">
                  <c:v>5</c:v>
                </c:pt>
                <c:pt idx="4">
                  <c:v>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10638208"/>
        <c:axId val="110947712"/>
        <c:axId val="0"/>
      </c:bar3DChart>
      <c:catAx>
        <c:axId val="1106382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 sz="1200"/>
            </a:pPr>
            <a:endParaRPr lang="tr-TR"/>
          </a:p>
        </c:txPr>
        <c:crossAx val="110947712"/>
        <c:crosses val="autoZero"/>
        <c:auto val="1"/>
        <c:lblAlgn val="ctr"/>
        <c:lblOffset val="100"/>
        <c:noMultiLvlLbl val="0"/>
      </c:catAx>
      <c:valAx>
        <c:axId val="11094771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/>
            </a:pPr>
            <a:endParaRPr lang="tr-TR"/>
          </a:p>
        </c:txPr>
        <c:crossAx val="110638208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latin typeface="Arial" panose="020B0604020202020204" pitchFamily="34" charset="0"/>
          <a:cs typeface="Arial" panose="020B0604020202020204" pitchFamily="34" charset="0"/>
        </a:defRPr>
      </a:pPr>
      <a:endParaRPr lang="tr-TR"/>
    </a:p>
  </c:txPr>
  <c:externalData r:id="rId1">
    <c:autoUpdate val="0"/>
  </c:externalData>
</c:chartSpace>
</file>

<file path=ppt/charts/chart9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'[Anket-sonuc-toplu.xlsx]Sayfa 4'!$C$91:$G$91</c:f>
              <c:strCache>
                <c:ptCount val="5"/>
                <c:pt idx="0">
                  <c:v>Son Derece Memnunum</c:v>
                </c:pt>
                <c:pt idx="1">
                  <c:v>Çok Memnunum</c:v>
                </c:pt>
                <c:pt idx="2">
                  <c:v>Memnunum</c:v>
                </c:pt>
                <c:pt idx="3">
                  <c:v>Memnun Değilim</c:v>
                </c:pt>
                <c:pt idx="4">
                  <c:v>Hiç Memnun Değilim</c:v>
                </c:pt>
              </c:strCache>
            </c:strRef>
          </c:cat>
          <c:val>
            <c:numRef>
              <c:f>'[Anket-sonuc-toplu.xlsx]Sayfa 4'!$C$117:$G$117</c:f>
              <c:numCache>
                <c:formatCode>General</c:formatCode>
                <c:ptCount val="5"/>
                <c:pt idx="0">
                  <c:v>4</c:v>
                </c:pt>
                <c:pt idx="1">
                  <c:v>7</c:v>
                </c:pt>
                <c:pt idx="2">
                  <c:v>20</c:v>
                </c:pt>
                <c:pt idx="3">
                  <c:v>6</c:v>
                </c:pt>
                <c:pt idx="4">
                  <c:v>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10672128"/>
        <c:axId val="110687360"/>
        <c:axId val="0"/>
      </c:bar3DChart>
      <c:catAx>
        <c:axId val="1106721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 sz="1200"/>
            </a:pPr>
            <a:endParaRPr lang="tr-TR"/>
          </a:p>
        </c:txPr>
        <c:crossAx val="110687360"/>
        <c:crosses val="autoZero"/>
        <c:auto val="1"/>
        <c:lblAlgn val="ctr"/>
        <c:lblOffset val="100"/>
        <c:noMultiLvlLbl val="0"/>
      </c:catAx>
      <c:valAx>
        <c:axId val="11068736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/>
            </a:pPr>
            <a:endParaRPr lang="tr-TR"/>
          </a:p>
        </c:txPr>
        <c:crossAx val="110672128"/>
        <c:crosses val="autoZero"/>
        <c:crossBetween val="between"/>
        <c:majorUnit val="5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latin typeface="Arial" panose="020B0604020202020204" pitchFamily="34" charset="0"/>
          <a:cs typeface="Arial" panose="020B0604020202020204" pitchFamily="34" charset="0"/>
        </a:defRPr>
      </a:pPr>
      <a:endParaRPr lang="tr-TR"/>
    </a:p>
  </c:txPr>
  <c:externalData r:id="rId1">
    <c:autoUpdate val="0"/>
  </c:externalData>
</c:chartSpace>
</file>

<file path=ppt/charts/chart9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rgbClr val="70AD47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'[Anket-sonuc-toplu.xlsx]Sayfa 4'!$C$91:$G$91</c:f>
              <c:strCache>
                <c:ptCount val="5"/>
                <c:pt idx="0">
                  <c:v>Son Derece Memnunum</c:v>
                </c:pt>
                <c:pt idx="1">
                  <c:v>Çok Memnunum</c:v>
                </c:pt>
                <c:pt idx="2">
                  <c:v>Memnunum</c:v>
                </c:pt>
                <c:pt idx="3">
                  <c:v>Memnun Değilim</c:v>
                </c:pt>
                <c:pt idx="4">
                  <c:v>Hiç Memnun Değilim</c:v>
                </c:pt>
              </c:strCache>
            </c:strRef>
          </c:cat>
          <c:val>
            <c:numRef>
              <c:f>'[Anket-sonuc-toplu.xlsx]Sayfa 4'!$C$121:$G$121</c:f>
              <c:numCache>
                <c:formatCode>General</c:formatCode>
                <c:ptCount val="5"/>
                <c:pt idx="0">
                  <c:v>4</c:v>
                </c:pt>
                <c:pt idx="1">
                  <c:v>9</c:v>
                </c:pt>
                <c:pt idx="2">
                  <c:v>25</c:v>
                </c:pt>
                <c:pt idx="3">
                  <c:v>8</c:v>
                </c:pt>
                <c:pt idx="4">
                  <c:v>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10714880"/>
        <c:axId val="110717568"/>
        <c:axId val="0"/>
      </c:bar3DChart>
      <c:catAx>
        <c:axId val="1107148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 sz="1200"/>
            </a:pPr>
            <a:endParaRPr lang="tr-TR"/>
          </a:p>
        </c:txPr>
        <c:crossAx val="110717568"/>
        <c:crosses val="autoZero"/>
        <c:auto val="1"/>
        <c:lblAlgn val="ctr"/>
        <c:lblOffset val="100"/>
        <c:noMultiLvlLbl val="0"/>
      </c:catAx>
      <c:valAx>
        <c:axId val="11071756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/>
            </a:pPr>
            <a:endParaRPr lang="tr-TR"/>
          </a:p>
        </c:txPr>
        <c:crossAx val="110714880"/>
        <c:crosses val="autoZero"/>
        <c:crossBetween val="between"/>
        <c:majorUnit val="5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latin typeface="Arial" panose="020B0604020202020204" pitchFamily="34" charset="0"/>
          <a:cs typeface="Arial" panose="020B0604020202020204" pitchFamily="34" charset="0"/>
        </a:defRPr>
      </a:pPr>
      <a:endParaRPr lang="tr-TR"/>
    </a:p>
  </c:txPr>
  <c:externalData r:id="rId1">
    <c:autoUpdate val="0"/>
  </c:externalData>
</c:chartSpace>
</file>

<file path=ppt/charts/chart9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'[Anket-sonuc-toplu.xlsx]Sayfa 4'!$C$91:$G$91</c:f>
              <c:strCache>
                <c:ptCount val="5"/>
                <c:pt idx="0">
                  <c:v>Son Derece Memnunum</c:v>
                </c:pt>
                <c:pt idx="1">
                  <c:v>Çok Memnunum</c:v>
                </c:pt>
                <c:pt idx="2">
                  <c:v>Memnunum</c:v>
                </c:pt>
                <c:pt idx="3">
                  <c:v>Memnun Değilim</c:v>
                </c:pt>
                <c:pt idx="4">
                  <c:v>Hiç Memnun Değilim</c:v>
                </c:pt>
              </c:strCache>
            </c:strRef>
          </c:cat>
          <c:val>
            <c:numRef>
              <c:f>'[Anket-sonuc-toplu.xlsx]Sayfa 4'!$C$123:$G$123</c:f>
              <c:numCache>
                <c:formatCode>General</c:formatCode>
                <c:ptCount val="5"/>
                <c:pt idx="0">
                  <c:v>8</c:v>
                </c:pt>
                <c:pt idx="1">
                  <c:v>16</c:v>
                </c:pt>
                <c:pt idx="2">
                  <c:v>45</c:v>
                </c:pt>
                <c:pt idx="3">
                  <c:v>14</c:v>
                </c:pt>
                <c:pt idx="4">
                  <c:v>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10745088"/>
        <c:axId val="110748032"/>
        <c:axId val="0"/>
      </c:bar3DChart>
      <c:catAx>
        <c:axId val="1107450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 sz="1200"/>
            </a:pPr>
            <a:endParaRPr lang="tr-TR"/>
          </a:p>
        </c:txPr>
        <c:crossAx val="110748032"/>
        <c:crosses val="autoZero"/>
        <c:auto val="1"/>
        <c:lblAlgn val="ctr"/>
        <c:lblOffset val="100"/>
        <c:noMultiLvlLbl val="0"/>
      </c:catAx>
      <c:valAx>
        <c:axId val="11074803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/>
            </a:pPr>
            <a:endParaRPr lang="tr-TR"/>
          </a:p>
        </c:txPr>
        <c:crossAx val="110745088"/>
        <c:crosses val="autoZero"/>
        <c:crossBetween val="between"/>
        <c:majorUnit val="9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latin typeface="Arial" panose="020B0604020202020204" pitchFamily="34" charset="0"/>
          <a:cs typeface="Arial" panose="020B0604020202020204" pitchFamily="34" charset="0"/>
        </a:defRPr>
      </a:pPr>
      <a:endParaRPr lang="tr-TR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E64D8-722B-413E-8E07-BFA827CF80B3}" type="datetimeFigureOut">
              <a:rPr lang="en-US" smtClean="0"/>
              <a:t>11/29/2016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5B6A4-5DB3-4CE6-A4E6-56D8350DAE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7465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E64D8-722B-413E-8E07-BFA827CF80B3}" type="datetimeFigureOut">
              <a:rPr lang="en-US" smtClean="0"/>
              <a:t>11/29/2016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5B6A4-5DB3-4CE6-A4E6-56D8350DAE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07501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E64D8-722B-413E-8E07-BFA827CF80B3}" type="datetimeFigureOut">
              <a:rPr lang="en-US" smtClean="0"/>
              <a:t>11/29/2016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5B6A4-5DB3-4CE6-A4E6-56D8350DAE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994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E64D8-722B-413E-8E07-BFA827CF80B3}" type="datetimeFigureOut">
              <a:rPr lang="en-US" smtClean="0"/>
              <a:t>11/29/2016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5B6A4-5DB3-4CE6-A4E6-56D8350DAE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414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E64D8-722B-413E-8E07-BFA827CF80B3}" type="datetimeFigureOut">
              <a:rPr lang="en-US" smtClean="0"/>
              <a:t>11/29/2016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5B6A4-5DB3-4CE6-A4E6-56D8350DAE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17621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E64D8-722B-413E-8E07-BFA827CF80B3}" type="datetimeFigureOut">
              <a:rPr lang="en-US" smtClean="0"/>
              <a:t>11/29/2016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5B6A4-5DB3-4CE6-A4E6-56D8350DAE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1235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E64D8-722B-413E-8E07-BFA827CF80B3}" type="datetimeFigureOut">
              <a:rPr lang="en-US" smtClean="0"/>
              <a:t>11/29/2016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5B6A4-5DB3-4CE6-A4E6-56D8350DAE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4580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E64D8-722B-413E-8E07-BFA827CF80B3}" type="datetimeFigureOut">
              <a:rPr lang="en-US" smtClean="0"/>
              <a:t>11/29/2016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5B6A4-5DB3-4CE6-A4E6-56D8350DAE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8172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E64D8-722B-413E-8E07-BFA827CF80B3}" type="datetimeFigureOut">
              <a:rPr lang="en-US" smtClean="0"/>
              <a:t>11/29/2016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5B6A4-5DB3-4CE6-A4E6-56D8350DAE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60048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E64D8-722B-413E-8E07-BFA827CF80B3}" type="datetimeFigureOut">
              <a:rPr lang="en-US" smtClean="0"/>
              <a:t>11/29/2016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5B6A4-5DB3-4CE6-A4E6-56D8350DAE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87368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E64D8-722B-413E-8E07-BFA827CF80B3}" type="datetimeFigureOut">
              <a:rPr lang="en-US" smtClean="0"/>
              <a:t>11/29/2016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5B6A4-5DB3-4CE6-A4E6-56D8350DAE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58576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1E64D8-722B-413E-8E07-BFA827CF80B3}" type="datetimeFigureOut">
              <a:rPr lang="en-US" smtClean="0"/>
              <a:t>11/29/2016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05B6A4-5DB3-4CE6-A4E6-56D8350DAE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1637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7.xml"/><Relationship Id="rId2" Type="http://schemas.openxmlformats.org/officeDocument/2006/relationships/chart" Target="../charts/chart26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8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0.xml"/><Relationship Id="rId2" Type="http://schemas.openxmlformats.org/officeDocument/2006/relationships/chart" Target="../charts/chart29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3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3.xml"/><Relationship Id="rId2" Type="http://schemas.openxmlformats.org/officeDocument/2006/relationships/chart" Target="../charts/chart32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3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6.xml"/><Relationship Id="rId2" Type="http://schemas.openxmlformats.org/officeDocument/2006/relationships/chart" Target="../charts/chart35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8.xml"/><Relationship Id="rId2" Type="http://schemas.openxmlformats.org/officeDocument/2006/relationships/chart" Target="../charts/chart37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39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1.xml"/><Relationship Id="rId2" Type="http://schemas.openxmlformats.org/officeDocument/2006/relationships/chart" Target="../charts/chart40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4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4.xml"/><Relationship Id="rId2" Type="http://schemas.openxmlformats.org/officeDocument/2006/relationships/chart" Target="../charts/chart43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4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7.xml"/><Relationship Id="rId2" Type="http://schemas.openxmlformats.org/officeDocument/2006/relationships/chart" Target="../charts/chart46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48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0.xml"/><Relationship Id="rId2" Type="http://schemas.openxmlformats.org/officeDocument/2006/relationships/chart" Target="../charts/chart49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5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3.xml"/><Relationship Id="rId2" Type="http://schemas.openxmlformats.org/officeDocument/2006/relationships/chart" Target="../charts/chart52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5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6.xml"/><Relationship Id="rId2" Type="http://schemas.openxmlformats.org/officeDocument/2006/relationships/chart" Target="../charts/chart55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5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9.xml"/><Relationship Id="rId2" Type="http://schemas.openxmlformats.org/officeDocument/2006/relationships/chart" Target="../charts/chart58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60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2.xml"/><Relationship Id="rId2" Type="http://schemas.openxmlformats.org/officeDocument/2006/relationships/chart" Target="../charts/chart61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63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5.xml"/><Relationship Id="rId2" Type="http://schemas.openxmlformats.org/officeDocument/2006/relationships/chart" Target="../charts/chart64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66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8.xml"/><Relationship Id="rId2" Type="http://schemas.openxmlformats.org/officeDocument/2006/relationships/chart" Target="../charts/chart67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69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1.xml"/><Relationship Id="rId2" Type="http://schemas.openxmlformats.org/officeDocument/2006/relationships/chart" Target="../charts/chart70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7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5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4.xml"/><Relationship Id="rId2" Type="http://schemas.openxmlformats.org/officeDocument/2006/relationships/chart" Target="../charts/chart73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75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7.xml"/><Relationship Id="rId2" Type="http://schemas.openxmlformats.org/officeDocument/2006/relationships/chart" Target="../charts/chart76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78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0.xml"/><Relationship Id="rId2" Type="http://schemas.openxmlformats.org/officeDocument/2006/relationships/chart" Target="../charts/chart79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81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3.xml"/><Relationship Id="rId2" Type="http://schemas.openxmlformats.org/officeDocument/2006/relationships/chart" Target="../charts/chart82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84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6.xml"/><Relationship Id="rId2" Type="http://schemas.openxmlformats.org/officeDocument/2006/relationships/chart" Target="../charts/chart85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87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9.xml"/><Relationship Id="rId2" Type="http://schemas.openxmlformats.org/officeDocument/2006/relationships/chart" Target="../charts/chart88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90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2.xml"/><Relationship Id="rId2" Type="http://schemas.openxmlformats.org/officeDocument/2006/relationships/chart" Target="../charts/chart91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93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5.xml"/><Relationship Id="rId2" Type="http://schemas.openxmlformats.org/officeDocument/2006/relationships/chart" Target="../charts/chart94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96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8.xml"/><Relationship Id="rId2" Type="http://schemas.openxmlformats.org/officeDocument/2006/relationships/chart" Target="../charts/chart97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9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8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1.xml"/><Relationship Id="rId2" Type="http://schemas.openxmlformats.org/officeDocument/2006/relationships/chart" Target="../charts/chart100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0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4.xml"/><Relationship Id="rId2" Type="http://schemas.openxmlformats.org/officeDocument/2006/relationships/chart" Target="../charts/chart103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05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7.xml"/><Relationship Id="rId2" Type="http://schemas.openxmlformats.org/officeDocument/2006/relationships/chart" Target="../charts/chart106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08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0.xml"/><Relationship Id="rId2" Type="http://schemas.openxmlformats.org/officeDocument/2006/relationships/chart" Target="../charts/chart109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11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3.xml"/><Relationship Id="rId2" Type="http://schemas.openxmlformats.org/officeDocument/2006/relationships/chart" Target="../charts/chart112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14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6.xml"/><Relationship Id="rId2" Type="http://schemas.openxmlformats.org/officeDocument/2006/relationships/chart" Target="../charts/chart115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17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9.xml"/><Relationship Id="rId2" Type="http://schemas.openxmlformats.org/officeDocument/2006/relationships/chart" Target="../charts/chart118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20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2.xml"/><Relationship Id="rId2" Type="http://schemas.openxmlformats.org/officeDocument/2006/relationships/chart" Target="../charts/chart121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23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5.xml"/><Relationship Id="rId2" Type="http://schemas.openxmlformats.org/officeDocument/2006/relationships/chart" Target="../charts/chart124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26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8.xml"/><Relationship Id="rId2" Type="http://schemas.openxmlformats.org/officeDocument/2006/relationships/chart" Target="../charts/chart127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2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1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1.xml"/><Relationship Id="rId2" Type="http://schemas.openxmlformats.org/officeDocument/2006/relationships/chart" Target="../charts/chart130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3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4.xml"/><Relationship Id="rId2" Type="http://schemas.openxmlformats.org/officeDocument/2006/relationships/chart" Target="../charts/chart133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35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7.xml"/><Relationship Id="rId2" Type="http://schemas.openxmlformats.org/officeDocument/2006/relationships/chart" Target="../charts/chart136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38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0.xml"/><Relationship Id="rId2" Type="http://schemas.openxmlformats.org/officeDocument/2006/relationships/chart" Target="../charts/chart139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41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3.xml"/><Relationship Id="rId2" Type="http://schemas.openxmlformats.org/officeDocument/2006/relationships/chart" Target="../charts/chart142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44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6.xml"/><Relationship Id="rId2" Type="http://schemas.openxmlformats.org/officeDocument/2006/relationships/chart" Target="../charts/chart145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47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9.xml"/><Relationship Id="rId2" Type="http://schemas.openxmlformats.org/officeDocument/2006/relationships/chart" Target="../charts/chart148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50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2.xml"/><Relationship Id="rId2" Type="http://schemas.openxmlformats.org/officeDocument/2006/relationships/chart" Target="../charts/chart151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53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5.xml"/><Relationship Id="rId2" Type="http://schemas.openxmlformats.org/officeDocument/2006/relationships/chart" Target="../charts/chart154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56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8.xml"/><Relationship Id="rId2" Type="http://schemas.openxmlformats.org/officeDocument/2006/relationships/chart" Target="../charts/chart157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5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4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1.xml"/><Relationship Id="rId2" Type="http://schemas.openxmlformats.org/officeDocument/2006/relationships/chart" Target="../charts/chart160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62.x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4.xml"/><Relationship Id="rId2" Type="http://schemas.openxmlformats.org/officeDocument/2006/relationships/chart" Target="../charts/chart163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65.xm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7.xml"/><Relationship Id="rId2" Type="http://schemas.openxmlformats.org/officeDocument/2006/relationships/chart" Target="../charts/chart166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68.xml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0.xml"/><Relationship Id="rId2" Type="http://schemas.openxmlformats.org/officeDocument/2006/relationships/chart" Target="../charts/chart169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71.xml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3.xml"/><Relationship Id="rId2" Type="http://schemas.openxmlformats.org/officeDocument/2006/relationships/chart" Target="../charts/chart172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74.xml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6.xml"/><Relationship Id="rId2" Type="http://schemas.openxmlformats.org/officeDocument/2006/relationships/chart" Target="../charts/chart175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77.xml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9.xml"/><Relationship Id="rId2" Type="http://schemas.openxmlformats.org/officeDocument/2006/relationships/chart" Target="../charts/chart178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80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2.xml"/><Relationship Id="rId2" Type="http://schemas.openxmlformats.org/officeDocument/2006/relationships/chart" Target="../charts/chart181.xml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184.xml"/><Relationship Id="rId4" Type="http://schemas.openxmlformats.org/officeDocument/2006/relationships/chart" Target="../charts/chart183.xml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6.xml"/><Relationship Id="rId2" Type="http://schemas.openxmlformats.org/officeDocument/2006/relationships/chart" Target="../charts/chart185.xml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188.xml"/><Relationship Id="rId4" Type="http://schemas.openxmlformats.org/officeDocument/2006/relationships/chart" Target="../charts/chart18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19.xml"/><Relationship Id="rId5" Type="http://schemas.openxmlformats.org/officeDocument/2006/relationships/chart" Target="../charts/chart18.xml"/><Relationship Id="rId4" Type="http://schemas.openxmlformats.org/officeDocument/2006/relationships/chart" Target="../charts/chart17.xml"/></Relationships>
</file>

<file path=ppt/slides/_rels/slide7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0.xml"/><Relationship Id="rId2" Type="http://schemas.openxmlformats.org/officeDocument/2006/relationships/chart" Target="../charts/chart189.xml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192.xml"/><Relationship Id="rId4" Type="http://schemas.openxmlformats.org/officeDocument/2006/relationships/chart" Target="../charts/chart191.xml"/></Relationships>
</file>

<file path=ppt/slides/_rels/slide7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4.xml"/><Relationship Id="rId2" Type="http://schemas.openxmlformats.org/officeDocument/2006/relationships/chart" Target="../charts/chart193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95.xml"/></Relationships>
</file>

<file path=ppt/slides/_rels/slide7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7.xml"/><Relationship Id="rId2" Type="http://schemas.openxmlformats.org/officeDocument/2006/relationships/chart" Target="../charts/chart196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98.xml"/></Relationships>
</file>

<file path=ppt/slides/_rels/slide7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0.xml"/><Relationship Id="rId2" Type="http://schemas.openxmlformats.org/officeDocument/2006/relationships/chart" Target="../charts/chart199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201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3.xml"/><Relationship Id="rId2" Type="http://schemas.openxmlformats.org/officeDocument/2006/relationships/chart" Target="../charts/chart202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204.xml"/></Relationships>
</file>

<file path=ppt/slides/_rels/slide7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6.xml"/><Relationship Id="rId2" Type="http://schemas.openxmlformats.org/officeDocument/2006/relationships/chart" Target="../charts/chart205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207.xml"/></Relationships>
</file>

<file path=ppt/slides/_rels/slide7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9.xml"/><Relationship Id="rId2" Type="http://schemas.openxmlformats.org/officeDocument/2006/relationships/chart" Target="../charts/chart208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210.xml"/></Relationships>
</file>

<file path=ppt/slides/_rels/slide7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2.xml"/><Relationship Id="rId2" Type="http://schemas.openxmlformats.org/officeDocument/2006/relationships/chart" Target="../charts/chart211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213.xml"/></Relationships>
</file>

<file path=ppt/slides/_rels/slide7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5.xml"/><Relationship Id="rId2" Type="http://schemas.openxmlformats.org/officeDocument/2006/relationships/chart" Target="../charts/chart214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21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2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7.xml"/><Relationship Id="rId1" Type="http://schemas.openxmlformats.org/officeDocument/2006/relationships/slideLayout" Target="../slideLayouts/slideLayout7.xml"/></Relationships>
</file>

<file path=ppt/slides/_rels/slide8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9.xml"/><Relationship Id="rId2" Type="http://schemas.openxmlformats.org/officeDocument/2006/relationships/chart" Target="../charts/chart218.xml"/><Relationship Id="rId1" Type="http://schemas.openxmlformats.org/officeDocument/2006/relationships/slideLayout" Target="../slideLayouts/slideLayout7.xml"/></Relationships>
</file>

<file path=ppt/slides/_rels/slide8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20.xml"/><Relationship Id="rId1" Type="http://schemas.openxmlformats.org/officeDocument/2006/relationships/slideLayout" Target="../slideLayouts/slideLayout7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2.xml"/><Relationship Id="rId2" Type="http://schemas.openxmlformats.org/officeDocument/2006/relationships/chart" Target="../charts/chart221.xml"/><Relationship Id="rId1" Type="http://schemas.openxmlformats.org/officeDocument/2006/relationships/slideLayout" Target="../slideLayouts/slideLayout7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chart" Target="../charts/chart23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25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16105" y="2164976"/>
            <a:ext cx="9507071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Ayhan </a:t>
            </a:r>
            <a:r>
              <a:rPr lang="tr-TR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Şahenk</a:t>
            </a:r>
            <a:r>
              <a:rPr lang="tr-T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Tarım Bilimleri ve Teknolojileri Fakültesi</a:t>
            </a:r>
          </a:p>
          <a:p>
            <a:pPr algn="ctr"/>
            <a:endParaRPr lang="tr-T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tr-TR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2013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ve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2014 G</a:t>
            </a:r>
            <a:r>
              <a:rPr lang="tr-TR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irişli</a:t>
            </a:r>
            <a:r>
              <a:rPr lang="tr-T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Öğrenci Memnuniyet </a:t>
            </a:r>
            <a:r>
              <a:rPr lang="tr-TR" sz="2800" smtClean="0">
                <a:latin typeface="Arial" panose="020B0604020202020204" pitchFamily="34" charset="0"/>
                <a:cs typeface="Arial" panose="020B0604020202020204" pitchFamily="34" charset="0"/>
              </a:rPr>
              <a:t>Anketi Sonuçları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33082" y="6351493"/>
            <a:ext cx="58629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Fakülte 1. ve 2. sınıflarındaki öğrencilere uygulanmıştır.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4"/>
          <p:cNvSpPr txBox="1"/>
          <p:nvPr/>
        </p:nvSpPr>
        <p:spPr>
          <a:xfrm>
            <a:off x="8808810" y="6352785"/>
            <a:ext cx="31868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Uygulama tarihi: Şubat 2016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39091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1727" y="205299"/>
            <a:ext cx="293804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Yurt Görüşleri…</a:t>
            </a:r>
            <a:endParaRPr lang="tr-T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 flipV="1">
            <a:off x="-80677" y="980101"/>
            <a:ext cx="12344400" cy="0"/>
          </a:xfrm>
          <a:prstGeom prst="line">
            <a:avLst/>
          </a:prstGeom>
          <a:ln w="571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Grafik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62340492"/>
              </p:ext>
            </p:extLst>
          </p:nvPr>
        </p:nvGraphicFramePr>
        <p:xfrm>
          <a:off x="131727" y="2376361"/>
          <a:ext cx="5069477" cy="35460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ctangle 1"/>
          <p:cNvSpPr/>
          <p:nvPr/>
        </p:nvSpPr>
        <p:spPr>
          <a:xfrm>
            <a:off x="284127" y="1983046"/>
            <a:ext cx="390203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1600" b="1" dirty="0">
                <a:latin typeface="Arial" panose="020B0604020202020204" pitchFamily="34" charset="0"/>
                <a:cs typeface="Arial" panose="020B0604020202020204" pitchFamily="34" charset="0"/>
              </a:rPr>
              <a:t>Kaldığınız yurttan memnun musunuz?</a:t>
            </a:r>
          </a:p>
        </p:txBody>
      </p:sp>
      <p:sp>
        <p:nvSpPr>
          <p:cNvPr id="6" name="Dikdörtgen 5"/>
          <p:cNvSpPr/>
          <p:nvPr/>
        </p:nvSpPr>
        <p:spPr>
          <a:xfrm>
            <a:off x="4585662" y="1303172"/>
            <a:ext cx="180000" cy="180000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Metin kutusu 6"/>
          <p:cNvSpPr txBox="1"/>
          <p:nvPr/>
        </p:nvSpPr>
        <p:spPr>
          <a:xfrm>
            <a:off x="4755388" y="1244443"/>
            <a:ext cx="7691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TBTF</a:t>
            </a:r>
            <a:endParaRPr lang="tr-TR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Dikdörtgen 7"/>
          <p:cNvSpPr/>
          <p:nvPr/>
        </p:nvSpPr>
        <p:spPr>
          <a:xfrm>
            <a:off x="5524528" y="1303172"/>
            <a:ext cx="180000" cy="180000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Metin kutusu 8"/>
          <p:cNvSpPr txBox="1"/>
          <p:nvPr/>
        </p:nvSpPr>
        <p:spPr>
          <a:xfrm>
            <a:off x="5694254" y="1244443"/>
            <a:ext cx="67973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TGM</a:t>
            </a:r>
            <a:endParaRPr lang="tr-TR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Dikdörtgen 9"/>
          <p:cNvSpPr/>
          <p:nvPr/>
        </p:nvSpPr>
        <p:spPr>
          <a:xfrm>
            <a:off x="6426976" y="1317349"/>
            <a:ext cx="180000" cy="180000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1" name="Metin kutusu 10"/>
          <p:cNvSpPr txBox="1"/>
          <p:nvPr/>
        </p:nvSpPr>
        <p:spPr>
          <a:xfrm>
            <a:off x="6596701" y="1258620"/>
            <a:ext cx="7340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BÜT</a:t>
            </a:r>
            <a:endParaRPr lang="tr-TR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angle 1"/>
          <p:cNvSpPr/>
          <p:nvPr/>
        </p:nvSpPr>
        <p:spPr>
          <a:xfrm>
            <a:off x="6843246" y="1983046"/>
            <a:ext cx="472757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1600" b="1" dirty="0">
                <a:latin typeface="Arial" panose="020B0604020202020204" pitchFamily="34" charset="0"/>
                <a:cs typeface="Arial" panose="020B0604020202020204" pitchFamily="34" charset="0"/>
              </a:rPr>
              <a:t>Kaldığınız yurtla ilgili sorun yaşıyor musunuz?</a:t>
            </a:r>
          </a:p>
        </p:txBody>
      </p:sp>
      <p:graphicFrame>
        <p:nvGraphicFramePr>
          <p:cNvPr id="13" name="Grafik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72724285"/>
              </p:ext>
            </p:extLst>
          </p:nvPr>
        </p:nvGraphicFramePr>
        <p:xfrm>
          <a:off x="6537962" y="2413040"/>
          <a:ext cx="4867147" cy="34645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4" name="Metin kutusu 13"/>
          <p:cNvSpPr txBox="1"/>
          <p:nvPr/>
        </p:nvSpPr>
        <p:spPr>
          <a:xfrm>
            <a:off x="4585662" y="2782846"/>
            <a:ext cx="7733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%47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Metin kutusu 14"/>
          <p:cNvSpPr txBox="1"/>
          <p:nvPr/>
        </p:nvSpPr>
        <p:spPr>
          <a:xfrm>
            <a:off x="4585662" y="3095192"/>
            <a:ext cx="7733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%44</a:t>
            </a:r>
            <a:endParaRPr lang="tr-TR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Metin kutusu 15"/>
          <p:cNvSpPr txBox="1"/>
          <p:nvPr/>
        </p:nvSpPr>
        <p:spPr>
          <a:xfrm>
            <a:off x="4581306" y="3365159"/>
            <a:ext cx="7733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%53</a:t>
            </a:r>
            <a:endParaRPr lang="tr-TR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Metin kutusu 16"/>
          <p:cNvSpPr txBox="1"/>
          <p:nvPr/>
        </p:nvSpPr>
        <p:spPr>
          <a:xfrm>
            <a:off x="4931168" y="4312870"/>
            <a:ext cx="7733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%53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Metin kutusu 17"/>
          <p:cNvSpPr txBox="1"/>
          <p:nvPr/>
        </p:nvSpPr>
        <p:spPr>
          <a:xfrm>
            <a:off x="4931168" y="4625216"/>
            <a:ext cx="7733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%56</a:t>
            </a:r>
            <a:endParaRPr lang="tr-TR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Metin kutusu 18"/>
          <p:cNvSpPr txBox="1"/>
          <p:nvPr/>
        </p:nvSpPr>
        <p:spPr>
          <a:xfrm>
            <a:off x="4926812" y="4895183"/>
            <a:ext cx="7733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%47</a:t>
            </a:r>
            <a:endParaRPr lang="tr-TR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Metin kutusu 19"/>
          <p:cNvSpPr txBox="1"/>
          <p:nvPr/>
        </p:nvSpPr>
        <p:spPr>
          <a:xfrm>
            <a:off x="10995171" y="2756720"/>
            <a:ext cx="7733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%49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Metin kutusu 20"/>
          <p:cNvSpPr txBox="1"/>
          <p:nvPr/>
        </p:nvSpPr>
        <p:spPr>
          <a:xfrm>
            <a:off x="10995171" y="3069066"/>
            <a:ext cx="7733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%36</a:t>
            </a:r>
            <a:endParaRPr lang="tr-TR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Metin kutusu 21"/>
          <p:cNvSpPr txBox="1"/>
          <p:nvPr/>
        </p:nvSpPr>
        <p:spPr>
          <a:xfrm>
            <a:off x="10990815" y="3339033"/>
            <a:ext cx="7733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%71</a:t>
            </a:r>
            <a:endParaRPr lang="tr-TR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Metin kutusu 22"/>
          <p:cNvSpPr txBox="1"/>
          <p:nvPr/>
        </p:nvSpPr>
        <p:spPr>
          <a:xfrm>
            <a:off x="11340677" y="4286744"/>
            <a:ext cx="7733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%51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Metin kutusu 23"/>
          <p:cNvSpPr txBox="1"/>
          <p:nvPr/>
        </p:nvSpPr>
        <p:spPr>
          <a:xfrm>
            <a:off x="11340677" y="4599090"/>
            <a:ext cx="7733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%64</a:t>
            </a:r>
            <a:endParaRPr lang="tr-TR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Metin kutusu 24"/>
          <p:cNvSpPr txBox="1"/>
          <p:nvPr/>
        </p:nvSpPr>
        <p:spPr>
          <a:xfrm>
            <a:off x="11336321" y="4869057"/>
            <a:ext cx="7733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%29</a:t>
            </a:r>
            <a:endParaRPr lang="tr-TR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8718000" y="1244443"/>
            <a:ext cx="6998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X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516941" y="1379484"/>
            <a:ext cx="6998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X</a:t>
            </a:r>
            <a:endParaRPr lang="en-US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14045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1727" y="205299"/>
            <a:ext cx="763221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800" b="1" dirty="0">
                <a:latin typeface="Arial" panose="020B0604020202020204" pitchFamily="34" charset="0"/>
                <a:cs typeface="Arial" panose="020B0604020202020204" pitchFamily="34" charset="0"/>
              </a:rPr>
              <a:t>Şehir içi ulaşımda sıkıntı yaşıyor musunuz?</a:t>
            </a:r>
          </a:p>
        </p:txBody>
      </p:sp>
      <p:cxnSp>
        <p:nvCxnSpPr>
          <p:cNvPr id="3" name="Straight Connector 2"/>
          <p:cNvCxnSpPr/>
          <p:nvPr/>
        </p:nvCxnSpPr>
        <p:spPr>
          <a:xfrm flipV="1">
            <a:off x="-80677" y="927849"/>
            <a:ext cx="12344400" cy="0"/>
          </a:xfrm>
          <a:prstGeom prst="line">
            <a:avLst/>
          </a:prstGeom>
          <a:ln w="571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Grafik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13095427"/>
              </p:ext>
            </p:extLst>
          </p:nvPr>
        </p:nvGraphicFramePr>
        <p:xfrm>
          <a:off x="2362200" y="1534000"/>
          <a:ext cx="7467600" cy="5076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Dikdörtgen 4"/>
          <p:cNvSpPr/>
          <p:nvPr/>
        </p:nvSpPr>
        <p:spPr>
          <a:xfrm>
            <a:off x="4585662" y="1303172"/>
            <a:ext cx="180000" cy="180000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Metin kutusu 5"/>
          <p:cNvSpPr txBox="1"/>
          <p:nvPr/>
        </p:nvSpPr>
        <p:spPr>
          <a:xfrm>
            <a:off x="4755388" y="1244443"/>
            <a:ext cx="7691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TBTF</a:t>
            </a:r>
            <a:endParaRPr lang="tr-TR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Dikdörtgen 6"/>
          <p:cNvSpPr/>
          <p:nvPr/>
        </p:nvSpPr>
        <p:spPr>
          <a:xfrm>
            <a:off x="5524528" y="1303172"/>
            <a:ext cx="180000" cy="180000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Metin kutusu 7"/>
          <p:cNvSpPr txBox="1"/>
          <p:nvPr/>
        </p:nvSpPr>
        <p:spPr>
          <a:xfrm>
            <a:off x="5694254" y="1244443"/>
            <a:ext cx="67973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TGM</a:t>
            </a:r>
            <a:endParaRPr lang="tr-TR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Dikdörtgen 8"/>
          <p:cNvSpPr/>
          <p:nvPr/>
        </p:nvSpPr>
        <p:spPr>
          <a:xfrm>
            <a:off x="6426976" y="1317349"/>
            <a:ext cx="180000" cy="180000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0" name="Metin kutusu 9"/>
          <p:cNvSpPr txBox="1"/>
          <p:nvPr/>
        </p:nvSpPr>
        <p:spPr>
          <a:xfrm>
            <a:off x="6596701" y="1258620"/>
            <a:ext cx="7340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BÜT</a:t>
            </a:r>
            <a:endParaRPr lang="tr-TR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Metin kutusu 10"/>
          <p:cNvSpPr txBox="1"/>
          <p:nvPr/>
        </p:nvSpPr>
        <p:spPr>
          <a:xfrm>
            <a:off x="8936697" y="2148706"/>
            <a:ext cx="7733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%75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Metin kutusu 11"/>
          <p:cNvSpPr txBox="1"/>
          <p:nvPr/>
        </p:nvSpPr>
        <p:spPr>
          <a:xfrm>
            <a:off x="8936697" y="2603640"/>
            <a:ext cx="7733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%85</a:t>
            </a:r>
            <a:endParaRPr lang="tr-TR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Metin kutusu 12"/>
          <p:cNvSpPr txBox="1"/>
          <p:nvPr/>
        </p:nvSpPr>
        <p:spPr>
          <a:xfrm>
            <a:off x="8936697" y="3044018"/>
            <a:ext cx="7733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%61</a:t>
            </a:r>
            <a:endParaRPr lang="tr-TR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Metin kutusu 13"/>
          <p:cNvSpPr txBox="1"/>
          <p:nvPr/>
        </p:nvSpPr>
        <p:spPr>
          <a:xfrm>
            <a:off x="5318163" y="4404311"/>
            <a:ext cx="7733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%25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Metin kutusu 14"/>
          <p:cNvSpPr txBox="1"/>
          <p:nvPr/>
        </p:nvSpPr>
        <p:spPr>
          <a:xfrm>
            <a:off x="5318163" y="4920782"/>
            <a:ext cx="7733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%15</a:t>
            </a:r>
            <a:endParaRPr lang="tr-TR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Metin kutusu 15"/>
          <p:cNvSpPr txBox="1"/>
          <p:nvPr/>
        </p:nvSpPr>
        <p:spPr>
          <a:xfrm>
            <a:off x="5318163" y="5337714"/>
            <a:ext cx="7733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%39</a:t>
            </a:r>
            <a:endParaRPr lang="tr-TR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8718000" y="1244443"/>
            <a:ext cx="6998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X</a:t>
            </a:r>
            <a:endParaRPr lang="en-US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3532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1727" y="205299"/>
            <a:ext cx="481894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800" b="1" dirty="0">
                <a:latin typeface="Arial" panose="020B0604020202020204" pitchFamily="34" charset="0"/>
                <a:cs typeface="Arial" panose="020B0604020202020204" pitchFamily="34" charset="0"/>
              </a:rPr>
              <a:t>Nereden burs alıyorsunuz?</a:t>
            </a:r>
          </a:p>
        </p:txBody>
      </p:sp>
      <p:cxnSp>
        <p:nvCxnSpPr>
          <p:cNvPr id="3" name="Straight Connector 2"/>
          <p:cNvCxnSpPr/>
          <p:nvPr/>
        </p:nvCxnSpPr>
        <p:spPr>
          <a:xfrm flipV="1">
            <a:off x="-80677" y="927849"/>
            <a:ext cx="12344400" cy="0"/>
          </a:xfrm>
          <a:prstGeom prst="line">
            <a:avLst/>
          </a:prstGeom>
          <a:ln w="571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Grafik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03134955"/>
              </p:ext>
            </p:extLst>
          </p:nvPr>
        </p:nvGraphicFramePr>
        <p:xfrm>
          <a:off x="-209904" y="1308348"/>
          <a:ext cx="4219265" cy="48834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Grafik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67456332"/>
              </p:ext>
            </p:extLst>
          </p:nvPr>
        </p:nvGraphicFramePr>
        <p:xfrm>
          <a:off x="3242776" y="1229970"/>
          <a:ext cx="4490435" cy="49748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Grafik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36485529"/>
              </p:ext>
            </p:extLst>
          </p:nvPr>
        </p:nvGraphicFramePr>
        <p:xfrm>
          <a:off x="7351685" y="1139071"/>
          <a:ext cx="4681278" cy="50576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8" name="Metin kutusu 7"/>
          <p:cNvSpPr txBox="1"/>
          <p:nvPr/>
        </p:nvSpPr>
        <p:spPr>
          <a:xfrm>
            <a:off x="2051420" y="956731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BÜT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5462463" y="954558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TGM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Metin kutusu 9"/>
          <p:cNvSpPr txBox="1"/>
          <p:nvPr/>
        </p:nvSpPr>
        <p:spPr>
          <a:xfrm>
            <a:off x="9739859" y="969794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TBTF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Dikdörtgen 16"/>
          <p:cNvSpPr/>
          <p:nvPr/>
        </p:nvSpPr>
        <p:spPr>
          <a:xfrm>
            <a:off x="-901336" y="3997227"/>
            <a:ext cx="4533547" cy="209005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8" name="Dikdörtgen 17"/>
          <p:cNvSpPr/>
          <p:nvPr/>
        </p:nvSpPr>
        <p:spPr>
          <a:xfrm>
            <a:off x="3516990" y="4036414"/>
            <a:ext cx="3542334" cy="209005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9" name="Dikdörtgen 18"/>
          <p:cNvSpPr/>
          <p:nvPr/>
        </p:nvSpPr>
        <p:spPr>
          <a:xfrm>
            <a:off x="3721642" y="4045121"/>
            <a:ext cx="3542334" cy="209005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0" name="Dikdörtgen 19"/>
          <p:cNvSpPr/>
          <p:nvPr/>
        </p:nvSpPr>
        <p:spPr>
          <a:xfrm>
            <a:off x="7161065" y="4036414"/>
            <a:ext cx="5653597" cy="209005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1" name="Dikdörtgen 10"/>
          <p:cNvSpPr/>
          <p:nvPr/>
        </p:nvSpPr>
        <p:spPr>
          <a:xfrm rot="18900000">
            <a:off x="-165589" y="4443394"/>
            <a:ext cx="1606732" cy="2612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Ayhan </a:t>
            </a:r>
            <a:r>
              <a:rPr lang="tr-TR" sz="1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Şahenk</a:t>
            </a:r>
            <a:r>
              <a:rPr lang="tr-TR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Vakfı</a:t>
            </a:r>
            <a:endParaRPr lang="tr-TR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Dikdörtgen 11"/>
          <p:cNvSpPr/>
          <p:nvPr/>
        </p:nvSpPr>
        <p:spPr>
          <a:xfrm rot="18900000">
            <a:off x="-127467" y="4552429"/>
            <a:ext cx="2299186" cy="2689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Kredi ve Yurtlar Kurumu Öğrenim Kredisi</a:t>
            </a:r>
            <a:endParaRPr lang="tr-TR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Dikdörtgen 12"/>
          <p:cNvSpPr/>
          <p:nvPr/>
        </p:nvSpPr>
        <p:spPr>
          <a:xfrm rot="18900000">
            <a:off x="1363743" y="4216003"/>
            <a:ext cx="892874" cy="2689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TÜBİTAK</a:t>
            </a:r>
            <a:endParaRPr lang="tr-TR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Dikdörtgen 13"/>
          <p:cNvSpPr/>
          <p:nvPr/>
        </p:nvSpPr>
        <p:spPr>
          <a:xfrm rot="18900000">
            <a:off x="1039183" y="4383843"/>
            <a:ext cx="1898741" cy="3062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Diğer devlet kurumları</a:t>
            </a:r>
            <a:endParaRPr lang="tr-TR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Dikdörtgen 14"/>
          <p:cNvSpPr/>
          <p:nvPr/>
        </p:nvSpPr>
        <p:spPr>
          <a:xfrm rot="18900000">
            <a:off x="1975816" y="4277272"/>
            <a:ext cx="1271453" cy="2910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Özel kuruluşlar</a:t>
            </a:r>
            <a:endParaRPr lang="tr-TR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Dikdörtgen 15"/>
          <p:cNvSpPr/>
          <p:nvPr/>
        </p:nvSpPr>
        <p:spPr>
          <a:xfrm rot="18900000">
            <a:off x="2949833" y="4032650"/>
            <a:ext cx="740229" cy="2604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Diğer</a:t>
            </a:r>
            <a:endParaRPr lang="tr-TR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Dikdörtgen 20"/>
          <p:cNvSpPr/>
          <p:nvPr/>
        </p:nvSpPr>
        <p:spPr>
          <a:xfrm rot="18900000">
            <a:off x="3362409" y="4417230"/>
            <a:ext cx="1606732" cy="2612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Ayhan </a:t>
            </a:r>
            <a:r>
              <a:rPr lang="tr-TR" sz="1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Şahenk</a:t>
            </a:r>
            <a:r>
              <a:rPr lang="tr-TR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Vakfı</a:t>
            </a:r>
            <a:endParaRPr lang="tr-TR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Dikdörtgen 21"/>
          <p:cNvSpPr/>
          <p:nvPr/>
        </p:nvSpPr>
        <p:spPr>
          <a:xfrm rot="18900000">
            <a:off x="3400531" y="4526265"/>
            <a:ext cx="2299186" cy="2689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Kredi ve Yurtlar Kurumu Öğrenim Kredisi</a:t>
            </a:r>
            <a:endParaRPr lang="tr-TR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Dikdörtgen 22"/>
          <p:cNvSpPr/>
          <p:nvPr/>
        </p:nvSpPr>
        <p:spPr>
          <a:xfrm rot="18900000">
            <a:off x="4957056" y="4189839"/>
            <a:ext cx="892874" cy="2689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TÜBİTAK</a:t>
            </a:r>
            <a:endParaRPr lang="tr-TR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Dikdörtgen 23"/>
          <p:cNvSpPr/>
          <p:nvPr/>
        </p:nvSpPr>
        <p:spPr>
          <a:xfrm rot="18900000">
            <a:off x="4750063" y="4383805"/>
            <a:ext cx="1898741" cy="3062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Diğer devlet kurumları</a:t>
            </a:r>
            <a:endParaRPr lang="tr-TR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Dikdörtgen 24"/>
          <p:cNvSpPr/>
          <p:nvPr/>
        </p:nvSpPr>
        <p:spPr>
          <a:xfrm rot="18900000">
            <a:off x="5699759" y="4277234"/>
            <a:ext cx="1271453" cy="2910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Özel kuruluşlar</a:t>
            </a:r>
            <a:endParaRPr lang="tr-TR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Dikdörtgen 25"/>
          <p:cNvSpPr/>
          <p:nvPr/>
        </p:nvSpPr>
        <p:spPr>
          <a:xfrm rot="18900000">
            <a:off x="6765217" y="4058738"/>
            <a:ext cx="740229" cy="2604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Diğer</a:t>
            </a:r>
            <a:endParaRPr lang="tr-TR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Dikdörtgen 26"/>
          <p:cNvSpPr/>
          <p:nvPr/>
        </p:nvSpPr>
        <p:spPr>
          <a:xfrm rot="18900000">
            <a:off x="7515774" y="4430333"/>
            <a:ext cx="1606732" cy="2612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Ayhan </a:t>
            </a:r>
            <a:r>
              <a:rPr lang="tr-TR" sz="1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Şahenk</a:t>
            </a:r>
            <a:r>
              <a:rPr lang="tr-TR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Vakfı</a:t>
            </a:r>
            <a:endParaRPr lang="tr-TR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Dikdörtgen 27"/>
          <p:cNvSpPr/>
          <p:nvPr/>
        </p:nvSpPr>
        <p:spPr>
          <a:xfrm rot="18900000">
            <a:off x="7553896" y="4539368"/>
            <a:ext cx="2299186" cy="2689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Kredi ve Yurtlar Kurumu Öğrenim Kredisi</a:t>
            </a:r>
            <a:endParaRPr lang="tr-TR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Dikdörtgen 28"/>
          <p:cNvSpPr/>
          <p:nvPr/>
        </p:nvSpPr>
        <p:spPr>
          <a:xfrm rot="18900000">
            <a:off x="9110421" y="4202942"/>
            <a:ext cx="892874" cy="2689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TÜBİTAK</a:t>
            </a:r>
            <a:endParaRPr lang="tr-TR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Dikdörtgen 29"/>
          <p:cNvSpPr/>
          <p:nvPr/>
        </p:nvSpPr>
        <p:spPr>
          <a:xfrm rot="18900000">
            <a:off x="8903428" y="4396908"/>
            <a:ext cx="1898741" cy="3062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Diğer devlet kurumları</a:t>
            </a:r>
            <a:endParaRPr lang="tr-TR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Dikdörtgen 30"/>
          <p:cNvSpPr/>
          <p:nvPr/>
        </p:nvSpPr>
        <p:spPr>
          <a:xfrm rot="18900000">
            <a:off x="9853124" y="4290337"/>
            <a:ext cx="1271453" cy="2910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Özel kuruluşlar</a:t>
            </a:r>
            <a:endParaRPr lang="tr-TR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Dikdörtgen 31"/>
          <p:cNvSpPr/>
          <p:nvPr/>
        </p:nvSpPr>
        <p:spPr>
          <a:xfrm rot="18900000">
            <a:off x="10918582" y="4071841"/>
            <a:ext cx="740229" cy="2604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Diğer</a:t>
            </a:r>
            <a:endParaRPr lang="tr-TR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Dikdörtgen 32"/>
          <p:cNvSpPr/>
          <p:nvPr/>
        </p:nvSpPr>
        <p:spPr>
          <a:xfrm>
            <a:off x="7802015" y="5585815"/>
            <a:ext cx="2235217" cy="47360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Ayhan </a:t>
            </a:r>
            <a:r>
              <a:rPr lang="tr-TR" sz="16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Şahenk</a:t>
            </a:r>
            <a:r>
              <a:rPr lang="tr-TR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Vakfı</a:t>
            </a:r>
            <a:endParaRPr lang="tr-TR" sz="16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Dikdörtgen 33"/>
          <p:cNvSpPr/>
          <p:nvPr/>
        </p:nvSpPr>
        <p:spPr>
          <a:xfrm>
            <a:off x="7895356" y="6002086"/>
            <a:ext cx="3875573" cy="48757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Kredi ve Yurtlar Kurumu </a:t>
            </a:r>
          </a:p>
          <a:p>
            <a:r>
              <a:rPr lang="tr-TR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Öğrenim Kredisi</a:t>
            </a:r>
            <a:endParaRPr lang="tr-TR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Dikdörtgen 34"/>
          <p:cNvSpPr/>
          <p:nvPr/>
        </p:nvSpPr>
        <p:spPr>
          <a:xfrm>
            <a:off x="7895356" y="6450475"/>
            <a:ext cx="1029775" cy="47216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Diğer</a:t>
            </a:r>
            <a:endParaRPr lang="tr-TR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Dikdörtgen 35"/>
          <p:cNvSpPr/>
          <p:nvPr/>
        </p:nvSpPr>
        <p:spPr>
          <a:xfrm>
            <a:off x="10260473" y="5590476"/>
            <a:ext cx="2235217" cy="47360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% 92</a:t>
            </a:r>
            <a:endParaRPr lang="tr-TR" sz="16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Dikdörtgen 36"/>
          <p:cNvSpPr/>
          <p:nvPr/>
        </p:nvSpPr>
        <p:spPr>
          <a:xfrm>
            <a:off x="10249310" y="6006747"/>
            <a:ext cx="1259067" cy="48757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% 15</a:t>
            </a:r>
            <a:endParaRPr lang="tr-TR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Dikdörtgen 37"/>
          <p:cNvSpPr/>
          <p:nvPr/>
        </p:nvSpPr>
        <p:spPr>
          <a:xfrm>
            <a:off x="10353814" y="6455136"/>
            <a:ext cx="1029775" cy="47216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% 2</a:t>
            </a:r>
            <a:endParaRPr lang="tr-TR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Dikdörtgen 38"/>
          <p:cNvSpPr/>
          <p:nvPr/>
        </p:nvSpPr>
        <p:spPr>
          <a:xfrm>
            <a:off x="84823" y="5594425"/>
            <a:ext cx="2235217" cy="47360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Ayhan </a:t>
            </a:r>
            <a:r>
              <a:rPr lang="tr-TR" sz="16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Şahenk</a:t>
            </a:r>
            <a:r>
              <a:rPr lang="tr-TR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Vakfı</a:t>
            </a:r>
            <a:endParaRPr lang="tr-TR" sz="16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Dikdörtgen 39"/>
          <p:cNvSpPr/>
          <p:nvPr/>
        </p:nvSpPr>
        <p:spPr>
          <a:xfrm>
            <a:off x="178164" y="6010696"/>
            <a:ext cx="3875573" cy="48757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Kredi ve Yurtlar Kurumu </a:t>
            </a:r>
          </a:p>
          <a:p>
            <a:r>
              <a:rPr lang="tr-TR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Öğrenim Kredisi</a:t>
            </a:r>
            <a:endParaRPr lang="tr-TR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Dikdörtgen 40"/>
          <p:cNvSpPr/>
          <p:nvPr/>
        </p:nvSpPr>
        <p:spPr>
          <a:xfrm>
            <a:off x="178164" y="6459085"/>
            <a:ext cx="1029775" cy="47216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Diğer</a:t>
            </a:r>
            <a:endParaRPr lang="tr-TR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Dikdörtgen 41"/>
          <p:cNvSpPr/>
          <p:nvPr/>
        </p:nvSpPr>
        <p:spPr>
          <a:xfrm>
            <a:off x="2543281" y="5599086"/>
            <a:ext cx="2235217" cy="47360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% 75</a:t>
            </a:r>
            <a:endParaRPr lang="tr-TR" sz="16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Dikdörtgen 42"/>
          <p:cNvSpPr/>
          <p:nvPr/>
        </p:nvSpPr>
        <p:spPr>
          <a:xfrm>
            <a:off x="2532119" y="6015357"/>
            <a:ext cx="984872" cy="48757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% 23</a:t>
            </a:r>
            <a:endParaRPr lang="tr-TR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Dikdörtgen 43"/>
          <p:cNvSpPr/>
          <p:nvPr/>
        </p:nvSpPr>
        <p:spPr>
          <a:xfrm>
            <a:off x="2636622" y="6463746"/>
            <a:ext cx="1029775" cy="47216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% 2</a:t>
            </a:r>
            <a:endParaRPr lang="tr-TR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Dikdörtgen 44"/>
          <p:cNvSpPr/>
          <p:nvPr/>
        </p:nvSpPr>
        <p:spPr>
          <a:xfrm>
            <a:off x="3555225" y="5590069"/>
            <a:ext cx="2235217" cy="47360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Ayhan </a:t>
            </a:r>
            <a:r>
              <a:rPr lang="tr-TR" sz="16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Şahenk</a:t>
            </a:r>
            <a:r>
              <a:rPr lang="tr-TR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Vakfı</a:t>
            </a:r>
            <a:endParaRPr lang="tr-TR" sz="16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Dikdörtgen 45"/>
          <p:cNvSpPr/>
          <p:nvPr/>
        </p:nvSpPr>
        <p:spPr>
          <a:xfrm>
            <a:off x="3648566" y="6006340"/>
            <a:ext cx="3875573" cy="48757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Kredi ve Yurtlar Kurumu </a:t>
            </a:r>
          </a:p>
          <a:p>
            <a:r>
              <a:rPr lang="tr-TR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Öğrenim Kredisi</a:t>
            </a:r>
            <a:endParaRPr lang="tr-TR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Dikdörtgen 46"/>
          <p:cNvSpPr/>
          <p:nvPr/>
        </p:nvSpPr>
        <p:spPr>
          <a:xfrm>
            <a:off x="3648566" y="6454729"/>
            <a:ext cx="1029775" cy="47216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Diğer</a:t>
            </a:r>
            <a:endParaRPr lang="tr-TR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Dikdörtgen 47"/>
          <p:cNvSpPr/>
          <p:nvPr/>
        </p:nvSpPr>
        <p:spPr>
          <a:xfrm>
            <a:off x="6013683" y="5594730"/>
            <a:ext cx="2235217" cy="47360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% 92</a:t>
            </a:r>
            <a:endParaRPr lang="tr-TR" sz="16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Dikdörtgen 48"/>
          <p:cNvSpPr/>
          <p:nvPr/>
        </p:nvSpPr>
        <p:spPr>
          <a:xfrm>
            <a:off x="6002521" y="6011001"/>
            <a:ext cx="984872" cy="48757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% </a:t>
            </a:r>
            <a:r>
              <a:rPr lang="tr-TR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</a:p>
        </p:txBody>
      </p:sp>
      <p:sp>
        <p:nvSpPr>
          <p:cNvPr id="50" name="Dikdörtgen 49"/>
          <p:cNvSpPr/>
          <p:nvPr/>
        </p:nvSpPr>
        <p:spPr>
          <a:xfrm>
            <a:off x="6107024" y="6459390"/>
            <a:ext cx="1029775" cy="47216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% 2</a:t>
            </a:r>
            <a:endParaRPr lang="tr-TR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" name="Metin kutusu 50"/>
          <p:cNvSpPr txBox="1"/>
          <p:nvPr/>
        </p:nvSpPr>
        <p:spPr>
          <a:xfrm>
            <a:off x="8008193" y="5278990"/>
            <a:ext cx="242302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Fakülte İçi Dağılım</a:t>
            </a:r>
            <a:endParaRPr lang="tr-TR" sz="16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" name="Metin kutusu 51"/>
          <p:cNvSpPr txBox="1"/>
          <p:nvPr/>
        </p:nvSpPr>
        <p:spPr>
          <a:xfrm>
            <a:off x="330450" y="5278990"/>
            <a:ext cx="242302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BÜT Dağılım</a:t>
            </a:r>
            <a:endParaRPr lang="tr-TR" sz="16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" name="Metin kutusu 52"/>
          <p:cNvSpPr txBox="1"/>
          <p:nvPr/>
        </p:nvSpPr>
        <p:spPr>
          <a:xfrm>
            <a:off x="3774683" y="5278990"/>
            <a:ext cx="242302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TGM Dağılım</a:t>
            </a:r>
            <a:endParaRPr lang="tr-TR" sz="16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133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1727" y="205299"/>
            <a:ext cx="691247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800" b="1" dirty="0">
                <a:latin typeface="Arial" panose="020B0604020202020204" pitchFamily="34" charset="0"/>
                <a:cs typeface="Arial" panose="020B0604020202020204" pitchFamily="34" charset="0"/>
              </a:rPr>
              <a:t>Aldığınız toplam burs miktarı ne kadar?</a:t>
            </a:r>
          </a:p>
        </p:txBody>
      </p:sp>
      <p:cxnSp>
        <p:nvCxnSpPr>
          <p:cNvPr id="3" name="Straight Connector 2"/>
          <p:cNvCxnSpPr/>
          <p:nvPr/>
        </p:nvCxnSpPr>
        <p:spPr>
          <a:xfrm flipV="1">
            <a:off x="-80677" y="927849"/>
            <a:ext cx="12344400" cy="0"/>
          </a:xfrm>
          <a:prstGeom prst="line">
            <a:avLst/>
          </a:prstGeom>
          <a:ln w="571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Grafik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69594184"/>
              </p:ext>
            </p:extLst>
          </p:nvPr>
        </p:nvGraphicFramePr>
        <p:xfrm>
          <a:off x="229823" y="959570"/>
          <a:ext cx="3852000" cy="421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Grafik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11136653"/>
              </p:ext>
            </p:extLst>
          </p:nvPr>
        </p:nvGraphicFramePr>
        <p:xfrm>
          <a:off x="4060295" y="956033"/>
          <a:ext cx="3852000" cy="421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Grafik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30471339"/>
              </p:ext>
            </p:extLst>
          </p:nvPr>
        </p:nvGraphicFramePr>
        <p:xfrm>
          <a:off x="7839986" y="958790"/>
          <a:ext cx="3852000" cy="421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Metin kutusu 6"/>
          <p:cNvSpPr txBox="1"/>
          <p:nvPr/>
        </p:nvSpPr>
        <p:spPr>
          <a:xfrm>
            <a:off x="2051420" y="956731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BÜT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Metin kutusu 7"/>
          <p:cNvSpPr txBox="1"/>
          <p:nvPr/>
        </p:nvSpPr>
        <p:spPr>
          <a:xfrm>
            <a:off x="5462463" y="954558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TGM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9883552" y="954558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TBTF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Metin kutusu 9"/>
          <p:cNvSpPr txBox="1"/>
          <p:nvPr/>
        </p:nvSpPr>
        <p:spPr>
          <a:xfrm>
            <a:off x="1529957" y="5080237"/>
            <a:ext cx="15659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Burs miktarı (TL)</a:t>
            </a:r>
            <a:endParaRPr lang="tr-TR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Metin kutusu 10"/>
          <p:cNvSpPr txBox="1"/>
          <p:nvPr/>
        </p:nvSpPr>
        <p:spPr>
          <a:xfrm>
            <a:off x="5111068" y="5080237"/>
            <a:ext cx="15659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Burs miktarı (TL)</a:t>
            </a:r>
            <a:endParaRPr lang="tr-TR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Metin kutusu 11"/>
          <p:cNvSpPr txBox="1"/>
          <p:nvPr/>
        </p:nvSpPr>
        <p:spPr>
          <a:xfrm>
            <a:off x="9130072" y="5080237"/>
            <a:ext cx="15659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Burs miktarı (TL)</a:t>
            </a:r>
            <a:endParaRPr lang="tr-TR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7932645" y="5625004"/>
            <a:ext cx="2235217" cy="47360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 500 TL/ay</a:t>
            </a:r>
            <a:endParaRPr lang="tr-TR" sz="16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7932645" y="6041275"/>
            <a:ext cx="1937786" cy="48757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501 – 750 TL/ay</a:t>
            </a:r>
            <a:endParaRPr lang="tr-TR" sz="16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7932645" y="6489664"/>
            <a:ext cx="2365117" cy="47216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751 – 1000 TL/ay</a:t>
            </a:r>
            <a:endParaRPr lang="tr-TR" sz="16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Dikdörtgen 15"/>
          <p:cNvSpPr/>
          <p:nvPr/>
        </p:nvSpPr>
        <p:spPr>
          <a:xfrm>
            <a:off x="10391103" y="5629665"/>
            <a:ext cx="2235217" cy="47360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% 70</a:t>
            </a:r>
            <a:endParaRPr lang="tr-TR" sz="16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Dikdörtgen 16"/>
          <p:cNvSpPr/>
          <p:nvPr/>
        </p:nvSpPr>
        <p:spPr>
          <a:xfrm>
            <a:off x="10391103" y="6041275"/>
            <a:ext cx="1333424" cy="48757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% </a:t>
            </a:r>
            <a:r>
              <a:rPr lang="tr-TR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</a:p>
        </p:txBody>
      </p:sp>
      <p:sp>
        <p:nvSpPr>
          <p:cNvPr id="18" name="Dikdörtgen 17"/>
          <p:cNvSpPr/>
          <p:nvPr/>
        </p:nvSpPr>
        <p:spPr>
          <a:xfrm>
            <a:off x="10391103" y="6494325"/>
            <a:ext cx="1029775" cy="47216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% 19</a:t>
            </a:r>
            <a:endParaRPr lang="tr-TR" sz="16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Metin kutusu 18"/>
          <p:cNvSpPr txBox="1"/>
          <p:nvPr/>
        </p:nvSpPr>
        <p:spPr>
          <a:xfrm>
            <a:off x="8008193" y="5265927"/>
            <a:ext cx="242302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Fakülte İçi Dağılım</a:t>
            </a:r>
            <a:endParaRPr lang="tr-TR" sz="16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Metin kutusu 19"/>
          <p:cNvSpPr txBox="1"/>
          <p:nvPr/>
        </p:nvSpPr>
        <p:spPr>
          <a:xfrm>
            <a:off x="330450" y="5265927"/>
            <a:ext cx="242302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BÜT Dağılım</a:t>
            </a:r>
            <a:endParaRPr lang="tr-TR" sz="16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Metin kutusu 20"/>
          <p:cNvSpPr txBox="1"/>
          <p:nvPr/>
        </p:nvSpPr>
        <p:spPr>
          <a:xfrm>
            <a:off x="3774683" y="5265927"/>
            <a:ext cx="242302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TGM Dağılım</a:t>
            </a:r>
            <a:endParaRPr lang="tr-TR" sz="16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Dikdörtgen 21"/>
          <p:cNvSpPr/>
          <p:nvPr/>
        </p:nvSpPr>
        <p:spPr>
          <a:xfrm>
            <a:off x="3722003" y="5620648"/>
            <a:ext cx="2235217" cy="47360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 500 TL/ay</a:t>
            </a:r>
            <a:endParaRPr lang="tr-TR" sz="16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Dikdörtgen 22"/>
          <p:cNvSpPr/>
          <p:nvPr/>
        </p:nvSpPr>
        <p:spPr>
          <a:xfrm>
            <a:off x="3722003" y="6036919"/>
            <a:ext cx="1937786" cy="48757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501 – 750 TL/ay</a:t>
            </a:r>
            <a:endParaRPr lang="tr-TR" sz="16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Dikdörtgen 23"/>
          <p:cNvSpPr/>
          <p:nvPr/>
        </p:nvSpPr>
        <p:spPr>
          <a:xfrm>
            <a:off x="3722003" y="6485308"/>
            <a:ext cx="2365117" cy="47216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751 – 1000 TL/ay</a:t>
            </a:r>
            <a:endParaRPr lang="tr-TR" sz="16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Dikdörtgen 24"/>
          <p:cNvSpPr/>
          <p:nvPr/>
        </p:nvSpPr>
        <p:spPr>
          <a:xfrm>
            <a:off x="5775508" y="5625309"/>
            <a:ext cx="2235217" cy="47360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% 69</a:t>
            </a:r>
            <a:endParaRPr lang="tr-TR" sz="16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Dikdörtgen 25"/>
          <p:cNvSpPr/>
          <p:nvPr/>
        </p:nvSpPr>
        <p:spPr>
          <a:xfrm>
            <a:off x="5775508" y="6036919"/>
            <a:ext cx="1333424" cy="48757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% 15</a:t>
            </a:r>
            <a:endParaRPr lang="tr-TR" sz="16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Dikdörtgen 26"/>
          <p:cNvSpPr/>
          <p:nvPr/>
        </p:nvSpPr>
        <p:spPr>
          <a:xfrm>
            <a:off x="5775508" y="6489969"/>
            <a:ext cx="1029775" cy="47216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% 16</a:t>
            </a:r>
            <a:endParaRPr lang="tr-TR" sz="16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Dikdörtgen 27"/>
          <p:cNvSpPr/>
          <p:nvPr/>
        </p:nvSpPr>
        <p:spPr>
          <a:xfrm>
            <a:off x="269015" y="5616292"/>
            <a:ext cx="2235217" cy="47360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 500 TL/ay</a:t>
            </a:r>
            <a:endParaRPr lang="tr-TR" sz="16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Dikdörtgen 28"/>
          <p:cNvSpPr/>
          <p:nvPr/>
        </p:nvSpPr>
        <p:spPr>
          <a:xfrm>
            <a:off x="269015" y="6032563"/>
            <a:ext cx="1937786" cy="48757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501 – 750 TL/ay</a:t>
            </a:r>
            <a:endParaRPr lang="tr-TR" sz="16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Dikdörtgen 29"/>
          <p:cNvSpPr/>
          <p:nvPr/>
        </p:nvSpPr>
        <p:spPr>
          <a:xfrm>
            <a:off x="269015" y="6480952"/>
            <a:ext cx="2365117" cy="47216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751 – 1000 TL/ay</a:t>
            </a:r>
            <a:endParaRPr lang="tr-TR" sz="16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Dikdörtgen 30"/>
          <p:cNvSpPr/>
          <p:nvPr/>
        </p:nvSpPr>
        <p:spPr>
          <a:xfrm>
            <a:off x="2348646" y="5620953"/>
            <a:ext cx="2235217" cy="47360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% 75</a:t>
            </a:r>
            <a:endParaRPr lang="tr-TR" sz="16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Dikdörtgen 31"/>
          <p:cNvSpPr/>
          <p:nvPr/>
        </p:nvSpPr>
        <p:spPr>
          <a:xfrm>
            <a:off x="2348646" y="6032563"/>
            <a:ext cx="1333424" cy="48757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% </a:t>
            </a:r>
            <a:r>
              <a:rPr lang="tr-TR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33" name="Dikdörtgen 32"/>
          <p:cNvSpPr/>
          <p:nvPr/>
        </p:nvSpPr>
        <p:spPr>
          <a:xfrm>
            <a:off x="2348646" y="6485613"/>
            <a:ext cx="1029775" cy="47216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% 22</a:t>
            </a:r>
            <a:endParaRPr lang="tr-TR" sz="16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4519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1727" y="205299"/>
            <a:ext cx="531587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Burs memnuniyeti görüşleri…</a:t>
            </a:r>
            <a:endParaRPr lang="tr-T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 flipV="1">
            <a:off x="-80677" y="927849"/>
            <a:ext cx="12344400" cy="0"/>
          </a:xfrm>
          <a:prstGeom prst="line">
            <a:avLst/>
          </a:prstGeom>
          <a:ln w="571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Grafik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52139022"/>
              </p:ext>
            </p:extLst>
          </p:nvPr>
        </p:nvGraphicFramePr>
        <p:xfrm>
          <a:off x="228600" y="1541689"/>
          <a:ext cx="5532120" cy="37357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ctangle 1"/>
          <p:cNvSpPr/>
          <p:nvPr/>
        </p:nvSpPr>
        <p:spPr>
          <a:xfrm>
            <a:off x="131726" y="985102"/>
            <a:ext cx="384432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1600" b="1" dirty="0">
                <a:latin typeface="Arial" panose="020B0604020202020204" pitchFamily="34" charset="0"/>
                <a:cs typeface="Arial" panose="020B0604020202020204" pitchFamily="34" charset="0"/>
              </a:rPr>
              <a:t>Aldığınız burstan memnun musunuz?</a:t>
            </a:r>
          </a:p>
        </p:txBody>
      </p:sp>
      <p:sp>
        <p:nvSpPr>
          <p:cNvPr id="6" name="Dikdörtgen 5"/>
          <p:cNvSpPr/>
          <p:nvPr/>
        </p:nvSpPr>
        <p:spPr>
          <a:xfrm>
            <a:off x="4180709" y="1486054"/>
            <a:ext cx="180000" cy="180000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Metin kutusu 6"/>
          <p:cNvSpPr txBox="1"/>
          <p:nvPr/>
        </p:nvSpPr>
        <p:spPr>
          <a:xfrm>
            <a:off x="4350435" y="1427325"/>
            <a:ext cx="7691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TBTF</a:t>
            </a:r>
            <a:endParaRPr lang="tr-TR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Dikdörtgen 7"/>
          <p:cNvSpPr/>
          <p:nvPr/>
        </p:nvSpPr>
        <p:spPr>
          <a:xfrm>
            <a:off x="5119575" y="1486054"/>
            <a:ext cx="180000" cy="180000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Metin kutusu 8"/>
          <p:cNvSpPr txBox="1"/>
          <p:nvPr/>
        </p:nvSpPr>
        <p:spPr>
          <a:xfrm>
            <a:off x="5289301" y="1427325"/>
            <a:ext cx="67973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TGM</a:t>
            </a:r>
            <a:endParaRPr lang="tr-TR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Dikdörtgen 9"/>
          <p:cNvSpPr/>
          <p:nvPr/>
        </p:nvSpPr>
        <p:spPr>
          <a:xfrm>
            <a:off x="6022023" y="1500231"/>
            <a:ext cx="180000" cy="180000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1" name="Metin kutusu 10"/>
          <p:cNvSpPr txBox="1"/>
          <p:nvPr/>
        </p:nvSpPr>
        <p:spPr>
          <a:xfrm>
            <a:off x="6191748" y="1441502"/>
            <a:ext cx="7340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BÜT</a:t>
            </a:r>
            <a:endParaRPr lang="tr-TR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angle 1"/>
          <p:cNvSpPr/>
          <p:nvPr/>
        </p:nvSpPr>
        <p:spPr>
          <a:xfrm>
            <a:off x="6516976" y="985102"/>
            <a:ext cx="514435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1600" b="1" dirty="0">
                <a:latin typeface="Arial" panose="020B0604020202020204" pitchFamily="34" charset="0"/>
                <a:cs typeface="Arial" panose="020B0604020202020204" pitchFamily="34" charset="0"/>
              </a:rPr>
              <a:t>Aldığınız burs miktarı aylık giderlerinize yeterli mi?</a:t>
            </a:r>
          </a:p>
        </p:txBody>
      </p:sp>
      <p:graphicFrame>
        <p:nvGraphicFramePr>
          <p:cNvPr id="13" name="Grafik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72372793"/>
              </p:ext>
            </p:extLst>
          </p:nvPr>
        </p:nvGraphicFramePr>
        <p:xfrm>
          <a:off x="6758750" y="1500231"/>
          <a:ext cx="5249227" cy="37671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4" name="Metin kutusu 13"/>
          <p:cNvSpPr txBox="1"/>
          <p:nvPr/>
        </p:nvSpPr>
        <p:spPr>
          <a:xfrm>
            <a:off x="1964152" y="5734829"/>
            <a:ext cx="150224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Memnun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Metin kutusu 14"/>
          <p:cNvSpPr txBox="1"/>
          <p:nvPr/>
        </p:nvSpPr>
        <p:spPr>
          <a:xfrm>
            <a:off x="7748789" y="5734829"/>
            <a:ext cx="150224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Yeterli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Metin kutusu 15"/>
          <p:cNvSpPr txBox="1"/>
          <p:nvPr/>
        </p:nvSpPr>
        <p:spPr>
          <a:xfrm>
            <a:off x="1946732" y="6148489"/>
            <a:ext cx="225171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Memnun değil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Metin kutusu 16"/>
          <p:cNvSpPr txBox="1"/>
          <p:nvPr/>
        </p:nvSpPr>
        <p:spPr>
          <a:xfrm>
            <a:off x="7757496" y="6148489"/>
            <a:ext cx="150224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Yeterli değil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Metin kutusu 20"/>
          <p:cNvSpPr txBox="1"/>
          <p:nvPr/>
        </p:nvSpPr>
        <p:spPr>
          <a:xfrm>
            <a:off x="3566545" y="5743536"/>
            <a:ext cx="150224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%59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Metin kutusu 21"/>
          <p:cNvSpPr txBox="1"/>
          <p:nvPr/>
        </p:nvSpPr>
        <p:spPr>
          <a:xfrm>
            <a:off x="9259741" y="5743536"/>
            <a:ext cx="150224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%36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Metin kutusu 22"/>
          <p:cNvSpPr txBox="1"/>
          <p:nvPr/>
        </p:nvSpPr>
        <p:spPr>
          <a:xfrm>
            <a:off x="3575251" y="6157196"/>
            <a:ext cx="225171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%41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Metin kutusu 23"/>
          <p:cNvSpPr txBox="1"/>
          <p:nvPr/>
        </p:nvSpPr>
        <p:spPr>
          <a:xfrm>
            <a:off x="9268448" y="6157196"/>
            <a:ext cx="150224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%64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Metin kutusu 24"/>
          <p:cNvSpPr txBox="1"/>
          <p:nvPr/>
        </p:nvSpPr>
        <p:spPr>
          <a:xfrm>
            <a:off x="7799185" y="5265927"/>
            <a:ext cx="242302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Fakülte İçi Dağılım</a:t>
            </a:r>
            <a:endParaRPr lang="tr-TR" sz="16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Metin kutusu 25"/>
          <p:cNvSpPr txBox="1"/>
          <p:nvPr/>
        </p:nvSpPr>
        <p:spPr>
          <a:xfrm>
            <a:off x="2053887" y="5265927"/>
            <a:ext cx="242302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Fakülte İçi Dağılım</a:t>
            </a:r>
            <a:endParaRPr lang="tr-TR" sz="16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Metin kutusu 26"/>
          <p:cNvSpPr txBox="1"/>
          <p:nvPr/>
        </p:nvSpPr>
        <p:spPr>
          <a:xfrm>
            <a:off x="3589368" y="1979429"/>
            <a:ext cx="7733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%41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Metin kutusu 27"/>
          <p:cNvSpPr txBox="1"/>
          <p:nvPr/>
        </p:nvSpPr>
        <p:spPr>
          <a:xfrm>
            <a:off x="3598075" y="2301648"/>
            <a:ext cx="7733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%38</a:t>
            </a:r>
            <a:endParaRPr lang="tr-TR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Metin kutusu 28"/>
          <p:cNvSpPr txBox="1"/>
          <p:nvPr/>
        </p:nvSpPr>
        <p:spPr>
          <a:xfrm>
            <a:off x="3593719" y="2610804"/>
            <a:ext cx="7733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%46</a:t>
            </a:r>
            <a:endParaRPr lang="tr-TR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Metin kutusu 29"/>
          <p:cNvSpPr txBox="1"/>
          <p:nvPr/>
        </p:nvSpPr>
        <p:spPr>
          <a:xfrm>
            <a:off x="4674246" y="3607932"/>
            <a:ext cx="7733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%59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Metin kutusu 30"/>
          <p:cNvSpPr txBox="1"/>
          <p:nvPr/>
        </p:nvSpPr>
        <p:spPr>
          <a:xfrm>
            <a:off x="4682953" y="3930151"/>
            <a:ext cx="7733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%62</a:t>
            </a:r>
            <a:endParaRPr lang="tr-TR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Metin kutusu 31"/>
          <p:cNvSpPr txBox="1"/>
          <p:nvPr/>
        </p:nvSpPr>
        <p:spPr>
          <a:xfrm>
            <a:off x="4678597" y="4239307"/>
            <a:ext cx="7733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%54</a:t>
            </a:r>
            <a:endParaRPr lang="tr-TR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Metin kutusu 32"/>
          <p:cNvSpPr txBox="1"/>
          <p:nvPr/>
        </p:nvSpPr>
        <p:spPr>
          <a:xfrm>
            <a:off x="9672079" y="3593098"/>
            <a:ext cx="7733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%36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Metin kutusu 33"/>
          <p:cNvSpPr txBox="1"/>
          <p:nvPr/>
        </p:nvSpPr>
        <p:spPr>
          <a:xfrm>
            <a:off x="9680786" y="3915317"/>
            <a:ext cx="7733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%33</a:t>
            </a:r>
            <a:endParaRPr lang="tr-TR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Metin kutusu 34"/>
          <p:cNvSpPr txBox="1"/>
          <p:nvPr/>
        </p:nvSpPr>
        <p:spPr>
          <a:xfrm>
            <a:off x="9676430" y="4224473"/>
            <a:ext cx="7733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%39</a:t>
            </a:r>
            <a:endParaRPr lang="tr-TR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Metin kutusu 35"/>
          <p:cNvSpPr txBox="1"/>
          <p:nvPr/>
        </p:nvSpPr>
        <p:spPr>
          <a:xfrm>
            <a:off x="11418640" y="1963094"/>
            <a:ext cx="7733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%64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Metin kutusu 36"/>
          <p:cNvSpPr txBox="1"/>
          <p:nvPr/>
        </p:nvSpPr>
        <p:spPr>
          <a:xfrm>
            <a:off x="11427347" y="2285313"/>
            <a:ext cx="7733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%67</a:t>
            </a:r>
            <a:endParaRPr lang="tr-TR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Metin kutusu 37"/>
          <p:cNvSpPr txBox="1"/>
          <p:nvPr/>
        </p:nvSpPr>
        <p:spPr>
          <a:xfrm>
            <a:off x="11422991" y="2594469"/>
            <a:ext cx="7733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%61</a:t>
            </a:r>
            <a:endParaRPr lang="tr-TR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8718000" y="1244443"/>
            <a:ext cx="6998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X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2773802" y="1329177"/>
            <a:ext cx="6998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X</a:t>
            </a:r>
            <a:endParaRPr lang="en-US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1478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ikdörtgen 2"/>
          <p:cNvSpPr/>
          <p:nvPr/>
        </p:nvSpPr>
        <p:spPr>
          <a:xfrm>
            <a:off x="251460" y="3105835"/>
            <a:ext cx="1175004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2800" b="1" dirty="0">
                <a:latin typeface="Arial" panose="020B0604020202020204" pitchFamily="34" charset="0"/>
                <a:cs typeface="Arial" panose="020B0604020202020204" pitchFamily="34" charset="0"/>
              </a:rPr>
              <a:t>BÖLÜM 2: ÖĞRENCİLERİN FAKÜLTEDEN MEMNUNİYET DURUMU</a:t>
            </a:r>
          </a:p>
        </p:txBody>
      </p:sp>
    </p:spTree>
    <p:extLst>
      <p:ext uri="{BB962C8B-B14F-4D97-AF65-F5344CB8AC3E}">
        <p14:creationId xmlns:p14="http://schemas.microsoft.com/office/powerpoint/2010/main" val="7830543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82880" y="3105150"/>
            <a:ext cx="116586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28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A- AKADEMİK ORTAM VE ÖĞRENMEYİ DESTEKLEYİCİ OLANAKLAR</a:t>
            </a:r>
            <a:r>
              <a:rPr lang="tr-TR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16522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1727" y="166110"/>
            <a:ext cx="1120531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800" b="1" dirty="0">
                <a:latin typeface="Arial" panose="020B0604020202020204" pitchFamily="34" charset="0"/>
                <a:cs typeface="Arial" panose="020B0604020202020204" pitchFamily="34" charset="0"/>
              </a:rPr>
              <a:t>Yönetimin öğrencilerin sorun ve önerilerine karşı duyarlılığından</a:t>
            </a:r>
          </a:p>
        </p:txBody>
      </p:sp>
      <p:cxnSp>
        <p:nvCxnSpPr>
          <p:cNvPr id="3" name="Straight Connector 2"/>
          <p:cNvCxnSpPr/>
          <p:nvPr/>
        </p:nvCxnSpPr>
        <p:spPr>
          <a:xfrm flipV="1">
            <a:off x="-80677" y="927849"/>
            <a:ext cx="12344400" cy="0"/>
          </a:xfrm>
          <a:prstGeom prst="line">
            <a:avLst/>
          </a:prstGeom>
          <a:ln w="571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Grafik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02388041"/>
              </p:ext>
            </p:extLst>
          </p:nvPr>
        </p:nvGraphicFramePr>
        <p:xfrm>
          <a:off x="131727" y="1405984"/>
          <a:ext cx="4078323" cy="41671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Grafik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68398516"/>
              </p:ext>
            </p:extLst>
          </p:nvPr>
        </p:nvGraphicFramePr>
        <p:xfrm>
          <a:off x="3846003" y="1424241"/>
          <a:ext cx="4031172" cy="41671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Grafik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44323045"/>
              </p:ext>
            </p:extLst>
          </p:nvPr>
        </p:nvGraphicFramePr>
        <p:xfrm>
          <a:off x="7736296" y="1434604"/>
          <a:ext cx="3946254" cy="4152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Metin kutusu 6"/>
          <p:cNvSpPr txBox="1"/>
          <p:nvPr/>
        </p:nvSpPr>
        <p:spPr>
          <a:xfrm>
            <a:off x="2260428" y="956731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BÜT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Metin kutusu 7"/>
          <p:cNvSpPr txBox="1"/>
          <p:nvPr/>
        </p:nvSpPr>
        <p:spPr>
          <a:xfrm>
            <a:off x="5893542" y="954558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TGM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9674544" y="969794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TBTF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Sağ Ayraç 9"/>
          <p:cNvSpPr/>
          <p:nvPr/>
        </p:nvSpPr>
        <p:spPr>
          <a:xfrm rot="5400000">
            <a:off x="8464732" y="4689567"/>
            <a:ext cx="326571" cy="1815737"/>
          </a:xfrm>
          <a:prstGeom prst="righ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1" name="Metin kutusu 10"/>
          <p:cNvSpPr txBox="1"/>
          <p:nvPr/>
        </p:nvSpPr>
        <p:spPr>
          <a:xfrm>
            <a:off x="8248694" y="5994639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%85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Sağ Ayraç 11"/>
          <p:cNvSpPr/>
          <p:nvPr/>
        </p:nvSpPr>
        <p:spPr>
          <a:xfrm rot="5400000">
            <a:off x="4554583" y="4676506"/>
            <a:ext cx="326571" cy="1815737"/>
          </a:xfrm>
          <a:prstGeom prst="righ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3" name="Metin kutusu 12"/>
          <p:cNvSpPr txBox="1"/>
          <p:nvPr/>
        </p:nvSpPr>
        <p:spPr>
          <a:xfrm>
            <a:off x="4338545" y="5981578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%86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Sağ Ayraç 15"/>
          <p:cNvSpPr/>
          <p:nvPr/>
        </p:nvSpPr>
        <p:spPr>
          <a:xfrm rot="5400000">
            <a:off x="876310" y="4659630"/>
            <a:ext cx="326571" cy="1815737"/>
          </a:xfrm>
          <a:prstGeom prst="righ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7" name="Metin kutusu 16"/>
          <p:cNvSpPr txBox="1"/>
          <p:nvPr/>
        </p:nvSpPr>
        <p:spPr>
          <a:xfrm>
            <a:off x="660272" y="5964702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%84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340858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1727" y="113858"/>
            <a:ext cx="983314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800" b="1" dirty="0">
                <a:latin typeface="Arial" panose="020B0604020202020204" pitchFamily="34" charset="0"/>
                <a:cs typeface="Arial" panose="020B0604020202020204" pitchFamily="34" charset="0"/>
              </a:rPr>
              <a:t>Öğrencilerin kararlara katılımına olanak sağlanmasından</a:t>
            </a:r>
          </a:p>
        </p:txBody>
      </p:sp>
      <p:cxnSp>
        <p:nvCxnSpPr>
          <p:cNvPr id="3" name="Straight Connector 2"/>
          <p:cNvCxnSpPr/>
          <p:nvPr/>
        </p:nvCxnSpPr>
        <p:spPr>
          <a:xfrm flipV="1">
            <a:off x="-80677" y="927849"/>
            <a:ext cx="12344400" cy="0"/>
          </a:xfrm>
          <a:prstGeom prst="line">
            <a:avLst/>
          </a:prstGeom>
          <a:ln w="571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Grafik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28064114"/>
              </p:ext>
            </p:extLst>
          </p:nvPr>
        </p:nvGraphicFramePr>
        <p:xfrm>
          <a:off x="169819" y="1384664"/>
          <a:ext cx="3864050" cy="42258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Grafik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92007733"/>
              </p:ext>
            </p:extLst>
          </p:nvPr>
        </p:nvGraphicFramePr>
        <p:xfrm>
          <a:off x="4139577" y="1436914"/>
          <a:ext cx="3903892" cy="41861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Grafik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7205592"/>
              </p:ext>
            </p:extLst>
          </p:nvPr>
        </p:nvGraphicFramePr>
        <p:xfrm>
          <a:off x="8063568" y="1423851"/>
          <a:ext cx="3802600" cy="41828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Metin kutusu 6"/>
          <p:cNvSpPr txBox="1"/>
          <p:nvPr/>
        </p:nvSpPr>
        <p:spPr>
          <a:xfrm>
            <a:off x="2260428" y="969794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BÜT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Metin kutusu 7"/>
          <p:cNvSpPr txBox="1"/>
          <p:nvPr/>
        </p:nvSpPr>
        <p:spPr>
          <a:xfrm>
            <a:off x="6167865" y="969794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TGM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9948867" y="969794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TBTF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Sağ Ayraç 9"/>
          <p:cNvSpPr/>
          <p:nvPr/>
        </p:nvSpPr>
        <p:spPr>
          <a:xfrm rot="5400000">
            <a:off x="8739055" y="4689567"/>
            <a:ext cx="326571" cy="1815737"/>
          </a:xfrm>
          <a:prstGeom prst="righ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1" name="Metin kutusu 10"/>
          <p:cNvSpPr txBox="1"/>
          <p:nvPr/>
        </p:nvSpPr>
        <p:spPr>
          <a:xfrm>
            <a:off x="8523017" y="5994639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%77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Sağ Ayraç 11"/>
          <p:cNvSpPr/>
          <p:nvPr/>
        </p:nvSpPr>
        <p:spPr>
          <a:xfrm rot="5400000">
            <a:off x="4789717" y="4676506"/>
            <a:ext cx="326571" cy="1815737"/>
          </a:xfrm>
          <a:prstGeom prst="righ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3" name="Metin kutusu 12"/>
          <p:cNvSpPr txBox="1"/>
          <p:nvPr/>
        </p:nvSpPr>
        <p:spPr>
          <a:xfrm>
            <a:off x="4573679" y="5981578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%73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Sağ Ayraç 13"/>
          <p:cNvSpPr/>
          <p:nvPr/>
        </p:nvSpPr>
        <p:spPr>
          <a:xfrm rot="5400000">
            <a:off x="941625" y="4659630"/>
            <a:ext cx="326571" cy="1815737"/>
          </a:xfrm>
          <a:prstGeom prst="righ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5" name="Metin kutusu 14"/>
          <p:cNvSpPr txBox="1"/>
          <p:nvPr/>
        </p:nvSpPr>
        <p:spPr>
          <a:xfrm>
            <a:off x="725587" y="5964702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%81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861752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1727" y="257551"/>
            <a:ext cx="927209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800" b="1" dirty="0">
                <a:latin typeface="Arial" panose="020B0604020202020204" pitchFamily="34" charset="0"/>
                <a:cs typeface="Arial" panose="020B0604020202020204" pitchFamily="34" charset="0"/>
              </a:rPr>
              <a:t>Kararlarda öğrencilerin yararının önde tutulmasından</a:t>
            </a:r>
          </a:p>
        </p:txBody>
      </p:sp>
      <p:cxnSp>
        <p:nvCxnSpPr>
          <p:cNvPr id="3" name="Straight Connector 2"/>
          <p:cNvCxnSpPr/>
          <p:nvPr/>
        </p:nvCxnSpPr>
        <p:spPr>
          <a:xfrm flipV="1">
            <a:off x="-80677" y="927849"/>
            <a:ext cx="12344400" cy="0"/>
          </a:xfrm>
          <a:prstGeom prst="line">
            <a:avLst/>
          </a:prstGeom>
          <a:ln w="571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Grafik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33790915"/>
              </p:ext>
            </p:extLst>
          </p:nvPr>
        </p:nvGraphicFramePr>
        <p:xfrm>
          <a:off x="97830" y="1375648"/>
          <a:ext cx="3852000" cy="421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Grafik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57281301"/>
              </p:ext>
            </p:extLst>
          </p:nvPr>
        </p:nvGraphicFramePr>
        <p:xfrm>
          <a:off x="4269107" y="1364960"/>
          <a:ext cx="3852000" cy="421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Grafik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84839065"/>
              </p:ext>
            </p:extLst>
          </p:nvPr>
        </p:nvGraphicFramePr>
        <p:xfrm>
          <a:off x="8144406" y="1396626"/>
          <a:ext cx="3852000" cy="421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Metin kutusu 6"/>
          <p:cNvSpPr txBox="1"/>
          <p:nvPr/>
        </p:nvSpPr>
        <p:spPr>
          <a:xfrm>
            <a:off x="2090609" y="969794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BÜT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Metin kutusu 7"/>
          <p:cNvSpPr txBox="1"/>
          <p:nvPr/>
        </p:nvSpPr>
        <p:spPr>
          <a:xfrm>
            <a:off x="6167865" y="969794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TGM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9948867" y="969794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TBTF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Sağ Ayraç 9"/>
          <p:cNvSpPr/>
          <p:nvPr/>
        </p:nvSpPr>
        <p:spPr>
          <a:xfrm rot="5400000">
            <a:off x="8804370" y="4689567"/>
            <a:ext cx="326571" cy="1815737"/>
          </a:xfrm>
          <a:prstGeom prst="righ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1" name="Metin kutusu 10"/>
          <p:cNvSpPr txBox="1"/>
          <p:nvPr/>
        </p:nvSpPr>
        <p:spPr>
          <a:xfrm>
            <a:off x="8588332" y="5994639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%87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Sağ Ayraç 11"/>
          <p:cNvSpPr/>
          <p:nvPr/>
        </p:nvSpPr>
        <p:spPr>
          <a:xfrm rot="5400000">
            <a:off x="4959536" y="4676506"/>
            <a:ext cx="326571" cy="1815737"/>
          </a:xfrm>
          <a:prstGeom prst="righ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3" name="Metin kutusu 12"/>
          <p:cNvSpPr txBox="1"/>
          <p:nvPr/>
        </p:nvSpPr>
        <p:spPr>
          <a:xfrm>
            <a:off x="4743498" y="5981578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%84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Sağ Ayraç 13"/>
          <p:cNvSpPr/>
          <p:nvPr/>
        </p:nvSpPr>
        <p:spPr>
          <a:xfrm rot="5400000">
            <a:off x="850184" y="4659630"/>
            <a:ext cx="326571" cy="1815737"/>
          </a:xfrm>
          <a:prstGeom prst="righ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5" name="Metin kutusu 14"/>
          <p:cNvSpPr txBox="1"/>
          <p:nvPr/>
        </p:nvSpPr>
        <p:spPr>
          <a:xfrm>
            <a:off x="634146" y="5964702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%92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7434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47384" y="2600156"/>
            <a:ext cx="467628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BÖLÜM 1 – Kişisel Bilgiler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062237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1727" y="205299"/>
            <a:ext cx="967123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800" b="1" dirty="0">
                <a:latin typeface="Arial" panose="020B0604020202020204" pitchFamily="34" charset="0"/>
                <a:cs typeface="Arial" panose="020B0604020202020204" pitchFamily="34" charset="0"/>
              </a:rPr>
              <a:t>Öğrencilere haklarını kullanma fırsatları sunulmasından</a:t>
            </a:r>
          </a:p>
        </p:txBody>
      </p:sp>
      <p:cxnSp>
        <p:nvCxnSpPr>
          <p:cNvPr id="3" name="Straight Connector 2"/>
          <p:cNvCxnSpPr/>
          <p:nvPr/>
        </p:nvCxnSpPr>
        <p:spPr>
          <a:xfrm flipV="1">
            <a:off x="-80677" y="927849"/>
            <a:ext cx="12344400" cy="0"/>
          </a:xfrm>
          <a:prstGeom prst="line">
            <a:avLst/>
          </a:prstGeom>
          <a:ln w="571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Grafik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99409638"/>
              </p:ext>
            </p:extLst>
          </p:nvPr>
        </p:nvGraphicFramePr>
        <p:xfrm>
          <a:off x="235134" y="1394526"/>
          <a:ext cx="3852000" cy="421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Grafik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57794462"/>
              </p:ext>
            </p:extLst>
          </p:nvPr>
        </p:nvGraphicFramePr>
        <p:xfrm>
          <a:off x="4034123" y="1417308"/>
          <a:ext cx="3852000" cy="421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Grafik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39669176"/>
              </p:ext>
            </p:extLst>
          </p:nvPr>
        </p:nvGraphicFramePr>
        <p:xfrm>
          <a:off x="8001000" y="1417308"/>
          <a:ext cx="3852000" cy="421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Metin kutusu 6"/>
          <p:cNvSpPr txBox="1"/>
          <p:nvPr/>
        </p:nvSpPr>
        <p:spPr>
          <a:xfrm>
            <a:off x="2325743" y="969794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BÜT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Metin kutusu 7"/>
          <p:cNvSpPr txBox="1"/>
          <p:nvPr/>
        </p:nvSpPr>
        <p:spPr>
          <a:xfrm>
            <a:off x="6167865" y="969794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TGM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9948867" y="969794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TBTF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Sağ Ayraç 9"/>
          <p:cNvSpPr/>
          <p:nvPr/>
        </p:nvSpPr>
        <p:spPr>
          <a:xfrm rot="5400000">
            <a:off x="8673740" y="4715693"/>
            <a:ext cx="326571" cy="1815737"/>
          </a:xfrm>
          <a:prstGeom prst="righ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1" name="Metin kutusu 10"/>
          <p:cNvSpPr txBox="1"/>
          <p:nvPr/>
        </p:nvSpPr>
        <p:spPr>
          <a:xfrm>
            <a:off x="8457702" y="6020765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%86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Sağ Ayraç 11"/>
          <p:cNvSpPr/>
          <p:nvPr/>
        </p:nvSpPr>
        <p:spPr>
          <a:xfrm rot="5400000">
            <a:off x="4789717" y="4676506"/>
            <a:ext cx="326571" cy="1815737"/>
          </a:xfrm>
          <a:prstGeom prst="righ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3" name="Metin kutusu 12"/>
          <p:cNvSpPr txBox="1"/>
          <p:nvPr/>
        </p:nvSpPr>
        <p:spPr>
          <a:xfrm>
            <a:off x="4573679" y="5981578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%94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Sağ Ayraç 13"/>
          <p:cNvSpPr/>
          <p:nvPr/>
        </p:nvSpPr>
        <p:spPr>
          <a:xfrm rot="5400000">
            <a:off x="941625" y="4659630"/>
            <a:ext cx="326571" cy="1815737"/>
          </a:xfrm>
          <a:prstGeom prst="righ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5" name="Metin kutusu 14"/>
          <p:cNvSpPr txBox="1"/>
          <p:nvPr/>
        </p:nvSpPr>
        <p:spPr>
          <a:xfrm>
            <a:off x="725587" y="5964702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%76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374427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1727" y="244488"/>
            <a:ext cx="1086387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800" b="1" dirty="0">
                <a:latin typeface="Arial" panose="020B0604020202020204" pitchFamily="34" charset="0"/>
                <a:cs typeface="Arial" panose="020B0604020202020204" pitchFamily="34" charset="0"/>
              </a:rPr>
              <a:t>Öğrencilerle ilgili bilgilerin doğru ve zamanında işlenmesinden</a:t>
            </a:r>
          </a:p>
        </p:txBody>
      </p:sp>
      <p:cxnSp>
        <p:nvCxnSpPr>
          <p:cNvPr id="3" name="Straight Connector 2"/>
          <p:cNvCxnSpPr/>
          <p:nvPr/>
        </p:nvCxnSpPr>
        <p:spPr>
          <a:xfrm flipV="1">
            <a:off x="-80677" y="927849"/>
            <a:ext cx="12344400" cy="0"/>
          </a:xfrm>
          <a:prstGeom prst="line">
            <a:avLst/>
          </a:prstGeom>
          <a:ln w="571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Grafik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94902817"/>
              </p:ext>
            </p:extLst>
          </p:nvPr>
        </p:nvGraphicFramePr>
        <p:xfrm>
          <a:off x="167520" y="1424652"/>
          <a:ext cx="3852000" cy="421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Grafik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47671816"/>
              </p:ext>
            </p:extLst>
          </p:nvPr>
        </p:nvGraphicFramePr>
        <p:xfrm>
          <a:off x="3951517" y="1417308"/>
          <a:ext cx="3852000" cy="421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Grafik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54605598"/>
              </p:ext>
            </p:extLst>
          </p:nvPr>
        </p:nvGraphicFramePr>
        <p:xfrm>
          <a:off x="7948112" y="1396078"/>
          <a:ext cx="3852000" cy="421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Metin kutusu 6"/>
          <p:cNvSpPr txBox="1"/>
          <p:nvPr/>
        </p:nvSpPr>
        <p:spPr>
          <a:xfrm>
            <a:off x="2090609" y="969794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BÜT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Metin kutusu 7"/>
          <p:cNvSpPr txBox="1"/>
          <p:nvPr/>
        </p:nvSpPr>
        <p:spPr>
          <a:xfrm>
            <a:off x="6167865" y="969794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TGM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9948867" y="969794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TBTF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Sağ Ayraç 9"/>
          <p:cNvSpPr/>
          <p:nvPr/>
        </p:nvSpPr>
        <p:spPr>
          <a:xfrm rot="5400000">
            <a:off x="8673740" y="4715693"/>
            <a:ext cx="326571" cy="1815737"/>
          </a:xfrm>
          <a:prstGeom prst="righ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1" name="Metin kutusu 10"/>
          <p:cNvSpPr txBox="1"/>
          <p:nvPr/>
        </p:nvSpPr>
        <p:spPr>
          <a:xfrm>
            <a:off x="8457702" y="6020765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%85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191971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1727" y="257551"/>
            <a:ext cx="1041182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800" b="1" dirty="0">
                <a:latin typeface="Arial" panose="020B0604020202020204" pitchFamily="34" charset="0"/>
                <a:cs typeface="Arial" panose="020B0604020202020204" pitchFamily="34" charset="0"/>
              </a:rPr>
              <a:t>İdari personelin öğrencilere karşı tutum ve davranışlarından</a:t>
            </a:r>
          </a:p>
        </p:txBody>
      </p:sp>
      <p:cxnSp>
        <p:nvCxnSpPr>
          <p:cNvPr id="3" name="Straight Connector 2"/>
          <p:cNvCxnSpPr/>
          <p:nvPr/>
        </p:nvCxnSpPr>
        <p:spPr>
          <a:xfrm flipV="1">
            <a:off x="-80677" y="927849"/>
            <a:ext cx="12344400" cy="0"/>
          </a:xfrm>
          <a:prstGeom prst="line">
            <a:avLst/>
          </a:prstGeom>
          <a:ln w="571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Grafik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73125188"/>
              </p:ext>
            </p:extLst>
          </p:nvPr>
        </p:nvGraphicFramePr>
        <p:xfrm>
          <a:off x="247647" y="1398671"/>
          <a:ext cx="3862800" cy="421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Grafik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84767374"/>
              </p:ext>
            </p:extLst>
          </p:nvPr>
        </p:nvGraphicFramePr>
        <p:xfrm>
          <a:off x="4077383" y="1394820"/>
          <a:ext cx="3862800" cy="421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Grafik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16870427"/>
              </p:ext>
            </p:extLst>
          </p:nvPr>
        </p:nvGraphicFramePr>
        <p:xfrm>
          <a:off x="7789069" y="1374680"/>
          <a:ext cx="3862800" cy="421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Metin kutusu 6"/>
          <p:cNvSpPr txBox="1"/>
          <p:nvPr/>
        </p:nvSpPr>
        <p:spPr>
          <a:xfrm>
            <a:off x="2090609" y="969794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BÜT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Metin kutusu 7"/>
          <p:cNvSpPr txBox="1"/>
          <p:nvPr/>
        </p:nvSpPr>
        <p:spPr>
          <a:xfrm>
            <a:off x="6154802" y="969794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TGM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9739859" y="969794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TBTF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Sağ Ayraç 9"/>
          <p:cNvSpPr/>
          <p:nvPr/>
        </p:nvSpPr>
        <p:spPr>
          <a:xfrm rot="5400000">
            <a:off x="8477795" y="4689567"/>
            <a:ext cx="326571" cy="1815737"/>
          </a:xfrm>
          <a:prstGeom prst="righ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1" name="Metin kutusu 10"/>
          <p:cNvSpPr txBox="1"/>
          <p:nvPr/>
        </p:nvSpPr>
        <p:spPr>
          <a:xfrm>
            <a:off x="8261757" y="5994639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%90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Sağ Ayraç 11"/>
          <p:cNvSpPr/>
          <p:nvPr/>
        </p:nvSpPr>
        <p:spPr>
          <a:xfrm rot="5400000">
            <a:off x="4789717" y="4676506"/>
            <a:ext cx="326571" cy="1815737"/>
          </a:xfrm>
          <a:prstGeom prst="righ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3" name="Metin kutusu 12"/>
          <p:cNvSpPr txBox="1"/>
          <p:nvPr/>
        </p:nvSpPr>
        <p:spPr>
          <a:xfrm>
            <a:off x="4573679" y="5981578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%94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Sağ Ayraç 13"/>
          <p:cNvSpPr/>
          <p:nvPr/>
        </p:nvSpPr>
        <p:spPr>
          <a:xfrm rot="5400000">
            <a:off x="941625" y="4659630"/>
            <a:ext cx="326571" cy="1815737"/>
          </a:xfrm>
          <a:prstGeom prst="righ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5" name="Metin kutusu 14"/>
          <p:cNvSpPr txBox="1"/>
          <p:nvPr/>
        </p:nvSpPr>
        <p:spPr>
          <a:xfrm>
            <a:off x="725587" y="5964702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%86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73534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1727" y="205299"/>
            <a:ext cx="1028999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800" b="1" dirty="0">
                <a:latin typeface="Arial" panose="020B0604020202020204" pitchFamily="34" charset="0"/>
                <a:cs typeface="Arial" panose="020B0604020202020204" pitchFamily="34" charset="0"/>
              </a:rPr>
              <a:t>Öğrencilere sunulan bilgisayar olanaklarının yeterliliğinden</a:t>
            </a:r>
          </a:p>
        </p:txBody>
      </p:sp>
      <p:cxnSp>
        <p:nvCxnSpPr>
          <p:cNvPr id="3" name="Straight Connector 2"/>
          <p:cNvCxnSpPr/>
          <p:nvPr/>
        </p:nvCxnSpPr>
        <p:spPr>
          <a:xfrm flipV="1">
            <a:off x="-80677" y="927849"/>
            <a:ext cx="12344400" cy="0"/>
          </a:xfrm>
          <a:prstGeom prst="line">
            <a:avLst/>
          </a:prstGeom>
          <a:ln w="571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Grafik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77910196"/>
              </p:ext>
            </p:extLst>
          </p:nvPr>
        </p:nvGraphicFramePr>
        <p:xfrm>
          <a:off x="249294" y="1417943"/>
          <a:ext cx="3852000" cy="421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Grafik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6332740"/>
              </p:ext>
            </p:extLst>
          </p:nvPr>
        </p:nvGraphicFramePr>
        <p:xfrm>
          <a:off x="4112939" y="1417943"/>
          <a:ext cx="3852000" cy="421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Grafik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44614709"/>
              </p:ext>
            </p:extLst>
          </p:nvPr>
        </p:nvGraphicFramePr>
        <p:xfrm>
          <a:off x="8217653" y="1429181"/>
          <a:ext cx="3852000" cy="421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Metin kutusu 6"/>
          <p:cNvSpPr txBox="1"/>
          <p:nvPr/>
        </p:nvSpPr>
        <p:spPr>
          <a:xfrm>
            <a:off x="2208176" y="969794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BÜT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Metin kutusu 7"/>
          <p:cNvSpPr txBox="1"/>
          <p:nvPr/>
        </p:nvSpPr>
        <p:spPr>
          <a:xfrm>
            <a:off x="6128676" y="969794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TGM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10001119" y="969794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TBTF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Sağ Ayraç 9"/>
          <p:cNvSpPr/>
          <p:nvPr/>
        </p:nvSpPr>
        <p:spPr>
          <a:xfrm rot="5400000">
            <a:off x="8817433" y="4689567"/>
            <a:ext cx="326571" cy="1815737"/>
          </a:xfrm>
          <a:prstGeom prst="righ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1" name="Metin kutusu 10"/>
          <p:cNvSpPr txBox="1"/>
          <p:nvPr/>
        </p:nvSpPr>
        <p:spPr>
          <a:xfrm>
            <a:off x="8601395" y="5994639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%80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Sağ Ayraç 11"/>
          <p:cNvSpPr/>
          <p:nvPr/>
        </p:nvSpPr>
        <p:spPr>
          <a:xfrm rot="5400000">
            <a:off x="4789717" y="4676506"/>
            <a:ext cx="326571" cy="1815737"/>
          </a:xfrm>
          <a:prstGeom prst="righ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3" name="Metin kutusu 12"/>
          <p:cNvSpPr txBox="1"/>
          <p:nvPr/>
        </p:nvSpPr>
        <p:spPr>
          <a:xfrm>
            <a:off x="4573679" y="5981578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%77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Sağ Ayraç 13"/>
          <p:cNvSpPr/>
          <p:nvPr/>
        </p:nvSpPr>
        <p:spPr>
          <a:xfrm rot="5400000">
            <a:off x="941625" y="4659630"/>
            <a:ext cx="326571" cy="1815737"/>
          </a:xfrm>
          <a:prstGeom prst="righ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5" name="Metin kutusu 14"/>
          <p:cNvSpPr txBox="1"/>
          <p:nvPr/>
        </p:nvSpPr>
        <p:spPr>
          <a:xfrm>
            <a:off x="725587" y="5964702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%84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22017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999933" y="3153410"/>
            <a:ext cx="768511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tr-TR" sz="28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B- ÖĞRENCİLERE SAĞLANAN HİZMETLER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8775734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1727" y="205299"/>
            <a:ext cx="453681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800" b="1" dirty="0">
                <a:latin typeface="Arial" panose="020B0604020202020204" pitchFamily="34" charset="0"/>
                <a:cs typeface="Arial" panose="020B0604020202020204" pitchFamily="34" charset="0"/>
              </a:rPr>
              <a:t>Dersliklerin temizliğinden</a:t>
            </a:r>
          </a:p>
        </p:txBody>
      </p:sp>
      <p:cxnSp>
        <p:nvCxnSpPr>
          <p:cNvPr id="3" name="Straight Connector 2"/>
          <p:cNvCxnSpPr/>
          <p:nvPr/>
        </p:nvCxnSpPr>
        <p:spPr>
          <a:xfrm flipV="1">
            <a:off x="-80677" y="927849"/>
            <a:ext cx="12344400" cy="0"/>
          </a:xfrm>
          <a:prstGeom prst="line">
            <a:avLst/>
          </a:prstGeom>
          <a:ln w="571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Grafik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5996542"/>
              </p:ext>
            </p:extLst>
          </p:nvPr>
        </p:nvGraphicFramePr>
        <p:xfrm>
          <a:off x="195945" y="1412957"/>
          <a:ext cx="3852000" cy="421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Grafik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45090515"/>
              </p:ext>
            </p:extLst>
          </p:nvPr>
        </p:nvGraphicFramePr>
        <p:xfrm>
          <a:off x="4074574" y="1412957"/>
          <a:ext cx="3852000" cy="421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Grafik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29341870"/>
              </p:ext>
            </p:extLst>
          </p:nvPr>
        </p:nvGraphicFramePr>
        <p:xfrm>
          <a:off x="8105505" y="1412957"/>
          <a:ext cx="3852000" cy="421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Metin kutusu 6"/>
          <p:cNvSpPr txBox="1"/>
          <p:nvPr/>
        </p:nvSpPr>
        <p:spPr>
          <a:xfrm>
            <a:off x="2064483" y="969794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BÜT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Metin kutusu 7"/>
          <p:cNvSpPr txBox="1"/>
          <p:nvPr/>
        </p:nvSpPr>
        <p:spPr>
          <a:xfrm>
            <a:off x="6154802" y="969794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TGM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9974993" y="969794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TBTF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Sağ Ayraç 9"/>
          <p:cNvSpPr/>
          <p:nvPr/>
        </p:nvSpPr>
        <p:spPr>
          <a:xfrm rot="5400000">
            <a:off x="8791307" y="4689567"/>
            <a:ext cx="326571" cy="1815737"/>
          </a:xfrm>
          <a:prstGeom prst="righ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1" name="Metin kutusu 10"/>
          <p:cNvSpPr txBox="1"/>
          <p:nvPr/>
        </p:nvSpPr>
        <p:spPr>
          <a:xfrm>
            <a:off x="8575269" y="5964702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%100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Sağ Ayraç 11"/>
          <p:cNvSpPr/>
          <p:nvPr/>
        </p:nvSpPr>
        <p:spPr>
          <a:xfrm rot="5400000">
            <a:off x="4789717" y="4676506"/>
            <a:ext cx="326571" cy="1815737"/>
          </a:xfrm>
          <a:prstGeom prst="righ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3" name="Metin kutusu 12"/>
          <p:cNvSpPr txBox="1"/>
          <p:nvPr/>
        </p:nvSpPr>
        <p:spPr>
          <a:xfrm>
            <a:off x="4573679" y="5964702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%100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Sağ Ayraç 13"/>
          <p:cNvSpPr/>
          <p:nvPr/>
        </p:nvSpPr>
        <p:spPr>
          <a:xfrm rot="5400000">
            <a:off x="941625" y="4659630"/>
            <a:ext cx="326571" cy="1815737"/>
          </a:xfrm>
          <a:prstGeom prst="righ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5" name="Metin kutusu 14"/>
          <p:cNvSpPr txBox="1"/>
          <p:nvPr/>
        </p:nvSpPr>
        <p:spPr>
          <a:xfrm>
            <a:off x="725587" y="5964702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%100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Metin kutusu 15"/>
          <p:cNvSpPr txBox="1"/>
          <p:nvPr/>
        </p:nvSpPr>
        <p:spPr>
          <a:xfrm>
            <a:off x="9222630" y="1499937"/>
            <a:ext cx="4315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41</a:t>
            </a:r>
            <a:endParaRPr lang="tr-TR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Metin kutusu 16"/>
          <p:cNvSpPr txBox="1"/>
          <p:nvPr/>
        </p:nvSpPr>
        <p:spPr>
          <a:xfrm>
            <a:off x="9680331" y="2451266"/>
            <a:ext cx="4315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23</a:t>
            </a:r>
            <a:endParaRPr lang="tr-TR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Metin kutusu 17"/>
          <p:cNvSpPr txBox="1"/>
          <p:nvPr/>
        </p:nvSpPr>
        <p:spPr>
          <a:xfrm>
            <a:off x="10190780" y="2785908"/>
            <a:ext cx="4315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18</a:t>
            </a:r>
            <a:endParaRPr lang="tr-TR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Metin kutusu 18"/>
          <p:cNvSpPr txBox="1"/>
          <p:nvPr/>
        </p:nvSpPr>
        <p:spPr>
          <a:xfrm>
            <a:off x="10681205" y="3627464"/>
            <a:ext cx="4315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endParaRPr lang="tr-TR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Metin kutusu 19"/>
          <p:cNvSpPr txBox="1"/>
          <p:nvPr/>
        </p:nvSpPr>
        <p:spPr>
          <a:xfrm>
            <a:off x="11253218" y="3627070"/>
            <a:ext cx="4315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endParaRPr lang="tr-TR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510126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1727" y="205299"/>
            <a:ext cx="547778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800" b="1" dirty="0">
                <a:latin typeface="Arial" panose="020B0604020202020204" pitchFamily="34" charset="0"/>
                <a:cs typeface="Arial" panose="020B0604020202020204" pitchFamily="34" charset="0"/>
              </a:rPr>
              <a:t>Dersliklerin aydınlatılmasından</a:t>
            </a:r>
          </a:p>
        </p:txBody>
      </p:sp>
      <p:cxnSp>
        <p:nvCxnSpPr>
          <p:cNvPr id="3" name="Straight Connector 2"/>
          <p:cNvCxnSpPr/>
          <p:nvPr/>
        </p:nvCxnSpPr>
        <p:spPr>
          <a:xfrm flipV="1">
            <a:off x="-80677" y="927849"/>
            <a:ext cx="12344400" cy="0"/>
          </a:xfrm>
          <a:prstGeom prst="line">
            <a:avLst/>
          </a:prstGeom>
          <a:ln w="571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Grafik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10803948"/>
              </p:ext>
            </p:extLst>
          </p:nvPr>
        </p:nvGraphicFramePr>
        <p:xfrm>
          <a:off x="261260" y="1408055"/>
          <a:ext cx="3852000" cy="421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Grafik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32441254"/>
              </p:ext>
            </p:extLst>
          </p:nvPr>
        </p:nvGraphicFramePr>
        <p:xfrm>
          <a:off x="4261760" y="1435269"/>
          <a:ext cx="3852000" cy="421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Grafik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20284743"/>
              </p:ext>
            </p:extLst>
          </p:nvPr>
        </p:nvGraphicFramePr>
        <p:xfrm>
          <a:off x="8307980" y="1421660"/>
          <a:ext cx="3852000" cy="421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Metin kutusu 6"/>
          <p:cNvSpPr txBox="1"/>
          <p:nvPr/>
        </p:nvSpPr>
        <p:spPr>
          <a:xfrm>
            <a:off x="2064483" y="969794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BÜT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Metin kutusu 7"/>
          <p:cNvSpPr txBox="1"/>
          <p:nvPr/>
        </p:nvSpPr>
        <p:spPr>
          <a:xfrm>
            <a:off x="6063361" y="969794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TGM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9974993" y="969794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TBTF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Sağ Ayraç 9"/>
          <p:cNvSpPr/>
          <p:nvPr/>
        </p:nvSpPr>
        <p:spPr>
          <a:xfrm rot="5400000">
            <a:off x="8948063" y="4689567"/>
            <a:ext cx="326571" cy="1815737"/>
          </a:xfrm>
          <a:prstGeom prst="righ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1" name="Metin kutusu 10"/>
          <p:cNvSpPr txBox="1"/>
          <p:nvPr/>
        </p:nvSpPr>
        <p:spPr>
          <a:xfrm>
            <a:off x="8732025" y="5994639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%98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Sağ Ayraç 11"/>
          <p:cNvSpPr/>
          <p:nvPr/>
        </p:nvSpPr>
        <p:spPr>
          <a:xfrm rot="5400000">
            <a:off x="4979145" y="4700878"/>
            <a:ext cx="326571" cy="1815737"/>
          </a:xfrm>
          <a:prstGeom prst="righ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3" name="Metin kutusu 12"/>
          <p:cNvSpPr txBox="1"/>
          <p:nvPr/>
        </p:nvSpPr>
        <p:spPr>
          <a:xfrm>
            <a:off x="4763107" y="6005950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%100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Sağ Ayraç 13"/>
          <p:cNvSpPr/>
          <p:nvPr/>
        </p:nvSpPr>
        <p:spPr>
          <a:xfrm rot="5400000">
            <a:off x="998203" y="4689566"/>
            <a:ext cx="326571" cy="1815737"/>
          </a:xfrm>
          <a:prstGeom prst="righ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5" name="Metin kutusu 14"/>
          <p:cNvSpPr txBox="1"/>
          <p:nvPr/>
        </p:nvSpPr>
        <p:spPr>
          <a:xfrm>
            <a:off x="782165" y="5994638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%95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78132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1727" y="166110"/>
            <a:ext cx="453842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800" b="1" dirty="0">
                <a:latin typeface="Arial" panose="020B0604020202020204" pitchFamily="34" charset="0"/>
                <a:cs typeface="Arial" panose="020B0604020202020204" pitchFamily="34" charset="0"/>
              </a:rPr>
              <a:t>Dersliklerin ısınmasından</a:t>
            </a:r>
          </a:p>
        </p:txBody>
      </p:sp>
      <p:cxnSp>
        <p:nvCxnSpPr>
          <p:cNvPr id="3" name="Straight Connector 2"/>
          <p:cNvCxnSpPr/>
          <p:nvPr/>
        </p:nvCxnSpPr>
        <p:spPr>
          <a:xfrm flipV="1">
            <a:off x="-80677" y="927849"/>
            <a:ext cx="12344400" cy="0"/>
          </a:xfrm>
          <a:prstGeom prst="line">
            <a:avLst/>
          </a:prstGeom>
          <a:ln w="571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Grafik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06059930"/>
              </p:ext>
            </p:extLst>
          </p:nvPr>
        </p:nvGraphicFramePr>
        <p:xfrm>
          <a:off x="300449" y="1424385"/>
          <a:ext cx="3852000" cy="421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Grafik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09957187"/>
              </p:ext>
            </p:extLst>
          </p:nvPr>
        </p:nvGraphicFramePr>
        <p:xfrm>
          <a:off x="4287885" y="1426018"/>
          <a:ext cx="3852000" cy="421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Grafik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57243776"/>
              </p:ext>
            </p:extLst>
          </p:nvPr>
        </p:nvGraphicFramePr>
        <p:xfrm>
          <a:off x="8379825" y="1424385"/>
          <a:ext cx="3852000" cy="421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0" name="Metin kutusu 9"/>
          <p:cNvSpPr txBox="1"/>
          <p:nvPr/>
        </p:nvSpPr>
        <p:spPr>
          <a:xfrm>
            <a:off x="2247365" y="969794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BÜT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Metin kutusu 10"/>
          <p:cNvSpPr txBox="1"/>
          <p:nvPr/>
        </p:nvSpPr>
        <p:spPr>
          <a:xfrm>
            <a:off x="6141739" y="969794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TGM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Metin kutusu 11"/>
          <p:cNvSpPr txBox="1"/>
          <p:nvPr/>
        </p:nvSpPr>
        <p:spPr>
          <a:xfrm>
            <a:off x="10053371" y="969794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TBTF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Sağ Ayraç 12"/>
          <p:cNvSpPr/>
          <p:nvPr/>
        </p:nvSpPr>
        <p:spPr>
          <a:xfrm rot="5400000">
            <a:off x="9026441" y="4689567"/>
            <a:ext cx="326571" cy="1815737"/>
          </a:xfrm>
          <a:prstGeom prst="righ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4" name="Metin kutusu 13"/>
          <p:cNvSpPr txBox="1"/>
          <p:nvPr/>
        </p:nvSpPr>
        <p:spPr>
          <a:xfrm>
            <a:off x="8810403" y="5994639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%55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Sağ Ayraç 14"/>
          <p:cNvSpPr/>
          <p:nvPr/>
        </p:nvSpPr>
        <p:spPr>
          <a:xfrm rot="5400000">
            <a:off x="4979145" y="4700878"/>
            <a:ext cx="326571" cy="1815737"/>
          </a:xfrm>
          <a:prstGeom prst="righ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6" name="Metin kutusu 15"/>
          <p:cNvSpPr txBox="1"/>
          <p:nvPr/>
        </p:nvSpPr>
        <p:spPr>
          <a:xfrm>
            <a:off x="4763107" y="6005950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%18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Sağ Ayraç 16"/>
          <p:cNvSpPr/>
          <p:nvPr/>
        </p:nvSpPr>
        <p:spPr>
          <a:xfrm rot="5400000">
            <a:off x="998203" y="4689566"/>
            <a:ext cx="326571" cy="1815737"/>
          </a:xfrm>
          <a:prstGeom prst="righ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8" name="Metin kutusu 17"/>
          <p:cNvSpPr txBox="1"/>
          <p:nvPr/>
        </p:nvSpPr>
        <p:spPr>
          <a:xfrm>
            <a:off x="782165" y="5994638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%92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062513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1727" y="205299"/>
            <a:ext cx="859562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800" b="1" dirty="0">
                <a:latin typeface="Arial" panose="020B0604020202020204" pitchFamily="34" charset="0"/>
                <a:cs typeface="Arial" panose="020B0604020202020204" pitchFamily="34" charset="0"/>
              </a:rPr>
              <a:t>Dersliklerin öğrenci kapasitesine uygunluğundan</a:t>
            </a:r>
          </a:p>
        </p:txBody>
      </p:sp>
      <p:cxnSp>
        <p:nvCxnSpPr>
          <p:cNvPr id="3" name="Straight Connector 2"/>
          <p:cNvCxnSpPr/>
          <p:nvPr/>
        </p:nvCxnSpPr>
        <p:spPr>
          <a:xfrm flipV="1">
            <a:off x="-80677" y="927849"/>
            <a:ext cx="12344400" cy="0"/>
          </a:xfrm>
          <a:prstGeom prst="line">
            <a:avLst/>
          </a:prstGeom>
          <a:ln w="571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Grafik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93923695"/>
              </p:ext>
            </p:extLst>
          </p:nvPr>
        </p:nvGraphicFramePr>
        <p:xfrm>
          <a:off x="285086" y="1427922"/>
          <a:ext cx="3852000" cy="421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Grafik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12500341"/>
              </p:ext>
            </p:extLst>
          </p:nvPr>
        </p:nvGraphicFramePr>
        <p:xfrm>
          <a:off x="4297684" y="1425064"/>
          <a:ext cx="3852000" cy="421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Grafik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2238924"/>
              </p:ext>
            </p:extLst>
          </p:nvPr>
        </p:nvGraphicFramePr>
        <p:xfrm>
          <a:off x="8196945" y="1427924"/>
          <a:ext cx="3852000" cy="421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Metin kutusu 6"/>
          <p:cNvSpPr txBox="1"/>
          <p:nvPr/>
        </p:nvSpPr>
        <p:spPr>
          <a:xfrm>
            <a:off x="2312680" y="969794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BUT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Metin kutusu 7"/>
          <p:cNvSpPr txBox="1"/>
          <p:nvPr/>
        </p:nvSpPr>
        <p:spPr>
          <a:xfrm>
            <a:off x="6311558" y="969794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TGM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10053371" y="969794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TBTF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Sağ Ayraç 9"/>
          <p:cNvSpPr/>
          <p:nvPr/>
        </p:nvSpPr>
        <p:spPr>
          <a:xfrm rot="5400000">
            <a:off x="8895811" y="4715693"/>
            <a:ext cx="326571" cy="1815737"/>
          </a:xfrm>
          <a:prstGeom prst="righ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1" name="Metin kutusu 10"/>
          <p:cNvSpPr txBox="1"/>
          <p:nvPr/>
        </p:nvSpPr>
        <p:spPr>
          <a:xfrm>
            <a:off x="8679773" y="6020765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%100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Sağ Ayraç 11"/>
          <p:cNvSpPr/>
          <p:nvPr/>
        </p:nvSpPr>
        <p:spPr>
          <a:xfrm rot="5400000">
            <a:off x="4979145" y="4700878"/>
            <a:ext cx="326571" cy="1815737"/>
          </a:xfrm>
          <a:prstGeom prst="righ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3" name="Metin kutusu 12"/>
          <p:cNvSpPr txBox="1"/>
          <p:nvPr/>
        </p:nvSpPr>
        <p:spPr>
          <a:xfrm>
            <a:off x="4763107" y="6005950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%100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Sağ Ayraç 13"/>
          <p:cNvSpPr/>
          <p:nvPr/>
        </p:nvSpPr>
        <p:spPr>
          <a:xfrm rot="5400000">
            <a:off x="998203" y="4689566"/>
            <a:ext cx="326571" cy="1815737"/>
          </a:xfrm>
          <a:prstGeom prst="righ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5" name="Metin kutusu 14"/>
          <p:cNvSpPr txBox="1"/>
          <p:nvPr/>
        </p:nvSpPr>
        <p:spPr>
          <a:xfrm>
            <a:off x="782165" y="5994638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%100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225086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1727" y="113858"/>
            <a:ext cx="907652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800" b="1" dirty="0">
                <a:latin typeface="Arial" panose="020B0604020202020204" pitchFamily="34" charset="0"/>
                <a:cs typeface="Arial" panose="020B0604020202020204" pitchFamily="34" charset="0"/>
              </a:rPr>
              <a:t>Fakülte kütüphanesinden yararlanabiliyor olmaktan </a:t>
            </a:r>
          </a:p>
        </p:txBody>
      </p:sp>
      <p:cxnSp>
        <p:nvCxnSpPr>
          <p:cNvPr id="3" name="Straight Connector 2"/>
          <p:cNvCxnSpPr/>
          <p:nvPr/>
        </p:nvCxnSpPr>
        <p:spPr>
          <a:xfrm flipV="1">
            <a:off x="-80677" y="927849"/>
            <a:ext cx="12344400" cy="0"/>
          </a:xfrm>
          <a:prstGeom prst="line">
            <a:avLst/>
          </a:prstGeom>
          <a:ln w="571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Grafik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5069103"/>
              </p:ext>
            </p:extLst>
          </p:nvPr>
        </p:nvGraphicFramePr>
        <p:xfrm>
          <a:off x="262357" y="1423479"/>
          <a:ext cx="3852000" cy="421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Grafik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33326138"/>
              </p:ext>
            </p:extLst>
          </p:nvPr>
        </p:nvGraphicFramePr>
        <p:xfrm>
          <a:off x="4245430" y="1411411"/>
          <a:ext cx="3852000" cy="421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Grafik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10615008"/>
              </p:ext>
            </p:extLst>
          </p:nvPr>
        </p:nvGraphicFramePr>
        <p:xfrm>
          <a:off x="8069580" y="1423477"/>
          <a:ext cx="3852000" cy="421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Metin kutusu 6"/>
          <p:cNvSpPr txBox="1"/>
          <p:nvPr/>
        </p:nvSpPr>
        <p:spPr>
          <a:xfrm>
            <a:off x="2273491" y="969794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BÜT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Metin kutusu 7"/>
          <p:cNvSpPr txBox="1"/>
          <p:nvPr/>
        </p:nvSpPr>
        <p:spPr>
          <a:xfrm>
            <a:off x="6272369" y="969794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TGM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10053371" y="969794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TBTF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Sağ Ayraç 9"/>
          <p:cNvSpPr/>
          <p:nvPr/>
        </p:nvSpPr>
        <p:spPr>
          <a:xfrm rot="5400000">
            <a:off x="8791307" y="4715693"/>
            <a:ext cx="326571" cy="1815737"/>
          </a:xfrm>
          <a:prstGeom prst="righ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1" name="Metin kutusu 10"/>
          <p:cNvSpPr txBox="1"/>
          <p:nvPr/>
        </p:nvSpPr>
        <p:spPr>
          <a:xfrm>
            <a:off x="8575269" y="6020765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%76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Sağ Ayraç 11"/>
          <p:cNvSpPr/>
          <p:nvPr/>
        </p:nvSpPr>
        <p:spPr>
          <a:xfrm rot="5400000">
            <a:off x="4979145" y="4700878"/>
            <a:ext cx="326571" cy="1815737"/>
          </a:xfrm>
          <a:prstGeom prst="righ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3" name="Metin kutusu 12"/>
          <p:cNvSpPr txBox="1"/>
          <p:nvPr/>
        </p:nvSpPr>
        <p:spPr>
          <a:xfrm>
            <a:off x="4763107" y="6005950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%67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Sağ Ayraç 13"/>
          <p:cNvSpPr/>
          <p:nvPr/>
        </p:nvSpPr>
        <p:spPr>
          <a:xfrm rot="5400000">
            <a:off x="998203" y="4689566"/>
            <a:ext cx="326571" cy="1815737"/>
          </a:xfrm>
          <a:prstGeom prst="righ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5" name="Metin kutusu 14"/>
          <p:cNvSpPr txBox="1"/>
          <p:nvPr/>
        </p:nvSpPr>
        <p:spPr>
          <a:xfrm>
            <a:off x="782165" y="5994638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%86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65075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1727" y="205299"/>
            <a:ext cx="439735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Fakülte Öğrenci Dağılımı</a:t>
            </a:r>
            <a:endParaRPr lang="en-US" sz="28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 flipV="1">
            <a:off x="-80677" y="927849"/>
            <a:ext cx="12344400" cy="0"/>
          </a:xfrm>
          <a:prstGeom prst="line">
            <a:avLst/>
          </a:prstGeom>
          <a:ln w="571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90507380"/>
              </p:ext>
            </p:extLst>
          </p:nvPr>
        </p:nvGraphicFramePr>
        <p:xfrm>
          <a:off x="726141" y="1427099"/>
          <a:ext cx="4574802" cy="25057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038376" y="1057767"/>
            <a:ext cx="46624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Bölüm ve sınıfa göre öğrenci sayıları 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97669157"/>
              </p:ext>
            </p:extLst>
          </p:nvPr>
        </p:nvGraphicFramePr>
        <p:xfrm>
          <a:off x="6791216" y="1427099"/>
          <a:ext cx="5400784" cy="33198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7503171" y="1057767"/>
            <a:ext cx="51394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Bölüm ve cinsiyete göre öğrenci sayıları 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9" name="Group 18"/>
          <p:cNvGrpSpPr/>
          <p:nvPr/>
        </p:nvGrpSpPr>
        <p:grpSpPr>
          <a:xfrm>
            <a:off x="726141" y="4364860"/>
            <a:ext cx="7676638" cy="2292744"/>
            <a:chOff x="726141" y="4383310"/>
            <a:chExt cx="7676638" cy="2292744"/>
          </a:xfrm>
        </p:grpSpPr>
        <p:graphicFrame>
          <p:nvGraphicFramePr>
            <p:cNvPr id="8" name="Chart 7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1754908014"/>
                </p:ext>
              </p:extLst>
            </p:nvPr>
          </p:nvGraphicFramePr>
          <p:xfrm>
            <a:off x="3193573" y="4386682"/>
            <a:ext cx="2743200" cy="22860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  <p:graphicFrame>
          <p:nvGraphicFramePr>
            <p:cNvPr id="9" name="Chart 8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3875919350"/>
                </p:ext>
              </p:extLst>
            </p:nvPr>
          </p:nvGraphicFramePr>
          <p:xfrm>
            <a:off x="726141" y="4386682"/>
            <a:ext cx="2743200" cy="22860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5"/>
            </a:graphicData>
          </a:graphic>
        </p:graphicFrame>
        <p:graphicFrame>
          <p:nvGraphicFramePr>
            <p:cNvPr id="10" name="Chart 9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704299401"/>
                </p:ext>
              </p:extLst>
            </p:nvPr>
          </p:nvGraphicFramePr>
          <p:xfrm>
            <a:off x="5659579" y="4383310"/>
            <a:ext cx="2743200" cy="22860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6"/>
            </a:graphicData>
          </a:graphic>
        </p:graphicFrame>
        <p:sp>
          <p:nvSpPr>
            <p:cNvPr id="11" name="TextBox 10"/>
            <p:cNvSpPr txBox="1"/>
            <p:nvPr/>
          </p:nvSpPr>
          <p:spPr>
            <a:xfrm>
              <a:off x="1154455" y="4461860"/>
              <a:ext cx="77445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sz="16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TGM</a:t>
              </a:r>
              <a:endParaRPr lang="en-US" sz="16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3279231" y="4461860"/>
              <a:ext cx="77445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sz="16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BÜT</a:t>
              </a:r>
              <a:endParaRPr lang="en-US" sz="16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>
              <a:off x="3308259" y="4481494"/>
              <a:ext cx="0" cy="219456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/>
            <p:cNvSpPr txBox="1"/>
            <p:nvPr/>
          </p:nvSpPr>
          <p:spPr>
            <a:xfrm>
              <a:off x="7457919" y="4461860"/>
              <a:ext cx="77445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sz="16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TBTF</a:t>
              </a:r>
              <a:endParaRPr lang="en-US" sz="16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>
              <a:off x="5753100" y="4474750"/>
              <a:ext cx="0" cy="219456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TextBox 19"/>
          <p:cNvSpPr txBox="1"/>
          <p:nvPr/>
        </p:nvSpPr>
        <p:spPr>
          <a:xfrm>
            <a:off x="2574599" y="3992156"/>
            <a:ext cx="46624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Bölüm ve yaşa göre öğrenci sayıları 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230195" y="6548460"/>
            <a:ext cx="6801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yaş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Yuvarlatılmış Dikdörtgen 16"/>
          <p:cNvSpPr/>
          <p:nvPr/>
        </p:nvSpPr>
        <p:spPr>
          <a:xfrm>
            <a:off x="1154455" y="6352823"/>
            <a:ext cx="922318" cy="298037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2" name="Yuvarlatılmış Dikdörtgen 21"/>
          <p:cNvSpPr/>
          <p:nvPr/>
        </p:nvSpPr>
        <p:spPr>
          <a:xfrm>
            <a:off x="3769036" y="6352823"/>
            <a:ext cx="922318" cy="298037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4" name="Yuvarlatılmış Dikdörtgen 23"/>
          <p:cNvSpPr/>
          <p:nvPr/>
        </p:nvSpPr>
        <p:spPr>
          <a:xfrm>
            <a:off x="5889721" y="6352823"/>
            <a:ext cx="922318" cy="298037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5" name="TextBox 14"/>
          <p:cNvSpPr txBox="1"/>
          <p:nvPr/>
        </p:nvSpPr>
        <p:spPr>
          <a:xfrm>
            <a:off x="9247531" y="6481583"/>
            <a:ext cx="294446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Toplam anket katılımı: </a:t>
            </a:r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86</a:t>
            </a:r>
            <a:endParaRPr lang="en-US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328948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1727" y="205299"/>
            <a:ext cx="703590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800" b="1" dirty="0">
                <a:latin typeface="Arial" panose="020B0604020202020204" pitchFamily="34" charset="0"/>
                <a:cs typeface="Arial" panose="020B0604020202020204" pitchFamily="34" charset="0"/>
              </a:rPr>
              <a:t>Kantinde sunulan ürünlerin kalitesinden</a:t>
            </a:r>
          </a:p>
        </p:txBody>
      </p:sp>
      <p:cxnSp>
        <p:nvCxnSpPr>
          <p:cNvPr id="3" name="Straight Connector 2"/>
          <p:cNvCxnSpPr/>
          <p:nvPr/>
        </p:nvCxnSpPr>
        <p:spPr>
          <a:xfrm flipV="1">
            <a:off x="-80677" y="927849"/>
            <a:ext cx="12344400" cy="0"/>
          </a:xfrm>
          <a:prstGeom prst="line">
            <a:avLst/>
          </a:prstGeom>
          <a:ln w="571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Grafik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55431803"/>
              </p:ext>
            </p:extLst>
          </p:nvPr>
        </p:nvGraphicFramePr>
        <p:xfrm>
          <a:off x="274323" y="1425070"/>
          <a:ext cx="3852000" cy="421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Grafik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37851098"/>
              </p:ext>
            </p:extLst>
          </p:nvPr>
        </p:nvGraphicFramePr>
        <p:xfrm>
          <a:off x="4245431" y="1425070"/>
          <a:ext cx="3852000" cy="421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Grafik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91670024"/>
              </p:ext>
            </p:extLst>
          </p:nvPr>
        </p:nvGraphicFramePr>
        <p:xfrm>
          <a:off x="8200211" y="1425070"/>
          <a:ext cx="3852000" cy="421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Metin kutusu 6"/>
          <p:cNvSpPr txBox="1"/>
          <p:nvPr/>
        </p:nvSpPr>
        <p:spPr>
          <a:xfrm>
            <a:off x="2195113" y="969794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BÜT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Metin kutusu 7"/>
          <p:cNvSpPr txBox="1"/>
          <p:nvPr/>
        </p:nvSpPr>
        <p:spPr>
          <a:xfrm>
            <a:off x="6141739" y="969794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TGM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10053371" y="969794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TBTF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Sağ Ayraç 9"/>
          <p:cNvSpPr/>
          <p:nvPr/>
        </p:nvSpPr>
        <p:spPr>
          <a:xfrm rot="5400000">
            <a:off x="8791307" y="4715693"/>
            <a:ext cx="326571" cy="1815737"/>
          </a:xfrm>
          <a:prstGeom prst="righ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1" name="Metin kutusu 10"/>
          <p:cNvSpPr txBox="1"/>
          <p:nvPr/>
        </p:nvSpPr>
        <p:spPr>
          <a:xfrm>
            <a:off x="8575269" y="6020765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%77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Sağ Ayraç 11"/>
          <p:cNvSpPr/>
          <p:nvPr/>
        </p:nvSpPr>
        <p:spPr>
          <a:xfrm rot="5400000">
            <a:off x="4979145" y="4700878"/>
            <a:ext cx="326571" cy="1815737"/>
          </a:xfrm>
          <a:prstGeom prst="righ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3" name="Metin kutusu 12"/>
          <p:cNvSpPr txBox="1"/>
          <p:nvPr/>
        </p:nvSpPr>
        <p:spPr>
          <a:xfrm>
            <a:off x="4763107" y="6005950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%78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Sağ Ayraç 13"/>
          <p:cNvSpPr/>
          <p:nvPr/>
        </p:nvSpPr>
        <p:spPr>
          <a:xfrm rot="5400000">
            <a:off x="998203" y="4689566"/>
            <a:ext cx="326571" cy="1815737"/>
          </a:xfrm>
          <a:prstGeom prst="righ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5" name="Metin kutusu 14"/>
          <p:cNvSpPr txBox="1"/>
          <p:nvPr/>
        </p:nvSpPr>
        <p:spPr>
          <a:xfrm>
            <a:off x="782165" y="5994638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%76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815174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1727" y="205299"/>
            <a:ext cx="743344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800" b="1" dirty="0">
                <a:latin typeface="Arial" panose="020B0604020202020204" pitchFamily="34" charset="0"/>
                <a:cs typeface="Arial" panose="020B0604020202020204" pitchFamily="34" charset="0"/>
              </a:rPr>
              <a:t>Kantinin fiziksel ortamının uygunluğundan</a:t>
            </a:r>
          </a:p>
        </p:txBody>
      </p:sp>
      <p:cxnSp>
        <p:nvCxnSpPr>
          <p:cNvPr id="3" name="Straight Connector 2"/>
          <p:cNvCxnSpPr/>
          <p:nvPr/>
        </p:nvCxnSpPr>
        <p:spPr>
          <a:xfrm flipV="1">
            <a:off x="-80677" y="927849"/>
            <a:ext cx="12344400" cy="0"/>
          </a:xfrm>
          <a:prstGeom prst="line">
            <a:avLst/>
          </a:prstGeom>
          <a:ln w="571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Grafik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4588012"/>
              </p:ext>
            </p:extLst>
          </p:nvPr>
        </p:nvGraphicFramePr>
        <p:xfrm>
          <a:off x="287385" y="1441486"/>
          <a:ext cx="3852000" cy="421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Grafik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10028691"/>
              </p:ext>
            </p:extLst>
          </p:nvPr>
        </p:nvGraphicFramePr>
        <p:xfrm>
          <a:off x="4302885" y="1441486"/>
          <a:ext cx="3852000" cy="421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Grafik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25262337"/>
              </p:ext>
            </p:extLst>
          </p:nvPr>
        </p:nvGraphicFramePr>
        <p:xfrm>
          <a:off x="8301450" y="1433547"/>
          <a:ext cx="3852000" cy="421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Metin kutusu 6"/>
          <p:cNvSpPr txBox="1"/>
          <p:nvPr/>
        </p:nvSpPr>
        <p:spPr>
          <a:xfrm>
            <a:off x="2351869" y="969794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BÜT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Metin kutusu 7"/>
          <p:cNvSpPr txBox="1"/>
          <p:nvPr/>
        </p:nvSpPr>
        <p:spPr>
          <a:xfrm>
            <a:off x="6272369" y="969794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TGM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10184001" y="969794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TBTF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Sağ Ayraç 9"/>
          <p:cNvSpPr/>
          <p:nvPr/>
        </p:nvSpPr>
        <p:spPr>
          <a:xfrm rot="5400000">
            <a:off x="8921937" y="4715693"/>
            <a:ext cx="326571" cy="1815737"/>
          </a:xfrm>
          <a:prstGeom prst="righ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1" name="Metin kutusu 10"/>
          <p:cNvSpPr txBox="1"/>
          <p:nvPr/>
        </p:nvSpPr>
        <p:spPr>
          <a:xfrm>
            <a:off x="8705899" y="6020765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%92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Sağ Ayraç 11"/>
          <p:cNvSpPr/>
          <p:nvPr/>
        </p:nvSpPr>
        <p:spPr>
          <a:xfrm rot="5400000">
            <a:off x="4979145" y="4700878"/>
            <a:ext cx="326571" cy="1815737"/>
          </a:xfrm>
          <a:prstGeom prst="righ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3" name="Metin kutusu 12"/>
          <p:cNvSpPr txBox="1"/>
          <p:nvPr/>
        </p:nvSpPr>
        <p:spPr>
          <a:xfrm>
            <a:off x="4763107" y="6005950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%98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Sağ Ayraç 13"/>
          <p:cNvSpPr/>
          <p:nvPr/>
        </p:nvSpPr>
        <p:spPr>
          <a:xfrm rot="5400000">
            <a:off x="998203" y="4689566"/>
            <a:ext cx="326571" cy="1815737"/>
          </a:xfrm>
          <a:prstGeom prst="righ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5" name="Metin kutusu 14"/>
          <p:cNvSpPr txBox="1"/>
          <p:nvPr/>
        </p:nvSpPr>
        <p:spPr>
          <a:xfrm>
            <a:off x="782165" y="5994638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%86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707111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1727" y="205299"/>
            <a:ext cx="1191544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800" b="1" dirty="0">
                <a:latin typeface="Arial" panose="020B0604020202020204" pitchFamily="34" charset="0"/>
                <a:cs typeface="Arial" panose="020B0604020202020204" pitchFamily="34" charset="0"/>
              </a:rPr>
              <a:t>Fakültedeki tuvalet ve lavaboların yeterli sayıda ve temiz olmasından</a:t>
            </a:r>
          </a:p>
        </p:txBody>
      </p:sp>
      <p:cxnSp>
        <p:nvCxnSpPr>
          <p:cNvPr id="3" name="Straight Connector 2"/>
          <p:cNvCxnSpPr/>
          <p:nvPr/>
        </p:nvCxnSpPr>
        <p:spPr>
          <a:xfrm flipV="1">
            <a:off x="-80677" y="927849"/>
            <a:ext cx="12344400" cy="0"/>
          </a:xfrm>
          <a:prstGeom prst="line">
            <a:avLst/>
          </a:prstGeom>
          <a:ln w="571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Grafik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76354555"/>
              </p:ext>
            </p:extLst>
          </p:nvPr>
        </p:nvGraphicFramePr>
        <p:xfrm>
          <a:off x="287386" y="1428787"/>
          <a:ext cx="3852000" cy="421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Grafik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28018325"/>
              </p:ext>
            </p:extLst>
          </p:nvPr>
        </p:nvGraphicFramePr>
        <p:xfrm>
          <a:off x="4281353" y="1428787"/>
          <a:ext cx="3852000" cy="421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Grafik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93142552"/>
              </p:ext>
            </p:extLst>
          </p:nvPr>
        </p:nvGraphicFramePr>
        <p:xfrm>
          <a:off x="8288384" y="1428787"/>
          <a:ext cx="3852000" cy="421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Metin kutusu 6"/>
          <p:cNvSpPr txBox="1"/>
          <p:nvPr/>
        </p:nvSpPr>
        <p:spPr>
          <a:xfrm>
            <a:off x="2351869" y="969794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BÜT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Metin kutusu 7"/>
          <p:cNvSpPr txBox="1"/>
          <p:nvPr/>
        </p:nvSpPr>
        <p:spPr>
          <a:xfrm>
            <a:off x="6207054" y="969794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TGM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10079497" y="969794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TBTF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Sağ Ayraç 9"/>
          <p:cNvSpPr/>
          <p:nvPr/>
        </p:nvSpPr>
        <p:spPr>
          <a:xfrm rot="5400000">
            <a:off x="8974189" y="4715693"/>
            <a:ext cx="326571" cy="1815737"/>
          </a:xfrm>
          <a:prstGeom prst="righ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1" name="Metin kutusu 10"/>
          <p:cNvSpPr txBox="1"/>
          <p:nvPr/>
        </p:nvSpPr>
        <p:spPr>
          <a:xfrm>
            <a:off x="8758151" y="6020765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%84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Sağ Ayraç 11"/>
          <p:cNvSpPr/>
          <p:nvPr/>
        </p:nvSpPr>
        <p:spPr>
          <a:xfrm rot="5400000">
            <a:off x="4979145" y="4700878"/>
            <a:ext cx="326571" cy="1815737"/>
          </a:xfrm>
          <a:prstGeom prst="righ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3" name="Metin kutusu 12"/>
          <p:cNvSpPr txBox="1"/>
          <p:nvPr/>
        </p:nvSpPr>
        <p:spPr>
          <a:xfrm>
            <a:off x="4763107" y="6005950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%84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Sağ Ayraç 13"/>
          <p:cNvSpPr/>
          <p:nvPr/>
        </p:nvSpPr>
        <p:spPr>
          <a:xfrm rot="5400000">
            <a:off x="998203" y="4689566"/>
            <a:ext cx="326571" cy="1815737"/>
          </a:xfrm>
          <a:prstGeom prst="righ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5" name="Metin kutusu 14"/>
          <p:cNvSpPr txBox="1"/>
          <p:nvPr/>
        </p:nvSpPr>
        <p:spPr>
          <a:xfrm>
            <a:off x="782165" y="5994638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%84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605297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1727" y="205299"/>
            <a:ext cx="1074685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800" b="1" dirty="0">
                <a:latin typeface="Arial" panose="020B0604020202020204" pitchFamily="34" charset="0"/>
                <a:cs typeface="Arial" panose="020B0604020202020204" pitchFamily="34" charset="0"/>
              </a:rPr>
              <a:t>Engelliler için uygun fiziksel koşulların </a:t>
            </a:r>
            <a:r>
              <a:rPr lang="tr-T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sağlanmış </a:t>
            </a:r>
            <a:r>
              <a:rPr lang="tr-TR" sz="2800" b="1" dirty="0">
                <a:latin typeface="Arial" panose="020B0604020202020204" pitchFamily="34" charset="0"/>
                <a:cs typeface="Arial" panose="020B0604020202020204" pitchFamily="34" charset="0"/>
              </a:rPr>
              <a:t>olmasından</a:t>
            </a:r>
          </a:p>
        </p:txBody>
      </p:sp>
      <p:cxnSp>
        <p:nvCxnSpPr>
          <p:cNvPr id="3" name="Straight Connector 2"/>
          <p:cNvCxnSpPr/>
          <p:nvPr/>
        </p:nvCxnSpPr>
        <p:spPr>
          <a:xfrm flipV="1">
            <a:off x="-152400" y="914779"/>
            <a:ext cx="12344400" cy="0"/>
          </a:xfrm>
          <a:prstGeom prst="line">
            <a:avLst/>
          </a:prstGeom>
          <a:ln w="571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Grafik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59068976"/>
              </p:ext>
            </p:extLst>
          </p:nvPr>
        </p:nvGraphicFramePr>
        <p:xfrm>
          <a:off x="274322" y="1754382"/>
          <a:ext cx="3852000" cy="421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Grafik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79044724"/>
              </p:ext>
            </p:extLst>
          </p:nvPr>
        </p:nvGraphicFramePr>
        <p:xfrm>
          <a:off x="4245430" y="1754382"/>
          <a:ext cx="3852000" cy="421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Grafik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20243791"/>
              </p:ext>
            </p:extLst>
          </p:nvPr>
        </p:nvGraphicFramePr>
        <p:xfrm>
          <a:off x="8312105" y="1754382"/>
          <a:ext cx="3852000" cy="421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Metin kutusu 6"/>
          <p:cNvSpPr txBox="1"/>
          <p:nvPr/>
        </p:nvSpPr>
        <p:spPr>
          <a:xfrm>
            <a:off x="2391058" y="1204928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BÜT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Metin kutusu 7"/>
          <p:cNvSpPr txBox="1"/>
          <p:nvPr/>
        </p:nvSpPr>
        <p:spPr>
          <a:xfrm>
            <a:off x="6246243" y="1204928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TGM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10157875" y="1204928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TBTF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Sağ Ayraç 9"/>
          <p:cNvSpPr/>
          <p:nvPr/>
        </p:nvSpPr>
        <p:spPr>
          <a:xfrm rot="5400000">
            <a:off x="9039504" y="4976953"/>
            <a:ext cx="326571" cy="1815737"/>
          </a:xfrm>
          <a:prstGeom prst="righ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1" name="Metin kutusu 10"/>
          <p:cNvSpPr txBox="1"/>
          <p:nvPr/>
        </p:nvSpPr>
        <p:spPr>
          <a:xfrm>
            <a:off x="8823466" y="6282025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%88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Sağ Ayraç 11"/>
          <p:cNvSpPr/>
          <p:nvPr/>
        </p:nvSpPr>
        <p:spPr>
          <a:xfrm rot="5400000">
            <a:off x="4979145" y="5001327"/>
            <a:ext cx="326571" cy="1815737"/>
          </a:xfrm>
          <a:prstGeom prst="righ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3" name="Metin kutusu 12"/>
          <p:cNvSpPr txBox="1"/>
          <p:nvPr/>
        </p:nvSpPr>
        <p:spPr>
          <a:xfrm>
            <a:off x="4763107" y="6306399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%90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Sağ Ayraç 13"/>
          <p:cNvSpPr/>
          <p:nvPr/>
        </p:nvSpPr>
        <p:spPr>
          <a:xfrm rot="5400000">
            <a:off x="998203" y="4990015"/>
            <a:ext cx="326571" cy="1815737"/>
          </a:xfrm>
          <a:prstGeom prst="righ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5" name="Metin kutusu 14"/>
          <p:cNvSpPr txBox="1"/>
          <p:nvPr/>
        </p:nvSpPr>
        <p:spPr>
          <a:xfrm>
            <a:off x="782165" y="6295087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%86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070376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1727" y="205299"/>
            <a:ext cx="819006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800" b="1" dirty="0">
                <a:latin typeface="Arial" panose="020B0604020202020204" pitchFamily="34" charset="0"/>
                <a:cs typeface="Arial" panose="020B0604020202020204" pitchFamily="34" charset="0"/>
              </a:rPr>
              <a:t>Geri dönüşüm hizmetlerinin yeterli olmasından</a:t>
            </a:r>
          </a:p>
        </p:txBody>
      </p:sp>
      <p:cxnSp>
        <p:nvCxnSpPr>
          <p:cNvPr id="3" name="Straight Connector 2"/>
          <p:cNvCxnSpPr/>
          <p:nvPr/>
        </p:nvCxnSpPr>
        <p:spPr>
          <a:xfrm flipV="1">
            <a:off x="-80677" y="927849"/>
            <a:ext cx="12344400" cy="0"/>
          </a:xfrm>
          <a:prstGeom prst="line">
            <a:avLst/>
          </a:prstGeom>
          <a:ln w="571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Grafik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25692514"/>
              </p:ext>
            </p:extLst>
          </p:nvPr>
        </p:nvGraphicFramePr>
        <p:xfrm>
          <a:off x="261259" y="1636108"/>
          <a:ext cx="3852000" cy="421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Grafik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08263317"/>
              </p:ext>
            </p:extLst>
          </p:nvPr>
        </p:nvGraphicFramePr>
        <p:xfrm>
          <a:off x="4258493" y="1636108"/>
          <a:ext cx="3852000" cy="421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Grafik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35854200"/>
              </p:ext>
            </p:extLst>
          </p:nvPr>
        </p:nvGraphicFramePr>
        <p:xfrm>
          <a:off x="8174599" y="1636110"/>
          <a:ext cx="3852000" cy="421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Metin kutusu 6"/>
          <p:cNvSpPr txBox="1"/>
          <p:nvPr/>
        </p:nvSpPr>
        <p:spPr>
          <a:xfrm>
            <a:off x="2469436" y="969794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BÜT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Metin kutusu 7"/>
          <p:cNvSpPr txBox="1"/>
          <p:nvPr/>
        </p:nvSpPr>
        <p:spPr>
          <a:xfrm>
            <a:off x="6350747" y="969794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TGM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10184001" y="969794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TBTF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Sağ Ayraç 9"/>
          <p:cNvSpPr/>
          <p:nvPr/>
        </p:nvSpPr>
        <p:spPr>
          <a:xfrm rot="5400000">
            <a:off x="8895811" y="4846323"/>
            <a:ext cx="326571" cy="1815737"/>
          </a:xfrm>
          <a:prstGeom prst="righ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1" name="Metin kutusu 10"/>
          <p:cNvSpPr txBox="1"/>
          <p:nvPr/>
        </p:nvSpPr>
        <p:spPr>
          <a:xfrm>
            <a:off x="8679773" y="6151395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%69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Sağ Ayraç 11"/>
          <p:cNvSpPr/>
          <p:nvPr/>
        </p:nvSpPr>
        <p:spPr>
          <a:xfrm rot="5400000">
            <a:off x="4979145" y="4909886"/>
            <a:ext cx="326571" cy="1815737"/>
          </a:xfrm>
          <a:prstGeom prst="righ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3" name="Metin kutusu 12"/>
          <p:cNvSpPr txBox="1"/>
          <p:nvPr/>
        </p:nvSpPr>
        <p:spPr>
          <a:xfrm>
            <a:off x="4763107" y="6214958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%64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Sağ Ayraç 13"/>
          <p:cNvSpPr/>
          <p:nvPr/>
        </p:nvSpPr>
        <p:spPr>
          <a:xfrm rot="5400000">
            <a:off x="998203" y="4898574"/>
            <a:ext cx="326571" cy="1815737"/>
          </a:xfrm>
          <a:prstGeom prst="righ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5" name="Metin kutusu 14"/>
          <p:cNvSpPr txBox="1"/>
          <p:nvPr/>
        </p:nvSpPr>
        <p:spPr>
          <a:xfrm>
            <a:off x="782165" y="6203646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%76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849393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1727" y="205299"/>
            <a:ext cx="909095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800" b="1" dirty="0">
                <a:latin typeface="Arial" panose="020B0604020202020204" pitchFamily="34" charset="0"/>
                <a:cs typeface="Arial" panose="020B0604020202020204" pitchFamily="34" charset="0"/>
              </a:rPr>
              <a:t>Fakültemizdeki güvenlik önlemlerinin yeterliliğinden</a:t>
            </a:r>
          </a:p>
        </p:txBody>
      </p:sp>
      <p:cxnSp>
        <p:nvCxnSpPr>
          <p:cNvPr id="3" name="Straight Connector 2"/>
          <p:cNvCxnSpPr/>
          <p:nvPr/>
        </p:nvCxnSpPr>
        <p:spPr>
          <a:xfrm flipV="1">
            <a:off x="-80677" y="927849"/>
            <a:ext cx="12344400" cy="0"/>
          </a:xfrm>
          <a:prstGeom prst="line">
            <a:avLst/>
          </a:prstGeom>
          <a:ln w="571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Grafik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62221895"/>
              </p:ext>
            </p:extLst>
          </p:nvPr>
        </p:nvGraphicFramePr>
        <p:xfrm>
          <a:off x="298150" y="1841366"/>
          <a:ext cx="3852000" cy="421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Grafik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09307826"/>
              </p:ext>
            </p:extLst>
          </p:nvPr>
        </p:nvGraphicFramePr>
        <p:xfrm>
          <a:off x="4298368" y="1841366"/>
          <a:ext cx="3852000" cy="421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Grafik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48225773"/>
              </p:ext>
            </p:extLst>
          </p:nvPr>
        </p:nvGraphicFramePr>
        <p:xfrm>
          <a:off x="8226852" y="1857242"/>
          <a:ext cx="3852000" cy="421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Metin kutusu 6"/>
          <p:cNvSpPr txBox="1"/>
          <p:nvPr/>
        </p:nvSpPr>
        <p:spPr>
          <a:xfrm>
            <a:off x="2377995" y="1296369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BÜT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Metin kutusu 7"/>
          <p:cNvSpPr txBox="1"/>
          <p:nvPr/>
        </p:nvSpPr>
        <p:spPr>
          <a:xfrm>
            <a:off x="6193991" y="1296369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TGM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10184001" y="1296369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TBTF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Sağ Ayraç 9"/>
          <p:cNvSpPr/>
          <p:nvPr/>
        </p:nvSpPr>
        <p:spPr>
          <a:xfrm rot="5400000">
            <a:off x="8908874" y="5094520"/>
            <a:ext cx="326571" cy="1815737"/>
          </a:xfrm>
          <a:prstGeom prst="righ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1" name="Metin kutusu 10"/>
          <p:cNvSpPr txBox="1"/>
          <p:nvPr/>
        </p:nvSpPr>
        <p:spPr>
          <a:xfrm>
            <a:off x="8692836" y="6399592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%84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Sağ Ayraç 11"/>
          <p:cNvSpPr/>
          <p:nvPr/>
        </p:nvSpPr>
        <p:spPr>
          <a:xfrm rot="5400000">
            <a:off x="4979145" y="5105831"/>
            <a:ext cx="326571" cy="1815737"/>
          </a:xfrm>
          <a:prstGeom prst="righ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3" name="Metin kutusu 12"/>
          <p:cNvSpPr txBox="1"/>
          <p:nvPr/>
        </p:nvSpPr>
        <p:spPr>
          <a:xfrm>
            <a:off x="4763107" y="6410903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%92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Sağ Ayraç 13"/>
          <p:cNvSpPr/>
          <p:nvPr/>
        </p:nvSpPr>
        <p:spPr>
          <a:xfrm rot="5400000">
            <a:off x="998203" y="5094519"/>
            <a:ext cx="326571" cy="1815737"/>
          </a:xfrm>
          <a:prstGeom prst="righ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5" name="Metin kutusu 14"/>
          <p:cNvSpPr txBox="1"/>
          <p:nvPr/>
        </p:nvSpPr>
        <p:spPr>
          <a:xfrm>
            <a:off x="782165" y="6399591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%73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497046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ikdörtgen 2"/>
          <p:cNvSpPr/>
          <p:nvPr/>
        </p:nvSpPr>
        <p:spPr>
          <a:xfrm>
            <a:off x="1881826" y="3124019"/>
            <a:ext cx="842249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800" b="1" dirty="0">
                <a:latin typeface="Arial" panose="020B0604020202020204" pitchFamily="34" charset="0"/>
                <a:cs typeface="Arial" panose="020B0604020202020204" pitchFamily="34" charset="0"/>
              </a:rPr>
              <a:t>BÖLÜM 3: EĞİTİM PROGRAMLARI VE ÖĞRETİM</a:t>
            </a:r>
          </a:p>
        </p:txBody>
      </p:sp>
    </p:spTree>
    <p:extLst>
      <p:ext uri="{BB962C8B-B14F-4D97-AF65-F5344CB8AC3E}">
        <p14:creationId xmlns:p14="http://schemas.microsoft.com/office/powerpoint/2010/main" val="331980107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1727" y="205299"/>
            <a:ext cx="1078692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800" b="1" dirty="0">
                <a:latin typeface="Arial" panose="020B0604020202020204" pitchFamily="34" charset="0"/>
                <a:cs typeface="Arial" panose="020B0604020202020204" pitchFamily="34" charset="0"/>
              </a:rPr>
              <a:t>Ders programımızın hedeflerinin açıkça belirtilmiş olmasından</a:t>
            </a:r>
          </a:p>
        </p:txBody>
      </p:sp>
      <p:cxnSp>
        <p:nvCxnSpPr>
          <p:cNvPr id="3" name="Straight Connector 2"/>
          <p:cNvCxnSpPr/>
          <p:nvPr/>
        </p:nvCxnSpPr>
        <p:spPr>
          <a:xfrm flipV="1">
            <a:off x="-80677" y="927849"/>
            <a:ext cx="12344400" cy="0"/>
          </a:xfrm>
          <a:prstGeom prst="line">
            <a:avLst/>
          </a:prstGeom>
          <a:ln w="571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Grafik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49994428"/>
              </p:ext>
            </p:extLst>
          </p:nvPr>
        </p:nvGraphicFramePr>
        <p:xfrm>
          <a:off x="115268" y="1406785"/>
          <a:ext cx="3852000" cy="421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Grafik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484026"/>
              </p:ext>
            </p:extLst>
          </p:nvPr>
        </p:nvGraphicFramePr>
        <p:xfrm>
          <a:off x="4070114" y="1438535"/>
          <a:ext cx="3852000" cy="421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Grafik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66870770"/>
              </p:ext>
            </p:extLst>
          </p:nvPr>
        </p:nvGraphicFramePr>
        <p:xfrm>
          <a:off x="8064598" y="1438535"/>
          <a:ext cx="3852000" cy="421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Metin kutusu 6"/>
          <p:cNvSpPr txBox="1"/>
          <p:nvPr/>
        </p:nvSpPr>
        <p:spPr>
          <a:xfrm>
            <a:off x="2064483" y="969794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BÜT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Metin kutusu 7"/>
          <p:cNvSpPr txBox="1"/>
          <p:nvPr/>
        </p:nvSpPr>
        <p:spPr>
          <a:xfrm>
            <a:off x="6063361" y="969794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TGM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9974993" y="969794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TBTF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Sağ Ayraç 9"/>
          <p:cNvSpPr/>
          <p:nvPr/>
        </p:nvSpPr>
        <p:spPr>
          <a:xfrm rot="5400000">
            <a:off x="8791307" y="4715693"/>
            <a:ext cx="326571" cy="1815737"/>
          </a:xfrm>
          <a:prstGeom prst="righ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1" name="Metin kutusu 10"/>
          <p:cNvSpPr txBox="1"/>
          <p:nvPr/>
        </p:nvSpPr>
        <p:spPr>
          <a:xfrm>
            <a:off x="8575269" y="6020765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%85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Sağ Ayraç 11"/>
          <p:cNvSpPr/>
          <p:nvPr/>
        </p:nvSpPr>
        <p:spPr>
          <a:xfrm rot="5400000">
            <a:off x="4750514" y="4715693"/>
            <a:ext cx="326571" cy="1815737"/>
          </a:xfrm>
          <a:prstGeom prst="righ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3" name="Metin kutusu 12"/>
          <p:cNvSpPr txBox="1"/>
          <p:nvPr/>
        </p:nvSpPr>
        <p:spPr>
          <a:xfrm>
            <a:off x="4534476" y="6020765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%82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Sağ Ayraç 13"/>
          <p:cNvSpPr/>
          <p:nvPr/>
        </p:nvSpPr>
        <p:spPr>
          <a:xfrm rot="5400000">
            <a:off x="770709" y="4734106"/>
            <a:ext cx="326571" cy="1815737"/>
          </a:xfrm>
          <a:prstGeom prst="righ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5" name="Metin kutusu 14"/>
          <p:cNvSpPr txBox="1"/>
          <p:nvPr/>
        </p:nvSpPr>
        <p:spPr>
          <a:xfrm>
            <a:off x="554671" y="6039178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%89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670904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1727" y="205299"/>
            <a:ext cx="707437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800" b="1" dirty="0">
                <a:latin typeface="Arial" panose="020B0604020202020204" pitchFamily="34" charset="0"/>
                <a:cs typeface="Arial" panose="020B0604020202020204" pitchFamily="34" charset="0"/>
              </a:rPr>
              <a:t>Ders programlarının güncellenmesinden</a:t>
            </a:r>
          </a:p>
        </p:txBody>
      </p:sp>
      <p:cxnSp>
        <p:nvCxnSpPr>
          <p:cNvPr id="3" name="Straight Connector 2"/>
          <p:cNvCxnSpPr/>
          <p:nvPr/>
        </p:nvCxnSpPr>
        <p:spPr>
          <a:xfrm flipV="1">
            <a:off x="-80677" y="927849"/>
            <a:ext cx="12344400" cy="0"/>
          </a:xfrm>
          <a:prstGeom prst="line">
            <a:avLst/>
          </a:prstGeom>
          <a:ln w="571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Grafik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21360012"/>
              </p:ext>
            </p:extLst>
          </p:nvPr>
        </p:nvGraphicFramePr>
        <p:xfrm>
          <a:off x="52251" y="1388663"/>
          <a:ext cx="4090737" cy="4252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Grafik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39011378"/>
              </p:ext>
            </p:extLst>
          </p:nvPr>
        </p:nvGraphicFramePr>
        <p:xfrm>
          <a:off x="4142989" y="1388663"/>
          <a:ext cx="4138863" cy="4252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Grafik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93802081"/>
              </p:ext>
            </p:extLst>
          </p:nvPr>
        </p:nvGraphicFramePr>
        <p:xfrm>
          <a:off x="8281852" y="1368192"/>
          <a:ext cx="4034123" cy="42730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Metin kutusu 6"/>
          <p:cNvSpPr txBox="1"/>
          <p:nvPr/>
        </p:nvSpPr>
        <p:spPr>
          <a:xfrm>
            <a:off x="2299617" y="969794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BÜT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Metin kutusu 7"/>
          <p:cNvSpPr txBox="1"/>
          <p:nvPr/>
        </p:nvSpPr>
        <p:spPr>
          <a:xfrm>
            <a:off x="6298495" y="969794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TGM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10210127" y="969794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TBTF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Sağ Ayraç 9"/>
          <p:cNvSpPr/>
          <p:nvPr/>
        </p:nvSpPr>
        <p:spPr>
          <a:xfrm rot="5400000">
            <a:off x="8882748" y="4715693"/>
            <a:ext cx="326571" cy="1815737"/>
          </a:xfrm>
          <a:prstGeom prst="righ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1" name="Metin kutusu 10"/>
          <p:cNvSpPr txBox="1"/>
          <p:nvPr/>
        </p:nvSpPr>
        <p:spPr>
          <a:xfrm>
            <a:off x="8666710" y="6020765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%93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Sağ Ayraç 11"/>
          <p:cNvSpPr/>
          <p:nvPr/>
        </p:nvSpPr>
        <p:spPr>
          <a:xfrm rot="5400000">
            <a:off x="4776640" y="4715693"/>
            <a:ext cx="326571" cy="1815737"/>
          </a:xfrm>
          <a:prstGeom prst="righ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3" name="Metin kutusu 12"/>
          <p:cNvSpPr txBox="1"/>
          <p:nvPr/>
        </p:nvSpPr>
        <p:spPr>
          <a:xfrm>
            <a:off x="4560602" y="6020765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%94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Sağ Ayraç 13"/>
          <p:cNvSpPr/>
          <p:nvPr/>
        </p:nvSpPr>
        <p:spPr>
          <a:xfrm rot="5400000">
            <a:off x="796835" y="4734106"/>
            <a:ext cx="326571" cy="1815737"/>
          </a:xfrm>
          <a:prstGeom prst="righ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5" name="Metin kutusu 14"/>
          <p:cNvSpPr txBox="1"/>
          <p:nvPr/>
        </p:nvSpPr>
        <p:spPr>
          <a:xfrm>
            <a:off x="580797" y="6039178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%92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067788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1727" y="205299"/>
            <a:ext cx="1112997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800" b="1" dirty="0">
                <a:latin typeface="Arial" panose="020B0604020202020204" pitchFamily="34" charset="0"/>
                <a:cs typeface="Arial" panose="020B0604020202020204" pitchFamily="34" charset="0"/>
              </a:rPr>
              <a:t>Derslerin bizi çalışma hayatına hazırlamak için planlanmasından</a:t>
            </a:r>
          </a:p>
        </p:txBody>
      </p:sp>
      <p:cxnSp>
        <p:nvCxnSpPr>
          <p:cNvPr id="3" name="Straight Connector 2"/>
          <p:cNvCxnSpPr/>
          <p:nvPr/>
        </p:nvCxnSpPr>
        <p:spPr>
          <a:xfrm flipV="1">
            <a:off x="-80677" y="927849"/>
            <a:ext cx="12344400" cy="0"/>
          </a:xfrm>
          <a:prstGeom prst="line">
            <a:avLst/>
          </a:prstGeom>
          <a:ln w="571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Grafik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26110866"/>
              </p:ext>
            </p:extLst>
          </p:nvPr>
        </p:nvGraphicFramePr>
        <p:xfrm>
          <a:off x="89142" y="1640670"/>
          <a:ext cx="4051098" cy="40004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Grafik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47816031"/>
              </p:ext>
            </p:extLst>
          </p:nvPr>
        </p:nvGraphicFramePr>
        <p:xfrm>
          <a:off x="4140239" y="1640671"/>
          <a:ext cx="3970421" cy="40004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Grafik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7261571"/>
              </p:ext>
            </p:extLst>
          </p:nvPr>
        </p:nvGraphicFramePr>
        <p:xfrm>
          <a:off x="8110660" y="1640671"/>
          <a:ext cx="4251159" cy="40004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Metin kutusu 6"/>
          <p:cNvSpPr txBox="1"/>
          <p:nvPr/>
        </p:nvSpPr>
        <p:spPr>
          <a:xfrm>
            <a:off x="2299617" y="969794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BÜT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Metin kutusu 7"/>
          <p:cNvSpPr txBox="1"/>
          <p:nvPr/>
        </p:nvSpPr>
        <p:spPr>
          <a:xfrm>
            <a:off x="6298495" y="969794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TGM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10210127" y="969794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TBTF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Sağ Ayraç 9"/>
          <p:cNvSpPr/>
          <p:nvPr/>
        </p:nvSpPr>
        <p:spPr>
          <a:xfrm rot="5400000">
            <a:off x="8882748" y="4715693"/>
            <a:ext cx="326571" cy="1815737"/>
          </a:xfrm>
          <a:prstGeom prst="righ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1" name="Metin kutusu 10"/>
          <p:cNvSpPr txBox="1"/>
          <p:nvPr/>
        </p:nvSpPr>
        <p:spPr>
          <a:xfrm>
            <a:off x="8666710" y="6020765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%81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Sağ Ayraç 11"/>
          <p:cNvSpPr/>
          <p:nvPr/>
        </p:nvSpPr>
        <p:spPr>
          <a:xfrm rot="5400000">
            <a:off x="4776640" y="4715693"/>
            <a:ext cx="326571" cy="1815737"/>
          </a:xfrm>
          <a:prstGeom prst="righ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3" name="Metin kutusu 12"/>
          <p:cNvSpPr txBox="1"/>
          <p:nvPr/>
        </p:nvSpPr>
        <p:spPr>
          <a:xfrm>
            <a:off x="4560602" y="6020765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%78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Sağ Ayraç 13"/>
          <p:cNvSpPr/>
          <p:nvPr/>
        </p:nvSpPr>
        <p:spPr>
          <a:xfrm rot="5400000">
            <a:off x="796835" y="4734106"/>
            <a:ext cx="326571" cy="1815737"/>
          </a:xfrm>
          <a:prstGeom prst="righ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5" name="Metin kutusu 14"/>
          <p:cNvSpPr txBox="1"/>
          <p:nvPr/>
        </p:nvSpPr>
        <p:spPr>
          <a:xfrm>
            <a:off x="580797" y="6039178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%84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96236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1727" y="205299"/>
            <a:ext cx="501772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Hangi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liseden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mezunsunuz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 flipV="1">
            <a:off x="-80677" y="927849"/>
            <a:ext cx="12344400" cy="0"/>
          </a:xfrm>
          <a:prstGeom prst="line">
            <a:avLst/>
          </a:prstGeom>
          <a:ln w="571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72794826"/>
              </p:ext>
            </p:extLst>
          </p:nvPr>
        </p:nvGraphicFramePr>
        <p:xfrm>
          <a:off x="-664768" y="2316438"/>
          <a:ext cx="4576167" cy="27759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14995805"/>
              </p:ext>
            </p:extLst>
          </p:nvPr>
        </p:nvGraphicFramePr>
        <p:xfrm>
          <a:off x="2828820" y="2305739"/>
          <a:ext cx="4576167" cy="27759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808902"/>
              </p:ext>
            </p:extLst>
          </p:nvPr>
        </p:nvGraphicFramePr>
        <p:xfrm>
          <a:off x="7232284" y="2293632"/>
          <a:ext cx="4572000" cy="28139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" name="Dikdörtgen 2"/>
          <p:cNvSpPr/>
          <p:nvPr/>
        </p:nvSpPr>
        <p:spPr>
          <a:xfrm>
            <a:off x="549464" y="1157076"/>
            <a:ext cx="180000" cy="180000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Metin kutusu 8"/>
          <p:cNvSpPr txBox="1"/>
          <p:nvPr/>
        </p:nvSpPr>
        <p:spPr>
          <a:xfrm>
            <a:off x="719190" y="1098347"/>
            <a:ext cx="9041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Düz lise</a:t>
            </a:r>
            <a:endParaRPr lang="tr-TR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Dikdörtgen 9"/>
          <p:cNvSpPr/>
          <p:nvPr/>
        </p:nvSpPr>
        <p:spPr>
          <a:xfrm>
            <a:off x="1775716" y="1157076"/>
            <a:ext cx="180000" cy="180000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1" name="Metin kutusu 10"/>
          <p:cNvSpPr txBox="1"/>
          <p:nvPr/>
        </p:nvSpPr>
        <p:spPr>
          <a:xfrm>
            <a:off x="1945441" y="1098347"/>
            <a:ext cx="159914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Anadolu lisesi</a:t>
            </a:r>
            <a:endParaRPr lang="tr-TR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Dikdörtgen 11"/>
          <p:cNvSpPr/>
          <p:nvPr/>
        </p:nvSpPr>
        <p:spPr>
          <a:xfrm>
            <a:off x="3527259" y="1171253"/>
            <a:ext cx="180000" cy="180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3" name="Metin kutusu 12"/>
          <p:cNvSpPr txBox="1"/>
          <p:nvPr/>
        </p:nvSpPr>
        <p:spPr>
          <a:xfrm>
            <a:off x="3696984" y="1112524"/>
            <a:ext cx="117296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Fen lisesi</a:t>
            </a:r>
            <a:endParaRPr lang="tr-TR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4869951" y="1157076"/>
            <a:ext cx="180000" cy="180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5" name="Metin kutusu 14"/>
          <p:cNvSpPr txBox="1"/>
          <p:nvPr/>
        </p:nvSpPr>
        <p:spPr>
          <a:xfrm>
            <a:off x="5039676" y="1098347"/>
            <a:ext cx="199812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İmam Hatip lisesi</a:t>
            </a:r>
            <a:endParaRPr lang="tr-TR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Dikdörtgen 16"/>
          <p:cNvSpPr/>
          <p:nvPr/>
        </p:nvSpPr>
        <p:spPr>
          <a:xfrm>
            <a:off x="6868073" y="1148403"/>
            <a:ext cx="180000" cy="180000"/>
          </a:xfrm>
          <a:prstGeom prst="rect">
            <a:avLst/>
          </a:prstGeom>
          <a:solidFill>
            <a:srgbClr val="FF66CC"/>
          </a:solidFill>
          <a:ln>
            <a:solidFill>
              <a:srgbClr val="FF66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8" name="Metin kutusu 17"/>
          <p:cNvSpPr txBox="1"/>
          <p:nvPr/>
        </p:nvSpPr>
        <p:spPr>
          <a:xfrm>
            <a:off x="7037797" y="1089674"/>
            <a:ext cx="220894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Anadolu Meslek lisesi</a:t>
            </a:r>
            <a:endParaRPr lang="tr-TR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Dikdörtgen 20"/>
          <p:cNvSpPr/>
          <p:nvPr/>
        </p:nvSpPr>
        <p:spPr>
          <a:xfrm>
            <a:off x="9258880" y="1171253"/>
            <a:ext cx="180000" cy="180000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2" name="Metin kutusu 21"/>
          <p:cNvSpPr txBox="1"/>
          <p:nvPr/>
        </p:nvSpPr>
        <p:spPr>
          <a:xfrm>
            <a:off x="9428605" y="1112524"/>
            <a:ext cx="18336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Öğretmen lisesi</a:t>
            </a:r>
            <a:endParaRPr lang="tr-TR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Dikdörtgen 24"/>
          <p:cNvSpPr/>
          <p:nvPr/>
        </p:nvSpPr>
        <p:spPr>
          <a:xfrm>
            <a:off x="568280" y="1543203"/>
            <a:ext cx="180000" cy="180000"/>
          </a:xfrm>
          <a:prstGeom prst="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6" name="Metin kutusu 25"/>
          <p:cNvSpPr txBox="1"/>
          <p:nvPr/>
        </p:nvSpPr>
        <p:spPr>
          <a:xfrm>
            <a:off x="738006" y="1484474"/>
            <a:ext cx="118299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Teknik lise</a:t>
            </a:r>
            <a:endParaRPr lang="tr-TR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Dikdörtgen 26"/>
          <p:cNvSpPr/>
          <p:nvPr/>
        </p:nvSpPr>
        <p:spPr>
          <a:xfrm>
            <a:off x="2067597" y="1542557"/>
            <a:ext cx="180000" cy="180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8" name="Metin kutusu 27"/>
          <p:cNvSpPr txBox="1"/>
          <p:nvPr/>
        </p:nvSpPr>
        <p:spPr>
          <a:xfrm>
            <a:off x="2237323" y="1483828"/>
            <a:ext cx="118299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Özel lise</a:t>
            </a:r>
            <a:endParaRPr lang="tr-TR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Metin kutusu 28"/>
          <p:cNvSpPr txBox="1"/>
          <p:nvPr/>
        </p:nvSpPr>
        <p:spPr>
          <a:xfrm>
            <a:off x="1411333" y="1944188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BÜT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Metin kutusu 29"/>
          <p:cNvSpPr txBox="1"/>
          <p:nvPr/>
        </p:nvSpPr>
        <p:spPr>
          <a:xfrm>
            <a:off x="4822376" y="1942015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TGM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Metin kutusu 30"/>
          <p:cNvSpPr txBox="1"/>
          <p:nvPr/>
        </p:nvSpPr>
        <p:spPr>
          <a:xfrm>
            <a:off x="9086709" y="1957251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TBTF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Metin kutusu 31"/>
          <p:cNvSpPr txBox="1"/>
          <p:nvPr/>
        </p:nvSpPr>
        <p:spPr>
          <a:xfrm>
            <a:off x="8248991" y="5460693"/>
            <a:ext cx="7733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%62</a:t>
            </a:r>
            <a:endParaRPr lang="tr-TR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Metin kutusu 32"/>
          <p:cNvSpPr txBox="1"/>
          <p:nvPr/>
        </p:nvSpPr>
        <p:spPr>
          <a:xfrm>
            <a:off x="6536916" y="5460693"/>
            <a:ext cx="159914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Anadolu lisesi</a:t>
            </a:r>
            <a:endParaRPr lang="tr-TR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Metin kutusu 33"/>
          <p:cNvSpPr txBox="1"/>
          <p:nvPr/>
        </p:nvSpPr>
        <p:spPr>
          <a:xfrm>
            <a:off x="6536916" y="5822750"/>
            <a:ext cx="9041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Düz lise</a:t>
            </a:r>
            <a:endParaRPr lang="tr-TR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Metin kutusu 34"/>
          <p:cNvSpPr txBox="1"/>
          <p:nvPr/>
        </p:nvSpPr>
        <p:spPr>
          <a:xfrm>
            <a:off x="8248991" y="5830140"/>
            <a:ext cx="7733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%15</a:t>
            </a:r>
            <a:endParaRPr lang="tr-TR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Metin kutusu 35"/>
          <p:cNvSpPr txBox="1"/>
          <p:nvPr/>
        </p:nvSpPr>
        <p:spPr>
          <a:xfrm>
            <a:off x="6536916" y="6124305"/>
            <a:ext cx="18336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Öğretmen lisesi</a:t>
            </a:r>
            <a:endParaRPr lang="tr-TR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Metin kutusu 36"/>
          <p:cNvSpPr txBox="1"/>
          <p:nvPr/>
        </p:nvSpPr>
        <p:spPr>
          <a:xfrm>
            <a:off x="8248991" y="6134083"/>
            <a:ext cx="7733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%14</a:t>
            </a:r>
            <a:endParaRPr lang="tr-TR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Metin kutusu 37"/>
          <p:cNvSpPr txBox="1"/>
          <p:nvPr/>
        </p:nvSpPr>
        <p:spPr>
          <a:xfrm>
            <a:off x="6536916" y="6446511"/>
            <a:ext cx="118299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Özel lise</a:t>
            </a:r>
            <a:endParaRPr lang="tr-TR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Metin kutusu 38"/>
          <p:cNvSpPr txBox="1"/>
          <p:nvPr/>
        </p:nvSpPr>
        <p:spPr>
          <a:xfrm>
            <a:off x="8257698" y="6446511"/>
            <a:ext cx="7733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%4</a:t>
            </a:r>
            <a:endParaRPr lang="tr-TR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Metin kutusu 39"/>
          <p:cNvSpPr txBox="1"/>
          <p:nvPr/>
        </p:nvSpPr>
        <p:spPr>
          <a:xfrm>
            <a:off x="9423951" y="5479065"/>
            <a:ext cx="220894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Anadolu Meslek lisesi</a:t>
            </a:r>
            <a:endParaRPr lang="tr-TR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Metin kutusu 40"/>
          <p:cNvSpPr txBox="1"/>
          <p:nvPr/>
        </p:nvSpPr>
        <p:spPr>
          <a:xfrm>
            <a:off x="11606770" y="5478523"/>
            <a:ext cx="7733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%2</a:t>
            </a:r>
            <a:endParaRPr lang="tr-TR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Metin kutusu 41"/>
          <p:cNvSpPr txBox="1"/>
          <p:nvPr/>
        </p:nvSpPr>
        <p:spPr>
          <a:xfrm>
            <a:off x="9426303" y="5854605"/>
            <a:ext cx="199812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İmam Hatip lisesi</a:t>
            </a:r>
            <a:endParaRPr lang="tr-TR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Metin kutusu 42"/>
          <p:cNvSpPr txBox="1"/>
          <p:nvPr/>
        </p:nvSpPr>
        <p:spPr>
          <a:xfrm>
            <a:off x="11615477" y="5866057"/>
            <a:ext cx="7733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%1</a:t>
            </a:r>
            <a:endParaRPr lang="tr-TR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Metin kutusu 43"/>
          <p:cNvSpPr txBox="1"/>
          <p:nvPr/>
        </p:nvSpPr>
        <p:spPr>
          <a:xfrm>
            <a:off x="9423763" y="6170339"/>
            <a:ext cx="117296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Fen lisesi</a:t>
            </a:r>
            <a:endParaRPr lang="tr-TR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Metin kutusu 44"/>
          <p:cNvSpPr txBox="1"/>
          <p:nvPr/>
        </p:nvSpPr>
        <p:spPr>
          <a:xfrm>
            <a:off x="11611121" y="6149087"/>
            <a:ext cx="7733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%1</a:t>
            </a:r>
            <a:endParaRPr lang="tr-TR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Metin kutusu 45"/>
          <p:cNvSpPr txBox="1"/>
          <p:nvPr/>
        </p:nvSpPr>
        <p:spPr>
          <a:xfrm>
            <a:off x="9419407" y="6440306"/>
            <a:ext cx="117296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Teknik lise</a:t>
            </a:r>
            <a:endParaRPr lang="tr-TR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Metin kutusu 46"/>
          <p:cNvSpPr txBox="1"/>
          <p:nvPr/>
        </p:nvSpPr>
        <p:spPr>
          <a:xfrm>
            <a:off x="11619828" y="6440306"/>
            <a:ext cx="7733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%1</a:t>
            </a:r>
            <a:endParaRPr lang="tr-TR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Metin kutusu 47"/>
          <p:cNvSpPr txBox="1"/>
          <p:nvPr/>
        </p:nvSpPr>
        <p:spPr>
          <a:xfrm>
            <a:off x="6563092" y="5013699"/>
            <a:ext cx="40831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Fakülte İçi Dağılım</a:t>
            </a:r>
            <a:endParaRPr lang="tr-TR" sz="16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Metin kutusu 48"/>
          <p:cNvSpPr txBox="1"/>
          <p:nvPr/>
        </p:nvSpPr>
        <p:spPr>
          <a:xfrm>
            <a:off x="5279334" y="5469400"/>
            <a:ext cx="7733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%63</a:t>
            </a:r>
            <a:endParaRPr lang="tr-TR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Metin kutusu 49"/>
          <p:cNvSpPr txBox="1"/>
          <p:nvPr/>
        </p:nvSpPr>
        <p:spPr>
          <a:xfrm>
            <a:off x="3515007" y="5469400"/>
            <a:ext cx="159914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Anadolu lisesi</a:t>
            </a:r>
            <a:endParaRPr lang="tr-TR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" name="Metin kutusu 50"/>
          <p:cNvSpPr txBox="1"/>
          <p:nvPr/>
        </p:nvSpPr>
        <p:spPr>
          <a:xfrm>
            <a:off x="3515007" y="5754185"/>
            <a:ext cx="18336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Öğretmen lisesi</a:t>
            </a:r>
            <a:endParaRPr lang="tr-TR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" name="Metin kutusu 51"/>
          <p:cNvSpPr txBox="1"/>
          <p:nvPr/>
        </p:nvSpPr>
        <p:spPr>
          <a:xfrm>
            <a:off x="5279334" y="5763963"/>
            <a:ext cx="7733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%22</a:t>
            </a:r>
            <a:endParaRPr lang="tr-TR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" name="Metin kutusu 52"/>
          <p:cNvSpPr txBox="1"/>
          <p:nvPr/>
        </p:nvSpPr>
        <p:spPr>
          <a:xfrm>
            <a:off x="3515007" y="6076391"/>
            <a:ext cx="118299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Özel lise</a:t>
            </a:r>
            <a:endParaRPr lang="tr-TR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" name="Metin kutusu 53"/>
          <p:cNvSpPr txBox="1"/>
          <p:nvPr/>
        </p:nvSpPr>
        <p:spPr>
          <a:xfrm>
            <a:off x="5288041" y="6076391"/>
            <a:ext cx="7733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%6</a:t>
            </a:r>
            <a:endParaRPr lang="tr-TR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5" name="Metin kutusu 54"/>
          <p:cNvSpPr txBox="1"/>
          <p:nvPr/>
        </p:nvSpPr>
        <p:spPr>
          <a:xfrm>
            <a:off x="3515057" y="5009343"/>
            <a:ext cx="135489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TGM ilk 3</a:t>
            </a:r>
            <a:endParaRPr lang="tr-TR" sz="16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6" name="Metin kutusu 55"/>
          <p:cNvSpPr txBox="1"/>
          <p:nvPr/>
        </p:nvSpPr>
        <p:spPr>
          <a:xfrm>
            <a:off x="2061480" y="5465044"/>
            <a:ext cx="7733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%59</a:t>
            </a:r>
            <a:endParaRPr lang="tr-TR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7" name="Metin kutusu 56"/>
          <p:cNvSpPr txBox="1"/>
          <p:nvPr/>
        </p:nvSpPr>
        <p:spPr>
          <a:xfrm>
            <a:off x="532287" y="5465044"/>
            <a:ext cx="159914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Anadolu lisesi</a:t>
            </a:r>
            <a:endParaRPr lang="tr-TR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8" name="Metin kutusu 57"/>
          <p:cNvSpPr txBox="1"/>
          <p:nvPr/>
        </p:nvSpPr>
        <p:spPr>
          <a:xfrm>
            <a:off x="532287" y="5749829"/>
            <a:ext cx="18336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Düz lise</a:t>
            </a:r>
            <a:endParaRPr lang="tr-TR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9" name="Metin kutusu 58"/>
          <p:cNvSpPr txBox="1"/>
          <p:nvPr/>
        </p:nvSpPr>
        <p:spPr>
          <a:xfrm>
            <a:off x="2061480" y="5759607"/>
            <a:ext cx="7733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%32</a:t>
            </a:r>
            <a:endParaRPr lang="tr-TR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0" name="Metin kutusu 59"/>
          <p:cNvSpPr txBox="1"/>
          <p:nvPr/>
        </p:nvSpPr>
        <p:spPr>
          <a:xfrm>
            <a:off x="532287" y="6072035"/>
            <a:ext cx="118299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Diğer</a:t>
            </a:r>
            <a:endParaRPr lang="tr-TR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Metin kutusu 60"/>
          <p:cNvSpPr txBox="1"/>
          <p:nvPr/>
        </p:nvSpPr>
        <p:spPr>
          <a:xfrm>
            <a:off x="2070187" y="6072035"/>
            <a:ext cx="7733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%3</a:t>
            </a:r>
            <a:endParaRPr lang="tr-TR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2" name="Metin kutusu 61"/>
          <p:cNvSpPr txBox="1"/>
          <p:nvPr/>
        </p:nvSpPr>
        <p:spPr>
          <a:xfrm>
            <a:off x="532337" y="5004987"/>
            <a:ext cx="135489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BÜT ilk 3</a:t>
            </a:r>
            <a:endParaRPr lang="tr-TR" sz="16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310556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1727" y="205299"/>
            <a:ext cx="1086868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800" b="1" dirty="0">
                <a:latin typeface="Arial" panose="020B0604020202020204" pitchFamily="34" charset="0"/>
                <a:cs typeface="Arial" panose="020B0604020202020204" pitchFamily="34" charset="0"/>
              </a:rPr>
              <a:t>Derslerde öğretim teknolojisinin etkili olarak </a:t>
            </a:r>
            <a:r>
              <a:rPr lang="tr-T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kullanılmasından </a:t>
            </a:r>
            <a:endParaRPr lang="tr-T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 flipV="1">
            <a:off x="0" y="845348"/>
            <a:ext cx="12344400" cy="0"/>
          </a:xfrm>
          <a:prstGeom prst="line">
            <a:avLst/>
          </a:prstGeom>
          <a:ln w="571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Grafik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64832106"/>
              </p:ext>
            </p:extLst>
          </p:nvPr>
        </p:nvGraphicFramePr>
        <p:xfrm>
          <a:off x="156756" y="1829863"/>
          <a:ext cx="3852000" cy="421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Grafik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61837013"/>
              </p:ext>
            </p:extLst>
          </p:nvPr>
        </p:nvGraphicFramePr>
        <p:xfrm>
          <a:off x="8097598" y="1829864"/>
          <a:ext cx="3852000" cy="421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Metin kutusu 6"/>
          <p:cNvSpPr txBox="1"/>
          <p:nvPr/>
        </p:nvSpPr>
        <p:spPr>
          <a:xfrm>
            <a:off x="2038357" y="1492314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BÜT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Metin kutusu 7"/>
          <p:cNvSpPr txBox="1"/>
          <p:nvPr/>
        </p:nvSpPr>
        <p:spPr>
          <a:xfrm>
            <a:off x="5736786" y="1492314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TGM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9948867" y="1492314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TBTF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Sağ Ayraç 9"/>
          <p:cNvSpPr/>
          <p:nvPr/>
        </p:nvSpPr>
        <p:spPr>
          <a:xfrm rot="5400000">
            <a:off x="8752118" y="5081457"/>
            <a:ext cx="326571" cy="1815737"/>
          </a:xfrm>
          <a:prstGeom prst="righ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1" name="Metin kutusu 10"/>
          <p:cNvSpPr txBox="1"/>
          <p:nvPr/>
        </p:nvSpPr>
        <p:spPr>
          <a:xfrm>
            <a:off x="8536080" y="6386529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%97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Sağ Ayraç 11"/>
          <p:cNvSpPr/>
          <p:nvPr/>
        </p:nvSpPr>
        <p:spPr>
          <a:xfrm rot="5400000">
            <a:off x="4541506" y="5081457"/>
            <a:ext cx="326571" cy="1815737"/>
          </a:xfrm>
          <a:prstGeom prst="righ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3" name="Metin kutusu 12"/>
          <p:cNvSpPr txBox="1"/>
          <p:nvPr/>
        </p:nvSpPr>
        <p:spPr>
          <a:xfrm>
            <a:off x="4325468" y="6386529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%98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Sağ Ayraç 13"/>
          <p:cNvSpPr/>
          <p:nvPr/>
        </p:nvSpPr>
        <p:spPr>
          <a:xfrm rot="5400000">
            <a:off x="862150" y="5073744"/>
            <a:ext cx="326571" cy="1815737"/>
          </a:xfrm>
          <a:prstGeom prst="righ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5" name="Metin kutusu 14"/>
          <p:cNvSpPr txBox="1"/>
          <p:nvPr/>
        </p:nvSpPr>
        <p:spPr>
          <a:xfrm>
            <a:off x="646112" y="6378816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%95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7" name="Grafik 1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3583657"/>
              </p:ext>
            </p:extLst>
          </p:nvPr>
        </p:nvGraphicFramePr>
        <p:xfrm>
          <a:off x="3757748" y="1887581"/>
          <a:ext cx="3852000" cy="421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01191504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1727" y="205299"/>
            <a:ext cx="1001107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800" b="1" dirty="0">
                <a:latin typeface="Arial" panose="020B0604020202020204" pitchFamily="34" charset="0"/>
                <a:cs typeface="Arial" panose="020B0604020202020204" pitchFamily="34" charset="0"/>
              </a:rPr>
              <a:t>Programda yer alan derslerin </a:t>
            </a:r>
            <a:r>
              <a:rPr lang="tr-TR" sz="2800" b="1" u="sng" dirty="0">
                <a:latin typeface="Arial" panose="020B0604020202020204" pitchFamily="34" charset="0"/>
                <a:cs typeface="Arial" panose="020B0604020202020204" pitchFamily="34" charset="0"/>
              </a:rPr>
              <a:t>teorik</a:t>
            </a:r>
            <a:r>
              <a:rPr lang="tr-TR" sz="2800" b="1" dirty="0">
                <a:latin typeface="Arial" panose="020B0604020202020204" pitchFamily="34" charset="0"/>
                <a:cs typeface="Arial" panose="020B0604020202020204" pitchFamily="34" charset="0"/>
              </a:rPr>
              <a:t> açıdan yeterliliğinden</a:t>
            </a:r>
          </a:p>
        </p:txBody>
      </p:sp>
      <p:cxnSp>
        <p:nvCxnSpPr>
          <p:cNvPr id="3" name="Straight Connector 2"/>
          <p:cNvCxnSpPr/>
          <p:nvPr/>
        </p:nvCxnSpPr>
        <p:spPr>
          <a:xfrm flipV="1">
            <a:off x="-80677" y="927849"/>
            <a:ext cx="12344400" cy="0"/>
          </a:xfrm>
          <a:prstGeom prst="line">
            <a:avLst/>
          </a:prstGeom>
          <a:ln w="571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Grafik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60799663"/>
              </p:ext>
            </p:extLst>
          </p:nvPr>
        </p:nvGraphicFramePr>
        <p:xfrm>
          <a:off x="130630" y="1434475"/>
          <a:ext cx="3852000" cy="421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Grafik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22956367"/>
              </p:ext>
            </p:extLst>
          </p:nvPr>
        </p:nvGraphicFramePr>
        <p:xfrm>
          <a:off x="4173242" y="1434475"/>
          <a:ext cx="3852000" cy="421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Grafik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9248044"/>
              </p:ext>
            </p:extLst>
          </p:nvPr>
        </p:nvGraphicFramePr>
        <p:xfrm>
          <a:off x="8384294" y="1402725"/>
          <a:ext cx="3852000" cy="421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Metin kutusu 6"/>
          <p:cNvSpPr txBox="1"/>
          <p:nvPr/>
        </p:nvSpPr>
        <p:spPr>
          <a:xfrm>
            <a:off x="2195113" y="969794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BÜT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Metin kutusu 7"/>
          <p:cNvSpPr txBox="1"/>
          <p:nvPr/>
        </p:nvSpPr>
        <p:spPr>
          <a:xfrm>
            <a:off x="6220117" y="969794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TGM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10288505" y="969794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TBTF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Sağ Ayraç 9"/>
          <p:cNvSpPr/>
          <p:nvPr/>
        </p:nvSpPr>
        <p:spPr>
          <a:xfrm rot="5400000">
            <a:off x="8961126" y="4715693"/>
            <a:ext cx="326571" cy="1815737"/>
          </a:xfrm>
          <a:prstGeom prst="righ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1" name="Metin kutusu 10"/>
          <p:cNvSpPr txBox="1"/>
          <p:nvPr/>
        </p:nvSpPr>
        <p:spPr>
          <a:xfrm>
            <a:off x="8745088" y="6020765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%93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Sağ Ayraç 11"/>
          <p:cNvSpPr/>
          <p:nvPr/>
        </p:nvSpPr>
        <p:spPr>
          <a:xfrm rot="5400000">
            <a:off x="4855018" y="4715693"/>
            <a:ext cx="326571" cy="1815737"/>
          </a:xfrm>
          <a:prstGeom prst="righ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3" name="Metin kutusu 12"/>
          <p:cNvSpPr txBox="1"/>
          <p:nvPr/>
        </p:nvSpPr>
        <p:spPr>
          <a:xfrm>
            <a:off x="4638980" y="6020765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%90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Sağ Ayraç 13"/>
          <p:cNvSpPr/>
          <p:nvPr/>
        </p:nvSpPr>
        <p:spPr>
          <a:xfrm rot="5400000">
            <a:off x="875213" y="4734106"/>
            <a:ext cx="326571" cy="1815737"/>
          </a:xfrm>
          <a:prstGeom prst="righ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5" name="Metin kutusu 14"/>
          <p:cNvSpPr txBox="1"/>
          <p:nvPr/>
        </p:nvSpPr>
        <p:spPr>
          <a:xfrm>
            <a:off x="659175" y="6039178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%97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23249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1727" y="205299"/>
            <a:ext cx="1122935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800" b="1" dirty="0">
                <a:latin typeface="Arial" panose="020B0604020202020204" pitchFamily="34" charset="0"/>
                <a:cs typeface="Arial" panose="020B0604020202020204" pitchFamily="34" charset="0"/>
              </a:rPr>
              <a:t>Programda yer alan derslerin </a:t>
            </a:r>
            <a:r>
              <a:rPr lang="tr-TR" sz="2800" b="1" u="sng" dirty="0">
                <a:latin typeface="Arial" panose="020B0604020202020204" pitchFamily="34" charset="0"/>
                <a:cs typeface="Arial" panose="020B0604020202020204" pitchFamily="34" charset="0"/>
              </a:rPr>
              <a:t>uygulama</a:t>
            </a:r>
            <a:r>
              <a:rPr lang="tr-TR" sz="2800" b="1" dirty="0">
                <a:latin typeface="Arial" panose="020B0604020202020204" pitchFamily="34" charset="0"/>
                <a:cs typeface="Arial" panose="020B0604020202020204" pitchFamily="34" charset="0"/>
              </a:rPr>
              <a:t> açısından yeterliliğinden</a:t>
            </a:r>
          </a:p>
        </p:txBody>
      </p:sp>
      <p:cxnSp>
        <p:nvCxnSpPr>
          <p:cNvPr id="3" name="Straight Connector 2"/>
          <p:cNvCxnSpPr/>
          <p:nvPr/>
        </p:nvCxnSpPr>
        <p:spPr>
          <a:xfrm flipV="1">
            <a:off x="-80677" y="927849"/>
            <a:ext cx="12344400" cy="0"/>
          </a:xfrm>
          <a:prstGeom prst="line">
            <a:avLst/>
          </a:prstGeom>
          <a:ln w="571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Grafik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32114674"/>
              </p:ext>
            </p:extLst>
          </p:nvPr>
        </p:nvGraphicFramePr>
        <p:xfrm>
          <a:off x="115268" y="1760580"/>
          <a:ext cx="3852000" cy="421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Grafik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04713909"/>
              </p:ext>
            </p:extLst>
          </p:nvPr>
        </p:nvGraphicFramePr>
        <p:xfrm>
          <a:off x="4118240" y="1760579"/>
          <a:ext cx="3852000" cy="421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Grafik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63166460"/>
              </p:ext>
            </p:extLst>
          </p:nvPr>
        </p:nvGraphicFramePr>
        <p:xfrm>
          <a:off x="8064598" y="1760581"/>
          <a:ext cx="3852000" cy="421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Metin kutusu 6"/>
          <p:cNvSpPr txBox="1"/>
          <p:nvPr/>
        </p:nvSpPr>
        <p:spPr>
          <a:xfrm>
            <a:off x="2012231" y="969794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BÜT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Metin kutusu 7"/>
          <p:cNvSpPr txBox="1"/>
          <p:nvPr/>
        </p:nvSpPr>
        <p:spPr>
          <a:xfrm>
            <a:off x="6037235" y="969794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TGM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10105623" y="969794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TBTF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Sağ Ayraç 9"/>
          <p:cNvSpPr/>
          <p:nvPr/>
        </p:nvSpPr>
        <p:spPr>
          <a:xfrm rot="5400000">
            <a:off x="8752118" y="5107583"/>
            <a:ext cx="326571" cy="1815737"/>
          </a:xfrm>
          <a:prstGeom prst="righ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1" name="Metin kutusu 10"/>
          <p:cNvSpPr txBox="1"/>
          <p:nvPr/>
        </p:nvSpPr>
        <p:spPr>
          <a:xfrm>
            <a:off x="8536080" y="6412655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%73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Sağ Ayraç 11"/>
          <p:cNvSpPr/>
          <p:nvPr/>
        </p:nvSpPr>
        <p:spPr>
          <a:xfrm rot="5400000">
            <a:off x="4776640" y="5107583"/>
            <a:ext cx="326571" cy="1815737"/>
          </a:xfrm>
          <a:prstGeom prst="righ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3" name="Metin kutusu 12"/>
          <p:cNvSpPr txBox="1"/>
          <p:nvPr/>
        </p:nvSpPr>
        <p:spPr>
          <a:xfrm>
            <a:off x="4560602" y="6412655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%73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Sağ Ayraç 13"/>
          <p:cNvSpPr/>
          <p:nvPr/>
        </p:nvSpPr>
        <p:spPr>
          <a:xfrm rot="5400000">
            <a:off x="796835" y="5125996"/>
            <a:ext cx="326571" cy="1815737"/>
          </a:xfrm>
          <a:prstGeom prst="righ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5" name="Metin kutusu 14"/>
          <p:cNvSpPr txBox="1"/>
          <p:nvPr/>
        </p:nvSpPr>
        <p:spPr>
          <a:xfrm>
            <a:off x="580797" y="6431068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%73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457994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1727" y="139984"/>
            <a:ext cx="10508005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800" b="1" dirty="0">
                <a:latin typeface="Arial" panose="020B0604020202020204" pitchFamily="34" charset="0"/>
                <a:cs typeface="Arial" panose="020B0604020202020204" pitchFamily="34" charset="0"/>
              </a:rPr>
              <a:t>Derslerin amaçlarını içeren bir ders planının dönem başında </a:t>
            </a:r>
            <a:endParaRPr lang="tr-TR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öğrencilere </a:t>
            </a:r>
            <a:r>
              <a:rPr lang="tr-TR" sz="2800" b="1" dirty="0">
                <a:latin typeface="Arial" panose="020B0604020202020204" pitchFamily="34" charset="0"/>
                <a:cs typeface="Arial" panose="020B0604020202020204" pitchFamily="34" charset="0"/>
              </a:rPr>
              <a:t>verilmesinden</a:t>
            </a:r>
          </a:p>
        </p:txBody>
      </p:sp>
      <p:cxnSp>
        <p:nvCxnSpPr>
          <p:cNvPr id="3" name="Straight Connector 2"/>
          <p:cNvCxnSpPr/>
          <p:nvPr/>
        </p:nvCxnSpPr>
        <p:spPr>
          <a:xfrm flipV="1">
            <a:off x="-152400" y="1159406"/>
            <a:ext cx="12344400" cy="0"/>
          </a:xfrm>
          <a:prstGeom prst="line">
            <a:avLst/>
          </a:prstGeom>
          <a:ln w="571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Grafik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91234243"/>
              </p:ext>
            </p:extLst>
          </p:nvPr>
        </p:nvGraphicFramePr>
        <p:xfrm>
          <a:off x="130630" y="1665366"/>
          <a:ext cx="3852000" cy="421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Grafik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19704689"/>
              </p:ext>
            </p:extLst>
          </p:nvPr>
        </p:nvGraphicFramePr>
        <p:xfrm>
          <a:off x="4269493" y="1665366"/>
          <a:ext cx="3852000" cy="421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Grafik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46784213"/>
              </p:ext>
            </p:extLst>
          </p:nvPr>
        </p:nvGraphicFramePr>
        <p:xfrm>
          <a:off x="8336167" y="1671487"/>
          <a:ext cx="3852000" cy="421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Metin kutusu 6"/>
          <p:cNvSpPr txBox="1"/>
          <p:nvPr/>
        </p:nvSpPr>
        <p:spPr>
          <a:xfrm>
            <a:off x="2208176" y="1217991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BÜT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Metin kutusu 7"/>
          <p:cNvSpPr txBox="1"/>
          <p:nvPr/>
        </p:nvSpPr>
        <p:spPr>
          <a:xfrm>
            <a:off x="6233180" y="1217991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TGM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10301568" y="1217991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TBTF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Sağ Ayraç 9"/>
          <p:cNvSpPr/>
          <p:nvPr/>
        </p:nvSpPr>
        <p:spPr>
          <a:xfrm rot="5400000">
            <a:off x="8987252" y="4937764"/>
            <a:ext cx="326571" cy="1815737"/>
          </a:xfrm>
          <a:prstGeom prst="righ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1" name="Metin kutusu 10"/>
          <p:cNvSpPr txBox="1"/>
          <p:nvPr/>
        </p:nvSpPr>
        <p:spPr>
          <a:xfrm>
            <a:off x="8771214" y="6242836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%77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Sağ Ayraç 11"/>
          <p:cNvSpPr/>
          <p:nvPr/>
        </p:nvSpPr>
        <p:spPr>
          <a:xfrm rot="5400000">
            <a:off x="4907270" y="4937764"/>
            <a:ext cx="326571" cy="1815737"/>
          </a:xfrm>
          <a:prstGeom prst="righ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3" name="Metin kutusu 12"/>
          <p:cNvSpPr txBox="1"/>
          <p:nvPr/>
        </p:nvSpPr>
        <p:spPr>
          <a:xfrm>
            <a:off x="4691232" y="6242836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%78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Sağ Ayraç 13"/>
          <p:cNvSpPr/>
          <p:nvPr/>
        </p:nvSpPr>
        <p:spPr>
          <a:xfrm rot="5400000">
            <a:off x="822961" y="4956177"/>
            <a:ext cx="326571" cy="1815737"/>
          </a:xfrm>
          <a:prstGeom prst="righ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5" name="Metin kutusu 14"/>
          <p:cNvSpPr txBox="1"/>
          <p:nvPr/>
        </p:nvSpPr>
        <p:spPr>
          <a:xfrm>
            <a:off x="606923" y="6261249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%76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392767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1727" y="205299"/>
            <a:ext cx="1109149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800" b="1" dirty="0">
                <a:latin typeface="Arial" panose="020B0604020202020204" pitchFamily="34" charset="0"/>
                <a:cs typeface="Arial" panose="020B0604020202020204" pitchFamily="34" charset="0"/>
              </a:rPr>
              <a:t>Derslerin önceden belirlenen plana uygun olarak işlenmesinden</a:t>
            </a:r>
          </a:p>
        </p:txBody>
      </p:sp>
      <p:cxnSp>
        <p:nvCxnSpPr>
          <p:cNvPr id="3" name="Straight Connector 2"/>
          <p:cNvCxnSpPr/>
          <p:nvPr/>
        </p:nvCxnSpPr>
        <p:spPr>
          <a:xfrm flipV="1">
            <a:off x="-80677" y="927849"/>
            <a:ext cx="12344400" cy="0"/>
          </a:xfrm>
          <a:prstGeom prst="line">
            <a:avLst/>
          </a:prstGeom>
          <a:ln w="571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Grafik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88442677"/>
              </p:ext>
            </p:extLst>
          </p:nvPr>
        </p:nvGraphicFramePr>
        <p:xfrm>
          <a:off x="170916" y="1548582"/>
          <a:ext cx="3852000" cy="421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Grafik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31662782"/>
              </p:ext>
            </p:extLst>
          </p:nvPr>
        </p:nvGraphicFramePr>
        <p:xfrm>
          <a:off x="4202114" y="1548582"/>
          <a:ext cx="3852000" cy="421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Grafik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05080982"/>
              </p:ext>
            </p:extLst>
          </p:nvPr>
        </p:nvGraphicFramePr>
        <p:xfrm>
          <a:off x="8196599" y="1548582"/>
          <a:ext cx="3852000" cy="421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Metin kutusu 6"/>
          <p:cNvSpPr txBox="1"/>
          <p:nvPr/>
        </p:nvSpPr>
        <p:spPr>
          <a:xfrm>
            <a:off x="2208176" y="1217991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BÜT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Metin kutusu 7"/>
          <p:cNvSpPr txBox="1"/>
          <p:nvPr/>
        </p:nvSpPr>
        <p:spPr>
          <a:xfrm>
            <a:off x="6233180" y="1217991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TGM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10301568" y="1217991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TBTF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Sağ Ayraç 9"/>
          <p:cNvSpPr/>
          <p:nvPr/>
        </p:nvSpPr>
        <p:spPr>
          <a:xfrm rot="5400000">
            <a:off x="8935000" y="4846323"/>
            <a:ext cx="326571" cy="1815737"/>
          </a:xfrm>
          <a:prstGeom prst="righ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1" name="Metin kutusu 10"/>
          <p:cNvSpPr txBox="1"/>
          <p:nvPr/>
        </p:nvSpPr>
        <p:spPr>
          <a:xfrm>
            <a:off x="8718962" y="6151395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%94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Sağ Ayraç 11"/>
          <p:cNvSpPr/>
          <p:nvPr/>
        </p:nvSpPr>
        <p:spPr>
          <a:xfrm rot="5400000">
            <a:off x="4920333" y="4846323"/>
            <a:ext cx="326571" cy="1815737"/>
          </a:xfrm>
          <a:prstGeom prst="righ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3" name="Metin kutusu 12"/>
          <p:cNvSpPr txBox="1"/>
          <p:nvPr/>
        </p:nvSpPr>
        <p:spPr>
          <a:xfrm>
            <a:off x="4704295" y="6151395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%96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Sağ Ayraç 13"/>
          <p:cNvSpPr/>
          <p:nvPr/>
        </p:nvSpPr>
        <p:spPr>
          <a:xfrm rot="5400000">
            <a:off x="836024" y="4864736"/>
            <a:ext cx="326571" cy="1815737"/>
          </a:xfrm>
          <a:prstGeom prst="righ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5" name="Metin kutusu 14"/>
          <p:cNvSpPr txBox="1"/>
          <p:nvPr/>
        </p:nvSpPr>
        <p:spPr>
          <a:xfrm>
            <a:off x="619986" y="6169808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%92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728095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1727" y="205299"/>
            <a:ext cx="9712915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800" b="1" dirty="0">
                <a:latin typeface="Arial" panose="020B0604020202020204" pitchFamily="34" charset="0"/>
                <a:cs typeface="Arial" panose="020B0604020202020204" pitchFamily="34" charset="0"/>
              </a:rPr>
              <a:t>Dersle ilgili ana ve yardımcı kaynakların dönem </a:t>
            </a:r>
            <a:r>
              <a:rPr lang="tr-T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başında</a:t>
            </a:r>
          </a:p>
          <a:p>
            <a:r>
              <a:rPr lang="tr-T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önerilmesinden</a:t>
            </a:r>
            <a:endParaRPr lang="tr-T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 flipV="1">
            <a:off x="-152400" y="1220981"/>
            <a:ext cx="12344400" cy="0"/>
          </a:xfrm>
          <a:prstGeom prst="line">
            <a:avLst/>
          </a:prstGeom>
          <a:ln w="571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Grafik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48473864"/>
              </p:ext>
            </p:extLst>
          </p:nvPr>
        </p:nvGraphicFramePr>
        <p:xfrm>
          <a:off x="104504" y="1710114"/>
          <a:ext cx="3852000" cy="421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Grafik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79848210"/>
              </p:ext>
            </p:extLst>
          </p:nvPr>
        </p:nvGraphicFramePr>
        <p:xfrm>
          <a:off x="4050862" y="1697832"/>
          <a:ext cx="3852000" cy="421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Grafik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743159"/>
              </p:ext>
            </p:extLst>
          </p:nvPr>
        </p:nvGraphicFramePr>
        <p:xfrm>
          <a:off x="8261915" y="1697832"/>
          <a:ext cx="3852000" cy="421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Metin kutusu 6"/>
          <p:cNvSpPr txBox="1"/>
          <p:nvPr/>
        </p:nvSpPr>
        <p:spPr>
          <a:xfrm>
            <a:off x="2208176" y="1217991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BÜT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Metin kutusu 7"/>
          <p:cNvSpPr txBox="1"/>
          <p:nvPr/>
        </p:nvSpPr>
        <p:spPr>
          <a:xfrm>
            <a:off x="6233180" y="1217991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TGM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10301568" y="1217991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TBTF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Sağ Ayraç 9"/>
          <p:cNvSpPr/>
          <p:nvPr/>
        </p:nvSpPr>
        <p:spPr>
          <a:xfrm rot="5400000">
            <a:off x="8987252" y="5016142"/>
            <a:ext cx="326571" cy="1815737"/>
          </a:xfrm>
          <a:prstGeom prst="righ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1" name="Metin kutusu 10"/>
          <p:cNvSpPr txBox="1"/>
          <p:nvPr/>
        </p:nvSpPr>
        <p:spPr>
          <a:xfrm>
            <a:off x="8771214" y="6321214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%85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Sağ Ayraç 11"/>
          <p:cNvSpPr/>
          <p:nvPr/>
        </p:nvSpPr>
        <p:spPr>
          <a:xfrm rot="5400000">
            <a:off x="4776640" y="5016142"/>
            <a:ext cx="326571" cy="1815737"/>
          </a:xfrm>
          <a:prstGeom prst="righ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3" name="Metin kutusu 12"/>
          <p:cNvSpPr txBox="1"/>
          <p:nvPr/>
        </p:nvSpPr>
        <p:spPr>
          <a:xfrm>
            <a:off x="4560602" y="6321214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%88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Sağ Ayraç 13"/>
          <p:cNvSpPr/>
          <p:nvPr/>
        </p:nvSpPr>
        <p:spPr>
          <a:xfrm rot="5400000">
            <a:off x="822961" y="5034555"/>
            <a:ext cx="326571" cy="1815737"/>
          </a:xfrm>
          <a:prstGeom prst="righ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5" name="Metin kutusu 14"/>
          <p:cNvSpPr txBox="1"/>
          <p:nvPr/>
        </p:nvSpPr>
        <p:spPr>
          <a:xfrm>
            <a:off x="606923" y="6339627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%81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982890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1727" y="205299"/>
            <a:ext cx="1156919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800" b="1" dirty="0">
                <a:latin typeface="Arial" panose="020B0604020202020204" pitchFamily="34" charset="0"/>
                <a:cs typeface="Arial" panose="020B0604020202020204" pitchFamily="34" charset="0"/>
              </a:rPr>
              <a:t>Öğrencilerin yardımcı kaynakları da kullanmaya özendirilmesinden</a:t>
            </a:r>
          </a:p>
        </p:txBody>
      </p:sp>
      <p:cxnSp>
        <p:nvCxnSpPr>
          <p:cNvPr id="3" name="Straight Connector 2"/>
          <p:cNvCxnSpPr/>
          <p:nvPr/>
        </p:nvCxnSpPr>
        <p:spPr>
          <a:xfrm flipV="1">
            <a:off x="-80677" y="927849"/>
            <a:ext cx="12344400" cy="0"/>
          </a:xfrm>
          <a:prstGeom prst="line">
            <a:avLst/>
          </a:prstGeom>
          <a:ln w="571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765194"/>
              </p:ext>
            </p:extLst>
          </p:nvPr>
        </p:nvGraphicFramePr>
        <p:xfrm>
          <a:off x="130630" y="1426635"/>
          <a:ext cx="3852000" cy="421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42962412"/>
              </p:ext>
            </p:extLst>
          </p:nvPr>
        </p:nvGraphicFramePr>
        <p:xfrm>
          <a:off x="4268291" y="1419648"/>
          <a:ext cx="3852000" cy="421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11795839"/>
              </p:ext>
            </p:extLst>
          </p:nvPr>
        </p:nvGraphicFramePr>
        <p:xfrm>
          <a:off x="8291650" y="1398694"/>
          <a:ext cx="3852000" cy="421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Metin kutusu 6"/>
          <p:cNvSpPr txBox="1"/>
          <p:nvPr/>
        </p:nvSpPr>
        <p:spPr>
          <a:xfrm>
            <a:off x="2208176" y="1048172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BÜT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Metin kutusu 7"/>
          <p:cNvSpPr txBox="1"/>
          <p:nvPr/>
        </p:nvSpPr>
        <p:spPr>
          <a:xfrm>
            <a:off x="6233180" y="1048172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TGM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10301568" y="1048172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TBTF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Sağ Ayraç 9"/>
          <p:cNvSpPr/>
          <p:nvPr/>
        </p:nvSpPr>
        <p:spPr>
          <a:xfrm rot="5400000">
            <a:off x="8987252" y="4702630"/>
            <a:ext cx="326571" cy="1815737"/>
          </a:xfrm>
          <a:prstGeom prst="righ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1" name="Metin kutusu 10"/>
          <p:cNvSpPr txBox="1"/>
          <p:nvPr/>
        </p:nvSpPr>
        <p:spPr>
          <a:xfrm>
            <a:off x="8771214" y="6007702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%84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Sağ Ayraç 11"/>
          <p:cNvSpPr/>
          <p:nvPr/>
        </p:nvSpPr>
        <p:spPr>
          <a:xfrm rot="5400000">
            <a:off x="4855018" y="4702630"/>
            <a:ext cx="326571" cy="1815737"/>
          </a:xfrm>
          <a:prstGeom prst="righ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3" name="Metin kutusu 12"/>
          <p:cNvSpPr txBox="1"/>
          <p:nvPr/>
        </p:nvSpPr>
        <p:spPr>
          <a:xfrm>
            <a:off x="4638980" y="6007702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%84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Sağ Ayraç 13"/>
          <p:cNvSpPr/>
          <p:nvPr/>
        </p:nvSpPr>
        <p:spPr>
          <a:xfrm rot="5400000">
            <a:off x="822961" y="4721043"/>
            <a:ext cx="326571" cy="1815737"/>
          </a:xfrm>
          <a:prstGeom prst="righ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5" name="Metin kutusu 14"/>
          <p:cNvSpPr txBox="1"/>
          <p:nvPr/>
        </p:nvSpPr>
        <p:spPr>
          <a:xfrm>
            <a:off x="606923" y="6026115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%84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6356135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1727" y="126921"/>
            <a:ext cx="9894055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800" b="1" dirty="0">
                <a:latin typeface="Arial" panose="020B0604020202020204" pitchFamily="34" charset="0"/>
                <a:cs typeface="Arial" panose="020B0604020202020204" pitchFamily="34" charset="0"/>
              </a:rPr>
              <a:t>Derslere öğrencilerin aktif katılımını sağlayan yöntem ve </a:t>
            </a:r>
            <a:endParaRPr lang="en-US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tekniklerin </a:t>
            </a:r>
            <a:r>
              <a:rPr lang="tr-TR" sz="2800" b="1" dirty="0">
                <a:latin typeface="Arial" panose="020B0604020202020204" pitchFamily="34" charset="0"/>
                <a:cs typeface="Arial" panose="020B0604020202020204" pitchFamily="34" charset="0"/>
              </a:rPr>
              <a:t>kullanılmasından</a:t>
            </a:r>
          </a:p>
        </p:txBody>
      </p:sp>
      <p:cxnSp>
        <p:nvCxnSpPr>
          <p:cNvPr id="3" name="Straight Connector 2"/>
          <p:cNvCxnSpPr/>
          <p:nvPr/>
        </p:nvCxnSpPr>
        <p:spPr>
          <a:xfrm flipV="1">
            <a:off x="-152400" y="1159406"/>
            <a:ext cx="12344400" cy="0"/>
          </a:xfrm>
          <a:prstGeom prst="line">
            <a:avLst/>
          </a:prstGeom>
          <a:ln w="571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62034524"/>
              </p:ext>
            </p:extLst>
          </p:nvPr>
        </p:nvGraphicFramePr>
        <p:xfrm>
          <a:off x="130628" y="1682434"/>
          <a:ext cx="3852000" cy="421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98826873"/>
              </p:ext>
            </p:extLst>
          </p:nvPr>
        </p:nvGraphicFramePr>
        <p:xfrm>
          <a:off x="4175667" y="1682434"/>
          <a:ext cx="3852000" cy="421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71432892"/>
              </p:ext>
            </p:extLst>
          </p:nvPr>
        </p:nvGraphicFramePr>
        <p:xfrm>
          <a:off x="8203106" y="1699406"/>
          <a:ext cx="3852000" cy="421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Metin kutusu 6"/>
          <p:cNvSpPr txBox="1"/>
          <p:nvPr/>
        </p:nvSpPr>
        <p:spPr>
          <a:xfrm>
            <a:off x="2208176" y="1322495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BÜT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Metin kutusu 7"/>
          <p:cNvSpPr txBox="1"/>
          <p:nvPr/>
        </p:nvSpPr>
        <p:spPr>
          <a:xfrm>
            <a:off x="6233180" y="1322495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TGM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10170938" y="1322495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TBTF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Sağ Ayraç 9"/>
          <p:cNvSpPr/>
          <p:nvPr/>
        </p:nvSpPr>
        <p:spPr>
          <a:xfrm rot="5400000">
            <a:off x="8895811" y="4976953"/>
            <a:ext cx="326571" cy="1815737"/>
          </a:xfrm>
          <a:prstGeom prst="righ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1" name="Metin kutusu 10"/>
          <p:cNvSpPr txBox="1"/>
          <p:nvPr/>
        </p:nvSpPr>
        <p:spPr>
          <a:xfrm>
            <a:off x="8679773" y="6282025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%85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Sağ Ayraç 11"/>
          <p:cNvSpPr/>
          <p:nvPr/>
        </p:nvSpPr>
        <p:spPr>
          <a:xfrm rot="5400000">
            <a:off x="4855018" y="4976953"/>
            <a:ext cx="326571" cy="1815737"/>
          </a:xfrm>
          <a:prstGeom prst="righ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3" name="Metin kutusu 12"/>
          <p:cNvSpPr txBox="1"/>
          <p:nvPr/>
        </p:nvSpPr>
        <p:spPr>
          <a:xfrm>
            <a:off x="4638980" y="6282025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%84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Sağ Ayraç 13"/>
          <p:cNvSpPr/>
          <p:nvPr/>
        </p:nvSpPr>
        <p:spPr>
          <a:xfrm rot="5400000">
            <a:off x="822961" y="4995366"/>
            <a:ext cx="326571" cy="1815737"/>
          </a:xfrm>
          <a:prstGeom prst="righ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5" name="Metin kutusu 14"/>
          <p:cNvSpPr txBox="1"/>
          <p:nvPr/>
        </p:nvSpPr>
        <p:spPr>
          <a:xfrm>
            <a:off x="606923" y="6300438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%86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8466426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1727" y="205299"/>
            <a:ext cx="10129696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800" b="1" dirty="0">
                <a:latin typeface="Arial" panose="020B0604020202020204" pitchFamily="34" charset="0"/>
                <a:cs typeface="Arial" panose="020B0604020202020204" pitchFamily="34" charset="0"/>
              </a:rPr>
              <a:t>Öğrenci-öğretim elemanı arasındaki iletişimin etkili olarak </a:t>
            </a:r>
            <a:endParaRPr lang="en-US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sağlanmasından</a:t>
            </a:r>
            <a:endParaRPr lang="tr-T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 flipV="1">
            <a:off x="-152400" y="1159406"/>
            <a:ext cx="12344400" cy="0"/>
          </a:xfrm>
          <a:prstGeom prst="line">
            <a:avLst/>
          </a:prstGeom>
          <a:ln w="571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48622106"/>
              </p:ext>
            </p:extLst>
          </p:nvPr>
        </p:nvGraphicFramePr>
        <p:xfrm>
          <a:off x="131727" y="1688058"/>
          <a:ext cx="3852000" cy="421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12797535"/>
              </p:ext>
            </p:extLst>
          </p:nvPr>
        </p:nvGraphicFramePr>
        <p:xfrm>
          <a:off x="4153053" y="1672181"/>
          <a:ext cx="3852000" cy="421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12532611"/>
              </p:ext>
            </p:extLst>
          </p:nvPr>
        </p:nvGraphicFramePr>
        <p:xfrm>
          <a:off x="8301379" y="1688056"/>
          <a:ext cx="3852000" cy="421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Metin kutusu 6"/>
          <p:cNvSpPr txBox="1"/>
          <p:nvPr/>
        </p:nvSpPr>
        <p:spPr>
          <a:xfrm>
            <a:off x="2208176" y="1322495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BÜT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Metin kutusu 7"/>
          <p:cNvSpPr txBox="1"/>
          <p:nvPr/>
        </p:nvSpPr>
        <p:spPr>
          <a:xfrm>
            <a:off x="6246243" y="1322495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TGM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10170938" y="1322495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TBTF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Sağ Ayraç 9"/>
          <p:cNvSpPr/>
          <p:nvPr/>
        </p:nvSpPr>
        <p:spPr>
          <a:xfrm rot="5400000">
            <a:off x="8961126" y="4976953"/>
            <a:ext cx="326571" cy="1815737"/>
          </a:xfrm>
          <a:prstGeom prst="righ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1" name="Metin kutusu 10"/>
          <p:cNvSpPr txBox="1"/>
          <p:nvPr/>
        </p:nvSpPr>
        <p:spPr>
          <a:xfrm>
            <a:off x="8745088" y="6282025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%84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Sağ Ayraç 11"/>
          <p:cNvSpPr/>
          <p:nvPr/>
        </p:nvSpPr>
        <p:spPr>
          <a:xfrm rot="5400000">
            <a:off x="4855018" y="4976953"/>
            <a:ext cx="326571" cy="1815737"/>
          </a:xfrm>
          <a:prstGeom prst="righ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3" name="Metin kutusu 12"/>
          <p:cNvSpPr txBox="1"/>
          <p:nvPr/>
        </p:nvSpPr>
        <p:spPr>
          <a:xfrm>
            <a:off x="4638980" y="6282025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%86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Sağ Ayraç 13"/>
          <p:cNvSpPr/>
          <p:nvPr/>
        </p:nvSpPr>
        <p:spPr>
          <a:xfrm rot="5400000">
            <a:off x="822961" y="4995366"/>
            <a:ext cx="326571" cy="1815737"/>
          </a:xfrm>
          <a:prstGeom prst="righ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5" name="Metin kutusu 14"/>
          <p:cNvSpPr txBox="1"/>
          <p:nvPr/>
        </p:nvSpPr>
        <p:spPr>
          <a:xfrm>
            <a:off x="606923" y="6300438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%81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977922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1727" y="205299"/>
            <a:ext cx="1140889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n-NO" sz="2800" b="1" dirty="0">
                <a:latin typeface="Arial" panose="020B0604020202020204" pitchFamily="34" charset="0"/>
                <a:cs typeface="Arial" panose="020B0604020202020204" pitchFamily="34" charset="0"/>
              </a:rPr>
              <a:t>Öğretim elemanlarının ders saatlerini etkili olarak kullanmasından</a:t>
            </a:r>
          </a:p>
        </p:txBody>
      </p:sp>
      <p:cxnSp>
        <p:nvCxnSpPr>
          <p:cNvPr id="3" name="Straight Connector 2"/>
          <p:cNvCxnSpPr/>
          <p:nvPr/>
        </p:nvCxnSpPr>
        <p:spPr>
          <a:xfrm flipV="1">
            <a:off x="-80677" y="927849"/>
            <a:ext cx="12344400" cy="0"/>
          </a:xfrm>
          <a:prstGeom prst="line">
            <a:avLst/>
          </a:prstGeom>
          <a:ln w="571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Char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78979548"/>
              </p:ext>
            </p:extLst>
          </p:nvPr>
        </p:nvGraphicFramePr>
        <p:xfrm>
          <a:off x="200024" y="1690863"/>
          <a:ext cx="3852000" cy="421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50651097"/>
              </p:ext>
            </p:extLst>
          </p:nvPr>
        </p:nvGraphicFramePr>
        <p:xfrm>
          <a:off x="4283241" y="1685965"/>
          <a:ext cx="3852000" cy="421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Chart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76843696"/>
              </p:ext>
            </p:extLst>
          </p:nvPr>
        </p:nvGraphicFramePr>
        <p:xfrm>
          <a:off x="8325852" y="1666915"/>
          <a:ext cx="3852000" cy="421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Metin kutusu 6"/>
          <p:cNvSpPr txBox="1"/>
          <p:nvPr/>
        </p:nvSpPr>
        <p:spPr>
          <a:xfrm>
            <a:off x="2208176" y="1322495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BÜT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Metin kutusu 7"/>
          <p:cNvSpPr txBox="1"/>
          <p:nvPr/>
        </p:nvSpPr>
        <p:spPr>
          <a:xfrm>
            <a:off x="6246243" y="1322495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TGM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10170938" y="1322495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TBTF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Sağ Ayraç 9"/>
          <p:cNvSpPr/>
          <p:nvPr/>
        </p:nvSpPr>
        <p:spPr>
          <a:xfrm rot="5400000">
            <a:off x="8961126" y="4976953"/>
            <a:ext cx="326571" cy="1815737"/>
          </a:xfrm>
          <a:prstGeom prst="righ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1" name="Metin kutusu 10"/>
          <p:cNvSpPr txBox="1"/>
          <p:nvPr/>
        </p:nvSpPr>
        <p:spPr>
          <a:xfrm>
            <a:off x="8745088" y="6282025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%92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Sağ Ayraç 11"/>
          <p:cNvSpPr/>
          <p:nvPr/>
        </p:nvSpPr>
        <p:spPr>
          <a:xfrm rot="5400000">
            <a:off x="4855018" y="4976953"/>
            <a:ext cx="326571" cy="1815737"/>
          </a:xfrm>
          <a:prstGeom prst="righ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3" name="Metin kutusu 12"/>
          <p:cNvSpPr txBox="1"/>
          <p:nvPr/>
        </p:nvSpPr>
        <p:spPr>
          <a:xfrm>
            <a:off x="4638980" y="6282025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%94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Sağ Ayraç 13"/>
          <p:cNvSpPr/>
          <p:nvPr/>
        </p:nvSpPr>
        <p:spPr>
          <a:xfrm rot="5400000">
            <a:off x="822961" y="4995366"/>
            <a:ext cx="326571" cy="1815737"/>
          </a:xfrm>
          <a:prstGeom prst="righ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5" name="Metin kutusu 14"/>
          <p:cNvSpPr txBox="1"/>
          <p:nvPr/>
        </p:nvSpPr>
        <p:spPr>
          <a:xfrm>
            <a:off x="606923" y="6300438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%89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47511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1727" y="205299"/>
            <a:ext cx="615585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Hangi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lise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alanından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mezunsunuz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cxnSp>
        <p:nvCxnSpPr>
          <p:cNvPr id="3" name="Straight Connector 2"/>
          <p:cNvCxnSpPr/>
          <p:nvPr/>
        </p:nvCxnSpPr>
        <p:spPr>
          <a:xfrm flipV="1">
            <a:off x="-80677" y="927849"/>
            <a:ext cx="12344400" cy="0"/>
          </a:xfrm>
          <a:prstGeom prst="line">
            <a:avLst/>
          </a:prstGeom>
          <a:ln w="571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07531838"/>
              </p:ext>
            </p:extLst>
          </p:nvPr>
        </p:nvGraphicFramePr>
        <p:xfrm>
          <a:off x="-443092" y="2238663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92133568"/>
              </p:ext>
            </p:extLst>
          </p:nvPr>
        </p:nvGraphicFramePr>
        <p:xfrm>
          <a:off x="2984500" y="2264788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69782552"/>
              </p:ext>
            </p:extLst>
          </p:nvPr>
        </p:nvGraphicFramePr>
        <p:xfrm>
          <a:off x="7289648" y="2280569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Dikdörtgen 6"/>
          <p:cNvSpPr/>
          <p:nvPr/>
        </p:nvSpPr>
        <p:spPr>
          <a:xfrm>
            <a:off x="3514765" y="1157076"/>
            <a:ext cx="180000" cy="180000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Metin kutusu 7"/>
          <p:cNvSpPr txBox="1"/>
          <p:nvPr/>
        </p:nvSpPr>
        <p:spPr>
          <a:xfrm>
            <a:off x="3684490" y="1105435"/>
            <a:ext cx="156598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Fen Bilimleri</a:t>
            </a:r>
            <a:endParaRPr lang="tr-TR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Dikdörtgen 8"/>
          <p:cNvSpPr/>
          <p:nvPr/>
        </p:nvSpPr>
        <p:spPr>
          <a:xfrm>
            <a:off x="5250474" y="1157076"/>
            <a:ext cx="180000" cy="180000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0" name="Metin kutusu 9"/>
          <p:cNvSpPr txBox="1"/>
          <p:nvPr/>
        </p:nvSpPr>
        <p:spPr>
          <a:xfrm>
            <a:off x="5420199" y="1105435"/>
            <a:ext cx="21537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Türkçe-Matematik</a:t>
            </a:r>
            <a:endParaRPr lang="tr-TR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7495614" y="1157076"/>
            <a:ext cx="180000" cy="180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4" name="Metin kutusu 13"/>
          <p:cNvSpPr txBox="1"/>
          <p:nvPr/>
        </p:nvSpPr>
        <p:spPr>
          <a:xfrm>
            <a:off x="7665339" y="1105435"/>
            <a:ext cx="99906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Diğer</a:t>
            </a:r>
            <a:endParaRPr lang="tr-TR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Metin kutusu 16"/>
          <p:cNvSpPr txBox="1"/>
          <p:nvPr/>
        </p:nvSpPr>
        <p:spPr>
          <a:xfrm>
            <a:off x="1411333" y="1944188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BÜT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Metin kutusu 17"/>
          <p:cNvSpPr txBox="1"/>
          <p:nvPr/>
        </p:nvSpPr>
        <p:spPr>
          <a:xfrm>
            <a:off x="4822376" y="1942015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TGM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Metin kutusu 18"/>
          <p:cNvSpPr txBox="1"/>
          <p:nvPr/>
        </p:nvSpPr>
        <p:spPr>
          <a:xfrm>
            <a:off x="9086709" y="1957251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TBTF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Metin kutusu 19"/>
          <p:cNvSpPr txBox="1"/>
          <p:nvPr/>
        </p:nvSpPr>
        <p:spPr>
          <a:xfrm>
            <a:off x="9495075" y="5569133"/>
            <a:ext cx="7733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%88</a:t>
            </a:r>
            <a:endParaRPr lang="tr-TR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Metin kutusu 20"/>
          <p:cNvSpPr txBox="1"/>
          <p:nvPr/>
        </p:nvSpPr>
        <p:spPr>
          <a:xfrm>
            <a:off x="7495614" y="5569133"/>
            <a:ext cx="159914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Fen Bilimleri</a:t>
            </a:r>
            <a:endParaRPr lang="tr-TR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Metin kutusu 21"/>
          <p:cNvSpPr txBox="1"/>
          <p:nvPr/>
        </p:nvSpPr>
        <p:spPr>
          <a:xfrm>
            <a:off x="7495614" y="5931190"/>
            <a:ext cx="18336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Türkçe-Matematik</a:t>
            </a:r>
            <a:endParaRPr lang="tr-TR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Metin kutusu 22"/>
          <p:cNvSpPr txBox="1"/>
          <p:nvPr/>
        </p:nvSpPr>
        <p:spPr>
          <a:xfrm>
            <a:off x="9495075" y="5938580"/>
            <a:ext cx="7733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%6</a:t>
            </a:r>
            <a:endParaRPr lang="tr-TR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Metin kutusu 23"/>
          <p:cNvSpPr txBox="1"/>
          <p:nvPr/>
        </p:nvSpPr>
        <p:spPr>
          <a:xfrm>
            <a:off x="7495614" y="6232745"/>
            <a:ext cx="18336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Diğer</a:t>
            </a:r>
            <a:endParaRPr lang="tr-TR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Metin kutusu 24"/>
          <p:cNvSpPr txBox="1"/>
          <p:nvPr/>
        </p:nvSpPr>
        <p:spPr>
          <a:xfrm>
            <a:off x="9495075" y="6242523"/>
            <a:ext cx="7733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%4</a:t>
            </a:r>
            <a:endParaRPr lang="tr-TR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Metin kutusu 25"/>
          <p:cNvSpPr txBox="1"/>
          <p:nvPr/>
        </p:nvSpPr>
        <p:spPr>
          <a:xfrm>
            <a:off x="7521790" y="5122139"/>
            <a:ext cx="40831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Fakülte İçi Dağılım</a:t>
            </a:r>
            <a:endParaRPr lang="tr-TR" sz="16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Metin kutusu 26"/>
          <p:cNvSpPr txBox="1"/>
          <p:nvPr/>
        </p:nvSpPr>
        <p:spPr>
          <a:xfrm>
            <a:off x="7491258" y="6515775"/>
            <a:ext cx="18336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Yanıt yok</a:t>
            </a:r>
            <a:endParaRPr lang="tr-TR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Metin kutusu 27"/>
          <p:cNvSpPr txBox="1"/>
          <p:nvPr/>
        </p:nvSpPr>
        <p:spPr>
          <a:xfrm>
            <a:off x="9490719" y="6525553"/>
            <a:ext cx="7733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%2</a:t>
            </a:r>
            <a:endParaRPr lang="tr-TR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1800416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1727" y="205299"/>
            <a:ext cx="1019221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800" b="1" dirty="0">
                <a:latin typeface="Arial" panose="020B0604020202020204" pitchFamily="34" charset="0"/>
                <a:cs typeface="Arial" panose="020B0604020202020204" pitchFamily="34" charset="0"/>
              </a:rPr>
              <a:t>Ders dışı zamanlarda öğretim elemanlarına ulaşabilmekten</a:t>
            </a:r>
          </a:p>
        </p:txBody>
      </p:sp>
      <p:cxnSp>
        <p:nvCxnSpPr>
          <p:cNvPr id="3" name="Straight Connector 2"/>
          <p:cNvCxnSpPr/>
          <p:nvPr/>
        </p:nvCxnSpPr>
        <p:spPr>
          <a:xfrm flipV="1">
            <a:off x="-80677" y="927849"/>
            <a:ext cx="12344400" cy="0"/>
          </a:xfrm>
          <a:prstGeom prst="line">
            <a:avLst/>
          </a:prstGeom>
          <a:ln w="571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Chart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36203177"/>
              </p:ext>
            </p:extLst>
          </p:nvPr>
        </p:nvGraphicFramePr>
        <p:xfrm>
          <a:off x="131728" y="1696075"/>
          <a:ext cx="3852000" cy="421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1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92680965"/>
              </p:ext>
            </p:extLst>
          </p:nvPr>
        </p:nvGraphicFramePr>
        <p:xfrm>
          <a:off x="4350427" y="1724018"/>
          <a:ext cx="3852000" cy="421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Chart 1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78075904"/>
              </p:ext>
            </p:extLst>
          </p:nvPr>
        </p:nvGraphicFramePr>
        <p:xfrm>
          <a:off x="8401478" y="1708142"/>
          <a:ext cx="3852000" cy="421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Metin kutusu 6"/>
          <p:cNvSpPr txBox="1"/>
          <p:nvPr/>
        </p:nvSpPr>
        <p:spPr>
          <a:xfrm>
            <a:off x="2208176" y="1322495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BÜT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Metin kutusu 7"/>
          <p:cNvSpPr txBox="1"/>
          <p:nvPr/>
        </p:nvSpPr>
        <p:spPr>
          <a:xfrm>
            <a:off x="6246243" y="1322495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TGM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10170938" y="1322495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TBTF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Sağ Ayraç 9"/>
          <p:cNvSpPr/>
          <p:nvPr/>
        </p:nvSpPr>
        <p:spPr>
          <a:xfrm rot="5400000">
            <a:off x="8961126" y="4976953"/>
            <a:ext cx="326571" cy="1815737"/>
          </a:xfrm>
          <a:prstGeom prst="righ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1" name="Metin kutusu 10"/>
          <p:cNvSpPr txBox="1"/>
          <p:nvPr/>
        </p:nvSpPr>
        <p:spPr>
          <a:xfrm>
            <a:off x="8745088" y="6282025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%90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Sağ Ayraç 11"/>
          <p:cNvSpPr/>
          <p:nvPr/>
        </p:nvSpPr>
        <p:spPr>
          <a:xfrm rot="5400000">
            <a:off x="4855018" y="4976953"/>
            <a:ext cx="326571" cy="1815737"/>
          </a:xfrm>
          <a:prstGeom prst="righ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3" name="Metin kutusu 12"/>
          <p:cNvSpPr txBox="1"/>
          <p:nvPr/>
        </p:nvSpPr>
        <p:spPr>
          <a:xfrm>
            <a:off x="4638980" y="6282025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%96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Sağ Ayraç 13"/>
          <p:cNvSpPr/>
          <p:nvPr/>
        </p:nvSpPr>
        <p:spPr>
          <a:xfrm rot="5400000">
            <a:off x="822961" y="4995366"/>
            <a:ext cx="326571" cy="1815737"/>
          </a:xfrm>
          <a:prstGeom prst="righ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5" name="Metin kutusu 14"/>
          <p:cNvSpPr txBox="1"/>
          <p:nvPr/>
        </p:nvSpPr>
        <p:spPr>
          <a:xfrm>
            <a:off x="606923" y="6300438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%84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768816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1727" y="166110"/>
            <a:ext cx="11186076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800" b="1" dirty="0">
                <a:latin typeface="Arial" panose="020B0604020202020204" pitchFamily="34" charset="0"/>
                <a:cs typeface="Arial" panose="020B0604020202020204" pitchFamily="34" charset="0"/>
              </a:rPr>
              <a:t>Derslerle ilgili kitap, ders notu gibi basılı ve görsel materyallerin </a:t>
            </a:r>
            <a:endParaRPr lang="en-US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yeterli </a:t>
            </a:r>
            <a:r>
              <a:rPr lang="tr-TR" sz="2800" b="1" dirty="0">
                <a:latin typeface="Arial" panose="020B0604020202020204" pitchFamily="34" charset="0"/>
                <a:cs typeface="Arial" panose="020B0604020202020204" pitchFamily="34" charset="0"/>
              </a:rPr>
              <a:t>olmasından</a:t>
            </a:r>
          </a:p>
        </p:txBody>
      </p:sp>
      <p:cxnSp>
        <p:nvCxnSpPr>
          <p:cNvPr id="3" name="Straight Connector 2"/>
          <p:cNvCxnSpPr/>
          <p:nvPr/>
        </p:nvCxnSpPr>
        <p:spPr>
          <a:xfrm flipV="1">
            <a:off x="0" y="1159406"/>
            <a:ext cx="12344400" cy="0"/>
          </a:xfrm>
          <a:prstGeom prst="line">
            <a:avLst/>
          </a:prstGeom>
          <a:ln w="571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Chart 1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99716945"/>
              </p:ext>
            </p:extLst>
          </p:nvPr>
        </p:nvGraphicFramePr>
        <p:xfrm>
          <a:off x="144788" y="1839190"/>
          <a:ext cx="3852000" cy="421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1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37627357"/>
              </p:ext>
            </p:extLst>
          </p:nvPr>
        </p:nvGraphicFramePr>
        <p:xfrm>
          <a:off x="4072172" y="1846629"/>
          <a:ext cx="3852000" cy="421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Chart 1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88798639"/>
              </p:ext>
            </p:extLst>
          </p:nvPr>
        </p:nvGraphicFramePr>
        <p:xfrm>
          <a:off x="8362973" y="1848444"/>
          <a:ext cx="3852000" cy="421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Metin kutusu 6"/>
          <p:cNvSpPr txBox="1"/>
          <p:nvPr/>
        </p:nvSpPr>
        <p:spPr>
          <a:xfrm>
            <a:off x="2208176" y="1322495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BÜT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Metin kutusu 7"/>
          <p:cNvSpPr txBox="1"/>
          <p:nvPr/>
        </p:nvSpPr>
        <p:spPr>
          <a:xfrm>
            <a:off x="6154802" y="1322495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TGM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10170938" y="1322495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TBTF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Sağ Ayraç 9"/>
          <p:cNvSpPr/>
          <p:nvPr/>
        </p:nvSpPr>
        <p:spPr>
          <a:xfrm rot="5400000">
            <a:off x="8961126" y="5107583"/>
            <a:ext cx="326571" cy="1815737"/>
          </a:xfrm>
          <a:prstGeom prst="righ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1" name="Metin kutusu 10"/>
          <p:cNvSpPr txBox="1"/>
          <p:nvPr/>
        </p:nvSpPr>
        <p:spPr>
          <a:xfrm>
            <a:off x="8745088" y="6412655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%83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Sağ Ayraç 11"/>
          <p:cNvSpPr/>
          <p:nvPr/>
        </p:nvSpPr>
        <p:spPr>
          <a:xfrm rot="5400000">
            <a:off x="4802766" y="5107583"/>
            <a:ext cx="326571" cy="1815737"/>
          </a:xfrm>
          <a:prstGeom prst="righ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3" name="Metin kutusu 12"/>
          <p:cNvSpPr txBox="1"/>
          <p:nvPr/>
        </p:nvSpPr>
        <p:spPr>
          <a:xfrm>
            <a:off x="4586728" y="6412655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%82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Sağ Ayraç 13"/>
          <p:cNvSpPr/>
          <p:nvPr/>
        </p:nvSpPr>
        <p:spPr>
          <a:xfrm rot="5400000">
            <a:off x="822961" y="5125996"/>
            <a:ext cx="326571" cy="1815737"/>
          </a:xfrm>
          <a:prstGeom prst="righ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5" name="Metin kutusu 14"/>
          <p:cNvSpPr txBox="1"/>
          <p:nvPr/>
        </p:nvSpPr>
        <p:spPr>
          <a:xfrm>
            <a:off x="606923" y="6431068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%84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6749497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1727" y="205299"/>
            <a:ext cx="10147330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800" b="1" dirty="0">
                <a:latin typeface="Arial" panose="020B0604020202020204" pitchFamily="34" charset="0"/>
                <a:cs typeface="Arial" panose="020B0604020202020204" pitchFamily="34" charset="0"/>
              </a:rPr>
              <a:t>Öğrencilerin katıldığı uygulama alanlarının dersin amacını </a:t>
            </a:r>
            <a:endParaRPr lang="en-US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karşılamasından</a:t>
            </a:r>
            <a:endParaRPr lang="tr-T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 flipV="1">
            <a:off x="-152400" y="1127135"/>
            <a:ext cx="12344400" cy="0"/>
          </a:xfrm>
          <a:prstGeom prst="line">
            <a:avLst/>
          </a:prstGeom>
          <a:ln w="571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Chart 1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17428209"/>
              </p:ext>
            </p:extLst>
          </p:nvPr>
        </p:nvGraphicFramePr>
        <p:xfrm>
          <a:off x="78376" y="1872234"/>
          <a:ext cx="3852000" cy="421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2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63924635"/>
              </p:ext>
            </p:extLst>
          </p:nvPr>
        </p:nvGraphicFramePr>
        <p:xfrm>
          <a:off x="4220160" y="1887112"/>
          <a:ext cx="3852000" cy="421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Chart 2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22124625"/>
              </p:ext>
            </p:extLst>
          </p:nvPr>
        </p:nvGraphicFramePr>
        <p:xfrm>
          <a:off x="8380161" y="1887112"/>
          <a:ext cx="3852000" cy="421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Metin kutusu 6"/>
          <p:cNvSpPr txBox="1"/>
          <p:nvPr/>
        </p:nvSpPr>
        <p:spPr>
          <a:xfrm>
            <a:off x="2208176" y="1322495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BÜT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Metin kutusu 7"/>
          <p:cNvSpPr txBox="1"/>
          <p:nvPr/>
        </p:nvSpPr>
        <p:spPr>
          <a:xfrm>
            <a:off x="6154802" y="1322495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TGM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10170938" y="1322495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TBTF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Sağ Ayraç 9"/>
          <p:cNvSpPr/>
          <p:nvPr/>
        </p:nvSpPr>
        <p:spPr>
          <a:xfrm rot="5400000">
            <a:off x="8961126" y="5107583"/>
            <a:ext cx="326571" cy="1815737"/>
          </a:xfrm>
          <a:prstGeom prst="righ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1" name="Metin kutusu 10"/>
          <p:cNvSpPr txBox="1"/>
          <p:nvPr/>
        </p:nvSpPr>
        <p:spPr>
          <a:xfrm>
            <a:off x="8745088" y="6412655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%86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Sağ Ayraç 11"/>
          <p:cNvSpPr/>
          <p:nvPr/>
        </p:nvSpPr>
        <p:spPr>
          <a:xfrm rot="5400000">
            <a:off x="4802766" y="5107583"/>
            <a:ext cx="326571" cy="1815737"/>
          </a:xfrm>
          <a:prstGeom prst="righ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3" name="Metin kutusu 12"/>
          <p:cNvSpPr txBox="1"/>
          <p:nvPr/>
        </p:nvSpPr>
        <p:spPr>
          <a:xfrm>
            <a:off x="4586728" y="6412655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%88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Sağ Ayraç 13"/>
          <p:cNvSpPr/>
          <p:nvPr/>
        </p:nvSpPr>
        <p:spPr>
          <a:xfrm rot="5400000">
            <a:off x="783772" y="5125996"/>
            <a:ext cx="326571" cy="1815737"/>
          </a:xfrm>
          <a:prstGeom prst="righ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5" name="Metin kutusu 14"/>
          <p:cNvSpPr txBox="1"/>
          <p:nvPr/>
        </p:nvSpPr>
        <p:spPr>
          <a:xfrm>
            <a:off x="567734" y="6431068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%84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3026873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1727" y="205299"/>
            <a:ext cx="1131111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800" b="1" dirty="0">
                <a:latin typeface="Arial" panose="020B0604020202020204" pitchFamily="34" charset="0"/>
                <a:cs typeface="Arial" panose="020B0604020202020204" pitchFamily="34" charset="0"/>
              </a:rPr>
              <a:t>Derslerde verilen ödevlerin öğrenmemize katkıda bulunmasından</a:t>
            </a:r>
          </a:p>
        </p:txBody>
      </p:sp>
      <p:cxnSp>
        <p:nvCxnSpPr>
          <p:cNvPr id="3" name="Straight Connector 2"/>
          <p:cNvCxnSpPr/>
          <p:nvPr/>
        </p:nvCxnSpPr>
        <p:spPr>
          <a:xfrm flipV="1">
            <a:off x="-80677" y="927849"/>
            <a:ext cx="12344400" cy="0"/>
          </a:xfrm>
          <a:prstGeom prst="line">
            <a:avLst/>
          </a:prstGeom>
          <a:ln w="571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Chart 2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59359257"/>
              </p:ext>
            </p:extLst>
          </p:nvPr>
        </p:nvGraphicFramePr>
        <p:xfrm>
          <a:off x="131726" y="1875040"/>
          <a:ext cx="3852000" cy="421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2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33110487"/>
              </p:ext>
            </p:extLst>
          </p:nvPr>
        </p:nvGraphicFramePr>
        <p:xfrm>
          <a:off x="4161548" y="1855990"/>
          <a:ext cx="3852000" cy="421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Chart 2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90185810"/>
              </p:ext>
            </p:extLst>
          </p:nvPr>
        </p:nvGraphicFramePr>
        <p:xfrm>
          <a:off x="8282273" y="1836940"/>
          <a:ext cx="3852000" cy="421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Metin kutusu 6"/>
          <p:cNvSpPr txBox="1"/>
          <p:nvPr/>
        </p:nvSpPr>
        <p:spPr>
          <a:xfrm>
            <a:off x="2208176" y="1322495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BÜT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Metin kutusu 7"/>
          <p:cNvSpPr txBox="1"/>
          <p:nvPr/>
        </p:nvSpPr>
        <p:spPr>
          <a:xfrm>
            <a:off x="6102550" y="1322495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TGM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10170938" y="1322495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TBTF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Sağ Ayraç 9"/>
          <p:cNvSpPr/>
          <p:nvPr/>
        </p:nvSpPr>
        <p:spPr>
          <a:xfrm rot="5400000">
            <a:off x="8961126" y="5107583"/>
            <a:ext cx="326571" cy="1815737"/>
          </a:xfrm>
          <a:prstGeom prst="righ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1" name="Sağ Ayraç 10"/>
          <p:cNvSpPr/>
          <p:nvPr/>
        </p:nvSpPr>
        <p:spPr>
          <a:xfrm rot="5400000">
            <a:off x="4802766" y="5107583"/>
            <a:ext cx="326571" cy="1815737"/>
          </a:xfrm>
          <a:prstGeom prst="righ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2" name="Sağ Ayraç 11"/>
          <p:cNvSpPr/>
          <p:nvPr/>
        </p:nvSpPr>
        <p:spPr>
          <a:xfrm rot="5400000">
            <a:off x="783772" y="5125996"/>
            <a:ext cx="326571" cy="1815737"/>
          </a:xfrm>
          <a:prstGeom prst="righ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3" name="Metin kutusu 12"/>
          <p:cNvSpPr txBox="1"/>
          <p:nvPr/>
        </p:nvSpPr>
        <p:spPr>
          <a:xfrm>
            <a:off x="8745088" y="6412655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%78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Metin kutusu 13"/>
          <p:cNvSpPr txBox="1"/>
          <p:nvPr/>
        </p:nvSpPr>
        <p:spPr>
          <a:xfrm>
            <a:off x="4586728" y="6412655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%74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Metin kutusu 14"/>
          <p:cNvSpPr txBox="1"/>
          <p:nvPr/>
        </p:nvSpPr>
        <p:spPr>
          <a:xfrm>
            <a:off x="567734" y="6431068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%81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9770250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6412" y="166110"/>
            <a:ext cx="10089622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800" b="1" dirty="0">
                <a:latin typeface="Arial" panose="020B0604020202020204" pitchFamily="34" charset="0"/>
                <a:cs typeface="Arial" panose="020B0604020202020204" pitchFamily="34" charset="0"/>
              </a:rPr>
              <a:t>Ölçme ve değerlendirmede öğretim elemanlarının objektif </a:t>
            </a:r>
            <a:endParaRPr lang="en-US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davranmasından</a:t>
            </a:r>
            <a:endParaRPr lang="tr-T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 flipV="1">
            <a:off x="-152400" y="1159406"/>
            <a:ext cx="12344400" cy="0"/>
          </a:xfrm>
          <a:prstGeom prst="line">
            <a:avLst/>
          </a:prstGeom>
          <a:ln w="571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Chart 2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65587886"/>
              </p:ext>
            </p:extLst>
          </p:nvPr>
        </p:nvGraphicFramePr>
        <p:xfrm>
          <a:off x="143691" y="1846578"/>
          <a:ext cx="3852000" cy="421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2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11244005"/>
              </p:ext>
            </p:extLst>
          </p:nvPr>
        </p:nvGraphicFramePr>
        <p:xfrm>
          <a:off x="4147667" y="1827889"/>
          <a:ext cx="3852000" cy="421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Chart 2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18962904"/>
              </p:ext>
            </p:extLst>
          </p:nvPr>
        </p:nvGraphicFramePr>
        <p:xfrm>
          <a:off x="8112713" y="1859639"/>
          <a:ext cx="3852000" cy="421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Metin kutusu 6"/>
          <p:cNvSpPr txBox="1"/>
          <p:nvPr/>
        </p:nvSpPr>
        <p:spPr>
          <a:xfrm>
            <a:off x="2208176" y="1322495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BÜT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Metin kutusu 7"/>
          <p:cNvSpPr txBox="1"/>
          <p:nvPr/>
        </p:nvSpPr>
        <p:spPr>
          <a:xfrm>
            <a:off x="6141739" y="1322495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TGM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10170938" y="1322495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TBTF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Sağ Ayraç 9"/>
          <p:cNvSpPr/>
          <p:nvPr/>
        </p:nvSpPr>
        <p:spPr>
          <a:xfrm rot="5400000">
            <a:off x="8817433" y="5107583"/>
            <a:ext cx="326571" cy="1815737"/>
          </a:xfrm>
          <a:prstGeom prst="righ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1" name="Sağ Ayraç 10"/>
          <p:cNvSpPr/>
          <p:nvPr/>
        </p:nvSpPr>
        <p:spPr>
          <a:xfrm rot="5400000">
            <a:off x="4802766" y="5107583"/>
            <a:ext cx="326571" cy="1815737"/>
          </a:xfrm>
          <a:prstGeom prst="righ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2" name="Sağ Ayraç 11"/>
          <p:cNvSpPr/>
          <p:nvPr/>
        </p:nvSpPr>
        <p:spPr>
          <a:xfrm rot="5400000">
            <a:off x="783772" y="5125996"/>
            <a:ext cx="326571" cy="1815737"/>
          </a:xfrm>
          <a:prstGeom prst="righ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3" name="Metin kutusu 12"/>
          <p:cNvSpPr txBox="1"/>
          <p:nvPr/>
        </p:nvSpPr>
        <p:spPr>
          <a:xfrm>
            <a:off x="8601395" y="6412655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%82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Metin kutusu 13"/>
          <p:cNvSpPr txBox="1"/>
          <p:nvPr/>
        </p:nvSpPr>
        <p:spPr>
          <a:xfrm>
            <a:off x="4586728" y="6412655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%82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Metin kutusu 14"/>
          <p:cNvSpPr txBox="1"/>
          <p:nvPr/>
        </p:nvSpPr>
        <p:spPr>
          <a:xfrm>
            <a:off x="567734" y="6431068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%81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6226361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1727" y="179173"/>
            <a:ext cx="11288668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800" b="1" dirty="0">
                <a:latin typeface="Arial" panose="020B0604020202020204" pitchFamily="34" charset="0"/>
                <a:cs typeface="Arial" panose="020B0604020202020204" pitchFamily="34" charset="0"/>
              </a:rPr>
              <a:t>Dönem başında öğrencilere ölçme ve değerlendirme kriterlerinin </a:t>
            </a:r>
            <a:endParaRPr lang="en-US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açıklanmasından</a:t>
            </a:r>
            <a:endParaRPr lang="tr-T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 flipV="1">
            <a:off x="-152400" y="1104275"/>
            <a:ext cx="12344400" cy="0"/>
          </a:xfrm>
          <a:prstGeom prst="line">
            <a:avLst/>
          </a:prstGeom>
          <a:ln w="571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Chart 2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7552918"/>
              </p:ext>
            </p:extLst>
          </p:nvPr>
        </p:nvGraphicFramePr>
        <p:xfrm>
          <a:off x="143693" y="1862437"/>
          <a:ext cx="3852000" cy="421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2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87159984"/>
              </p:ext>
            </p:extLst>
          </p:nvPr>
        </p:nvGraphicFramePr>
        <p:xfrm>
          <a:off x="4074234" y="1886247"/>
          <a:ext cx="3852000" cy="421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Chart 3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51659888"/>
              </p:ext>
            </p:extLst>
          </p:nvPr>
        </p:nvGraphicFramePr>
        <p:xfrm>
          <a:off x="8068718" y="1888316"/>
          <a:ext cx="3852000" cy="421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Metin kutusu 6"/>
          <p:cNvSpPr txBox="1"/>
          <p:nvPr/>
        </p:nvSpPr>
        <p:spPr>
          <a:xfrm>
            <a:off x="2221239" y="1361684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BÜT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Metin kutusu 7"/>
          <p:cNvSpPr txBox="1"/>
          <p:nvPr/>
        </p:nvSpPr>
        <p:spPr>
          <a:xfrm>
            <a:off x="6154802" y="1361684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TGM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10184001" y="1361684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TBTF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Sağ Ayraç 9"/>
          <p:cNvSpPr/>
          <p:nvPr/>
        </p:nvSpPr>
        <p:spPr>
          <a:xfrm rot="5400000">
            <a:off x="8739055" y="5146772"/>
            <a:ext cx="326571" cy="1815737"/>
          </a:xfrm>
          <a:prstGeom prst="righ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1" name="Sağ Ayraç 10"/>
          <p:cNvSpPr/>
          <p:nvPr/>
        </p:nvSpPr>
        <p:spPr>
          <a:xfrm rot="5400000">
            <a:off x="4750514" y="5146772"/>
            <a:ext cx="326571" cy="1815737"/>
          </a:xfrm>
          <a:prstGeom prst="righ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2" name="Sağ Ayraç 11"/>
          <p:cNvSpPr/>
          <p:nvPr/>
        </p:nvSpPr>
        <p:spPr>
          <a:xfrm rot="5400000">
            <a:off x="796835" y="5165185"/>
            <a:ext cx="326571" cy="1815737"/>
          </a:xfrm>
          <a:prstGeom prst="righ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3" name="Metin kutusu 12"/>
          <p:cNvSpPr txBox="1"/>
          <p:nvPr/>
        </p:nvSpPr>
        <p:spPr>
          <a:xfrm>
            <a:off x="8523017" y="6451844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%92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Metin kutusu 13"/>
          <p:cNvSpPr txBox="1"/>
          <p:nvPr/>
        </p:nvSpPr>
        <p:spPr>
          <a:xfrm>
            <a:off x="4534476" y="6451844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%96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Metin kutusu 14"/>
          <p:cNvSpPr txBox="1"/>
          <p:nvPr/>
        </p:nvSpPr>
        <p:spPr>
          <a:xfrm>
            <a:off x="580797" y="6470257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%87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8078005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1727" y="205299"/>
            <a:ext cx="11623695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800" b="1" dirty="0">
                <a:latin typeface="Arial" panose="020B0604020202020204" pitchFamily="34" charset="0"/>
                <a:cs typeface="Arial" panose="020B0604020202020204" pitchFamily="34" charset="0"/>
              </a:rPr>
              <a:t>Her sınavdan sonra, sınav sonucu ile ilgili öğrencilere geri bildirim </a:t>
            </a:r>
            <a:endParaRPr lang="en-US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verilmesinden</a:t>
            </a:r>
            <a:endParaRPr lang="tr-T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 flipV="1">
            <a:off x="-152400" y="1159406"/>
            <a:ext cx="12344400" cy="0"/>
          </a:xfrm>
          <a:prstGeom prst="line">
            <a:avLst/>
          </a:prstGeom>
          <a:ln w="571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Chart 3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09256217"/>
              </p:ext>
            </p:extLst>
          </p:nvPr>
        </p:nvGraphicFramePr>
        <p:xfrm>
          <a:off x="130629" y="1852253"/>
          <a:ext cx="3852000" cy="421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3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45774532"/>
              </p:ext>
            </p:extLst>
          </p:nvPr>
        </p:nvGraphicFramePr>
        <p:xfrm>
          <a:off x="4257113" y="1852253"/>
          <a:ext cx="3852000" cy="421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Chart 3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25595919"/>
              </p:ext>
            </p:extLst>
          </p:nvPr>
        </p:nvGraphicFramePr>
        <p:xfrm>
          <a:off x="8227532" y="1852251"/>
          <a:ext cx="3852000" cy="421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Metin kutusu 6"/>
          <p:cNvSpPr txBox="1"/>
          <p:nvPr/>
        </p:nvSpPr>
        <p:spPr>
          <a:xfrm>
            <a:off x="2260428" y="1361684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BÜT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Metin kutusu 7"/>
          <p:cNvSpPr txBox="1"/>
          <p:nvPr/>
        </p:nvSpPr>
        <p:spPr>
          <a:xfrm>
            <a:off x="6193991" y="1361684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TGM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10223190" y="1361684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TBTF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Sağ Ayraç 9"/>
          <p:cNvSpPr/>
          <p:nvPr/>
        </p:nvSpPr>
        <p:spPr>
          <a:xfrm rot="5400000">
            <a:off x="8921937" y="5146772"/>
            <a:ext cx="326571" cy="1815737"/>
          </a:xfrm>
          <a:prstGeom prst="righ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1" name="Sağ Ayraç 10"/>
          <p:cNvSpPr/>
          <p:nvPr/>
        </p:nvSpPr>
        <p:spPr>
          <a:xfrm rot="5400000">
            <a:off x="4933396" y="5146772"/>
            <a:ext cx="326571" cy="1815737"/>
          </a:xfrm>
          <a:prstGeom prst="righ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2" name="Sağ Ayraç 11"/>
          <p:cNvSpPr/>
          <p:nvPr/>
        </p:nvSpPr>
        <p:spPr>
          <a:xfrm rot="5400000">
            <a:off x="836024" y="5165185"/>
            <a:ext cx="326571" cy="1815737"/>
          </a:xfrm>
          <a:prstGeom prst="righ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3" name="Metin kutusu 12"/>
          <p:cNvSpPr txBox="1"/>
          <p:nvPr/>
        </p:nvSpPr>
        <p:spPr>
          <a:xfrm>
            <a:off x="8705899" y="6451844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%84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Metin kutusu 13"/>
          <p:cNvSpPr txBox="1"/>
          <p:nvPr/>
        </p:nvSpPr>
        <p:spPr>
          <a:xfrm>
            <a:off x="4717358" y="6451844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%86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Metin kutusu 14"/>
          <p:cNvSpPr txBox="1"/>
          <p:nvPr/>
        </p:nvSpPr>
        <p:spPr>
          <a:xfrm>
            <a:off x="619986" y="6470257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%81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4341330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1727" y="205299"/>
            <a:ext cx="11408892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800" b="1" dirty="0">
                <a:latin typeface="Arial" panose="020B0604020202020204" pitchFamily="34" charset="0"/>
                <a:cs typeface="Arial" panose="020B0604020202020204" pitchFamily="34" charset="0"/>
              </a:rPr>
              <a:t>Değerlendirmenin yalnız sınavlarla değil ödev ve proje gibi başka </a:t>
            </a:r>
            <a:endParaRPr lang="en-US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çalışmalarla da </a:t>
            </a:r>
            <a:r>
              <a:rPr lang="tr-TR" sz="2800" b="1" dirty="0">
                <a:latin typeface="Arial" panose="020B0604020202020204" pitchFamily="34" charset="0"/>
                <a:cs typeface="Arial" panose="020B0604020202020204" pitchFamily="34" charset="0"/>
              </a:rPr>
              <a:t>yapılmasından </a:t>
            </a:r>
          </a:p>
        </p:txBody>
      </p:sp>
      <p:cxnSp>
        <p:nvCxnSpPr>
          <p:cNvPr id="3" name="Straight Connector 2"/>
          <p:cNvCxnSpPr/>
          <p:nvPr/>
        </p:nvCxnSpPr>
        <p:spPr>
          <a:xfrm flipV="1">
            <a:off x="-52252" y="1159406"/>
            <a:ext cx="12344400" cy="0"/>
          </a:xfrm>
          <a:prstGeom prst="line">
            <a:avLst/>
          </a:prstGeom>
          <a:ln w="571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Chart 3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91783655"/>
              </p:ext>
            </p:extLst>
          </p:nvPr>
        </p:nvGraphicFramePr>
        <p:xfrm>
          <a:off x="237852" y="1852253"/>
          <a:ext cx="3852000" cy="421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3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13436393"/>
              </p:ext>
            </p:extLst>
          </p:nvPr>
        </p:nvGraphicFramePr>
        <p:xfrm>
          <a:off x="3988982" y="1852253"/>
          <a:ext cx="3852000" cy="421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Chart 3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49791084"/>
              </p:ext>
            </p:extLst>
          </p:nvPr>
        </p:nvGraphicFramePr>
        <p:xfrm>
          <a:off x="8272224" y="1833203"/>
          <a:ext cx="3852000" cy="421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Metin kutusu 6"/>
          <p:cNvSpPr txBox="1"/>
          <p:nvPr/>
        </p:nvSpPr>
        <p:spPr>
          <a:xfrm>
            <a:off x="2364932" y="1361684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BÜT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Metin kutusu 7"/>
          <p:cNvSpPr txBox="1"/>
          <p:nvPr/>
        </p:nvSpPr>
        <p:spPr>
          <a:xfrm>
            <a:off x="6050298" y="1361684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TGM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10079497" y="1361684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TBTF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Sağ Ayraç 9"/>
          <p:cNvSpPr/>
          <p:nvPr/>
        </p:nvSpPr>
        <p:spPr>
          <a:xfrm rot="5400000">
            <a:off x="8961126" y="5146772"/>
            <a:ext cx="326571" cy="1815737"/>
          </a:xfrm>
          <a:prstGeom prst="righ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1" name="Sağ Ayraç 10"/>
          <p:cNvSpPr/>
          <p:nvPr/>
        </p:nvSpPr>
        <p:spPr>
          <a:xfrm rot="5400000">
            <a:off x="4685199" y="5146772"/>
            <a:ext cx="326571" cy="1815737"/>
          </a:xfrm>
          <a:prstGeom prst="righ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2" name="Sağ Ayraç 11"/>
          <p:cNvSpPr/>
          <p:nvPr/>
        </p:nvSpPr>
        <p:spPr>
          <a:xfrm rot="5400000">
            <a:off x="940528" y="5165185"/>
            <a:ext cx="326571" cy="1815737"/>
          </a:xfrm>
          <a:prstGeom prst="righ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3" name="Metin kutusu 12"/>
          <p:cNvSpPr txBox="1"/>
          <p:nvPr/>
        </p:nvSpPr>
        <p:spPr>
          <a:xfrm>
            <a:off x="8745088" y="6451844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%83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Metin kutusu 13"/>
          <p:cNvSpPr txBox="1"/>
          <p:nvPr/>
        </p:nvSpPr>
        <p:spPr>
          <a:xfrm>
            <a:off x="4469161" y="6451844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%80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Metin kutusu 14"/>
          <p:cNvSpPr txBox="1"/>
          <p:nvPr/>
        </p:nvSpPr>
        <p:spPr>
          <a:xfrm>
            <a:off x="724490" y="6470257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%86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8938338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1727" y="205299"/>
            <a:ext cx="1188979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800" b="1" dirty="0">
                <a:latin typeface="Arial" panose="020B0604020202020204" pitchFamily="34" charset="0"/>
                <a:cs typeface="Arial" panose="020B0604020202020204" pitchFamily="34" charset="0"/>
              </a:rPr>
              <a:t>Öğretim elemanlarının davranış ve yaklaşımlarıyla örnek olmasından</a:t>
            </a:r>
          </a:p>
        </p:txBody>
      </p:sp>
      <p:cxnSp>
        <p:nvCxnSpPr>
          <p:cNvPr id="3" name="Straight Connector 2"/>
          <p:cNvCxnSpPr/>
          <p:nvPr/>
        </p:nvCxnSpPr>
        <p:spPr>
          <a:xfrm flipV="1">
            <a:off x="-80677" y="927849"/>
            <a:ext cx="12344400" cy="0"/>
          </a:xfrm>
          <a:prstGeom prst="line">
            <a:avLst/>
          </a:prstGeom>
          <a:ln w="571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Chart 3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41921978"/>
              </p:ext>
            </p:extLst>
          </p:nvPr>
        </p:nvGraphicFramePr>
        <p:xfrm>
          <a:off x="143693" y="1839835"/>
          <a:ext cx="3852000" cy="421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3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35166703"/>
              </p:ext>
            </p:extLst>
          </p:nvPr>
        </p:nvGraphicFramePr>
        <p:xfrm>
          <a:off x="4013044" y="1839835"/>
          <a:ext cx="3852000" cy="421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Chart 3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48191530"/>
              </p:ext>
            </p:extLst>
          </p:nvPr>
        </p:nvGraphicFramePr>
        <p:xfrm>
          <a:off x="8296288" y="1836243"/>
          <a:ext cx="3852000" cy="421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Metin kutusu 6"/>
          <p:cNvSpPr txBox="1"/>
          <p:nvPr/>
        </p:nvSpPr>
        <p:spPr>
          <a:xfrm>
            <a:off x="2299617" y="1361684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BÜT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Metin kutusu 7"/>
          <p:cNvSpPr txBox="1"/>
          <p:nvPr/>
        </p:nvSpPr>
        <p:spPr>
          <a:xfrm>
            <a:off x="5984983" y="1361684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TGM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10131749" y="1361684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TBTF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Sağ Ayraç 9"/>
          <p:cNvSpPr/>
          <p:nvPr/>
        </p:nvSpPr>
        <p:spPr>
          <a:xfrm rot="5400000">
            <a:off x="8895811" y="5146772"/>
            <a:ext cx="326571" cy="1815737"/>
          </a:xfrm>
          <a:prstGeom prst="righ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1" name="Sağ Ayraç 10"/>
          <p:cNvSpPr/>
          <p:nvPr/>
        </p:nvSpPr>
        <p:spPr>
          <a:xfrm rot="5400000">
            <a:off x="4619884" y="5146772"/>
            <a:ext cx="326571" cy="1815737"/>
          </a:xfrm>
          <a:prstGeom prst="righ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2" name="Sağ Ayraç 11"/>
          <p:cNvSpPr/>
          <p:nvPr/>
        </p:nvSpPr>
        <p:spPr>
          <a:xfrm rot="5400000">
            <a:off x="875213" y="5165185"/>
            <a:ext cx="326571" cy="1815737"/>
          </a:xfrm>
          <a:prstGeom prst="righ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3" name="Metin kutusu 12"/>
          <p:cNvSpPr txBox="1"/>
          <p:nvPr/>
        </p:nvSpPr>
        <p:spPr>
          <a:xfrm>
            <a:off x="8718962" y="6412655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%88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Metin kutusu 13"/>
          <p:cNvSpPr txBox="1"/>
          <p:nvPr/>
        </p:nvSpPr>
        <p:spPr>
          <a:xfrm>
            <a:off x="4443035" y="6412655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%92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Metin kutusu 14"/>
          <p:cNvSpPr txBox="1"/>
          <p:nvPr/>
        </p:nvSpPr>
        <p:spPr>
          <a:xfrm>
            <a:off x="698364" y="6431068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%84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67071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1727" y="205299"/>
            <a:ext cx="1049197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800" b="1" dirty="0">
                <a:latin typeface="Arial" panose="020B0604020202020204" pitchFamily="34" charset="0"/>
                <a:cs typeface="Arial" panose="020B0604020202020204" pitchFamily="34" charset="0"/>
              </a:rPr>
              <a:t>Öğretim elemanlarının iletilen şikâyetleri dikkate almasından</a:t>
            </a:r>
          </a:p>
        </p:txBody>
      </p:sp>
      <p:cxnSp>
        <p:nvCxnSpPr>
          <p:cNvPr id="3" name="Straight Connector 2"/>
          <p:cNvCxnSpPr/>
          <p:nvPr/>
        </p:nvCxnSpPr>
        <p:spPr>
          <a:xfrm flipV="1">
            <a:off x="-80677" y="927849"/>
            <a:ext cx="12344400" cy="0"/>
          </a:xfrm>
          <a:prstGeom prst="line">
            <a:avLst/>
          </a:prstGeom>
          <a:ln w="571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Chart 4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30278265"/>
              </p:ext>
            </p:extLst>
          </p:nvPr>
        </p:nvGraphicFramePr>
        <p:xfrm>
          <a:off x="180583" y="1840086"/>
          <a:ext cx="3852000" cy="421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4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50808824"/>
              </p:ext>
            </p:extLst>
          </p:nvPr>
        </p:nvGraphicFramePr>
        <p:xfrm>
          <a:off x="4126486" y="1840084"/>
          <a:ext cx="3852000" cy="421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Chart 4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62388851"/>
              </p:ext>
            </p:extLst>
          </p:nvPr>
        </p:nvGraphicFramePr>
        <p:xfrm>
          <a:off x="8145032" y="1852616"/>
          <a:ext cx="3852000" cy="421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Metin kutusu 6"/>
          <p:cNvSpPr txBox="1"/>
          <p:nvPr/>
        </p:nvSpPr>
        <p:spPr>
          <a:xfrm>
            <a:off x="2299617" y="1361684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BÜT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Metin kutusu 7"/>
          <p:cNvSpPr txBox="1"/>
          <p:nvPr/>
        </p:nvSpPr>
        <p:spPr>
          <a:xfrm>
            <a:off x="5984983" y="1361684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TGM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10131749" y="1361684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TBTF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Sağ Ayraç 9"/>
          <p:cNvSpPr/>
          <p:nvPr/>
        </p:nvSpPr>
        <p:spPr>
          <a:xfrm rot="5400000">
            <a:off x="8830496" y="5146772"/>
            <a:ext cx="326571" cy="1815737"/>
          </a:xfrm>
          <a:prstGeom prst="righ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1" name="Sağ Ayraç 10"/>
          <p:cNvSpPr/>
          <p:nvPr/>
        </p:nvSpPr>
        <p:spPr>
          <a:xfrm rot="5400000">
            <a:off x="4619884" y="5146772"/>
            <a:ext cx="326571" cy="1815737"/>
          </a:xfrm>
          <a:prstGeom prst="righ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2" name="Sağ Ayraç 11"/>
          <p:cNvSpPr/>
          <p:nvPr/>
        </p:nvSpPr>
        <p:spPr>
          <a:xfrm rot="5400000">
            <a:off x="875213" y="5165185"/>
            <a:ext cx="326571" cy="1815737"/>
          </a:xfrm>
          <a:prstGeom prst="righ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3" name="Metin kutusu 12"/>
          <p:cNvSpPr txBox="1"/>
          <p:nvPr/>
        </p:nvSpPr>
        <p:spPr>
          <a:xfrm>
            <a:off x="8653647" y="6412655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%77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Metin kutusu 13"/>
          <p:cNvSpPr txBox="1"/>
          <p:nvPr/>
        </p:nvSpPr>
        <p:spPr>
          <a:xfrm>
            <a:off x="4443035" y="6412655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%84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Metin kutusu 14"/>
          <p:cNvSpPr txBox="1"/>
          <p:nvPr/>
        </p:nvSpPr>
        <p:spPr>
          <a:xfrm>
            <a:off x="698364" y="6431068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%70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14566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1727" y="205299"/>
            <a:ext cx="1110432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TBTF’nin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bu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bölümünü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tercih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etmenizdeki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önemli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nedeniniz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cxnSp>
        <p:nvCxnSpPr>
          <p:cNvPr id="3" name="Straight Connector 2"/>
          <p:cNvCxnSpPr/>
          <p:nvPr/>
        </p:nvCxnSpPr>
        <p:spPr>
          <a:xfrm flipV="1">
            <a:off x="-80677" y="927849"/>
            <a:ext cx="12344400" cy="0"/>
          </a:xfrm>
          <a:prstGeom prst="line">
            <a:avLst/>
          </a:prstGeom>
          <a:ln w="571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42292077"/>
              </p:ext>
            </p:extLst>
          </p:nvPr>
        </p:nvGraphicFramePr>
        <p:xfrm>
          <a:off x="-613756" y="2200014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52757304"/>
              </p:ext>
            </p:extLst>
          </p:nvPr>
        </p:nvGraphicFramePr>
        <p:xfrm>
          <a:off x="2845211" y="2199474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79224055"/>
              </p:ext>
            </p:extLst>
          </p:nvPr>
        </p:nvGraphicFramePr>
        <p:xfrm>
          <a:off x="7232284" y="2251726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Dikdörtgen 6"/>
          <p:cNvSpPr/>
          <p:nvPr/>
        </p:nvSpPr>
        <p:spPr>
          <a:xfrm>
            <a:off x="549464" y="1157076"/>
            <a:ext cx="180000" cy="180000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Metin kutusu 7"/>
          <p:cNvSpPr txBox="1"/>
          <p:nvPr/>
        </p:nvSpPr>
        <p:spPr>
          <a:xfrm>
            <a:off x="719190" y="1098347"/>
            <a:ext cx="14100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Kaliteli eğitim</a:t>
            </a:r>
            <a:endParaRPr lang="tr-TR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Dikdörtgen 8"/>
          <p:cNvSpPr/>
          <p:nvPr/>
        </p:nvSpPr>
        <p:spPr>
          <a:xfrm>
            <a:off x="2259047" y="1157076"/>
            <a:ext cx="180000" cy="180000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0" name="Metin kutusu 9"/>
          <p:cNvSpPr txBox="1"/>
          <p:nvPr/>
        </p:nvSpPr>
        <p:spPr>
          <a:xfrm>
            <a:off x="2428773" y="1098347"/>
            <a:ext cx="135946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Mesleki ilgi</a:t>
            </a:r>
            <a:endParaRPr lang="tr-TR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788519" y="1171253"/>
            <a:ext cx="180000" cy="180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2" name="Metin kutusu 11"/>
          <p:cNvSpPr txBox="1"/>
          <p:nvPr/>
        </p:nvSpPr>
        <p:spPr>
          <a:xfrm>
            <a:off x="3958244" y="1112524"/>
            <a:ext cx="117296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LYS puanı</a:t>
            </a:r>
            <a:endParaRPr lang="tr-TR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5131211" y="1157076"/>
            <a:ext cx="180000" cy="180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4" name="Metin kutusu 13"/>
          <p:cNvSpPr txBox="1"/>
          <p:nvPr/>
        </p:nvSpPr>
        <p:spPr>
          <a:xfrm>
            <a:off x="5300936" y="1098347"/>
            <a:ext cx="26804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Birisinin yönlendirmesi</a:t>
            </a:r>
            <a:endParaRPr lang="tr-TR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7573475" y="1148403"/>
            <a:ext cx="180000" cy="180000"/>
          </a:xfrm>
          <a:prstGeom prst="rect">
            <a:avLst/>
          </a:prstGeom>
          <a:solidFill>
            <a:srgbClr val="FF66CC"/>
          </a:solidFill>
          <a:ln>
            <a:solidFill>
              <a:srgbClr val="FF66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6" name="Metin kutusu 15"/>
          <p:cNvSpPr txBox="1"/>
          <p:nvPr/>
        </p:nvSpPr>
        <p:spPr>
          <a:xfrm>
            <a:off x="7743200" y="1089674"/>
            <a:ext cx="134351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Burs imkanı</a:t>
            </a:r>
            <a:endParaRPr lang="tr-TR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Dikdörtgen 16"/>
          <p:cNvSpPr/>
          <p:nvPr/>
        </p:nvSpPr>
        <p:spPr>
          <a:xfrm>
            <a:off x="9075998" y="1171253"/>
            <a:ext cx="180000" cy="180000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8" name="Metin kutusu 17"/>
          <p:cNvSpPr txBox="1"/>
          <p:nvPr/>
        </p:nvSpPr>
        <p:spPr>
          <a:xfrm>
            <a:off x="9245723" y="1112524"/>
            <a:ext cx="12306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Yurt imkanı</a:t>
            </a:r>
            <a:endParaRPr lang="tr-TR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Dikdörtgen 18"/>
          <p:cNvSpPr/>
          <p:nvPr/>
        </p:nvSpPr>
        <p:spPr>
          <a:xfrm>
            <a:off x="10476411" y="1171253"/>
            <a:ext cx="180000" cy="180000"/>
          </a:xfrm>
          <a:prstGeom prst="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0" name="Metin kutusu 19"/>
          <p:cNvSpPr txBox="1"/>
          <p:nvPr/>
        </p:nvSpPr>
        <p:spPr>
          <a:xfrm>
            <a:off x="10646137" y="1112524"/>
            <a:ext cx="118299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Diğer</a:t>
            </a:r>
            <a:endParaRPr lang="tr-TR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Metin kutusu 22"/>
          <p:cNvSpPr txBox="1"/>
          <p:nvPr/>
        </p:nvSpPr>
        <p:spPr>
          <a:xfrm>
            <a:off x="1411333" y="1944188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BÜT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Metin kutusu 23"/>
          <p:cNvSpPr txBox="1"/>
          <p:nvPr/>
        </p:nvSpPr>
        <p:spPr>
          <a:xfrm>
            <a:off x="4822376" y="1942015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TGM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Metin kutusu 24"/>
          <p:cNvSpPr txBox="1"/>
          <p:nvPr/>
        </p:nvSpPr>
        <p:spPr>
          <a:xfrm>
            <a:off x="9086709" y="1957251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TBTF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Metin kutusu 25"/>
          <p:cNvSpPr txBox="1"/>
          <p:nvPr/>
        </p:nvSpPr>
        <p:spPr>
          <a:xfrm>
            <a:off x="8603793" y="6353422"/>
            <a:ext cx="7733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%15</a:t>
            </a:r>
            <a:endParaRPr lang="tr-TR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Metin kutusu 26"/>
          <p:cNvSpPr txBox="1"/>
          <p:nvPr/>
        </p:nvSpPr>
        <p:spPr>
          <a:xfrm>
            <a:off x="6382261" y="6353422"/>
            <a:ext cx="159914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Kaliteli eğitim</a:t>
            </a:r>
            <a:endParaRPr lang="tr-TR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Metin kutusu 27"/>
          <p:cNvSpPr txBox="1"/>
          <p:nvPr/>
        </p:nvSpPr>
        <p:spPr>
          <a:xfrm>
            <a:off x="6382262" y="6002292"/>
            <a:ext cx="159914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Mesleki ilgi</a:t>
            </a:r>
            <a:endParaRPr lang="tr-TR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Metin kutusu 28"/>
          <p:cNvSpPr txBox="1"/>
          <p:nvPr/>
        </p:nvSpPr>
        <p:spPr>
          <a:xfrm>
            <a:off x="8603795" y="6009682"/>
            <a:ext cx="7733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%19</a:t>
            </a:r>
            <a:endParaRPr lang="tr-TR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Metin kutusu 29"/>
          <p:cNvSpPr txBox="1"/>
          <p:nvPr/>
        </p:nvSpPr>
        <p:spPr>
          <a:xfrm>
            <a:off x="9400177" y="5417455"/>
            <a:ext cx="18336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LYS puanı</a:t>
            </a:r>
            <a:endParaRPr lang="tr-TR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Metin kutusu 30"/>
          <p:cNvSpPr txBox="1"/>
          <p:nvPr/>
        </p:nvSpPr>
        <p:spPr>
          <a:xfrm>
            <a:off x="11621709" y="5427233"/>
            <a:ext cx="7733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%4</a:t>
            </a:r>
            <a:endParaRPr lang="tr-TR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Metin kutusu 31"/>
          <p:cNvSpPr txBox="1"/>
          <p:nvPr/>
        </p:nvSpPr>
        <p:spPr>
          <a:xfrm>
            <a:off x="6382263" y="5417517"/>
            <a:ext cx="15991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Birisinin yönlendirmesi</a:t>
            </a:r>
            <a:endParaRPr lang="tr-TR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Metin kutusu 32"/>
          <p:cNvSpPr txBox="1"/>
          <p:nvPr/>
        </p:nvSpPr>
        <p:spPr>
          <a:xfrm>
            <a:off x="8612503" y="5417517"/>
            <a:ext cx="7733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%32</a:t>
            </a:r>
            <a:endParaRPr lang="tr-TR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Metin kutusu 33"/>
          <p:cNvSpPr txBox="1"/>
          <p:nvPr/>
        </p:nvSpPr>
        <p:spPr>
          <a:xfrm>
            <a:off x="9423951" y="5753388"/>
            <a:ext cx="220894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Burs imkanı</a:t>
            </a:r>
            <a:endParaRPr lang="tr-TR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Metin kutusu 34"/>
          <p:cNvSpPr txBox="1"/>
          <p:nvPr/>
        </p:nvSpPr>
        <p:spPr>
          <a:xfrm>
            <a:off x="11606770" y="5752846"/>
            <a:ext cx="7733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%8</a:t>
            </a:r>
            <a:endParaRPr lang="tr-TR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Metin kutusu 35"/>
          <p:cNvSpPr txBox="1"/>
          <p:nvPr/>
        </p:nvSpPr>
        <p:spPr>
          <a:xfrm>
            <a:off x="9426303" y="6089739"/>
            <a:ext cx="199812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Yurt imkanı</a:t>
            </a:r>
            <a:endParaRPr lang="tr-TR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Metin kutusu 36"/>
          <p:cNvSpPr txBox="1"/>
          <p:nvPr/>
        </p:nvSpPr>
        <p:spPr>
          <a:xfrm>
            <a:off x="11615477" y="6101191"/>
            <a:ext cx="7733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%3</a:t>
            </a:r>
            <a:endParaRPr lang="tr-TR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Metin kutusu 37"/>
          <p:cNvSpPr txBox="1"/>
          <p:nvPr/>
        </p:nvSpPr>
        <p:spPr>
          <a:xfrm>
            <a:off x="9423763" y="6444662"/>
            <a:ext cx="117296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Diğer</a:t>
            </a:r>
            <a:endParaRPr lang="tr-TR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Metin kutusu 38"/>
          <p:cNvSpPr txBox="1"/>
          <p:nvPr/>
        </p:nvSpPr>
        <p:spPr>
          <a:xfrm>
            <a:off x="11611121" y="6423410"/>
            <a:ext cx="7733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%5</a:t>
            </a:r>
            <a:endParaRPr lang="tr-TR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Metin kutusu 41"/>
          <p:cNvSpPr txBox="1"/>
          <p:nvPr/>
        </p:nvSpPr>
        <p:spPr>
          <a:xfrm>
            <a:off x="6563092" y="5013699"/>
            <a:ext cx="40831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Fakülte İçi Dağılım</a:t>
            </a:r>
            <a:endParaRPr lang="tr-TR" sz="16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4280168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160" y="205299"/>
            <a:ext cx="11357596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800" b="1" dirty="0">
                <a:latin typeface="Arial" panose="020B0604020202020204" pitchFamily="34" charset="0"/>
                <a:cs typeface="Arial" panose="020B0604020202020204" pitchFamily="34" charset="0"/>
              </a:rPr>
              <a:t>Öğrenci değişim (</a:t>
            </a:r>
            <a:r>
              <a:rPr lang="tr-TR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Erasmus</a:t>
            </a:r>
            <a:r>
              <a:rPr lang="tr-TR" sz="2800" b="1" dirty="0">
                <a:latin typeface="Arial" panose="020B0604020202020204" pitchFamily="34" charset="0"/>
                <a:cs typeface="Arial" panose="020B0604020202020204" pitchFamily="34" charset="0"/>
              </a:rPr>
              <a:t>+, Farabi) programları hakkında </a:t>
            </a:r>
            <a:r>
              <a:rPr lang="tr-T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yeterli </a:t>
            </a:r>
            <a:endParaRPr lang="en-US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bilgi </a:t>
            </a:r>
            <a:r>
              <a:rPr lang="tr-TR" sz="2800" b="1" dirty="0">
                <a:latin typeface="Arial" panose="020B0604020202020204" pitchFamily="34" charset="0"/>
                <a:cs typeface="Arial" panose="020B0604020202020204" pitchFamily="34" charset="0"/>
              </a:rPr>
              <a:t>ve destek verilmesinden</a:t>
            </a:r>
          </a:p>
        </p:txBody>
      </p:sp>
      <p:cxnSp>
        <p:nvCxnSpPr>
          <p:cNvPr id="3" name="Straight Connector 2"/>
          <p:cNvCxnSpPr/>
          <p:nvPr/>
        </p:nvCxnSpPr>
        <p:spPr>
          <a:xfrm flipV="1">
            <a:off x="-152400" y="1127135"/>
            <a:ext cx="12344400" cy="0"/>
          </a:xfrm>
          <a:prstGeom prst="line">
            <a:avLst/>
          </a:prstGeom>
          <a:ln w="571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Chart 4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16734608"/>
              </p:ext>
            </p:extLst>
          </p:nvPr>
        </p:nvGraphicFramePr>
        <p:xfrm>
          <a:off x="144789" y="1841567"/>
          <a:ext cx="3852000" cy="421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4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01133344"/>
              </p:ext>
            </p:extLst>
          </p:nvPr>
        </p:nvGraphicFramePr>
        <p:xfrm>
          <a:off x="3918313" y="1841566"/>
          <a:ext cx="3852000" cy="421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Chart 4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90496320"/>
              </p:ext>
            </p:extLst>
          </p:nvPr>
        </p:nvGraphicFramePr>
        <p:xfrm>
          <a:off x="8003803" y="1841565"/>
          <a:ext cx="3852000" cy="421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Metin kutusu 6"/>
          <p:cNvSpPr txBox="1"/>
          <p:nvPr/>
        </p:nvSpPr>
        <p:spPr>
          <a:xfrm>
            <a:off x="2299617" y="1361684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BÜT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Metin kutusu 7"/>
          <p:cNvSpPr txBox="1"/>
          <p:nvPr/>
        </p:nvSpPr>
        <p:spPr>
          <a:xfrm>
            <a:off x="5984983" y="1361684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TGM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10131749" y="1361684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TBTF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Sağ Ayraç 9"/>
          <p:cNvSpPr/>
          <p:nvPr/>
        </p:nvSpPr>
        <p:spPr>
          <a:xfrm rot="5400000">
            <a:off x="8725992" y="5146772"/>
            <a:ext cx="326571" cy="1815737"/>
          </a:xfrm>
          <a:prstGeom prst="righ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1" name="Sağ Ayraç 10"/>
          <p:cNvSpPr/>
          <p:nvPr/>
        </p:nvSpPr>
        <p:spPr>
          <a:xfrm rot="5400000">
            <a:off x="4619884" y="5146772"/>
            <a:ext cx="326571" cy="1815737"/>
          </a:xfrm>
          <a:prstGeom prst="righ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2" name="Sağ Ayraç 11"/>
          <p:cNvSpPr/>
          <p:nvPr/>
        </p:nvSpPr>
        <p:spPr>
          <a:xfrm rot="5400000">
            <a:off x="875213" y="5165185"/>
            <a:ext cx="326571" cy="1815737"/>
          </a:xfrm>
          <a:prstGeom prst="righ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3" name="Metin kutusu 12"/>
          <p:cNvSpPr txBox="1"/>
          <p:nvPr/>
        </p:nvSpPr>
        <p:spPr>
          <a:xfrm>
            <a:off x="8549143" y="6412655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%64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Metin kutusu 13"/>
          <p:cNvSpPr txBox="1"/>
          <p:nvPr/>
        </p:nvSpPr>
        <p:spPr>
          <a:xfrm>
            <a:off x="4443035" y="6412655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%65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Metin kutusu 14"/>
          <p:cNvSpPr txBox="1"/>
          <p:nvPr/>
        </p:nvSpPr>
        <p:spPr>
          <a:xfrm>
            <a:off x="698364" y="6431068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%62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6269099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1727" y="205299"/>
            <a:ext cx="11230960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Erasmus</a:t>
            </a:r>
            <a:r>
              <a:rPr lang="tr-TR" sz="2800" b="1" dirty="0">
                <a:latin typeface="Arial" panose="020B0604020202020204" pitchFamily="34" charset="0"/>
                <a:cs typeface="Arial" panose="020B0604020202020204" pitchFamily="34" charset="0"/>
              </a:rPr>
              <a:t> olanaklarının (ikili anlaşma sayısı) Fakültemizde yeterli </a:t>
            </a:r>
            <a:endParaRPr lang="en-US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olmasından</a:t>
            </a:r>
            <a:endParaRPr lang="tr-T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 flipV="1">
            <a:off x="-152400" y="1159406"/>
            <a:ext cx="12344400" cy="0"/>
          </a:xfrm>
          <a:prstGeom prst="line">
            <a:avLst/>
          </a:prstGeom>
          <a:ln w="571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Chart 4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5226845"/>
              </p:ext>
            </p:extLst>
          </p:nvPr>
        </p:nvGraphicFramePr>
        <p:xfrm>
          <a:off x="130628" y="1865809"/>
          <a:ext cx="3852000" cy="421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4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24757231"/>
              </p:ext>
            </p:extLst>
          </p:nvPr>
        </p:nvGraphicFramePr>
        <p:xfrm>
          <a:off x="3930281" y="1865809"/>
          <a:ext cx="3852000" cy="421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Chart 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45608552"/>
              </p:ext>
            </p:extLst>
          </p:nvPr>
        </p:nvGraphicFramePr>
        <p:xfrm>
          <a:off x="8273681" y="1865809"/>
          <a:ext cx="3852000" cy="421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Metin kutusu 6"/>
          <p:cNvSpPr txBox="1"/>
          <p:nvPr/>
        </p:nvSpPr>
        <p:spPr>
          <a:xfrm>
            <a:off x="2299617" y="1361684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BÜT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Metin kutusu 7"/>
          <p:cNvSpPr txBox="1"/>
          <p:nvPr/>
        </p:nvSpPr>
        <p:spPr>
          <a:xfrm>
            <a:off x="5984983" y="1361684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TGM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10131749" y="1361684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TBTF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Sağ Ayraç 9"/>
          <p:cNvSpPr/>
          <p:nvPr/>
        </p:nvSpPr>
        <p:spPr>
          <a:xfrm rot="5400000">
            <a:off x="8895811" y="5146772"/>
            <a:ext cx="326571" cy="1815737"/>
          </a:xfrm>
          <a:prstGeom prst="righ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1" name="Sağ Ayraç 10"/>
          <p:cNvSpPr/>
          <p:nvPr/>
        </p:nvSpPr>
        <p:spPr>
          <a:xfrm rot="5400000">
            <a:off x="4619884" y="5146772"/>
            <a:ext cx="326571" cy="1815737"/>
          </a:xfrm>
          <a:prstGeom prst="righ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2" name="Sağ Ayraç 11"/>
          <p:cNvSpPr/>
          <p:nvPr/>
        </p:nvSpPr>
        <p:spPr>
          <a:xfrm rot="5400000">
            <a:off x="809898" y="5165185"/>
            <a:ext cx="326571" cy="1815737"/>
          </a:xfrm>
          <a:prstGeom prst="righ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3" name="Metin kutusu 12"/>
          <p:cNvSpPr txBox="1"/>
          <p:nvPr/>
        </p:nvSpPr>
        <p:spPr>
          <a:xfrm>
            <a:off x="8718962" y="6412655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%71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Metin kutusu 13"/>
          <p:cNvSpPr txBox="1"/>
          <p:nvPr/>
        </p:nvSpPr>
        <p:spPr>
          <a:xfrm>
            <a:off x="4443035" y="6412655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%82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Metin kutusu 14"/>
          <p:cNvSpPr txBox="1"/>
          <p:nvPr/>
        </p:nvSpPr>
        <p:spPr>
          <a:xfrm>
            <a:off x="633049" y="6431068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%59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8494399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1727" y="205299"/>
            <a:ext cx="1206772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800" b="1" dirty="0">
                <a:latin typeface="Arial" panose="020B0604020202020204" pitchFamily="34" charset="0"/>
                <a:cs typeface="Arial" panose="020B0604020202020204" pitchFamily="34" charset="0"/>
              </a:rPr>
              <a:t>Staj olanaklarının (</a:t>
            </a:r>
            <a:r>
              <a:rPr lang="tr-TR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Erasmus</a:t>
            </a:r>
            <a:r>
              <a:rPr lang="tr-TR" sz="2800" b="1" dirty="0">
                <a:latin typeface="Arial" panose="020B0604020202020204" pitchFamily="34" charset="0"/>
                <a:cs typeface="Arial" panose="020B0604020202020204" pitchFamily="34" charset="0"/>
              </a:rPr>
              <a:t>, ülke içi) Fakültemizde yeterli olmasından</a:t>
            </a:r>
          </a:p>
        </p:txBody>
      </p:sp>
      <p:cxnSp>
        <p:nvCxnSpPr>
          <p:cNvPr id="3" name="Straight Connector 2"/>
          <p:cNvCxnSpPr/>
          <p:nvPr/>
        </p:nvCxnSpPr>
        <p:spPr>
          <a:xfrm flipV="1">
            <a:off x="-80677" y="927849"/>
            <a:ext cx="12344400" cy="0"/>
          </a:xfrm>
          <a:prstGeom prst="line">
            <a:avLst/>
          </a:prstGeom>
          <a:ln w="571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Chart 4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01926740"/>
              </p:ext>
            </p:extLst>
          </p:nvPr>
        </p:nvGraphicFramePr>
        <p:xfrm>
          <a:off x="104502" y="1839481"/>
          <a:ext cx="3852000" cy="421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5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34487470"/>
              </p:ext>
            </p:extLst>
          </p:nvPr>
        </p:nvGraphicFramePr>
        <p:xfrm>
          <a:off x="3999407" y="1839481"/>
          <a:ext cx="3852000" cy="421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Chart 5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38550655"/>
              </p:ext>
            </p:extLst>
          </p:nvPr>
        </p:nvGraphicFramePr>
        <p:xfrm>
          <a:off x="8152307" y="1839481"/>
          <a:ext cx="3852000" cy="421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Metin kutusu 6"/>
          <p:cNvSpPr txBox="1"/>
          <p:nvPr/>
        </p:nvSpPr>
        <p:spPr>
          <a:xfrm>
            <a:off x="2182050" y="1361684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BÜT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Metin kutusu 7"/>
          <p:cNvSpPr txBox="1"/>
          <p:nvPr/>
        </p:nvSpPr>
        <p:spPr>
          <a:xfrm>
            <a:off x="5998046" y="1361684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TGM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10144812" y="1361684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TBTF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Sağ Ayraç 9"/>
          <p:cNvSpPr/>
          <p:nvPr/>
        </p:nvSpPr>
        <p:spPr>
          <a:xfrm rot="5400000">
            <a:off x="8856622" y="5146772"/>
            <a:ext cx="326571" cy="1815737"/>
          </a:xfrm>
          <a:prstGeom prst="righ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1" name="Sağ Ayraç 10"/>
          <p:cNvSpPr/>
          <p:nvPr/>
        </p:nvSpPr>
        <p:spPr>
          <a:xfrm rot="5400000">
            <a:off x="4632947" y="5146772"/>
            <a:ext cx="326571" cy="1815737"/>
          </a:xfrm>
          <a:prstGeom prst="righ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2" name="Sağ Ayraç 11"/>
          <p:cNvSpPr/>
          <p:nvPr/>
        </p:nvSpPr>
        <p:spPr>
          <a:xfrm rot="5400000">
            <a:off x="822961" y="5165185"/>
            <a:ext cx="326571" cy="1815737"/>
          </a:xfrm>
          <a:prstGeom prst="righ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3" name="Metin kutusu 12"/>
          <p:cNvSpPr txBox="1"/>
          <p:nvPr/>
        </p:nvSpPr>
        <p:spPr>
          <a:xfrm>
            <a:off x="8679773" y="6412655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%62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Metin kutusu 13"/>
          <p:cNvSpPr txBox="1"/>
          <p:nvPr/>
        </p:nvSpPr>
        <p:spPr>
          <a:xfrm>
            <a:off x="4456098" y="6412655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%55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Metin kutusu 14"/>
          <p:cNvSpPr txBox="1"/>
          <p:nvPr/>
        </p:nvSpPr>
        <p:spPr>
          <a:xfrm>
            <a:off x="646112" y="6431068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%68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8368142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1727" y="205299"/>
            <a:ext cx="1145057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800" b="1" dirty="0">
                <a:latin typeface="Arial" panose="020B0604020202020204" pitchFamily="34" charset="0"/>
                <a:cs typeface="Arial" panose="020B0604020202020204" pitchFamily="34" charset="0"/>
              </a:rPr>
              <a:t>Öğrenci laboratuvarları ve altyapı olanaklarının yeterli olmasından</a:t>
            </a:r>
          </a:p>
        </p:txBody>
      </p:sp>
      <p:cxnSp>
        <p:nvCxnSpPr>
          <p:cNvPr id="3" name="Straight Connector 2"/>
          <p:cNvCxnSpPr/>
          <p:nvPr/>
        </p:nvCxnSpPr>
        <p:spPr>
          <a:xfrm flipV="1">
            <a:off x="-80677" y="927849"/>
            <a:ext cx="12344400" cy="0"/>
          </a:xfrm>
          <a:prstGeom prst="line">
            <a:avLst/>
          </a:prstGeom>
          <a:ln w="571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Chart 5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88705936"/>
              </p:ext>
            </p:extLst>
          </p:nvPr>
        </p:nvGraphicFramePr>
        <p:xfrm>
          <a:off x="195944" y="1862093"/>
          <a:ext cx="3852000" cy="421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5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97345070"/>
              </p:ext>
            </p:extLst>
          </p:nvPr>
        </p:nvGraphicFramePr>
        <p:xfrm>
          <a:off x="3988521" y="1822405"/>
          <a:ext cx="3852000" cy="421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Chart 5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52294152"/>
              </p:ext>
            </p:extLst>
          </p:nvPr>
        </p:nvGraphicFramePr>
        <p:xfrm>
          <a:off x="8312872" y="1862093"/>
          <a:ext cx="3852000" cy="421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Metin kutusu 6"/>
          <p:cNvSpPr txBox="1"/>
          <p:nvPr/>
        </p:nvSpPr>
        <p:spPr>
          <a:xfrm>
            <a:off x="2182050" y="1361684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BÜT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Metin kutusu 7"/>
          <p:cNvSpPr txBox="1"/>
          <p:nvPr/>
        </p:nvSpPr>
        <p:spPr>
          <a:xfrm>
            <a:off x="5998046" y="1361684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TGM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10144812" y="1361684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TBTF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Sağ Ayraç 9"/>
          <p:cNvSpPr/>
          <p:nvPr/>
        </p:nvSpPr>
        <p:spPr>
          <a:xfrm rot="5400000">
            <a:off x="8935000" y="5146772"/>
            <a:ext cx="326571" cy="1815737"/>
          </a:xfrm>
          <a:prstGeom prst="righ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1" name="Sağ Ayraç 10"/>
          <p:cNvSpPr/>
          <p:nvPr/>
        </p:nvSpPr>
        <p:spPr>
          <a:xfrm rot="5400000">
            <a:off x="4632947" y="5146772"/>
            <a:ext cx="326571" cy="1815737"/>
          </a:xfrm>
          <a:prstGeom prst="righ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2" name="Sağ Ayraç 11"/>
          <p:cNvSpPr/>
          <p:nvPr/>
        </p:nvSpPr>
        <p:spPr>
          <a:xfrm rot="5400000">
            <a:off x="822961" y="5165185"/>
            <a:ext cx="326571" cy="1815737"/>
          </a:xfrm>
          <a:prstGeom prst="righ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3" name="Metin kutusu 12"/>
          <p:cNvSpPr txBox="1"/>
          <p:nvPr/>
        </p:nvSpPr>
        <p:spPr>
          <a:xfrm>
            <a:off x="8758151" y="6412655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%95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Metin kutusu 13"/>
          <p:cNvSpPr txBox="1"/>
          <p:nvPr/>
        </p:nvSpPr>
        <p:spPr>
          <a:xfrm>
            <a:off x="4456098" y="6412655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%98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Metin kutusu 14"/>
          <p:cNvSpPr txBox="1"/>
          <p:nvPr/>
        </p:nvSpPr>
        <p:spPr>
          <a:xfrm>
            <a:off x="646112" y="6431068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%92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6254432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1727" y="205299"/>
            <a:ext cx="991489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800" b="1" dirty="0">
                <a:latin typeface="Arial" panose="020B0604020202020204" pitchFamily="34" charset="0"/>
                <a:cs typeface="Arial" panose="020B0604020202020204" pitchFamily="34" charset="0"/>
              </a:rPr>
              <a:t>Öğrencilerin araştırmalara katılmaya teşvik edilmesinden</a:t>
            </a:r>
          </a:p>
        </p:txBody>
      </p:sp>
      <p:cxnSp>
        <p:nvCxnSpPr>
          <p:cNvPr id="3" name="Straight Connector 2"/>
          <p:cNvCxnSpPr/>
          <p:nvPr/>
        </p:nvCxnSpPr>
        <p:spPr>
          <a:xfrm flipV="1">
            <a:off x="-80677" y="927849"/>
            <a:ext cx="12344400" cy="0"/>
          </a:xfrm>
          <a:prstGeom prst="line">
            <a:avLst/>
          </a:prstGeom>
          <a:ln w="571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Chart 5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19972373"/>
              </p:ext>
            </p:extLst>
          </p:nvPr>
        </p:nvGraphicFramePr>
        <p:xfrm>
          <a:off x="170914" y="1839277"/>
          <a:ext cx="3852000" cy="421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5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32302313"/>
              </p:ext>
            </p:extLst>
          </p:nvPr>
        </p:nvGraphicFramePr>
        <p:xfrm>
          <a:off x="3960764" y="1839277"/>
          <a:ext cx="3852000" cy="421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Chart 5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98902882"/>
              </p:ext>
            </p:extLst>
          </p:nvPr>
        </p:nvGraphicFramePr>
        <p:xfrm>
          <a:off x="8249734" y="1839277"/>
          <a:ext cx="3852000" cy="421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Metin kutusu 6"/>
          <p:cNvSpPr txBox="1"/>
          <p:nvPr/>
        </p:nvSpPr>
        <p:spPr>
          <a:xfrm>
            <a:off x="2182050" y="1361684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BÜT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Metin kutusu 7"/>
          <p:cNvSpPr txBox="1"/>
          <p:nvPr/>
        </p:nvSpPr>
        <p:spPr>
          <a:xfrm>
            <a:off x="5932731" y="1361684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TGM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10144812" y="1361684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TBTF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Sağ Ayraç 9"/>
          <p:cNvSpPr/>
          <p:nvPr/>
        </p:nvSpPr>
        <p:spPr>
          <a:xfrm rot="5400000">
            <a:off x="8935000" y="5146772"/>
            <a:ext cx="326571" cy="1815737"/>
          </a:xfrm>
          <a:prstGeom prst="righ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1" name="Sağ Ayraç 10"/>
          <p:cNvSpPr/>
          <p:nvPr/>
        </p:nvSpPr>
        <p:spPr>
          <a:xfrm rot="5400000">
            <a:off x="4632947" y="5146772"/>
            <a:ext cx="326571" cy="1815737"/>
          </a:xfrm>
          <a:prstGeom prst="righ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2" name="Sağ Ayraç 11"/>
          <p:cNvSpPr/>
          <p:nvPr/>
        </p:nvSpPr>
        <p:spPr>
          <a:xfrm rot="5400000">
            <a:off x="822961" y="5165185"/>
            <a:ext cx="326571" cy="1815737"/>
          </a:xfrm>
          <a:prstGeom prst="righ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3" name="Metin kutusu 12"/>
          <p:cNvSpPr txBox="1"/>
          <p:nvPr/>
        </p:nvSpPr>
        <p:spPr>
          <a:xfrm>
            <a:off x="8758151" y="6412655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%90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Metin kutusu 13"/>
          <p:cNvSpPr txBox="1"/>
          <p:nvPr/>
        </p:nvSpPr>
        <p:spPr>
          <a:xfrm>
            <a:off x="4456098" y="6412655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%84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Metin kutusu 14"/>
          <p:cNvSpPr txBox="1"/>
          <p:nvPr/>
        </p:nvSpPr>
        <p:spPr>
          <a:xfrm>
            <a:off x="646112" y="6431068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%95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2494937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1727" y="205299"/>
            <a:ext cx="11604459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800" b="1" dirty="0">
                <a:latin typeface="Arial" panose="020B0604020202020204" pitchFamily="34" charset="0"/>
                <a:cs typeface="Arial" panose="020B0604020202020204" pitchFamily="34" charset="0"/>
              </a:rPr>
              <a:t>Öğrencilerin alanlarıyla ilgili kongre, sempozyum, seminer ve burs </a:t>
            </a:r>
            <a:endParaRPr lang="en-US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desteklerinden </a:t>
            </a:r>
            <a:r>
              <a:rPr lang="tr-TR" sz="2800" b="1" dirty="0">
                <a:latin typeface="Arial" panose="020B0604020202020204" pitchFamily="34" charset="0"/>
                <a:cs typeface="Arial" panose="020B0604020202020204" pitchFamily="34" charset="0"/>
              </a:rPr>
              <a:t>haberdar edilmesinden</a:t>
            </a:r>
          </a:p>
        </p:txBody>
      </p:sp>
      <p:cxnSp>
        <p:nvCxnSpPr>
          <p:cNvPr id="3" name="Straight Connector 2"/>
          <p:cNvCxnSpPr/>
          <p:nvPr/>
        </p:nvCxnSpPr>
        <p:spPr>
          <a:xfrm flipV="1">
            <a:off x="-152400" y="1159406"/>
            <a:ext cx="12344400" cy="0"/>
          </a:xfrm>
          <a:prstGeom prst="line">
            <a:avLst/>
          </a:prstGeom>
          <a:ln w="571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Chart 5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01906134"/>
              </p:ext>
            </p:extLst>
          </p:nvPr>
        </p:nvGraphicFramePr>
        <p:xfrm>
          <a:off x="144790" y="1861116"/>
          <a:ext cx="3852000" cy="421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5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92163965"/>
              </p:ext>
            </p:extLst>
          </p:nvPr>
        </p:nvGraphicFramePr>
        <p:xfrm>
          <a:off x="3930823" y="1862069"/>
          <a:ext cx="3852000" cy="421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Chart 6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50529288"/>
              </p:ext>
            </p:extLst>
          </p:nvPr>
        </p:nvGraphicFramePr>
        <p:xfrm>
          <a:off x="8196392" y="1869213"/>
          <a:ext cx="3852000" cy="421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Metin kutusu 6"/>
          <p:cNvSpPr txBox="1"/>
          <p:nvPr/>
        </p:nvSpPr>
        <p:spPr>
          <a:xfrm>
            <a:off x="2182050" y="1361684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BÜT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Metin kutusu 7"/>
          <p:cNvSpPr txBox="1"/>
          <p:nvPr/>
        </p:nvSpPr>
        <p:spPr>
          <a:xfrm>
            <a:off x="5932731" y="1361684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TGM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10184001" y="1361684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TBTF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Sağ Ayraç 9"/>
          <p:cNvSpPr/>
          <p:nvPr/>
        </p:nvSpPr>
        <p:spPr>
          <a:xfrm rot="5400000">
            <a:off x="8935000" y="5146772"/>
            <a:ext cx="326571" cy="1815737"/>
          </a:xfrm>
          <a:prstGeom prst="righ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1" name="Sağ Ayraç 10"/>
          <p:cNvSpPr/>
          <p:nvPr/>
        </p:nvSpPr>
        <p:spPr>
          <a:xfrm rot="5400000">
            <a:off x="4632947" y="5146772"/>
            <a:ext cx="326571" cy="1815737"/>
          </a:xfrm>
          <a:prstGeom prst="righ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2" name="Sağ Ayraç 11"/>
          <p:cNvSpPr/>
          <p:nvPr/>
        </p:nvSpPr>
        <p:spPr>
          <a:xfrm rot="5400000">
            <a:off x="822961" y="5165185"/>
            <a:ext cx="326571" cy="1815737"/>
          </a:xfrm>
          <a:prstGeom prst="righ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3" name="Metin kutusu 12"/>
          <p:cNvSpPr txBox="1"/>
          <p:nvPr/>
        </p:nvSpPr>
        <p:spPr>
          <a:xfrm>
            <a:off x="8758151" y="6412655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%86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Metin kutusu 13"/>
          <p:cNvSpPr txBox="1"/>
          <p:nvPr/>
        </p:nvSpPr>
        <p:spPr>
          <a:xfrm>
            <a:off x="4456098" y="6412655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%90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Metin kutusu 14"/>
          <p:cNvSpPr txBox="1"/>
          <p:nvPr/>
        </p:nvSpPr>
        <p:spPr>
          <a:xfrm>
            <a:off x="646112" y="6431068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%81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390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1727" y="205299"/>
            <a:ext cx="1011046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800" b="1" dirty="0">
                <a:latin typeface="Arial" panose="020B0604020202020204" pitchFamily="34" charset="0"/>
                <a:cs typeface="Arial" panose="020B0604020202020204" pitchFamily="34" charset="0"/>
              </a:rPr>
              <a:t>Fakültemizde öğrenci odaklı eğitim-öğretim verilmesinden</a:t>
            </a:r>
          </a:p>
        </p:txBody>
      </p:sp>
      <p:cxnSp>
        <p:nvCxnSpPr>
          <p:cNvPr id="3" name="Straight Connector 2"/>
          <p:cNvCxnSpPr/>
          <p:nvPr/>
        </p:nvCxnSpPr>
        <p:spPr>
          <a:xfrm flipV="1">
            <a:off x="-80677" y="927849"/>
            <a:ext cx="12344400" cy="0"/>
          </a:xfrm>
          <a:prstGeom prst="line">
            <a:avLst/>
          </a:prstGeom>
          <a:ln w="571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Chart 6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02574754"/>
              </p:ext>
            </p:extLst>
          </p:nvPr>
        </p:nvGraphicFramePr>
        <p:xfrm>
          <a:off x="144788" y="1857779"/>
          <a:ext cx="3852000" cy="421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6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32041173"/>
              </p:ext>
            </p:extLst>
          </p:nvPr>
        </p:nvGraphicFramePr>
        <p:xfrm>
          <a:off x="3954229" y="1857777"/>
          <a:ext cx="3852000" cy="421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Chart 6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33765595"/>
              </p:ext>
            </p:extLst>
          </p:nvPr>
        </p:nvGraphicFramePr>
        <p:xfrm>
          <a:off x="8316680" y="1857778"/>
          <a:ext cx="3852000" cy="421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Metin kutusu 6"/>
          <p:cNvSpPr txBox="1"/>
          <p:nvPr/>
        </p:nvSpPr>
        <p:spPr>
          <a:xfrm>
            <a:off x="2182050" y="1361684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BÜT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Metin kutusu 7"/>
          <p:cNvSpPr txBox="1"/>
          <p:nvPr/>
        </p:nvSpPr>
        <p:spPr>
          <a:xfrm>
            <a:off x="5932731" y="1361684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TGM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10184001" y="1361684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TBTF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Sağ Ayraç 9"/>
          <p:cNvSpPr/>
          <p:nvPr/>
        </p:nvSpPr>
        <p:spPr>
          <a:xfrm rot="5400000">
            <a:off x="8935000" y="5146772"/>
            <a:ext cx="326571" cy="1815737"/>
          </a:xfrm>
          <a:prstGeom prst="righ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1" name="Sağ Ayraç 10"/>
          <p:cNvSpPr/>
          <p:nvPr/>
        </p:nvSpPr>
        <p:spPr>
          <a:xfrm rot="5400000">
            <a:off x="4632947" y="5146772"/>
            <a:ext cx="326571" cy="1815737"/>
          </a:xfrm>
          <a:prstGeom prst="righ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2" name="Sağ Ayraç 11"/>
          <p:cNvSpPr/>
          <p:nvPr/>
        </p:nvSpPr>
        <p:spPr>
          <a:xfrm rot="5400000">
            <a:off x="822961" y="5165185"/>
            <a:ext cx="326571" cy="1815737"/>
          </a:xfrm>
          <a:prstGeom prst="righ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3" name="Metin kutusu 12"/>
          <p:cNvSpPr txBox="1"/>
          <p:nvPr/>
        </p:nvSpPr>
        <p:spPr>
          <a:xfrm>
            <a:off x="8758151" y="6412655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%93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Metin kutusu 13"/>
          <p:cNvSpPr txBox="1"/>
          <p:nvPr/>
        </p:nvSpPr>
        <p:spPr>
          <a:xfrm>
            <a:off x="4456098" y="6412655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%94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Metin kutusu 14"/>
          <p:cNvSpPr txBox="1"/>
          <p:nvPr/>
        </p:nvSpPr>
        <p:spPr>
          <a:xfrm>
            <a:off x="646112" y="6431068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%92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5568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ikdörtgen 2"/>
          <p:cNvSpPr/>
          <p:nvPr/>
        </p:nvSpPr>
        <p:spPr>
          <a:xfrm>
            <a:off x="2357251" y="2924294"/>
            <a:ext cx="782021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800" b="1" dirty="0"/>
              <a:t>BÖLÜM 4: AKADEMİK DANIŞMANLIK VE REHBERLİK</a:t>
            </a:r>
          </a:p>
        </p:txBody>
      </p:sp>
    </p:spTree>
    <p:extLst>
      <p:ext uri="{BB962C8B-B14F-4D97-AF65-F5344CB8AC3E}">
        <p14:creationId xmlns:p14="http://schemas.microsoft.com/office/powerpoint/2010/main" val="1007144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1727" y="205299"/>
            <a:ext cx="709521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800" b="1" dirty="0">
                <a:latin typeface="Arial" panose="020B0604020202020204" pitchFamily="34" charset="0"/>
                <a:cs typeface="Arial" panose="020B0604020202020204" pitchFamily="34" charset="0"/>
              </a:rPr>
              <a:t>Akademik sınıf danışmanlık hizmetinden</a:t>
            </a:r>
          </a:p>
        </p:txBody>
      </p:sp>
      <p:cxnSp>
        <p:nvCxnSpPr>
          <p:cNvPr id="3" name="Straight Connector 2"/>
          <p:cNvCxnSpPr/>
          <p:nvPr/>
        </p:nvCxnSpPr>
        <p:spPr>
          <a:xfrm flipV="1">
            <a:off x="-80677" y="888660"/>
            <a:ext cx="12344400" cy="0"/>
          </a:xfrm>
          <a:prstGeom prst="line">
            <a:avLst/>
          </a:prstGeom>
          <a:ln w="571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Grafik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87665453"/>
              </p:ext>
            </p:extLst>
          </p:nvPr>
        </p:nvGraphicFramePr>
        <p:xfrm>
          <a:off x="1240309" y="979458"/>
          <a:ext cx="4320000" cy="216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Grafik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19257222"/>
              </p:ext>
            </p:extLst>
          </p:nvPr>
        </p:nvGraphicFramePr>
        <p:xfrm>
          <a:off x="1338671" y="3751358"/>
          <a:ext cx="4320000" cy="216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Metin kutusu 8"/>
          <p:cNvSpPr txBox="1"/>
          <p:nvPr/>
        </p:nvSpPr>
        <p:spPr>
          <a:xfrm>
            <a:off x="0" y="1770554"/>
            <a:ext cx="168455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BÜT 1. sınıf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Metin kutusu 9"/>
          <p:cNvSpPr txBox="1"/>
          <p:nvPr/>
        </p:nvSpPr>
        <p:spPr>
          <a:xfrm>
            <a:off x="0" y="4492804"/>
            <a:ext cx="168455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BÜT 2. sınıf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Sağ Ayraç 10"/>
          <p:cNvSpPr/>
          <p:nvPr/>
        </p:nvSpPr>
        <p:spPr>
          <a:xfrm rot="5400000">
            <a:off x="2630833" y="2010617"/>
            <a:ext cx="322215" cy="2279957"/>
          </a:xfrm>
          <a:prstGeom prst="righ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2" name="Metin kutusu 11"/>
          <p:cNvSpPr txBox="1"/>
          <p:nvPr/>
        </p:nvSpPr>
        <p:spPr>
          <a:xfrm>
            <a:off x="2467894" y="3484662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%64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Sağ Ayraç 12"/>
          <p:cNvSpPr/>
          <p:nvPr/>
        </p:nvSpPr>
        <p:spPr>
          <a:xfrm rot="5400000">
            <a:off x="2657792" y="4958484"/>
            <a:ext cx="326571" cy="2221680"/>
          </a:xfrm>
          <a:prstGeom prst="righ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4" name="Metin kutusu 13"/>
          <p:cNvSpPr txBox="1"/>
          <p:nvPr/>
        </p:nvSpPr>
        <p:spPr>
          <a:xfrm>
            <a:off x="2486981" y="6388149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%20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5" name="Grafik 1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26821902"/>
              </p:ext>
            </p:extLst>
          </p:nvPr>
        </p:nvGraphicFramePr>
        <p:xfrm>
          <a:off x="7409471" y="971419"/>
          <a:ext cx="4320000" cy="216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6" name="Grafik 1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70405933"/>
              </p:ext>
            </p:extLst>
          </p:nvPr>
        </p:nvGraphicFramePr>
        <p:xfrm>
          <a:off x="7388969" y="3764882"/>
          <a:ext cx="4320000" cy="216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7" name="Metin kutusu 16"/>
          <p:cNvSpPr txBox="1"/>
          <p:nvPr/>
        </p:nvSpPr>
        <p:spPr>
          <a:xfrm>
            <a:off x="6122147" y="1766198"/>
            <a:ext cx="168455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TGM 1. sınıf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Sağ Ayraç 17"/>
          <p:cNvSpPr/>
          <p:nvPr/>
        </p:nvSpPr>
        <p:spPr>
          <a:xfrm rot="5400000">
            <a:off x="8785624" y="1973617"/>
            <a:ext cx="326574" cy="2349604"/>
          </a:xfrm>
          <a:prstGeom prst="righ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9" name="Metin kutusu 18"/>
          <p:cNvSpPr txBox="1"/>
          <p:nvPr/>
        </p:nvSpPr>
        <p:spPr>
          <a:xfrm>
            <a:off x="8550852" y="3506432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%65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Sağ Ayraç 19"/>
          <p:cNvSpPr/>
          <p:nvPr/>
        </p:nvSpPr>
        <p:spPr>
          <a:xfrm rot="5400000">
            <a:off x="8795239" y="4904139"/>
            <a:ext cx="324821" cy="2332126"/>
          </a:xfrm>
          <a:prstGeom prst="righ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1" name="Metin kutusu 20"/>
          <p:cNvSpPr txBox="1"/>
          <p:nvPr/>
        </p:nvSpPr>
        <p:spPr>
          <a:xfrm>
            <a:off x="8568330" y="6389901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%45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Metin kutusu 21"/>
          <p:cNvSpPr txBox="1"/>
          <p:nvPr/>
        </p:nvSpPr>
        <p:spPr>
          <a:xfrm>
            <a:off x="6122147" y="4492804"/>
            <a:ext cx="168455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TGM 2. sınıf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0038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1727" y="205299"/>
            <a:ext cx="667522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800" b="1" dirty="0">
                <a:latin typeface="Arial" panose="020B0604020202020204" pitchFamily="34" charset="0"/>
                <a:cs typeface="Arial" panose="020B0604020202020204" pitchFamily="34" charset="0"/>
              </a:rPr>
              <a:t>Danışmanımla görüşebiliyor olmaktan</a:t>
            </a:r>
          </a:p>
        </p:txBody>
      </p:sp>
      <p:cxnSp>
        <p:nvCxnSpPr>
          <p:cNvPr id="3" name="Straight Connector 2"/>
          <p:cNvCxnSpPr/>
          <p:nvPr/>
        </p:nvCxnSpPr>
        <p:spPr>
          <a:xfrm flipV="1">
            <a:off x="-80677" y="927849"/>
            <a:ext cx="12344400" cy="0"/>
          </a:xfrm>
          <a:prstGeom prst="line">
            <a:avLst/>
          </a:prstGeom>
          <a:ln w="571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Grafik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75283851"/>
              </p:ext>
            </p:extLst>
          </p:nvPr>
        </p:nvGraphicFramePr>
        <p:xfrm>
          <a:off x="1348528" y="1090090"/>
          <a:ext cx="4229312" cy="216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Grafik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95242654"/>
              </p:ext>
            </p:extLst>
          </p:nvPr>
        </p:nvGraphicFramePr>
        <p:xfrm>
          <a:off x="1328602" y="3850436"/>
          <a:ext cx="4320000" cy="216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Metin kutusu 8"/>
          <p:cNvSpPr txBox="1"/>
          <p:nvPr/>
        </p:nvSpPr>
        <p:spPr>
          <a:xfrm>
            <a:off x="0" y="1875058"/>
            <a:ext cx="168455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BÜT 1. sınıf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Metin kutusu 9"/>
          <p:cNvSpPr txBox="1"/>
          <p:nvPr/>
        </p:nvSpPr>
        <p:spPr>
          <a:xfrm>
            <a:off x="143693" y="4636497"/>
            <a:ext cx="168455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BÜT 2. sınıf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Sağ Ayraç 10"/>
          <p:cNvSpPr/>
          <p:nvPr/>
        </p:nvSpPr>
        <p:spPr>
          <a:xfrm rot="5400000">
            <a:off x="2630833" y="2115121"/>
            <a:ext cx="322215" cy="2279957"/>
          </a:xfrm>
          <a:prstGeom prst="righ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2" name="Metin kutusu 11"/>
          <p:cNvSpPr txBox="1"/>
          <p:nvPr/>
        </p:nvSpPr>
        <p:spPr>
          <a:xfrm>
            <a:off x="2467894" y="3589166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%68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Sağ Ayraç 12"/>
          <p:cNvSpPr/>
          <p:nvPr/>
        </p:nvSpPr>
        <p:spPr>
          <a:xfrm rot="5400000">
            <a:off x="2618603" y="4997673"/>
            <a:ext cx="326571" cy="2221680"/>
          </a:xfrm>
          <a:prstGeom prst="righ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4" name="Metin kutusu 13"/>
          <p:cNvSpPr txBox="1"/>
          <p:nvPr/>
        </p:nvSpPr>
        <p:spPr>
          <a:xfrm>
            <a:off x="2447792" y="6427338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%40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Metin kutusu 14"/>
          <p:cNvSpPr txBox="1"/>
          <p:nvPr/>
        </p:nvSpPr>
        <p:spPr>
          <a:xfrm>
            <a:off x="6122147" y="1875058"/>
            <a:ext cx="168455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TGM 1. sınıf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Sağ Ayraç 15"/>
          <p:cNvSpPr/>
          <p:nvPr/>
        </p:nvSpPr>
        <p:spPr>
          <a:xfrm rot="5400000">
            <a:off x="8785624" y="2078121"/>
            <a:ext cx="326574" cy="2349604"/>
          </a:xfrm>
          <a:prstGeom prst="righ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7" name="Metin kutusu 16"/>
          <p:cNvSpPr txBox="1"/>
          <p:nvPr/>
        </p:nvSpPr>
        <p:spPr>
          <a:xfrm>
            <a:off x="8550852" y="3610936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%62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Sağ Ayraç 17"/>
          <p:cNvSpPr/>
          <p:nvPr/>
        </p:nvSpPr>
        <p:spPr>
          <a:xfrm rot="5400000">
            <a:off x="8795239" y="5008643"/>
            <a:ext cx="324821" cy="2332126"/>
          </a:xfrm>
          <a:prstGeom prst="righ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9" name="Metin kutusu 18"/>
          <p:cNvSpPr txBox="1"/>
          <p:nvPr/>
        </p:nvSpPr>
        <p:spPr>
          <a:xfrm>
            <a:off x="8568330" y="6494405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%85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Metin kutusu 19"/>
          <p:cNvSpPr txBox="1"/>
          <p:nvPr/>
        </p:nvSpPr>
        <p:spPr>
          <a:xfrm>
            <a:off x="6122147" y="4597308"/>
            <a:ext cx="168455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TGM 2. sınıf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1" name="Grafik 2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94666343"/>
              </p:ext>
            </p:extLst>
          </p:nvPr>
        </p:nvGraphicFramePr>
        <p:xfrm>
          <a:off x="7421629" y="1062027"/>
          <a:ext cx="4320000" cy="216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2" name="Grafik 2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64964439"/>
              </p:ext>
            </p:extLst>
          </p:nvPr>
        </p:nvGraphicFramePr>
        <p:xfrm>
          <a:off x="7418715" y="3870009"/>
          <a:ext cx="4320000" cy="216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1887709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1727" y="205299"/>
            <a:ext cx="287931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Bölüm</a:t>
            </a:r>
            <a:r>
              <a:rPr lang="tr-T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seçimi…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 flipV="1">
            <a:off x="-80677" y="927849"/>
            <a:ext cx="12344400" cy="0"/>
          </a:xfrm>
          <a:prstGeom prst="line">
            <a:avLst/>
          </a:prstGeom>
          <a:ln w="571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5238203" y="1107308"/>
            <a:ext cx="704088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TBTF’nin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seçtiğiniz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bu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bölümüne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gelmekle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doğru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seçim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yaptığınızı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düşünüyor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musunuz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37588691"/>
              </p:ext>
            </p:extLst>
          </p:nvPr>
        </p:nvGraphicFramePr>
        <p:xfrm>
          <a:off x="131727" y="1616353"/>
          <a:ext cx="4324904" cy="23092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24307133"/>
              </p:ext>
            </p:extLst>
          </p:nvPr>
        </p:nvGraphicFramePr>
        <p:xfrm>
          <a:off x="6028581" y="1672042"/>
          <a:ext cx="4377841" cy="21945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Dikdörtgen 6"/>
          <p:cNvSpPr/>
          <p:nvPr/>
        </p:nvSpPr>
        <p:spPr>
          <a:xfrm>
            <a:off x="9191233" y="1581535"/>
            <a:ext cx="180000" cy="180000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Metin kutusu 7"/>
          <p:cNvSpPr txBox="1"/>
          <p:nvPr/>
        </p:nvSpPr>
        <p:spPr>
          <a:xfrm>
            <a:off x="9360959" y="1522806"/>
            <a:ext cx="7691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TBTF</a:t>
            </a:r>
            <a:endParaRPr lang="tr-TR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Dikdörtgen 8"/>
          <p:cNvSpPr/>
          <p:nvPr/>
        </p:nvSpPr>
        <p:spPr>
          <a:xfrm>
            <a:off x="10130099" y="1581535"/>
            <a:ext cx="180000" cy="180000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0" name="Metin kutusu 9"/>
          <p:cNvSpPr txBox="1"/>
          <p:nvPr/>
        </p:nvSpPr>
        <p:spPr>
          <a:xfrm>
            <a:off x="10299825" y="1522806"/>
            <a:ext cx="67973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TGM</a:t>
            </a:r>
            <a:endParaRPr lang="tr-TR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11032547" y="1595712"/>
            <a:ext cx="180000" cy="180000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2" name="Metin kutusu 11"/>
          <p:cNvSpPr txBox="1"/>
          <p:nvPr/>
        </p:nvSpPr>
        <p:spPr>
          <a:xfrm>
            <a:off x="11202272" y="1536983"/>
            <a:ext cx="7340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BÜT</a:t>
            </a:r>
            <a:endParaRPr lang="tr-TR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ctangle 1"/>
          <p:cNvSpPr/>
          <p:nvPr/>
        </p:nvSpPr>
        <p:spPr>
          <a:xfrm>
            <a:off x="0" y="1107985"/>
            <a:ext cx="450956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Bölümünüzü</a:t>
            </a: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bu</a:t>
            </a: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mesleği</a:t>
            </a: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bilerek</a:t>
            </a: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mi </a:t>
            </a:r>
            <a:r>
              <a:rPr lang="en-US" sz="1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seçtiniz</a:t>
            </a: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ctangle 1"/>
          <p:cNvSpPr/>
          <p:nvPr/>
        </p:nvSpPr>
        <p:spPr>
          <a:xfrm>
            <a:off x="131725" y="3905841"/>
            <a:ext cx="525175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TBTF’nin</a:t>
            </a:r>
            <a:r>
              <a:rPr lang="tr-TR" sz="1600" b="1" dirty="0">
                <a:latin typeface="Arial" panose="020B0604020202020204" pitchFamily="34" charset="0"/>
                <a:cs typeface="Arial" panose="020B0604020202020204" pitchFamily="34" charset="0"/>
              </a:rPr>
              <a:t> seçtiğiniz bu bölümü kaçıncı tercihinizdi? </a:t>
            </a:r>
            <a:endParaRPr lang="en-US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5" name="Grafik 1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03108517"/>
              </p:ext>
            </p:extLst>
          </p:nvPr>
        </p:nvGraphicFramePr>
        <p:xfrm>
          <a:off x="433191" y="4205206"/>
          <a:ext cx="3643186" cy="24327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6" name="Grafik 1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73053948"/>
              </p:ext>
            </p:extLst>
          </p:nvPr>
        </p:nvGraphicFramePr>
        <p:xfrm>
          <a:off x="4092624" y="4244395"/>
          <a:ext cx="3534952" cy="23772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7" name="Grafik 1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56124768"/>
              </p:ext>
            </p:extLst>
          </p:nvPr>
        </p:nvGraphicFramePr>
        <p:xfrm>
          <a:off x="7762506" y="4075118"/>
          <a:ext cx="3966046" cy="22540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18" name="Metin kutusu 17"/>
          <p:cNvSpPr txBox="1"/>
          <p:nvPr/>
        </p:nvSpPr>
        <p:spPr>
          <a:xfrm>
            <a:off x="1577769" y="6520049"/>
            <a:ext cx="14332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Tercih sırası</a:t>
            </a:r>
            <a:endParaRPr lang="tr-TR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Metin kutusu 18"/>
          <p:cNvSpPr txBox="1"/>
          <p:nvPr/>
        </p:nvSpPr>
        <p:spPr>
          <a:xfrm>
            <a:off x="5270913" y="6520049"/>
            <a:ext cx="14332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Tercih sırası</a:t>
            </a:r>
            <a:endParaRPr lang="tr-TR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Metin kutusu 19"/>
          <p:cNvSpPr txBox="1"/>
          <p:nvPr/>
        </p:nvSpPr>
        <p:spPr>
          <a:xfrm>
            <a:off x="9281233" y="6520049"/>
            <a:ext cx="14332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Tercih sırası</a:t>
            </a:r>
            <a:endParaRPr lang="tr-TR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Metin kutusu 20"/>
          <p:cNvSpPr txBox="1"/>
          <p:nvPr/>
        </p:nvSpPr>
        <p:spPr>
          <a:xfrm>
            <a:off x="2913562" y="4557708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BÜT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Metin kutusu 21"/>
          <p:cNvSpPr txBox="1"/>
          <p:nvPr/>
        </p:nvSpPr>
        <p:spPr>
          <a:xfrm>
            <a:off x="6324605" y="4555535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TGM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Metin kutusu 22"/>
          <p:cNvSpPr txBox="1"/>
          <p:nvPr/>
        </p:nvSpPr>
        <p:spPr>
          <a:xfrm>
            <a:off x="10588938" y="4570771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TBTF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Metin kutusu 23"/>
          <p:cNvSpPr txBox="1"/>
          <p:nvPr/>
        </p:nvSpPr>
        <p:spPr>
          <a:xfrm>
            <a:off x="1577769" y="1844483"/>
            <a:ext cx="7691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%19</a:t>
            </a:r>
            <a:endParaRPr lang="tr-TR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Metin kutusu 25"/>
          <p:cNvSpPr txBox="1"/>
          <p:nvPr/>
        </p:nvSpPr>
        <p:spPr>
          <a:xfrm>
            <a:off x="1577769" y="2061952"/>
            <a:ext cx="7691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%21</a:t>
            </a:r>
            <a:endParaRPr lang="tr-TR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Metin kutusu 26"/>
          <p:cNvSpPr txBox="1"/>
          <p:nvPr/>
        </p:nvSpPr>
        <p:spPr>
          <a:xfrm>
            <a:off x="1599539" y="2266604"/>
            <a:ext cx="7691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%17</a:t>
            </a:r>
            <a:endParaRPr lang="tr-TR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Metin kutusu 27"/>
          <p:cNvSpPr txBox="1"/>
          <p:nvPr/>
        </p:nvSpPr>
        <p:spPr>
          <a:xfrm>
            <a:off x="3789775" y="2752907"/>
            <a:ext cx="7691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%81</a:t>
            </a:r>
            <a:endParaRPr lang="tr-TR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Metin kutusu 28"/>
          <p:cNvSpPr txBox="1"/>
          <p:nvPr/>
        </p:nvSpPr>
        <p:spPr>
          <a:xfrm>
            <a:off x="3785419" y="2957559"/>
            <a:ext cx="7691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%80</a:t>
            </a:r>
            <a:endParaRPr lang="tr-TR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Metin kutusu 29"/>
          <p:cNvSpPr txBox="1"/>
          <p:nvPr/>
        </p:nvSpPr>
        <p:spPr>
          <a:xfrm>
            <a:off x="3794126" y="3162211"/>
            <a:ext cx="7691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%83</a:t>
            </a:r>
            <a:endParaRPr lang="tr-TR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Metin kutusu 30"/>
          <p:cNvSpPr txBox="1"/>
          <p:nvPr/>
        </p:nvSpPr>
        <p:spPr>
          <a:xfrm>
            <a:off x="7497368" y="1815134"/>
            <a:ext cx="7691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%16</a:t>
            </a:r>
            <a:endParaRPr lang="tr-TR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Metin kutusu 31"/>
          <p:cNvSpPr txBox="1"/>
          <p:nvPr/>
        </p:nvSpPr>
        <p:spPr>
          <a:xfrm>
            <a:off x="7497368" y="2032603"/>
            <a:ext cx="7691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%18</a:t>
            </a:r>
            <a:endParaRPr lang="tr-TR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Metin kutusu 32"/>
          <p:cNvSpPr txBox="1"/>
          <p:nvPr/>
        </p:nvSpPr>
        <p:spPr>
          <a:xfrm>
            <a:off x="7519138" y="2237255"/>
            <a:ext cx="7691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%14</a:t>
            </a:r>
            <a:endParaRPr lang="tr-TR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Metin kutusu 33"/>
          <p:cNvSpPr txBox="1"/>
          <p:nvPr/>
        </p:nvSpPr>
        <p:spPr>
          <a:xfrm>
            <a:off x="9787752" y="2736621"/>
            <a:ext cx="7691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%84</a:t>
            </a:r>
            <a:endParaRPr lang="tr-TR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Metin kutusu 34"/>
          <p:cNvSpPr txBox="1"/>
          <p:nvPr/>
        </p:nvSpPr>
        <p:spPr>
          <a:xfrm>
            <a:off x="9783396" y="2941273"/>
            <a:ext cx="7691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%82</a:t>
            </a:r>
            <a:endParaRPr lang="tr-TR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Metin kutusu 35"/>
          <p:cNvSpPr txBox="1"/>
          <p:nvPr/>
        </p:nvSpPr>
        <p:spPr>
          <a:xfrm>
            <a:off x="9792103" y="3145925"/>
            <a:ext cx="7691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%86</a:t>
            </a:r>
            <a:endParaRPr lang="tr-TR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Dikdörtgen 36"/>
          <p:cNvSpPr/>
          <p:nvPr/>
        </p:nvSpPr>
        <p:spPr>
          <a:xfrm>
            <a:off x="1136470" y="4244395"/>
            <a:ext cx="1018902" cy="168614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8" name="Metin kutusu 37"/>
          <p:cNvSpPr txBox="1"/>
          <p:nvPr/>
        </p:nvSpPr>
        <p:spPr>
          <a:xfrm>
            <a:off x="2144422" y="4401646"/>
            <a:ext cx="7691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%81</a:t>
            </a:r>
            <a:endParaRPr lang="tr-TR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Dikdörtgen 38"/>
          <p:cNvSpPr/>
          <p:nvPr/>
        </p:nvSpPr>
        <p:spPr>
          <a:xfrm>
            <a:off x="4741815" y="4270521"/>
            <a:ext cx="1018902" cy="168614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40" name="Metin kutusu 39"/>
          <p:cNvSpPr txBox="1"/>
          <p:nvPr/>
        </p:nvSpPr>
        <p:spPr>
          <a:xfrm>
            <a:off x="5749767" y="4427772"/>
            <a:ext cx="7691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%82</a:t>
            </a:r>
            <a:endParaRPr lang="tr-TR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Dikdörtgen 40"/>
          <p:cNvSpPr/>
          <p:nvPr/>
        </p:nvSpPr>
        <p:spPr>
          <a:xfrm>
            <a:off x="8477959" y="4270521"/>
            <a:ext cx="1018902" cy="168614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42" name="Metin kutusu 41"/>
          <p:cNvSpPr txBox="1"/>
          <p:nvPr/>
        </p:nvSpPr>
        <p:spPr>
          <a:xfrm>
            <a:off x="9485911" y="4427772"/>
            <a:ext cx="7691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%82</a:t>
            </a:r>
            <a:endParaRPr lang="tr-TR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635022" y="1811820"/>
            <a:ext cx="6998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X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8408718" y="1928050"/>
            <a:ext cx="6998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X</a:t>
            </a:r>
            <a:endParaRPr lang="en-US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8476424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1727" y="205299"/>
            <a:ext cx="859081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800" b="1" dirty="0">
                <a:latin typeface="Arial" panose="020B0604020202020204" pitchFamily="34" charset="0"/>
                <a:cs typeface="Arial" panose="020B0604020202020204" pitchFamily="34" charset="0"/>
              </a:rPr>
              <a:t>Danışmanımın akademik gelişimimi izlemesinden</a:t>
            </a:r>
          </a:p>
        </p:txBody>
      </p:sp>
      <p:cxnSp>
        <p:nvCxnSpPr>
          <p:cNvPr id="3" name="Straight Connector 2"/>
          <p:cNvCxnSpPr/>
          <p:nvPr/>
        </p:nvCxnSpPr>
        <p:spPr>
          <a:xfrm flipV="1">
            <a:off x="-80677" y="927849"/>
            <a:ext cx="12344400" cy="0"/>
          </a:xfrm>
          <a:prstGeom prst="line">
            <a:avLst/>
          </a:prstGeom>
          <a:ln w="571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Grafik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11781120"/>
              </p:ext>
            </p:extLst>
          </p:nvPr>
        </p:nvGraphicFramePr>
        <p:xfrm>
          <a:off x="1358627" y="1018515"/>
          <a:ext cx="4140836" cy="216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Grafik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67217901"/>
              </p:ext>
            </p:extLst>
          </p:nvPr>
        </p:nvGraphicFramePr>
        <p:xfrm>
          <a:off x="1210355" y="3817502"/>
          <a:ext cx="4320000" cy="216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Metin kutusu 8"/>
          <p:cNvSpPr txBox="1"/>
          <p:nvPr/>
        </p:nvSpPr>
        <p:spPr>
          <a:xfrm>
            <a:off x="0" y="1835869"/>
            <a:ext cx="168455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BÜT 1. sınıf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Metin kutusu 9"/>
          <p:cNvSpPr txBox="1"/>
          <p:nvPr/>
        </p:nvSpPr>
        <p:spPr>
          <a:xfrm>
            <a:off x="0" y="4597308"/>
            <a:ext cx="168455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BÜT 2. sınıf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Sağ Ayraç 10"/>
          <p:cNvSpPr/>
          <p:nvPr/>
        </p:nvSpPr>
        <p:spPr>
          <a:xfrm rot="5400000">
            <a:off x="2630833" y="2075932"/>
            <a:ext cx="322215" cy="2279957"/>
          </a:xfrm>
          <a:prstGeom prst="righ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2" name="Metin kutusu 11"/>
          <p:cNvSpPr txBox="1"/>
          <p:nvPr/>
        </p:nvSpPr>
        <p:spPr>
          <a:xfrm>
            <a:off x="2467894" y="3549977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%59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Sağ Ayraç 12"/>
          <p:cNvSpPr/>
          <p:nvPr/>
        </p:nvSpPr>
        <p:spPr>
          <a:xfrm rot="5400000">
            <a:off x="2624573" y="4945825"/>
            <a:ext cx="326571" cy="2221680"/>
          </a:xfrm>
          <a:prstGeom prst="righ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4" name="Metin kutusu 13"/>
          <p:cNvSpPr txBox="1"/>
          <p:nvPr/>
        </p:nvSpPr>
        <p:spPr>
          <a:xfrm>
            <a:off x="2453762" y="6375490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%20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Metin kutusu 14"/>
          <p:cNvSpPr txBox="1"/>
          <p:nvPr/>
        </p:nvSpPr>
        <p:spPr>
          <a:xfrm>
            <a:off x="6122147" y="1835869"/>
            <a:ext cx="168455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TGM 1. sınıf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Sağ Ayraç 15"/>
          <p:cNvSpPr/>
          <p:nvPr/>
        </p:nvSpPr>
        <p:spPr>
          <a:xfrm rot="5400000">
            <a:off x="8840297" y="2038197"/>
            <a:ext cx="326574" cy="2349604"/>
          </a:xfrm>
          <a:prstGeom prst="righ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7" name="Metin kutusu 16"/>
          <p:cNvSpPr txBox="1"/>
          <p:nvPr/>
        </p:nvSpPr>
        <p:spPr>
          <a:xfrm>
            <a:off x="8605525" y="3571012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%52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Sağ Ayraç 17"/>
          <p:cNvSpPr/>
          <p:nvPr/>
        </p:nvSpPr>
        <p:spPr>
          <a:xfrm rot="5400000">
            <a:off x="8795239" y="4969454"/>
            <a:ext cx="324821" cy="2332126"/>
          </a:xfrm>
          <a:prstGeom prst="righ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9" name="Metin kutusu 18"/>
          <p:cNvSpPr txBox="1"/>
          <p:nvPr/>
        </p:nvSpPr>
        <p:spPr>
          <a:xfrm>
            <a:off x="8568330" y="6455216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%50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Metin kutusu 19"/>
          <p:cNvSpPr txBox="1"/>
          <p:nvPr/>
        </p:nvSpPr>
        <p:spPr>
          <a:xfrm>
            <a:off x="6122147" y="4558119"/>
            <a:ext cx="168455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TGM 2. sınıf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1" name="Grafik 2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56516886"/>
              </p:ext>
            </p:extLst>
          </p:nvPr>
        </p:nvGraphicFramePr>
        <p:xfrm>
          <a:off x="7436884" y="1003659"/>
          <a:ext cx="4320000" cy="216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2" name="Grafik 2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63928519"/>
              </p:ext>
            </p:extLst>
          </p:nvPr>
        </p:nvGraphicFramePr>
        <p:xfrm>
          <a:off x="7438487" y="3810153"/>
          <a:ext cx="4320000" cy="216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426300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1727" y="205299"/>
            <a:ext cx="1198276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800" b="1" dirty="0">
                <a:latin typeface="Arial" panose="020B0604020202020204" pitchFamily="34" charset="0"/>
                <a:cs typeface="Arial" panose="020B0604020202020204" pitchFamily="34" charset="0"/>
              </a:rPr>
              <a:t>Bölümde iş olanakları ile ilgili olarak öğrencilere bilgi sunulmasından</a:t>
            </a:r>
          </a:p>
        </p:txBody>
      </p:sp>
      <p:cxnSp>
        <p:nvCxnSpPr>
          <p:cNvPr id="3" name="Straight Connector 2"/>
          <p:cNvCxnSpPr/>
          <p:nvPr/>
        </p:nvCxnSpPr>
        <p:spPr>
          <a:xfrm flipV="1">
            <a:off x="-80677" y="927849"/>
            <a:ext cx="12344400" cy="0"/>
          </a:xfrm>
          <a:prstGeom prst="line">
            <a:avLst/>
          </a:prstGeom>
          <a:ln w="571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Char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98170889"/>
              </p:ext>
            </p:extLst>
          </p:nvPr>
        </p:nvGraphicFramePr>
        <p:xfrm>
          <a:off x="118662" y="1834650"/>
          <a:ext cx="3852000" cy="421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07900197"/>
              </p:ext>
            </p:extLst>
          </p:nvPr>
        </p:nvGraphicFramePr>
        <p:xfrm>
          <a:off x="3946606" y="1834650"/>
          <a:ext cx="3852000" cy="421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Chart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39585055"/>
              </p:ext>
            </p:extLst>
          </p:nvPr>
        </p:nvGraphicFramePr>
        <p:xfrm>
          <a:off x="8235039" y="1834648"/>
          <a:ext cx="3852000" cy="421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Metin kutusu 6"/>
          <p:cNvSpPr txBox="1"/>
          <p:nvPr/>
        </p:nvSpPr>
        <p:spPr>
          <a:xfrm>
            <a:off x="2182050" y="1361684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BÜT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Metin kutusu 7"/>
          <p:cNvSpPr txBox="1"/>
          <p:nvPr/>
        </p:nvSpPr>
        <p:spPr>
          <a:xfrm>
            <a:off x="5984983" y="1361684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TGM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10236253" y="1361684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TBTF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Sağ Ayraç 9"/>
          <p:cNvSpPr/>
          <p:nvPr/>
        </p:nvSpPr>
        <p:spPr>
          <a:xfrm rot="5400000">
            <a:off x="8935000" y="5146772"/>
            <a:ext cx="326571" cy="1815737"/>
          </a:xfrm>
          <a:prstGeom prst="righ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1" name="Sağ Ayraç 10"/>
          <p:cNvSpPr/>
          <p:nvPr/>
        </p:nvSpPr>
        <p:spPr>
          <a:xfrm rot="5400000">
            <a:off x="4632947" y="5146772"/>
            <a:ext cx="326571" cy="1815737"/>
          </a:xfrm>
          <a:prstGeom prst="righ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2" name="Sağ Ayraç 11"/>
          <p:cNvSpPr/>
          <p:nvPr/>
        </p:nvSpPr>
        <p:spPr>
          <a:xfrm rot="5400000">
            <a:off x="822961" y="5165185"/>
            <a:ext cx="326571" cy="1815737"/>
          </a:xfrm>
          <a:prstGeom prst="righ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3" name="Metin kutusu 12"/>
          <p:cNvSpPr txBox="1"/>
          <p:nvPr/>
        </p:nvSpPr>
        <p:spPr>
          <a:xfrm>
            <a:off x="8758151" y="6412655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%41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Metin kutusu 13"/>
          <p:cNvSpPr txBox="1"/>
          <p:nvPr/>
        </p:nvSpPr>
        <p:spPr>
          <a:xfrm>
            <a:off x="4456098" y="6412655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%37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Metin kutusu 14"/>
          <p:cNvSpPr txBox="1"/>
          <p:nvPr/>
        </p:nvSpPr>
        <p:spPr>
          <a:xfrm>
            <a:off x="646112" y="6431068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%46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8157324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1727" y="205299"/>
            <a:ext cx="11469807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800" b="1" dirty="0">
                <a:latin typeface="Arial" panose="020B0604020202020204" pitchFamily="34" charset="0"/>
                <a:cs typeface="Arial" panose="020B0604020202020204" pitchFamily="34" charset="0"/>
              </a:rPr>
              <a:t>İş dünyasını tanıması için Fakültenin, öğrencilere çeşitli olanaklar </a:t>
            </a:r>
            <a:endParaRPr lang="en-US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sağlamasından </a:t>
            </a:r>
            <a:r>
              <a:rPr lang="tr-TR" sz="2800" b="1" dirty="0">
                <a:latin typeface="Arial" panose="020B0604020202020204" pitchFamily="34" charset="0"/>
                <a:cs typeface="Arial" panose="020B0604020202020204" pitchFamily="34" charset="0"/>
              </a:rPr>
              <a:t>(konuşmacı getirme, teknik gezi, staj, vs.)</a:t>
            </a:r>
          </a:p>
        </p:txBody>
      </p:sp>
      <p:cxnSp>
        <p:nvCxnSpPr>
          <p:cNvPr id="3" name="Straight Connector 2"/>
          <p:cNvCxnSpPr/>
          <p:nvPr/>
        </p:nvCxnSpPr>
        <p:spPr>
          <a:xfrm flipV="1">
            <a:off x="-152400" y="1159406"/>
            <a:ext cx="12344400" cy="0"/>
          </a:xfrm>
          <a:prstGeom prst="line">
            <a:avLst/>
          </a:prstGeom>
          <a:ln w="571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Chart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85133997"/>
              </p:ext>
            </p:extLst>
          </p:nvPr>
        </p:nvGraphicFramePr>
        <p:xfrm>
          <a:off x="105599" y="1862771"/>
          <a:ext cx="3852000" cy="421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1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15834045"/>
              </p:ext>
            </p:extLst>
          </p:nvPr>
        </p:nvGraphicFramePr>
        <p:xfrm>
          <a:off x="3918849" y="1862771"/>
          <a:ext cx="3852000" cy="421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Chart 1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53147697"/>
              </p:ext>
            </p:extLst>
          </p:nvPr>
        </p:nvGraphicFramePr>
        <p:xfrm>
          <a:off x="8195850" y="1862771"/>
          <a:ext cx="3852000" cy="421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Metin kutusu 6"/>
          <p:cNvSpPr txBox="1"/>
          <p:nvPr/>
        </p:nvSpPr>
        <p:spPr>
          <a:xfrm>
            <a:off x="2182050" y="1361684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BÜT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Metin kutusu 7"/>
          <p:cNvSpPr txBox="1"/>
          <p:nvPr/>
        </p:nvSpPr>
        <p:spPr>
          <a:xfrm>
            <a:off x="5984983" y="1361684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TGM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10092560" y="1361684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TBTF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Sağ Ayraç 9"/>
          <p:cNvSpPr/>
          <p:nvPr/>
        </p:nvSpPr>
        <p:spPr>
          <a:xfrm rot="5400000">
            <a:off x="8935000" y="5146772"/>
            <a:ext cx="326571" cy="1815737"/>
          </a:xfrm>
          <a:prstGeom prst="righ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1" name="Sağ Ayraç 10"/>
          <p:cNvSpPr/>
          <p:nvPr/>
        </p:nvSpPr>
        <p:spPr>
          <a:xfrm rot="5400000">
            <a:off x="4632947" y="5146772"/>
            <a:ext cx="326571" cy="1815737"/>
          </a:xfrm>
          <a:prstGeom prst="righ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2" name="Sağ Ayraç 11"/>
          <p:cNvSpPr/>
          <p:nvPr/>
        </p:nvSpPr>
        <p:spPr>
          <a:xfrm rot="5400000">
            <a:off x="822961" y="5165185"/>
            <a:ext cx="326571" cy="1815737"/>
          </a:xfrm>
          <a:prstGeom prst="righ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3" name="Metin kutusu 12"/>
          <p:cNvSpPr txBox="1"/>
          <p:nvPr/>
        </p:nvSpPr>
        <p:spPr>
          <a:xfrm>
            <a:off x="8758151" y="6412655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%55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Metin kutusu 13"/>
          <p:cNvSpPr txBox="1"/>
          <p:nvPr/>
        </p:nvSpPr>
        <p:spPr>
          <a:xfrm>
            <a:off x="4456098" y="6412655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%61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Metin kutusu 14"/>
          <p:cNvSpPr txBox="1"/>
          <p:nvPr/>
        </p:nvSpPr>
        <p:spPr>
          <a:xfrm>
            <a:off x="646112" y="6431068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%49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6305946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1727" y="205299"/>
            <a:ext cx="98123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800" b="1" dirty="0">
                <a:latin typeface="Arial" panose="020B0604020202020204" pitchFamily="34" charset="0"/>
                <a:cs typeface="Arial" panose="020B0604020202020204" pitchFamily="34" charset="0"/>
              </a:rPr>
              <a:t>Bölümünüzün dış çevrenizde size prestij sağlamasından</a:t>
            </a:r>
          </a:p>
        </p:txBody>
      </p:sp>
      <p:cxnSp>
        <p:nvCxnSpPr>
          <p:cNvPr id="3" name="Straight Connector 2"/>
          <p:cNvCxnSpPr/>
          <p:nvPr/>
        </p:nvCxnSpPr>
        <p:spPr>
          <a:xfrm flipV="1">
            <a:off x="-80677" y="927849"/>
            <a:ext cx="12344400" cy="0"/>
          </a:xfrm>
          <a:prstGeom prst="line">
            <a:avLst/>
          </a:prstGeom>
          <a:ln w="571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Chart 1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38140259"/>
              </p:ext>
            </p:extLst>
          </p:nvPr>
        </p:nvGraphicFramePr>
        <p:xfrm>
          <a:off x="130630" y="1844582"/>
          <a:ext cx="3852000" cy="421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1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58683853"/>
              </p:ext>
            </p:extLst>
          </p:nvPr>
        </p:nvGraphicFramePr>
        <p:xfrm>
          <a:off x="3952052" y="1844580"/>
          <a:ext cx="3852000" cy="421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Chart 1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07443615"/>
              </p:ext>
            </p:extLst>
          </p:nvPr>
        </p:nvGraphicFramePr>
        <p:xfrm>
          <a:off x="8229047" y="1844581"/>
          <a:ext cx="3852000" cy="421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Metin kutusu 6"/>
          <p:cNvSpPr txBox="1"/>
          <p:nvPr/>
        </p:nvSpPr>
        <p:spPr>
          <a:xfrm>
            <a:off x="2182050" y="1361684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BÜT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Metin kutusu 7"/>
          <p:cNvSpPr txBox="1"/>
          <p:nvPr/>
        </p:nvSpPr>
        <p:spPr>
          <a:xfrm>
            <a:off x="5945794" y="1361684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TGM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10092560" y="1361684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TBTF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Sağ Ayraç 9"/>
          <p:cNvSpPr/>
          <p:nvPr/>
        </p:nvSpPr>
        <p:spPr>
          <a:xfrm rot="5400000">
            <a:off x="8935000" y="5146772"/>
            <a:ext cx="326571" cy="1815737"/>
          </a:xfrm>
          <a:prstGeom prst="righ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1" name="Sağ Ayraç 10"/>
          <p:cNvSpPr/>
          <p:nvPr/>
        </p:nvSpPr>
        <p:spPr>
          <a:xfrm rot="5400000">
            <a:off x="4632947" y="5146772"/>
            <a:ext cx="326571" cy="1815737"/>
          </a:xfrm>
          <a:prstGeom prst="righ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2" name="Sağ Ayraç 11"/>
          <p:cNvSpPr/>
          <p:nvPr/>
        </p:nvSpPr>
        <p:spPr>
          <a:xfrm rot="5400000">
            <a:off x="822961" y="5165185"/>
            <a:ext cx="326571" cy="1815737"/>
          </a:xfrm>
          <a:prstGeom prst="righ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3" name="Metin kutusu 12"/>
          <p:cNvSpPr txBox="1"/>
          <p:nvPr/>
        </p:nvSpPr>
        <p:spPr>
          <a:xfrm>
            <a:off x="8758151" y="6412655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%69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Metin kutusu 13"/>
          <p:cNvSpPr txBox="1"/>
          <p:nvPr/>
        </p:nvSpPr>
        <p:spPr>
          <a:xfrm>
            <a:off x="4456098" y="6412655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%78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Metin kutusu 14"/>
          <p:cNvSpPr txBox="1"/>
          <p:nvPr/>
        </p:nvSpPr>
        <p:spPr>
          <a:xfrm>
            <a:off x="646112" y="6431068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%59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8522071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ikdörtgen 4"/>
          <p:cNvSpPr/>
          <p:nvPr/>
        </p:nvSpPr>
        <p:spPr>
          <a:xfrm>
            <a:off x="3701647" y="2970014"/>
            <a:ext cx="482709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800" b="1" dirty="0"/>
              <a:t>BÖLÜM 5: SOSYAL AKTİVİTELER</a:t>
            </a:r>
          </a:p>
        </p:txBody>
      </p:sp>
    </p:spTree>
    <p:extLst>
      <p:ext uri="{BB962C8B-B14F-4D97-AF65-F5344CB8AC3E}">
        <p14:creationId xmlns:p14="http://schemas.microsoft.com/office/powerpoint/2010/main" val="1278564105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1727" y="205299"/>
            <a:ext cx="1148744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800" b="1" dirty="0">
                <a:latin typeface="Arial" panose="020B0604020202020204" pitchFamily="34" charset="0"/>
                <a:cs typeface="Arial" panose="020B0604020202020204" pitchFamily="34" charset="0"/>
              </a:rPr>
              <a:t>Öğrenci kulüpleri ve düzenledikleri etkinliklerin yeterli olmasından</a:t>
            </a:r>
          </a:p>
        </p:txBody>
      </p:sp>
      <p:cxnSp>
        <p:nvCxnSpPr>
          <p:cNvPr id="3" name="Straight Connector 2"/>
          <p:cNvCxnSpPr/>
          <p:nvPr/>
        </p:nvCxnSpPr>
        <p:spPr>
          <a:xfrm flipV="1">
            <a:off x="-80677" y="927849"/>
            <a:ext cx="12344400" cy="0"/>
          </a:xfrm>
          <a:prstGeom prst="line">
            <a:avLst/>
          </a:prstGeom>
          <a:ln w="571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Chart 1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31695300"/>
              </p:ext>
            </p:extLst>
          </p:nvPr>
        </p:nvGraphicFramePr>
        <p:xfrm>
          <a:off x="131725" y="1862067"/>
          <a:ext cx="3852000" cy="421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2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53981584"/>
              </p:ext>
            </p:extLst>
          </p:nvPr>
        </p:nvGraphicFramePr>
        <p:xfrm>
          <a:off x="3878031" y="1862067"/>
          <a:ext cx="3852000" cy="421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Chart 2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49976699"/>
              </p:ext>
            </p:extLst>
          </p:nvPr>
        </p:nvGraphicFramePr>
        <p:xfrm>
          <a:off x="8240480" y="1846191"/>
          <a:ext cx="3852000" cy="421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Metin kutusu 6"/>
          <p:cNvSpPr txBox="1"/>
          <p:nvPr/>
        </p:nvSpPr>
        <p:spPr>
          <a:xfrm>
            <a:off x="2182050" y="1361684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BÜT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Metin kutusu 7"/>
          <p:cNvSpPr txBox="1"/>
          <p:nvPr/>
        </p:nvSpPr>
        <p:spPr>
          <a:xfrm>
            <a:off x="5932731" y="1361684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TGM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10184001" y="1361684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TBTF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Sağ Ayraç 9"/>
          <p:cNvSpPr/>
          <p:nvPr/>
        </p:nvSpPr>
        <p:spPr>
          <a:xfrm rot="5400000">
            <a:off x="8935000" y="5146772"/>
            <a:ext cx="326571" cy="1815737"/>
          </a:xfrm>
          <a:prstGeom prst="righ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1" name="Sağ Ayraç 10"/>
          <p:cNvSpPr/>
          <p:nvPr/>
        </p:nvSpPr>
        <p:spPr>
          <a:xfrm rot="5400000">
            <a:off x="4580695" y="5146772"/>
            <a:ext cx="326571" cy="1815737"/>
          </a:xfrm>
          <a:prstGeom prst="righ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2" name="Sağ Ayraç 11"/>
          <p:cNvSpPr/>
          <p:nvPr/>
        </p:nvSpPr>
        <p:spPr>
          <a:xfrm rot="5400000">
            <a:off x="822961" y="5165185"/>
            <a:ext cx="326571" cy="1815737"/>
          </a:xfrm>
          <a:prstGeom prst="righ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3" name="Metin kutusu 12"/>
          <p:cNvSpPr txBox="1"/>
          <p:nvPr/>
        </p:nvSpPr>
        <p:spPr>
          <a:xfrm>
            <a:off x="8758151" y="6412655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%46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Metin kutusu 13"/>
          <p:cNvSpPr txBox="1"/>
          <p:nvPr/>
        </p:nvSpPr>
        <p:spPr>
          <a:xfrm>
            <a:off x="4403846" y="6412655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%53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Metin kutusu 14"/>
          <p:cNvSpPr txBox="1"/>
          <p:nvPr/>
        </p:nvSpPr>
        <p:spPr>
          <a:xfrm>
            <a:off x="646112" y="6431068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%38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6510205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1727" y="153047"/>
            <a:ext cx="11862543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800" b="1" dirty="0">
                <a:latin typeface="Arial" panose="020B0604020202020204" pitchFamily="34" charset="0"/>
                <a:cs typeface="Arial" panose="020B0604020202020204" pitchFamily="34" charset="0"/>
              </a:rPr>
              <a:t>Öğrenci kulüpleri ve düzenledikleri etkinliklere ilişkin bilgilendirilme </a:t>
            </a:r>
            <a:endParaRPr lang="en-US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yapılmasından</a:t>
            </a:r>
            <a:endParaRPr lang="tr-T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 flipV="1">
            <a:off x="-27337" y="1159406"/>
            <a:ext cx="12344400" cy="0"/>
          </a:xfrm>
          <a:prstGeom prst="line">
            <a:avLst/>
          </a:prstGeom>
          <a:ln w="571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Chart 2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47565726"/>
              </p:ext>
            </p:extLst>
          </p:nvPr>
        </p:nvGraphicFramePr>
        <p:xfrm>
          <a:off x="142480" y="1839776"/>
          <a:ext cx="3852000" cy="421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2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34567130"/>
              </p:ext>
            </p:extLst>
          </p:nvPr>
        </p:nvGraphicFramePr>
        <p:xfrm>
          <a:off x="3899801" y="1839776"/>
          <a:ext cx="3852000" cy="421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Chart 2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83404517"/>
              </p:ext>
            </p:extLst>
          </p:nvPr>
        </p:nvGraphicFramePr>
        <p:xfrm>
          <a:off x="8033651" y="1863724"/>
          <a:ext cx="3852000" cy="421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Metin kutusu 6"/>
          <p:cNvSpPr txBox="1"/>
          <p:nvPr/>
        </p:nvSpPr>
        <p:spPr>
          <a:xfrm>
            <a:off x="2182050" y="1361684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BÜT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Metin kutusu 7"/>
          <p:cNvSpPr txBox="1"/>
          <p:nvPr/>
        </p:nvSpPr>
        <p:spPr>
          <a:xfrm>
            <a:off x="5932731" y="1361684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TGM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10184001" y="1361684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TBTF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Sağ Ayraç 9"/>
          <p:cNvSpPr/>
          <p:nvPr/>
        </p:nvSpPr>
        <p:spPr>
          <a:xfrm rot="5400000">
            <a:off x="8739055" y="5146772"/>
            <a:ext cx="326571" cy="1815737"/>
          </a:xfrm>
          <a:prstGeom prst="righ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1" name="Sağ Ayraç 10"/>
          <p:cNvSpPr/>
          <p:nvPr/>
        </p:nvSpPr>
        <p:spPr>
          <a:xfrm rot="5400000">
            <a:off x="4580695" y="5146772"/>
            <a:ext cx="326571" cy="1815737"/>
          </a:xfrm>
          <a:prstGeom prst="righ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2" name="Sağ Ayraç 11"/>
          <p:cNvSpPr/>
          <p:nvPr/>
        </p:nvSpPr>
        <p:spPr>
          <a:xfrm rot="5400000">
            <a:off x="822961" y="5165185"/>
            <a:ext cx="326571" cy="1815737"/>
          </a:xfrm>
          <a:prstGeom prst="righ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3" name="Metin kutusu 12"/>
          <p:cNvSpPr txBox="1"/>
          <p:nvPr/>
        </p:nvSpPr>
        <p:spPr>
          <a:xfrm>
            <a:off x="8562206" y="6412655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%46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Metin kutusu 13"/>
          <p:cNvSpPr txBox="1"/>
          <p:nvPr/>
        </p:nvSpPr>
        <p:spPr>
          <a:xfrm>
            <a:off x="4403846" y="6412655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%49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Metin kutusu 14"/>
          <p:cNvSpPr txBox="1"/>
          <p:nvPr/>
        </p:nvSpPr>
        <p:spPr>
          <a:xfrm>
            <a:off x="646112" y="6431068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%43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3405732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1727" y="205299"/>
            <a:ext cx="815159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800" b="1" dirty="0">
                <a:latin typeface="Arial" panose="020B0604020202020204" pitchFamily="34" charset="0"/>
                <a:cs typeface="Arial" panose="020B0604020202020204" pitchFamily="34" charset="0"/>
              </a:rPr>
              <a:t>Öğrenci temsilciliği sisteminin işlevselliğinden</a:t>
            </a:r>
          </a:p>
        </p:txBody>
      </p:sp>
      <p:cxnSp>
        <p:nvCxnSpPr>
          <p:cNvPr id="3" name="Straight Connector 2"/>
          <p:cNvCxnSpPr/>
          <p:nvPr/>
        </p:nvCxnSpPr>
        <p:spPr>
          <a:xfrm flipV="1">
            <a:off x="-80677" y="927849"/>
            <a:ext cx="12344400" cy="0"/>
          </a:xfrm>
          <a:prstGeom prst="line">
            <a:avLst/>
          </a:prstGeom>
          <a:ln w="571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Chart 2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83164726"/>
              </p:ext>
            </p:extLst>
          </p:nvPr>
        </p:nvGraphicFramePr>
        <p:xfrm>
          <a:off x="131725" y="1863428"/>
          <a:ext cx="3852000" cy="421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2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79124843"/>
              </p:ext>
            </p:extLst>
          </p:nvPr>
        </p:nvGraphicFramePr>
        <p:xfrm>
          <a:off x="3831764" y="1865513"/>
          <a:ext cx="3852000" cy="421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Chart 2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39163321"/>
              </p:ext>
            </p:extLst>
          </p:nvPr>
        </p:nvGraphicFramePr>
        <p:xfrm>
          <a:off x="8030384" y="1829002"/>
          <a:ext cx="3852000" cy="421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Metin kutusu 6"/>
          <p:cNvSpPr txBox="1"/>
          <p:nvPr/>
        </p:nvSpPr>
        <p:spPr>
          <a:xfrm>
            <a:off x="2182050" y="1361684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BÜT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Metin kutusu 7"/>
          <p:cNvSpPr txBox="1"/>
          <p:nvPr/>
        </p:nvSpPr>
        <p:spPr>
          <a:xfrm>
            <a:off x="5932731" y="1361684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TGM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10001119" y="1361684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TBTF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Sağ Ayraç 9"/>
          <p:cNvSpPr/>
          <p:nvPr/>
        </p:nvSpPr>
        <p:spPr>
          <a:xfrm rot="5400000">
            <a:off x="8739055" y="5146772"/>
            <a:ext cx="326571" cy="1815737"/>
          </a:xfrm>
          <a:prstGeom prst="righ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1" name="Sağ Ayraç 10"/>
          <p:cNvSpPr/>
          <p:nvPr/>
        </p:nvSpPr>
        <p:spPr>
          <a:xfrm rot="5400000">
            <a:off x="4580695" y="5146772"/>
            <a:ext cx="326571" cy="1815737"/>
          </a:xfrm>
          <a:prstGeom prst="righ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2" name="Sağ Ayraç 11"/>
          <p:cNvSpPr/>
          <p:nvPr/>
        </p:nvSpPr>
        <p:spPr>
          <a:xfrm rot="5400000">
            <a:off x="822961" y="5165185"/>
            <a:ext cx="326571" cy="1815737"/>
          </a:xfrm>
          <a:prstGeom prst="righ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3" name="Metin kutusu 12"/>
          <p:cNvSpPr txBox="1"/>
          <p:nvPr/>
        </p:nvSpPr>
        <p:spPr>
          <a:xfrm>
            <a:off x="8562206" y="6412655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%46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Metin kutusu 13"/>
          <p:cNvSpPr txBox="1"/>
          <p:nvPr/>
        </p:nvSpPr>
        <p:spPr>
          <a:xfrm>
            <a:off x="4403846" y="6412655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%41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Metin kutusu 14"/>
          <p:cNvSpPr txBox="1"/>
          <p:nvPr/>
        </p:nvSpPr>
        <p:spPr>
          <a:xfrm>
            <a:off x="646112" y="6431068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%51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8932462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1727" y="205299"/>
            <a:ext cx="1010885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800" b="1" dirty="0">
                <a:latin typeface="Arial" panose="020B0604020202020204" pitchFamily="34" charset="0"/>
                <a:cs typeface="Arial" panose="020B0604020202020204" pitchFamily="34" charset="0"/>
              </a:rPr>
              <a:t>Kültürel etkinlikler hakkında bilgilendirilme yapılmasından</a:t>
            </a:r>
          </a:p>
        </p:txBody>
      </p:sp>
      <p:cxnSp>
        <p:nvCxnSpPr>
          <p:cNvPr id="3" name="Straight Connector 2"/>
          <p:cNvCxnSpPr/>
          <p:nvPr/>
        </p:nvCxnSpPr>
        <p:spPr>
          <a:xfrm flipV="1">
            <a:off x="-80677" y="927849"/>
            <a:ext cx="12344400" cy="0"/>
          </a:xfrm>
          <a:prstGeom prst="line">
            <a:avLst/>
          </a:prstGeom>
          <a:ln w="571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Chart 2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60452645"/>
              </p:ext>
            </p:extLst>
          </p:nvPr>
        </p:nvGraphicFramePr>
        <p:xfrm>
          <a:off x="104504" y="1850889"/>
          <a:ext cx="3852000" cy="421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2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61536111"/>
              </p:ext>
            </p:extLst>
          </p:nvPr>
        </p:nvGraphicFramePr>
        <p:xfrm>
          <a:off x="3896532" y="1850889"/>
          <a:ext cx="3852000" cy="421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Chart 3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58236853"/>
              </p:ext>
            </p:extLst>
          </p:nvPr>
        </p:nvGraphicFramePr>
        <p:xfrm>
          <a:off x="8087532" y="1850887"/>
          <a:ext cx="3852000" cy="421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Metin kutusu 6"/>
          <p:cNvSpPr txBox="1"/>
          <p:nvPr/>
        </p:nvSpPr>
        <p:spPr>
          <a:xfrm>
            <a:off x="2182050" y="1361684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BÜT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Metin kutusu 7"/>
          <p:cNvSpPr txBox="1"/>
          <p:nvPr/>
        </p:nvSpPr>
        <p:spPr>
          <a:xfrm>
            <a:off x="5932731" y="1361684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TGM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10001119" y="1361684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TBTF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Sağ Ayraç 9"/>
          <p:cNvSpPr/>
          <p:nvPr/>
        </p:nvSpPr>
        <p:spPr>
          <a:xfrm rot="5400000">
            <a:off x="8739055" y="5146772"/>
            <a:ext cx="326571" cy="1815737"/>
          </a:xfrm>
          <a:prstGeom prst="righ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1" name="Sağ Ayraç 10"/>
          <p:cNvSpPr/>
          <p:nvPr/>
        </p:nvSpPr>
        <p:spPr>
          <a:xfrm rot="5400000">
            <a:off x="4580695" y="5146772"/>
            <a:ext cx="326571" cy="1815737"/>
          </a:xfrm>
          <a:prstGeom prst="righ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2" name="Sağ Ayraç 11"/>
          <p:cNvSpPr/>
          <p:nvPr/>
        </p:nvSpPr>
        <p:spPr>
          <a:xfrm rot="5400000">
            <a:off x="822961" y="5165185"/>
            <a:ext cx="326571" cy="1815737"/>
          </a:xfrm>
          <a:prstGeom prst="righ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3" name="Metin kutusu 12"/>
          <p:cNvSpPr txBox="1"/>
          <p:nvPr/>
        </p:nvSpPr>
        <p:spPr>
          <a:xfrm>
            <a:off x="8562206" y="6412655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%55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Metin kutusu 13"/>
          <p:cNvSpPr txBox="1"/>
          <p:nvPr/>
        </p:nvSpPr>
        <p:spPr>
          <a:xfrm>
            <a:off x="4403846" y="6412655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%61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Metin kutusu 14"/>
          <p:cNvSpPr txBox="1"/>
          <p:nvPr/>
        </p:nvSpPr>
        <p:spPr>
          <a:xfrm>
            <a:off x="646112" y="6431068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%49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6701552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1727" y="205299"/>
            <a:ext cx="10633039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800" b="1" dirty="0">
                <a:latin typeface="Arial" panose="020B0604020202020204" pitchFamily="34" charset="0"/>
                <a:cs typeface="Arial" panose="020B0604020202020204" pitchFamily="34" charset="0"/>
              </a:rPr>
              <a:t>Öğrencilerin fakülteye adaptasyonlarının sağlanabilmesi için </a:t>
            </a:r>
            <a:endParaRPr lang="en-US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Fakülte </a:t>
            </a:r>
            <a:r>
              <a:rPr lang="tr-TR" sz="2800" b="1" dirty="0">
                <a:latin typeface="Arial" panose="020B0604020202020204" pitchFamily="34" charset="0"/>
                <a:cs typeface="Arial" panose="020B0604020202020204" pitchFamily="34" charset="0"/>
              </a:rPr>
              <a:t>içi sosyal etkinlikler düzenlenmesinden</a:t>
            </a:r>
          </a:p>
        </p:txBody>
      </p:sp>
      <p:cxnSp>
        <p:nvCxnSpPr>
          <p:cNvPr id="3" name="Straight Connector 2"/>
          <p:cNvCxnSpPr/>
          <p:nvPr/>
        </p:nvCxnSpPr>
        <p:spPr>
          <a:xfrm flipV="1">
            <a:off x="-152400" y="1149995"/>
            <a:ext cx="12344400" cy="0"/>
          </a:xfrm>
          <a:prstGeom prst="line">
            <a:avLst/>
          </a:prstGeom>
          <a:ln w="571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Chart 3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13438748"/>
              </p:ext>
            </p:extLst>
          </p:nvPr>
        </p:nvGraphicFramePr>
        <p:xfrm>
          <a:off x="131725" y="1859558"/>
          <a:ext cx="3852000" cy="421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3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13784631"/>
              </p:ext>
            </p:extLst>
          </p:nvPr>
        </p:nvGraphicFramePr>
        <p:xfrm>
          <a:off x="3935180" y="1859558"/>
          <a:ext cx="3852000" cy="421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Chart 3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50400240"/>
              </p:ext>
            </p:extLst>
          </p:nvPr>
        </p:nvGraphicFramePr>
        <p:xfrm>
          <a:off x="8030931" y="1859558"/>
          <a:ext cx="3852000" cy="421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Metin kutusu 6"/>
          <p:cNvSpPr txBox="1"/>
          <p:nvPr/>
        </p:nvSpPr>
        <p:spPr>
          <a:xfrm>
            <a:off x="2182050" y="1361684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BÜT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Metin kutusu 7"/>
          <p:cNvSpPr txBox="1"/>
          <p:nvPr/>
        </p:nvSpPr>
        <p:spPr>
          <a:xfrm>
            <a:off x="5932731" y="1361684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TGM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10001119" y="1361684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TBTF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Sağ Ayraç 9"/>
          <p:cNvSpPr/>
          <p:nvPr/>
        </p:nvSpPr>
        <p:spPr>
          <a:xfrm rot="5400000">
            <a:off x="8739055" y="5146772"/>
            <a:ext cx="326571" cy="1815737"/>
          </a:xfrm>
          <a:prstGeom prst="righ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1" name="Sağ Ayraç 10"/>
          <p:cNvSpPr/>
          <p:nvPr/>
        </p:nvSpPr>
        <p:spPr>
          <a:xfrm rot="5400000">
            <a:off x="4580695" y="5146772"/>
            <a:ext cx="326571" cy="1815737"/>
          </a:xfrm>
          <a:prstGeom prst="righ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2" name="Sağ Ayraç 11"/>
          <p:cNvSpPr/>
          <p:nvPr/>
        </p:nvSpPr>
        <p:spPr>
          <a:xfrm rot="5400000">
            <a:off x="822961" y="5165185"/>
            <a:ext cx="326571" cy="1815737"/>
          </a:xfrm>
          <a:prstGeom prst="righ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3" name="Metin kutusu 12"/>
          <p:cNvSpPr txBox="1"/>
          <p:nvPr/>
        </p:nvSpPr>
        <p:spPr>
          <a:xfrm>
            <a:off x="8562206" y="6412655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%46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Metin kutusu 13"/>
          <p:cNvSpPr txBox="1"/>
          <p:nvPr/>
        </p:nvSpPr>
        <p:spPr>
          <a:xfrm>
            <a:off x="4403846" y="6412655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%45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Metin kutusu 14"/>
          <p:cNvSpPr txBox="1"/>
          <p:nvPr/>
        </p:nvSpPr>
        <p:spPr>
          <a:xfrm>
            <a:off x="646112" y="6431068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%46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43465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1727" y="205299"/>
            <a:ext cx="1121172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800" b="1" dirty="0">
                <a:latin typeface="Arial" panose="020B0604020202020204" pitchFamily="34" charset="0"/>
                <a:cs typeface="Arial" panose="020B0604020202020204" pitchFamily="34" charset="0"/>
              </a:rPr>
              <a:t>Üniversite giriş sınavındaki başarı sıralamanız hangi aralıktaydı?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 flipV="1">
            <a:off x="-80677" y="927849"/>
            <a:ext cx="12344400" cy="0"/>
          </a:xfrm>
          <a:prstGeom prst="line">
            <a:avLst/>
          </a:prstGeom>
          <a:ln w="571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Grafik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39746565"/>
              </p:ext>
            </p:extLst>
          </p:nvPr>
        </p:nvGraphicFramePr>
        <p:xfrm>
          <a:off x="308575" y="1655410"/>
          <a:ext cx="3240882" cy="34260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Grafik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36003409"/>
              </p:ext>
            </p:extLst>
          </p:nvPr>
        </p:nvGraphicFramePr>
        <p:xfrm>
          <a:off x="4036340" y="1575175"/>
          <a:ext cx="3429001" cy="34812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Grafik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64329986"/>
              </p:ext>
            </p:extLst>
          </p:nvPr>
        </p:nvGraphicFramePr>
        <p:xfrm>
          <a:off x="8057327" y="1575175"/>
          <a:ext cx="3286124" cy="35324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Metin kutusu 6"/>
          <p:cNvSpPr txBox="1"/>
          <p:nvPr/>
        </p:nvSpPr>
        <p:spPr>
          <a:xfrm>
            <a:off x="1411333" y="1238794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BÜT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Metin kutusu 7"/>
          <p:cNvSpPr txBox="1"/>
          <p:nvPr/>
        </p:nvSpPr>
        <p:spPr>
          <a:xfrm>
            <a:off x="5057510" y="1236621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TGM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Metin kutusu 11"/>
          <p:cNvSpPr txBox="1"/>
          <p:nvPr/>
        </p:nvSpPr>
        <p:spPr>
          <a:xfrm>
            <a:off x="9086709" y="1251857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TBTF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3663543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2"/>
          <p:cNvCxnSpPr/>
          <p:nvPr/>
        </p:nvCxnSpPr>
        <p:spPr>
          <a:xfrm flipV="1">
            <a:off x="-80677" y="927849"/>
            <a:ext cx="12344400" cy="0"/>
          </a:xfrm>
          <a:prstGeom prst="line">
            <a:avLst/>
          </a:prstGeom>
          <a:ln w="571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1"/>
          <p:cNvSpPr/>
          <p:nvPr/>
        </p:nvSpPr>
        <p:spPr>
          <a:xfrm>
            <a:off x="131727" y="205299"/>
            <a:ext cx="747191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Sosyal aktiviteler ile ilgili öğrenci görüşleri</a:t>
            </a:r>
            <a:endParaRPr lang="tr-T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Metin kutusu 3"/>
          <p:cNvSpPr txBox="1"/>
          <p:nvPr/>
        </p:nvSpPr>
        <p:spPr>
          <a:xfrm>
            <a:off x="613954" y="1072234"/>
            <a:ext cx="351391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En çok dile getirilen 3 görüş: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Metin kutusu 4"/>
          <p:cNvSpPr txBox="1"/>
          <p:nvPr/>
        </p:nvSpPr>
        <p:spPr>
          <a:xfrm>
            <a:off x="314608" y="1541416"/>
            <a:ext cx="653032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fontAlgn="b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Sosyal 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etkinlikler düzenlenmesi</a:t>
            </a:r>
          </a:p>
          <a:p>
            <a:pPr marL="285750" indent="-285750" fontAlgn="b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Gezi ve piknik düzenlenmesi </a:t>
            </a:r>
          </a:p>
          <a:p>
            <a:pPr marL="285750" indent="-285750" fontAlgn="b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Öğrenci kulüplerinin aktif olması</a:t>
            </a:r>
            <a:endParaRPr lang="tr-T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Metin kutusu 5"/>
          <p:cNvSpPr txBox="1"/>
          <p:nvPr/>
        </p:nvSpPr>
        <p:spPr>
          <a:xfrm>
            <a:off x="5619082" y="1619851"/>
            <a:ext cx="9448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%20</a:t>
            </a:r>
            <a:endParaRPr lang="tr-TR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Metin kutusu 6"/>
          <p:cNvSpPr txBox="1"/>
          <p:nvPr/>
        </p:nvSpPr>
        <p:spPr>
          <a:xfrm>
            <a:off x="5608320" y="2187746"/>
            <a:ext cx="9448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%15</a:t>
            </a:r>
            <a:endParaRPr lang="tr-TR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Metin kutusu 7"/>
          <p:cNvSpPr txBox="1"/>
          <p:nvPr/>
        </p:nvSpPr>
        <p:spPr>
          <a:xfrm>
            <a:off x="5597431" y="2706078"/>
            <a:ext cx="9448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%5</a:t>
            </a:r>
            <a:endParaRPr lang="tr-TR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8163096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 flipV="1">
            <a:off x="-80677" y="927849"/>
            <a:ext cx="12344400" cy="0"/>
          </a:xfrm>
          <a:prstGeom prst="line">
            <a:avLst/>
          </a:prstGeom>
          <a:ln w="571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1"/>
          <p:cNvSpPr/>
          <p:nvPr/>
        </p:nvSpPr>
        <p:spPr>
          <a:xfrm>
            <a:off x="131727" y="205299"/>
            <a:ext cx="747191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Sosyal aktiviteler ile ilgili öğrenci görüşleri</a:t>
            </a:r>
            <a:endParaRPr lang="tr-T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Metin kutusu 1"/>
          <p:cNvSpPr txBox="1"/>
          <p:nvPr/>
        </p:nvSpPr>
        <p:spPr>
          <a:xfrm>
            <a:off x="131728" y="1071154"/>
            <a:ext cx="5276295" cy="48247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fontAlgn="b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Üniversite içinde etkinlikler yapılması </a:t>
            </a:r>
          </a:p>
          <a:p>
            <a:pPr marL="285750" indent="-285750" fontAlgn="b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Sosyal 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etkinlikler düzenlenmesi</a:t>
            </a:r>
          </a:p>
          <a:p>
            <a:pPr marL="285750" indent="-285750" fontAlgn="b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Doğa 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ile iç içe olacak her türlü aktivite </a:t>
            </a:r>
          </a:p>
          <a:p>
            <a:pPr marL="285750" indent="-285750" fontAlgn="b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Spor 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ve müzik grupları kurulması</a:t>
            </a:r>
          </a:p>
          <a:p>
            <a:pPr marL="285750" indent="-285750" fontAlgn="b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Kantinde 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karın doyurucu iyi yiyeceklerin olması</a:t>
            </a:r>
          </a:p>
          <a:p>
            <a:pPr marL="285750" indent="-285750" fontAlgn="b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Futbol 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turnuvasına destek verilmedi</a:t>
            </a:r>
          </a:p>
          <a:p>
            <a:pPr marL="285750" indent="-285750" fontAlgn="b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Geziler 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olması </a:t>
            </a:r>
          </a:p>
          <a:p>
            <a:pPr marL="285750" indent="-285750" fontAlgn="b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Piknik 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düzenlenmesi</a:t>
            </a:r>
          </a:p>
          <a:p>
            <a:pPr marL="285750" indent="-285750" fontAlgn="b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Turnuvalar 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düzenlenmesi </a:t>
            </a:r>
          </a:p>
          <a:p>
            <a:pPr marL="285750" indent="-285750" fontAlgn="b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Sınıfların 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kaynaşmasına 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olanak tanınması</a:t>
            </a:r>
            <a:endParaRPr lang="tr-TR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fontAlgn="b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Düzenli 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olarak etkinlik yapılması </a:t>
            </a:r>
          </a:p>
          <a:p>
            <a:pPr marL="285750" indent="-285750" fontAlgn="b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Öğrencilerin 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birbiri arasındaki iletişim 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kopukluğunun </a:t>
            </a:r>
          </a:p>
          <a:p>
            <a:pPr fontAlgn="b">
              <a:lnSpc>
                <a:spcPct val="150000"/>
              </a:lnSpc>
            </a:pP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   giderilmesi</a:t>
            </a:r>
            <a:endParaRPr lang="tr-TR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5709521" y="1071154"/>
            <a:ext cx="6096000" cy="5217326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Bölüme 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ve gelecek iş planlarına yönelik yaklaşımlar yapılmalı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ep 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birlikte öğretmen ve öğrenci olarak aktivite 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yapılmalı</a:t>
            </a:r>
            <a:endParaRPr lang="tr-TR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Kendi 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bilgi ve becerilerimiz paylaşabileceğimiz imkanlar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n 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azından sinema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Kulüplerin 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aktif 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olması 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ve 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daha 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fazla kulüp 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etkinliği </a:t>
            </a:r>
            <a:endParaRPr lang="tr-TR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Pratik eğitim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, teknik 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gezi, spor aktiviteleri, topluluk etkinlikleri, kantinin sosyal aktivite donanımı.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Öğrenci-öğrenci 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ve öğrenci-öğretim elemanı arası İletişim sağlayacak 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aktiviteler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Diksiyon kursu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Kişiye 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toplum içinde nasıl davranması gerektiği, toplum içindeki yeri ve öneminin gösterilmesi</a:t>
            </a:r>
          </a:p>
          <a:p>
            <a:pPr>
              <a:lnSpc>
                <a:spcPct val="150000"/>
              </a:lnSpc>
            </a:pPr>
            <a:endParaRPr lang="tr-TR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endParaRPr lang="tr-TR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0392424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82880" y="3036570"/>
            <a:ext cx="1182624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BÖLÜM 6: FAKÜLTEDEN MEZUN OLDUKTAN SONRAKİ HEDEFLER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25818430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1727" y="205299"/>
            <a:ext cx="757290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800" b="1" dirty="0">
                <a:latin typeface="Arial" panose="020B0604020202020204" pitchFamily="34" charset="0"/>
                <a:cs typeface="Arial" panose="020B0604020202020204" pitchFamily="34" charset="0"/>
              </a:rPr>
              <a:t>Mezun olduktan sonra bir hedefiniz var mı?</a:t>
            </a:r>
          </a:p>
        </p:txBody>
      </p:sp>
      <p:cxnSp>
        <p:nvCxnSpPr>
          <p:cNvPr id="3" name="Straight Connector 2"/>
          <p:cNvCxnSpPr/>
          <p:nvPr/>
        </p:nvCxnSpPr>
        <p:spPr>
          <a:xfrm flipV="1">
            <a:off x="-80677" y="927849"/>
            <a:ext cx="12344400" cy="0"/>
          </a:xfrm>
          <a:prstGeom prst="line">
            <a:avLst/>
          </a:prstGeom>
          <a:ln w="571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50324958"/>
              </p:ext>
            </p:extLst>
          </p:nvPr>
        </p:nvGraphicFramePr>
        <p:xfrm>
          <a:off x="2746465" y="1411708"/>
          <a:ext cx="6188529" cy="35188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Dikdörtgen 4"/>
          <p:cNvSpPr/>
          <p:nvPr/>
        </p:nvSpPr>
        <p:spPr>
          <a:xfrm>
            <a:off x="4501668" y="1111272"/>
            <a:ext cx="180000" cy="180000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Metin kutusu 5"/>
          <p:cNvSpPr txBox="1"/>
          <p:nvPr/>
        </p:nvSpPr>
        <p:spPr>
          <a:xfrm>
            <a:off x="4671394" y="1052543"/>
            <a:ext cx="7691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TBTF</a:t>
            </a:r>
            <a:endParaRPr lang="tr-TR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Dikdörtgen 6"/>
          <p:cNvSpPr/>
          <p:nvPr/>
        </p:nvSpPr>
        <p:spPr>
          <a:xfrm>
            <a:off x="5440534" y="1111272"/>
            <a:ext cx="180000" cy="180000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Metin kutusu 7"/>
          <p:cNvSpPr txBox="1"/>
          <p:nvPr/>
        </p:nvSpPr>
        <p:spPr>
          <a:xfrm>
            <a:off x="5610260" y="1052543"/>
            <a:ext cx="67973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TGM</a:t>
            </a:r>
            <a:endParaRPr lang="tr-TR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Dikdörtgen 8"/>
          <p:cNvSpPr/>
          <p:nvPr/>
        </p:nvSpPr>
        <p:spPr>
          <a:xfrm>
            <a:off x="6342982" y="1125449"/>
            <a:ext cx="180000" cy="180000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0" name="Metin kutusu 9"/>
          <p:cNvSpPr txBox="1"/>
          <p:nvPr/>
        </p:nvSpPr>
        <p:spPr>
          <a:xfrm>
            <a:off x="6512707" y="1066720"/>
            <a:ext cx="7340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BÜT</a:t>
            </a:r>
            <a:endParaRPr lang="tr-TR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Metin kutusu 10"/>
          <p:cNvSpPr txBox="1"/>
          <p:nvPr/>
        </p:nvSpPr>
        <p:spPr>
          <a:xfrm>
            <a:off x="4681668" y="5489563"/>
            <a:ext cx="7691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Evet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Metin kutusu 11"/>
          <p:cNvSpPr txBox="1"/>
          <p:nvPr/>
        </p:nvSpPr>
        <p:spPr>
          <a:xfrm>
            <a:off x="6024275" y="5489563"/>
            <a:ext cx="7691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%71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Metin kutusu 12"/>
          <p:cNvSpPr txBox="1"/>
          <p:nvPr/>
        </p:nvSpPr>
        <p:spPr>
          <a:xfrm>
            <a:off x="4677312" y="5811782"/>
            <a:ext cx="7691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Hayır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Metin kutusu 13"/>
          <p:cNvSpPr txBox="1"/>
          <p:nvPr/>
        </p:nvSpPr>
        <p:spPr>
          <a:xfrm>
            <a:off x="6019919" y="5811782"/>
            <a:ext cx="7691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%6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Metin kutusu 14"/>
          <p:cNvSpPr txBox="1"/>
          <p:nvPr/>
        </p:nvSpPr>
        <p:spPr>
          <a:xfrm>
            <a:off x="4672955" y="6094812"/>
            <a:ext cx="161703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Yorum yok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Metin kutusu 15"/>
          <p:cNvSpPr txBox="1"/>
          <p:nvPr/>
        </p:nvSpPr>
        <p:spPr>
          <a:xfrm>
            <a:off x="6015563" y="6094812"/>
            <a:ext cx="7691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%23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Metin kutusu 17"/>
          <p:cNvSpPr txBox="1"/>
          <p:nvPr/>
        </p:nvSpPr>
        <p:spPr>
          <a:xfrm>
            <a:off x="4707794" y="5136701"/>
            <a:ext cx="40831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Fakülte İçi Dağılım</a:t>
            </a:r>
            <a:endParaRPr lang="tr-TR" sz="16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Metin kutusu 18"/>
          <p:cNvSpPr txBox="1"/>
          <p:nvPr/>
        </p:nvSpPr>
        <p:spPr>
          <a:xfrm>
            <a:off x="4165543" y="1805835"/>
            <a:ext cx="7691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%7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Metin kutusu 19"/>
          <p:cNvSpPr txBox="1"/>
          <p:nvPr/>
        </p:nvSpPr>
        <p:spPr>
          <a:xfrm>
            <a:off x="4161187" y="2141117"/>
            <a:ext cx="7691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%8</a:t>
            </a:r>
            <a:endParaRPr lang="tr-TR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Metin kutusu 20"/>
          <p:cNvSpPr txBox="1"/>
          <p:nvPr/>
        </p:nvSpPr>
        <p:spPr>
          <a:xfrm>
            <a:off x="4169894" y="2437210"/>
            <a:ext cx="7691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%5</a:t>
            </a:r>
            <a:endParaRPr lang="tr-TR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Metin kutusu 21"/>
          <p:cNvSpPr txBox="1"/>
          <p:nvPr/>
        </p:nvSpPr>
        <p:spPr>
          <a:xfrm>
            <a:off x="7762515" y="3295004"/>
            <a:ext cx="7691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%93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Metin kutusu 22"/>
          <p:cNvSpPr txBox="1"/>
          <p:nvPr/>
        </p:nvSpPr>
        <p:spPr>
          <a:xfrm>
            <a:off x="7762515" y="3606242"/>
            <a:ext cx="7691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%92</a:t>
            </a:r>
            <a:endParaRPr lang="tr-TR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Metin kutusu 23"/>
          <p:cNvSpPr txBox="1"/>
          <p:nvPr/>
        </p:nvSpPr>
        <p:spPr>
          <a:xfrm>
            <a:off x="7743823" y="3944796"/>
            <a:ext cx="7691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%95</a:t>
            </a:r>
            <a:endParaRPr lang="tr-TR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7354709" y="1249798"/>
            <a:ext cx="6998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X</a:t>
            </a:r>
            <a:endParaRPr lang="en-US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0410352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1727" y="205299"/>
            <a:ext cx="719299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Öğrencilerin lisans üstü eğitim istekleri…</a:t>
            </a:r>
            <a:endParaRPr lang="tr-T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 flipV="1">
            <a:off x="-80677" y="927849"/>
            <a:ext cx="12344400" cy="0"/>
          </a:xfrm>
          <a:prstGeom prst="line">
            <a:avLst/>
          </a:prstGeom>
          <a:ln w="571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50836407"/>
              </p:ext>
            </p:extLst>
          </p:nvPr>
        </p:nvGraphicFramePr>
        <p:xfrm>
          <a:off x="928550" y="1884972"/>
          <a:ext cx="4500000" cy="34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ctangle 1"/>
          <p:cNvSpPr/>
          <p:nvPr/>
        </p:nvSpPr>
        <p:spPr>
          <a:xfrm>
            <a:off x="284126" y="1102281"/>
            <a:ext cx="600677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1600" b="1" dirty="0">
                <a:latin typeface="Arial" panose="020B0604020202020204" pitchFamily="34" charset="0"/>
                <a:cs typeface="Arial" panose="020B0604020202020204" pitchFamily="34" charset="0"/>
              </a:rPr>
              <a:t>Bölümünüzde yüksek lisans yapmayı düşünüyor musunuz?</a:t>
            </a:r>
          </a:p>
        </p:txBody>
      </p:sp>
      <p:sp>
        <p:nvSpPr>
          <p:cNvPr id="6" name="Metin kutusu 5"/>
          <p:cNvSpPr txBox="1"/>
          <p:nvPr/>
        </p:nvSpPr>
        <p:spPr>
          <a:xfrm>
            <a:off x="1481268" y="5635712"/>
            <a:ext cx="7691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Evet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Metin kutusu 6"/>
          <p:cNvSpPr txBox="1"/>
          <p:nvPr/>
        </p:nvSpPr>
        <p:spPr>
          <a:xfrm>
            <a:off x="2823875" y="5635712"/>
            <a:ext cx="7691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%84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Metin kutusu 7"/>
          <p:cNvSpPr txBox="1"/>
          <p:nvPr/>
        </p:nvSpPr>
        <p:spPr>
          <a:xfrm>
            <a:off x="1476912" y="5957931"/>
            <a:ext cx="7691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Hayır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2819519" y="5957931"/>
            <a:ext cx="7691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%15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Metin kutusu 9"/>
          <p:cNvSpPr txBox="1"/>
          <p:nvPr/>
        </p:nvSpPr>
        <p:spPr>
          <a:xfrm>
            <a:off x="1472555" y="6240961"/>
            <a:ext cx="161703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Yorum yok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Metin kutusu 10"/>
          <p:cNvSpPr txBox="1"/>
          <p:nvPr/>
        </p:nvSpPr>
        <p:spPr>
          <a:xfrm>
            <a:off x="2815163" y="6240961"/>
            <a:ext cx="7691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%1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Metin kutusu 11"/>
          <p:cNvSpPr txBox="1"/>
          <p:nvPr/>
        </p:nvSpPr>
        <p:spPr>
          <a:xfrm>
            <a:off x="1507394" y="5282850"/>
            <a:ext cx="273123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Fakülte İçi Dağılım</a:t>
            </a:r>
            <a:endParaRPr lang="tr-TR" sz="16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ctangle 1"/>
          <p:cNvSpPr/>
          <p:nvPr/>
        </p:nvSpPr>
        <p:spPr>
          <a:xfrm>
            <a:off x="6650093" y="1102281"/>
            <a:ext cx="536544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1600" b="1" dirty="0">
                <a:latin typeface="Arial" panose="020B0604020202020204" pitchFamily="34" charset="0"/>
                <a:cs typeface="Arial" panose="020B0604020202020204" pitchFamily="34" charset="0"/>
              </a:rPr>
              <a:t>Yurt içinde diğer bir kurumda yüksek lisans yapmayı </a:t>
            </a:r>
            <a:endParaRPr lang="en-US" sz="1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düşünüyor </a:t>
            </a:r>
            <a:r>
              <a:rPr lang="tr-TR" sz="1600" b="1" dirty="0">
                <a:latin typeface="Arial" panose="020B0604020202020204" pitchFamily="34" charset="0"/>
                <a:cs typeface="Arial" panose="020B0604020202020204" pitchFamily="34" charset="0"/>
              </a:rPr>
              <a:t>musunuz?</a:t>
            </a:r>
          </a:p>
        </p:txBody>
      </p:sp>
      <p:graphicFrame>
        <p:nvGraphicFramePr>
          <p:cNvPr id="14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78101982"/>
              </p:ext>
            </p:extLst>
          </p:nvPr>
        </p:nvGraphicFramePr>
        <p:xfrm>
          <a:off x="6290899" y="1873387"/>
          <a:ext cx="4500000" cy="34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5" name="Metin kutusu 14"/>
          <p:cNvSpPr txBox="1"/>
          <p:nvPr/>
        </p:nvSpPr>
        <p:spPr>
          <a:xfrm>
            <a:off x="7002503" y="5676002"/>
            <a:ext cx="7691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Evet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Metin kutusu 15"/>
          <p:cNvSpPr txBox="1"/>
          <p:nvPr/>
        </p:nvSpPr>
        <p:spPr>
          <a:xfrm>
            <a:off x="8345110" y="5676002"/>
            <a:ext cx="7691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%60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Metin kutusu 16"/>
          <p:cNvSpPr txBox="1"/>
          <p:nvPr/>
        </p:nvSpPr>
        <p:spPr>
          <a:xfrm>
            <a:off x="6998147" y="5998221"/>
            <a:ext cx="7691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Hayır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Metin kutusu 17"/>
          <p:cNvSpPr txBox="1"/>
          <p:nvPr/>
        </p:nvSpPr>
        <p:spPr>
          <a:xfrm>
            <a:off x="8340754" y="5998221"/>
            <a:ext cx="7691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%38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Metin kutusu 18"/>
          <p:cNvSpPr txBox="1"/>
          <p:nvPr/>
        </p:nvSpPr>
        <p:spPr>
          <a:xfrm>
            <a:off x="6993790" y="6281251"/>
            <a:ext cx="161703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Yorum yok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Metin kutusu 19"/>
          <p:cNvSpPr txBox="1"/>
          <p:nvPr/>
        </p:nvSpPr>
        <p:spPr>
          <a:xfrm>
            <a:off x="8336398" y="6281251"/>
            <a:ext cx="7691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%2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Metin kutusu 20"/>
          <p:cNvSpPr txBox="1"/>
          <p:nvPr/>
        </p:nvSpPr>
        <p:spPr>
          <a:xfrm>
            <a:off x="7028629" y="5323140"/>
            <a:ext cx="273123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Fakülte İçi Dağılım</a:t>
            </a:r>
            <a:endParaRPr lang="tr-TR" sz="16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Dikdörtgen 21"/>
          <p:cNvSpPr/>
          <p:nvPr/>
        </p:nvSpPr>
        <p:spPr>
          <a:xfrm>
            <a:off x="4242857" y="1745785"/>
            <a:ext cx="180000" cy="180000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3" name="Metin kutusu 22"/>
          <p:cNvSpPr txBox="1"/>
          <p:nvPr/>
        </p:nvSpPr>
        <p:spPr>
          <a:xfrm>
            <a:off x="4412583" y="1687056"/>
            <a:ext cx="7691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TBTF</a:t>
            </a:r>
            <a:endParaRPr lang="tr-TR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Dikdörtgen 23"/>
          <p:cNvSpPr/>
          <p:nvPr/>
        </p:nvSpPr>
        <p:spPr>
          <a:xfrm>
            <a:off x="5181723" y="1745785"/>
            <a:ext cx="180000" cy="180000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5" name="Metin kutusu 24"/>
          <p:cNvSpPr txBox="1"/>
          <p:nvPr/>
        </p:nvSpPr>
        <p:spPr>
          <a:xfrm>
            <a:off x="5351449" y="1687056"/>
            <a:ext cx="67973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TGM</a:t>
            </a:r>
            <a:endParaRPr lang="tr-TR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Dikdörtgen 25"/>
          <p:cNvSpPr/>
          <p:nvPr/>
        </p:nvSpPr>
        <p:spPr>
          <a:xfrm>
            <a:off x="6084171" y="1759962"/>
            <a:ext cx="180000" cy="180000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7" name="Metin kutusu 26"/>
          <p:cNvSpPr txBox="1"/>
          <p:nvPr/>
        </p:nvSpPr>
        <p:spPr>
          <a:xfrm>
            <a:off x="6253896" y="1701233"/>
            <a:ext cx="7340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BÜT</a:t>
            </a:r>
            <a:endParaRPr lang="tr-TR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Metin kutusu 27"/>
          <p:cNvSpPr txBox="1"/>
          <p:nvPr/>
        </p:nvSpPr>
        <p:spPr>
          <a:xfrm>
            <a:off x="2480416" y="2289166"/>
            <a:ext cx="7691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%15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Metin kutusu 28"/>
          <p:cNvSpPr txBox="1"/>
          <p:nvPr/>
        </p:nvSpPr>
        <p:spPr>
          <a:xfrm>
            <a:off x="2476060" y="2624448"/>
            <a:ext cx="7691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%17</a:t>
            </a:r>
            <a:endParaRPr lang="tr-TR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Metin kutusu 29"/>
          <p:cNvSpPr txBox="1"/>
          <p:nvPr/>
        </p:nvSpPr>
        <p:spPr>
          <a:xfrm>
            <a:off x="2484767" y="2920541"/>
            <a:ext cx="7691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%13</a:t>
            </a:r>
            <a:endParaRPr lang="tr-TR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Metin kutusu 30"/>
          <p:cNvSpPr txBox="1"/>
          <p:nvPr/>
        </p:nvSpPr>
        <p:spPr>
          <a:xfrm>
            <a:off x="5058474" y="3699957"/>
            <a:ext cx="7691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%85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Metin kutusu 31"/>
          <p:cNvSpPr txBox="1"/>
          <p:nvPr/>
        </p:nvSpPr>
        <p:spPr>
          <a:xfrm>
            <a:off x="5058474" y="4011195"/>
            <a:ext cx="7691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%82</a:t>
            </a:r>
            <a:endParaRPr lang="tr-TR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Metin kutusu 32"/>
          <p:cNvSpPr txBox="1"/>
          <p:nvPr/>
        </p:nvSpPr>
        <p:spPr>
          <a:xfrm>
            <a:off x="5039782" y="4349749"/>
            <a:ext cx="7691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%87</a:t>
            </a:r>
            <a:endParaRPr lang="tr-TR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Metin kutusu 33"/>
          <p:cNvSpPr txBox="1"/>
          <p:nvPr/>
        </p:nvSpPr>
        <p:spPr>
          <a:xfrm>
            <a:off x="9332814" y="2223851"/>
            <a:ext cx="7691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%39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Metin kutusu 34"/>
          <p:cNvSpPr txBox="1"/>
          <p:nvPr/>
        </p:nvSpPr>
        <p:spPr>
          <a:xfrm>
            <a:off x="9328458" y="2559133"/>
            <a:ext cx="7691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%42</a:t>
            </a:r>
            <a:endParaRPr lang="tr-TR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Metin kutusu 35"/>
          <p:cNvSpPr txBox="1"/>
          <p:nvPr/>
        </p:nvSpPr>
        <p:spPr>
          <a:xfrm>
            <a:off x="9337165" y="2855226"/>
            <a:ext cx="7691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%35</a:t>
            </a:r>
            <a:endParaRPr lang="tr-TR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Metin kutusu 36"/>
          <p:cNvSpPr txBox="1"/>
          <p:nvPr/>
        </p:nvSpPr>
        <p:spPr>
          <a:xfrm>
            <a:off x="10291060" y="3686894"/>
            <a:ext cx="7691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%61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Metin kutusu 37"/>
          <p:cNvSpPr txBox="1"/>
          <p:nvPr/>
        </p:nvSpPr>
        <p:spPr>
          <a:xfrm>
            <a:off x="10291060" y="3998132"/>
            <a:ext cx="7691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%58</a:t>
            </a:r>
            <a:endParaRPr lang="tr-TR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Metin kutusu 38"/>
          <p:cNvSpPr txBox="1"/>
          <p:nvPr/>
        </p:nvSpPr>
        <p:spPr>
          <a:xfrm>
            <a:off x="10285431" y="4336686"/>
            <a:ext cx="7691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%65</a:t>
            </a:r>
            <a:endParaRPr lang="tr-TR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10320076" y="1731927"/>
            <a:ext cx="6998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X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2587663" y="1533167"/>
            <a:ext cx="6998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X</a:t>
            </a:r>
            <a:endParaRPr lang="en-US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8594482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1727" y="205299"/>
            <a:ext cx="11189282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800" b="1" dirty="0">
                <a:latin typeface="Arial" panose="020B0604020202020204" pitchFamily="34" charset="0"/>
                <a:cs typeface="Arial" panose="020B0604020202020204" pitchFamily="34" charset="0"/>
              </a:rPr>
              <a:t>Lisans eğitiminden sonra yurt dışında eğitiminize devam etmeyi </a:t>
            </a:r>
            <a:endParaRPr lang="en-US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düşünüyor </a:t>
            </a:r>
            <a:r>
              <a:rPr lang="tr-TR" sz="2800" b="1" dirty="0">
                <a:latin typeface="Arial" panose="020B0604020202020204" pitchFamily="34" charset="0"/>
                <a:cs typeface="Arial" panose="020B0604020202020204" pitchFamily="34" charset="0"/>
              </a:rPr>
              <a:t>musunuz?</a:t>
            </a:r>
          </a:p>
        </p:txBody>
      </p:sp>
      <p:cxnSp>
        <p:nvCxnSpPr>
          <p:cNvPr id="3" name="Straight Connector 2"/>
          <p:cNvCxnSpPr/>
          <p:nvPr/>
        </p:nvCxnSpPr>
        <p:spPr>
          <a:xfrm flipV="1">
            <a:off x="0" y="1159406"/>
            <a:ext cx="12344400" cy="0"/>
          </a:xfrm>
          <a:prstGeom prst="line">
            <a:avLst/>
          </a:prstGeom>
          <a:ln w="571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68960650"/>
              </p:ext>
            </p:extLst>
          </p:nvPr>
        </p:nvGraphicFramePr>
        <p:xfrm>
          <a:off x="2857499" y="1695449"/>
          <a:ext cx="6188400" cy="3517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Dikdörtgen 4"/>
          <p:cNvSpPr/>
          <p:nvPr/>
        </p:nvSpPr>
        <p:spPr>
          <a:xfrm>
            <a:off x="4501668" y="1411721"/>
            <a:ext cx="180000" cy="180000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Metin kutusu 5"/>
          <p:cNvSpPr txBox="1"/>
          <p:nvPr/>
        </p:nvSpPr>
        <p:spPr>
          <a:xfrm>
            <a:off x="4671394" y="1352992"/>
            <a:ext cx="7691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TBTF</a:t>
            </a:r>
            <a:endParaRPr lang="tr-TR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Dikdörtgen 6"/>
          <p:cNvSpPr/>
          <p:nvPr/>
        </p:nvSpPr>
        <p:spPr>
          <a:xfrm>
            <a:off x="5440534" y="1411721"/>
            <a:ext cx="180000" cy="180000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Metin kutusu 7"/>
          <p:cNvSpPr txBox="1"/>
          <p:nvPr/>
        </p:nvSpPr>
        <p:spPr>
          <a:xfrm>
            <a:off x="5610260" y="1352992"/>
            <a:ext cx="67973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TGM</a:t>
            </a:r>
            <a:endParaRPr lang="tr-TR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Dikdörtgen 8"/>
          <p:cNvSpPr/>
          <p:nvPr/>
        </p:nvSpPr>
        <p:spPr>
          <a:xfrm>
            <a:off x="6342982" y="1425898"/>
            <a:ext cx="180000" cy="180000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0" name="Metin kutusu 9"/>
          <p:cNvSpPr txBox="1"/>
          <p:nvPr/>
        </p:nvSpPr>
        <p:spPr>
          <a:xfrm>
            <a:off x="6512707" y="1367169"/>
            <a:ext cx="7340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BÜT</a:t>
            </a:r>
            <a:endParaRPr lang="tr-TR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Metin kutusu 10"/>
          <p:cNvSpPr txBox="1"/>
          <p:nvPr/>
        </p:nvSpPr>
        <p:spPr>
          <a:xfrm>
            <a:off x="4122386" y="5702705"/>
            <a:ext cx="7691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Evet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Metin kutusu 11"/>
          <p:cNvSpPr txBox="1"/>
          <p:nvPr/>
        </p:nvSpPr>
        <p:spPr>
          <a:xfrm>
            <a:off x="5464993" y="5702705"/>
            <a:ext cx="7691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%73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Metin kutusu 12"/>
          <p:cNvSpPr txBox="1"/>
          <p:nvPr/>
        </p:nvSpPr>
        <p:spPr>
          <a:xfrm>
            <a:off x="4118030" y="6024924"/>
            <a:ext cx="7691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Hayır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Metin kutusu 13"/>
          <p:cNvSpPr txBox="1"/>
          <p:nvPr/>
        </p:nvSpPr>
        <p:spPr>
          <a:xfrm>
            <a:off x="5460637" y="6024924"/>
            <a:ext cx="7691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%24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Metin kutusu 14"/>
          <p:cNvSpPr txBox="1"/>
          <p:nvPr/>
        </p:nvSpPr>
        <p:spPr>
          <a:xfrm>
            <a:off x="4113673" y="6307954"/>
            <a:ext cx="161703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Yorum yok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Metin kutusu 15"/>
          <p:cNvSpPr txBox="1"/>
          <p:nvPr/>
        </p:nvSpPr>
        <p:spPr>
          <a:xfrm>
            <a:off x="5456281" y="6307954"/>
            <a:ext cx="7691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%3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Metin kutusu 16"/>
          <p:cNvSpPr txBox="1"/>
          <p:nvPr/>
        </p:nvSpPr>
        <p:spPr>
          <a:xfrm>
            <a:off x="4148512" y="5349843"/>
            <a:ext cx="273123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Fakülte İçi Dağılım</a:t>
            </a:r>
            <a:endParaRPr lang="tr-TR" sz="16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Metin kutusu 17"/>
          <p:cNvSpPr txBox="1"/>
          <p:nvPr/>
        </p:nvSpPr>
        <p:spPr>
          <a:xfrm>
            <a:off x="5403060" y="2119889"/>
            <a:ext cx="7691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%25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Metin kutusu 18"/>
          <p:cNvSpPr txBox="1"/>
          <p:nvPr/>
        </p:nvSpPr>
        <p:spPr>
          <a:xfrm>
            <a:off x="5398704" y="2455171"/>
            <a:ext cx="7691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%25</a:t>
            </a:r>
            <a:endParaRPr lang="tr-TR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Metin kutusu 19"/>
          <p:cNvSpPr txBox="1"/>
          <p:nvPr/>
        </p:nvSpPr>
        <p:spPr>
          <a:xfrm>
            <a:off x="5407411" y="2751264"/>
            <a:ext cx="7691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%24</a:t>
            </a:r>
            <a:endParaRPr lang="tr-TR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Metin kutusu 20"/>
          <p:cNvSpPr txBox="1"/>
          <p:nvPr/>
        </p:nvSpPr>
        <p:spPr>
          <a:xfrm>
            <a:off x="7981118" y="3530680"/>
            <a:ext cx="7691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%75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Metin kutusu 21"/>
          <p:cNvSpPr txBox="1"/>
          <p:nvPr/>
        </p:nvSpPr>
        <p:spPr>
          <a:xfrm>
            <a:off x="7981118" y="3841918"/>
            <a:ext cx="7691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%75</a:t>
            </a:r>
            <a:endParaRPr lang="tr-TR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Metin kutusu 22"/>
          <p:cNvSpPr txBox="1"/>
          <p:nvPr/>
        </p:nvSpPr>
        <p:spPr>
          <a:xfrm>
            <a:off x="7962426" y="4180472"/>
            <a:ext cx="7691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%76</a:t>
            </a:r>
            <a:endParaRPr lang="tr-TR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7182089" y="1930210"/>
            <a:ext cx="6998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X</a:t>
            </a:r>
            <a:endParaRPr lang="en-US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0568502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1727" y="205299"/>
            <a:ext cx="737253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Öğrencilerin mezuniyet sonrası planları….</a:t>
            </a:r>
            <a:endParaRPr lang="tr-T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 flipV="1">
            <a:off x="-80677" y="927849"/>
            <a:ext cx="12344400" cy="0"/>
          </a:xfrm>
          <a:prstGeom prst="line">
            <a:avLst/>
          </a:prstGeom>
          <a:ln w="571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Metin kutusu 4"/>
          <p:cNvSpPr txBox="1"/>
          <p:nvPr/>
        </p:nvSpPr>
        <p:spPr>
          <a:xfrm>
            <a:off x="173455" y="1384666"/>
            <a:ext cx="6122842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fontAlgn="b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Akademik kariyer</a:t>
            </a:r>
          </a:p>
          <a:p>
            <a:pPr marL="285750" indent="-285750" fontAlgn="b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Kendi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tarım işimi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kuracağım</a:t>
            </a:r>
          </a:p>
          <a:p>
            <a:pPr marL="285750" indent="-285750" fontAlgn="b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Özel sektörde kariyer yapmak </a:t>
            </a:r>
          </a:p>
          <a:p>
            <a:pPr marL="285750" indent="-285750" fontAlgn="b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Kamuda çalışmak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fontAlgn="b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Yurtdışı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doktora eğitimi almak </a:t>
            </a:r>
            <a:endParaRPr lang="tr-T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fontAlgn="b">
              <a:lnSpc>
                <a:spcPct val="200000"/>
              </a:lnSpc>
              <a:buFont typeface="Arial" panose="020B0604020202020204" pitchFamily="34" charset="0"/>
              <a:buChar char="•"/>
            </a:pP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fontAlgn="b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Başarılı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bir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ziraat mühendisi olmak</a:t>
            </a:r>
          </a:p>
          <a:p>
            <a:pPr marL="285750" indent="-285750" fontAlgn="b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Alanımda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beni geliştirecek şeyler ile uğraşmak </a:t>
            </a:r>
          </a:p>
          <a:p>
            <a:pPr marL="285750" indent="-285750" fontAlgn="b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Belirli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bir hedefim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yok</a:t>
            </a:r>
          </a:p>
        </p:txBody>
      </p:sp>
      <p:sp>
        <p:nvSpPr>
          <p:cNvPr id="6" name="Metin kutusu 5"/>
          <p:cNvSpPr txBox="1"/>
          <p:nvPr/>
        </p:nvSpPr>
        <p:spPr>
          <a:xfrm>
            <a:off x="483325" y="4481640"/>
            <a:ext cx="351391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Diğer görüşler: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Metin kutusu 6"/>
          <p:cNvSpPr txBox="1"/>
          <p:nvPr/>
        </p:nvSpPr>
        <p:spPr>
          <a:xfrm>
            <a:off x="4199729" y="1614326"/>
            <a:ext cx="9971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% 45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Metin kutusu 7"/>
          <p:cNvSpPr txBox="1"/>
          <p:nvPr/>
        </p:nvSpPr>
        <p:spPr>
          <a:xfrm>
            <a:off x="4199729" y="2121583"/>
            <a:ext cx="9971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% 20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4232368" y="2678931"/>
            <a:ext cx="9971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% 15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Metin kutusu 9"/>
          <p:cNvSpPr txBox="1"/>
          <p:nvPr/>
        </p:nvSpPr>
        <p:spPr>
          <a:xfrm>
            <a:off x="4199729" y="3249342"/>
            <a:ext cx="9971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% 10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Metin kutusu 10"/>
          <p:cNvSpPr txBox="1"/>
          <p:nvPr/>
        </p:nvSpPr>
        <p:spPr>
          <a:xfrm>
            <a:off x="4221499" y="3780569"/>
            <a:ext cx="9971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% 8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Metin kutusu 11"/>
          <p:cNvSpPr txBox="1"/>
          <p:nvPr/>
        </p:nvSpPr>
        <p:spPr>
          <a:xfrm>
            <a:off x="483325" y="1055357"/>
            <a:ext cx="351391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En çok dile getirilen 5 görüş: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7958690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1727" y="205299"/>
            <a:ext cx="671850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Öğrencilerin fakülteyi tavsiye etmesi…</a:t>
            </a:r>
            <a:endParaRPr lang="tr-T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 flipV="1">
            <a:off x="-80677" y="927849"/>
            <a:ext cx="12344400" cy="0"/>
          </a:xfrm>
          <a:prstGeom prst="line">
            <a:avLst/>
          </a:prstGeom>
          <a:ln w="571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48823713"/>
              </p:ext>
            </p:extLst>
          </p:nvPr>
        </p:nvGraphicFramePr>
        <p:xfrm>
          <a:off x="590007" y="1791946"/>
          <a:ext cx="4500000" cy="34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ctangle 1"/>
          <p:cNvSpPr/>
          <p:nvPr/>
        </p:nvSpPr>
        <p:spPr>
          <a:xfrm>
            <a:off x="284126" y="985102"/>
            <a:ext cx="452720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1600" b="1" dirty="0">
                <a:latin typeface="Arial" panose="020B0604020202020204" pitchFamily="34" charset="0"/>
                <a:cs typeface="Arial" panose="020B0604020202020204" pitchFamily="34" charset="0"/>
              </a:rPr>
              <a:t>Öğreniminizi devam ettirmek için </a:t>
            </a:r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fakültemizi</a:t>
            </a:r>
          </a:p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yine </a:t>
            </a:r>
            <a:r>
              <a:rPr lang="tr-TR" sz="1600" b="1" dirty="0">
                <a:latin typeface="Arial" panose="020B0604020202020204" pitchFamily="34" charset="0"/>
                <a:cs typeface="Arial" panose="020B0604020202020204" pitchFamily="34" charset="0"/>
              </a:rPr>
              <a:t>tercih eder misiniz?</a:t>
            </a:r>
          </a:p>
        </p:txBody>
      </p:sp>
      <p:sp>
        <p:nvSpPr>
          <p:cNvPr id="6" name="Rectangle 1"/>
          <p:cNvSpPr/>
          <p:nvPr/>
        </p:nvSpPr>
        <p:spPr>
          <a:xfrm>
            <a:off x="7382010" y="999793"/>
            <a:ext cx="342754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1600" b="1" dirty="0">
                <a:latin typeface="Arial" panose="020B0604020202020204" pitchFamily="34" charset="0"/>
                <a:cs typeface="Arial" panose="020B0604020202020204" pitchFamily="34" charset="0"/>
              </a:rPr>
              <a:t>Fakültemizi tavsiye eder misiniz?</a:t>
            </a:r>
          </a:p>
        </p:txBody>
      </p:sp>
      <p:graphicFrame>
        <p:nvGraphicFramePr>
          <p:cNvPr id="7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80053813"/>
              </p:ext>
            </p:extLst>
          </p:nvPr>
        </p:nvGraphicFramePr>
        <p:xfrm>
          <a:off x="7020050" y="1791946"/>
          <a:ext cx="4500000" cy="34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Metin kutusu 7"/>
          <p:cNvSpPr txBox="1"/>
          <p:nvPr/>
        </p:nvSpPr>
        <p:spPr>
          <a:xfrm>
            <a:off x="1481268" y="5635712"/>
            <a:ext cx="7691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Evet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2823875" y="5635712"/>
            <a:ext cx="7691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%76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Metin kutusu 9"/>
          <p:cNvSpPr txBox="1"/>
          <p:nvPr/>
        </p:nvSpPr>
        <p:spPr>
          <a:xfrm>
            <a:off x="1476912" y="5957931"/>
            <a:ext cx="7691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Hayır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Metin kutusu 10"/>
          <p:cNvSpPr txBox="1"/>
          <p:nvPr/>
        </p:nvSpPr>
        <p:spPr>
          <a:xfrm>
            <a:off x="2819519" y="5957931"/>
            <a:ext cx="7691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%21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Metin kutusu 11"/>
          <p:cNvSpPr txBox="1"/>
          <p:nvPr/>
        </p:nvSpPr>
        <p:spPr>
          <a:xfrm>
            <a:off x="1472555" y="6240961"/>
            <a:ext cx="161703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Yorum yok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Metin kutusu 12"/>
          <p:cNvSpPr txBox="1"/>
          <p:nvPr/>
        </p:nvSpPr>
        <p:spPr>
          <a:xfrm>
            <a:off x="2815163" y="6240961"/>
            <a:ext cx="7691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%3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Metin kutusu 13"/>
          <p:cNvSpPr txBox="1"/>
          <p:nvPr/>
        </p:nvSpPr>
        <p:spPr>
          <a:xfrm>
            <a:off x="1507394" y="5282850"/>
            <a:ext cx="273123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Fakülte İçi Dağılım</a:t>
            </a:r>
            <a:endParaRPr lang="tr-TR" sz="16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Metin kutusu 14"/>
          <p:cNvSpPr txBox="1"/>
          <p:nvPr/>
        </p:nvSpPr>
        <p:spPr>
          <a:xfrm>
            <a:off x="7407456" y="5676002"/>
            <a:ext cx="7691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Evet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Metin kutusu 15"/>
          <p:cNvSpPr txBox="1"/>
          <p:nvPr/>
        </p:nvSpPr>
        <p:spPr>
          <a:xfrm>
            <a:off x="8750063" y="5676002"/>
            <a:ext cx="7691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%80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Metin kutusu 16"/>
          <p:cNvSpPr txBox="1"/>
          <p:nvPr/>
        </p:nvSpPr>
        <p:spPr>
          <a:xfrm>
            <a:off x="7403100" y="5998221"/>
            <a:ext cx="7691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Hayır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Metin kutusu 17"/>
          <p:cNvSpPr txBox="1"/>
          <p:nvPr/>
        </p:nvSpPr>
        <p:spPr>
          <a:xfrm>
            <a:off x="8745707" y="5998221"/>
            <a:ext cx="7691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%16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Metin kutusu 18"/>
          <p:cNvSpPr txBox="1"/>
          <p:nvPr/>
        </p:nvSpPr>
        <p:spPr>
          <a:xfrm>
            <a:off x="7398743" y="6281251"/>
            <a:ext cx="161703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Yorum yok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Metin kutusu 19"/>
          <p:cNvSpPr txBox="1"/>
          <p:nvPr/>
        </p:nvSpPr>
        <p:spPr>
          <a:xfrm>
            <a:off x="8741351" y="6281251"/>
            <a:ext cx="7691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%4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Metin kutusu 20"/>
          <p:cNvSpPr txBox="1"/>
          <p:nvPr/>
        </p:nvSpPr>
        <p:spPr>
          <a:xfrm>
            <a:off x="7433582" y="5323140"/>
            <a:ext cx="273123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Fakülte İçi Dağılım</a:t>
            </a:r>
            <a:endParaRPr lang="tr-TR" sz="16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Dikdörtgen 21"/>
          <p:cNvSpPr/>
          <p:nvPr/>
        </p:nvSpPr>
        <p:spPr>
          <a:xfrm>
            <a:off x="4242857" y="1745785"/>
            <a:ext cx="180000" cy="180000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3" name="Metin kutusu 22"/>
          <p:cNvSpPr txBox="1"/>
          <p:nvPr/>
        </p:nvSpPr>
        <p:spPr>
          <a:xfrm>
            <a:off x="4412583" y="1687056"/>
            <a:ext cx="7691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TBTF</a:t>
            </a:r>
            <a:endParaRPr lang="tr-TR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Dikdörtgen 23"/>
          <p:cNvSpPr/>
          <p:nvPr/>
        </p:nvSpPr>
        <p:spPr>
          <a:xfrm>
            <a:off x="5181723" y="1745785"/>
            <a:ext cx="180000" cy="180000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5" name="Metin kutusu 24"/>
          <p:cNvSpPr txBox="1"/>
          <p:nvPr/>
        </p:nvSpPr>
        <p:spPr>
          <a:xfrm>
            <a:off x="5351449" y="1687056"/>
            <a:ext cx="67973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TGM</a:t>
            </a:r>
            <a:endParaRPr lang="tr-TR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Dikdörtgen 25"/>
          <p:cNvSpPr/>
          <p:nvPr/>
        </p:nvSpPr>
        <p:spPr>
          <a:xfrm>
            <a:off x="6084171" y="1759962"/>
            <a:ext cx="180000" cy="180000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7" name="Metin kutusu 26"/>
          <p:cNvSpPr txBox="1"/>
          <p:nvPr/>
        </p:nvSpPr>
        <p:spPr>
          <a:xfrm>
            <a:off x="6253896" y="1701233"/>
            <a:ext cx="7340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BÜT</a:t>
            </a:r>
            <a:endParaRPr lang="tr-TR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Metin kutusu 27"/>
          <p:cNvSpPr txBox="1"/>
          <p:nvPr/>
        </p:nvSpPr>
        <p:spPr>
          <a:xfrm>
            <a:off x="2378341" y="2188910"/>
            <a:ext cx="7691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%22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Metin kutusu 28"/>
          <p:cNvSpPr txBox="1"/>
          <p:nvPr/>
        </p:nvSpPr>
        <p:spPr>
          <a:xfrm>
            <a:off x="2373985" y="2524192"/>
            <a:ext cx="7691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%25</a:t>
            </a:r>
            <a:endParaRPr lang="tr-TR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Metin kutusu 29"/>
          <p:cNvSpPr txBox="1"/>
          <p:nvPr/>
        </p:nvSpPr>
        <p:spPr>
          <a:xfrm>
            <a:off x="2382692" y="2820285"/>
            <a:ext cx="7691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%17</a:t>
            </a:r>
            <a:endParaRPr lang="tr-TR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Metin kutusu 30"/>
          <p:cNvSpPr txBox="1"/>
          <p:nvPr/>
        </p:nvSpPr>
        <p:spPr>
          <a:xfrm>
            <a:off x="4486131" y="3599701"/>
            <a:ext cx="7691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%78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Metin kutusu 31"/>
          <p:cNvSpPr txBox="1"/>
          <p:nvPr/>
        </p:nvSpPr>
        <p:spPr>
          <a:xfrm>
            <a:off x="4486131" y="3910939"/>
            <a:ext cx="7691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%75</a:t>
            </a:r>
            <a:endParaRPr lang="tr-TR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Metin kutusu 32"/>
          <p:cNvSpPr txBox="1"/>
          <p:nvPr/>
        </p:nvSpPr>
        <p:spPr>
          <a:xfrm>
            <a:off x="4467439" y="4249493"/>
            <a:ext cx="7691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%83</a:t>
            </a:r>
            <a:endParaRPr lang="tr-TR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Metin kutusu 33"/>
          <p:cNvSpPr txBox="1"/>
          <p:nvPr/>
        </p:nvSpPr>
        <p:spPr>
          <a:xfrm>
            <a:off x="8789588" y="2172033"/>
            <a:ext cx="7691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%17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Metin kutusu 34"/>
          <p:cNvSpPr txBox="1"/>
          <p:nvPr/>
        </p:nvSpPr>
        <p:spPr>
          <a:xfrm>
            <a:off x="8785232" y="2507315"/>
            <a:ext cx="7691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%19</a:t>
            </a:r>
            <a:endParaRPr lang="tr-TR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Metin kutusu 35"/>
          <p:cNvSpPr txBox="1"/>
          <p:nvPr/>
        </p:nvSpPr>
        <p:spPr>
          <a:xfrm>
            <a:off x="8793939" y="2803408"/>
            <a:ext cx="7691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%14</a:t>
            </a:r>
            <a:endParaRPr lang="tr-TR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Metin kutusu 36"/>
          <p:cNvSpPr txBox="1"/>
          <p:nvPr/>
        </p:nvSpPr>
        <p:spPr>
          <a:xfrm>
            <a:off x="11028008" y="3582824"/>
            <a:ext cx="7691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%83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Metin kutusu 37"/>
          <p:cNvSpPr txBox="1"/>
          <p:nvPr/>
        </p:nvSpPr>
        <p:spPr>
          <a:xfrm>
            <a:off x="11028008" y="3894062"/>
            <a:ext cx="7691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%81</a:t>
            </a:r>
            <a:endParaRPr lang="tr-TR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Metin kutusu 38"/>
          <p:cNvSpPr txBox="1"/>
          <p:nvPr/>
        </p:nvSpPr>
        <p:spPr>
          <a:xfrm>
            <a:off x="11009316" y="4232616"/>
            <a:ext cx="7691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%86</a:t>
            </a:r>
            <a:endParaRPr lang="tr-TR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9835183" y="2010060"/>
            <a:ext cx="6998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X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4086092" y="2336848"/>
            <a:ext cx="6998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X</a:t>
            </a:r>
            <a:endParaRPr lang="en-US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7712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1727" y="205299"/>
            <a:ext cx="11369972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800" b="1" dirty="0">
                <a:latin typeface="Arial" panose="020B0604020202020204" pitchFamily="34" charset="0"/>
                <a:cs typeface="Arial" panose="020B0604020202020204" pitchFamily="34" charset="0"/>
              </a:rPr>
              <a:t>Tarım Bilimleri </a:t>
            </a:r>
            <a:r>
              <a:rPr lang="tr-T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ve </a:t>
            </a:r>
            <a:r>
              <a:rPr lang="tr-TR" sz="2800" b="1" dirty="0">
                <a:latin typeface="Arial" panose="020B0604020202020204" pitchFamily="34" charset="0"/>
                <a:cs typeface="Arial" panose="020B0604020202020204" pitchFamily="34" charset="0"/>
              </a:rPr>
              <a:t>Teknolojileri </a:t>
            </a:r>
            <a:r>
              <a:rPr lang="tr-T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Fakültesi’nde öğrencileri en mutlu </a:t>
            </a:r>
          </a:p>
          <a:p>
            <a:r>
              <a:rPr lang="tr-T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eden nedenler</a:t>
            </a:r>
            <a:r>
              <a:rPr lang="tr-TR" sz="2800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</p:txBody>
      </p:sp>
      <p:cxnSp>
        <p:nvCxnSpPr>
          <p:cNvPr id="3" name="Straight Connector 2"/>
          <p:cNvCxnSpPr/>
          <p:nvPr/>
        </p:nvCxnSpPr>
        <p:spPr>
          <a:xfrm flipV="1">
            <a:off x="-80677" y="1136857"/>
            <a:ext cx="12344400" cy="0"/>
          </a:xfrm>
          <a:prstGeom prst="line">
            <a:avLst/>
          </a:prstGeom>
          <a:ln w="571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Metin kutusu 4"/>
          <p:cNvSpPr txBox="1"/>
          <p:nvPr/>
        </p:nvSpPr>
        <p:spPr>
          <a:xfrm>
            <a:off x="6323522" y="1889699"/>
            <a:ext cx="586847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fontAlgn="ctr">
              <a:buFont typeface="Arial" panose="020B0604020202020204" pitchFamily="34" charset="0"/>
              <a:buChar char="•"/>
            </a:pP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Burs </a:t>
            </a:r>
            <a:endParaRPr lang="tr-TR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fontAlgn="ctr">
              <a:buFont typeface="Arial" panose="020B0604020202020204" pitchFamily="34" charset="0"/>
              <a:buChar char="•"/>
            </a:pP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Arazi 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dersleri</a:t>
            </a:r>
          </a:p>
          <a:p>
            <a:pPr marL="285750" indent="-285750" fontAlgn="ctr">
              <a:buFont typeface="Arial" panose="020B0604020202020204" pitchFamily="34" charset="0"/>
              <a:buChar char="•"/>
            </a:pP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Gelecek konusunda 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kaygısız olmak</a:t>
            </a:r>
          </a:p>
          <a:p>
            <a:pPr marL="285750" indent="-285750" fontAlgn="ctr">
              <a:buFont typeface="Arial" panose="020B0604020202020204" pitchFamily="34" charset="0"/>
              <a:buChar char="•"/>
            </a:pP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Fakültenin 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geniş ve tek olması</a:t>
            </a:r>
          </a:p>
          <a:p>
            <a:pPr marL="285750" indent="-285750" fontAlgn="ctr">
              <a:buFont typeface="Arial" panose="020B0604020202020204" pitchFamily="34" charset="0"/>
              <a:buChar char="•"/>
            </a:pP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Akademisyenlerin 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araştırmalarına katılmak</a:t>
            </a:r>
          </a:p>
          <a:p>
            <a:pPr marL="285750" indent="-285750" fontAlgn="ctr">
              <a:buFont typeface="Arial" panose="020B0604020202020204" pitchFamily="34" charset="0"/>
              <a:buChar char="•"/>
            </a:pP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Yeterli 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kaynaklar </a:t>
            </a:r>
          </a:p>
          <a:p>
            <a:pPr marL="285750" indent="-285750" fontAlgn="ctr">
              <a:buFont typeface="Arial" panose="020B0604020202020204" pitchFamily="34" charset="0"/>
              <a:buChar char="•"/>
            </a:pP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Akademisyenler 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ile birebir her an görüşebilme imkanı </a:t>
            </a:r>
          </a:p>
          <a:p>
            <a:pPr marL="285750" indent="-285750" fontAlgn="ctr">
              <a:buFont typeface="Arial" panose="020B0604020202020204" pitchFamily="34" charset="0"/>
              <a:buChar char="•"/>
            </a:pP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Teknik 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geziler </a:t>
            </a:r>
          </a:p>
          <a:p>
            <a:pPr marL="285750" indent="-285750" fontAlgn="ctr">
              <a:buFont typeface="Arial" panose="020B0604020202020204" pitchFamily="34" charset="0"/>
              <a:buChar char="•"/>
            </a:pP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Uygulama 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alanlarının yakınlığı</a:t>
            </a:r>
          </a:p>
          <a:p>
            <a:pPr marL="285750" indent="-285750" fontAlgn="ctr">
              <a:buFont typeface="Arial" panose="020B0604020202020204" pitchFamily="34" charset="0"/>
              <a:buChar char="•"/>
            </a:pP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Dersliklerin 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güzel olması</a:t>
            </a:r>
          </a:p>
          <a:p>
            <a:pPr marL="285750" indent="-285750" fontAlgn="ctr">
              <a:buFont typeface="Arial" panose="020B0604020202020204" pitchFamily="34" charset="0"/>
              <a:buChar char="•"/>
            </a:pP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Fakültenin 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prestiji </a:t>
            </a:r>
          </a:p>
          <a:p>
            <a:pPr marL="285750" indent="-285750" fontAlgn="ctr">
              <a:buFont typeface="Arial" panose="020B0604020202020204" pitchFamily="34" charset="0"/>
              <a:buChar char="•"/>
            </a:pP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Laboratuvar 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ve teknik malzeme çokluğu </a:t>
            </a:r>
          </a:p>
          <a:p>
            <a:pPr marL="285750" indent="-285750" fontAlgn="ctr">
              <a:buFont typeface="Arial" panose="020B0604020202020204" pitchFamily="34" charset="0"/>
              <a:buChar char="•"/>
            </a:pP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Öğrenci 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sayısının az olması </a:t>
            </a:r>
          </a:p>
          <a:p>
            <a:pPr marL="285750" indent="-285750" fontAlgn="ctr">
              <a:buFont typeface="Arial" panose="020B0604020202020204" pitchFamily="34" charset="0"/>
              <a:buChar char="•"/>
            </a:pP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Bazı 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hocaların gerçekten gelişimimizle ilgilenmesi </a:t>
            </a:r>
          </a:p>
          <a:p>
            <a:pPr marL="285750" indent="-285750" fontAlgn="ctr">
              <a:buFont typeface="Arial" panose="020B0604020202020204" pitchFamily="34" charset="0"/>
              <a:buChar char="•"/>
            </a:pP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Öğrencilerin 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çalışmalara teşvik 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edilmesi</a:t>
            </a:r>
            <a:endParaRPr lang="tr-TR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Metin kutusu 5"/>
          <p:cNvSpPr txBox="1"/>
          <p:nvPr/>
        </p:nvSpPr>
        <p:spPr>
          <a:xfrm>
            <a:off x="131727" y="1591226"/>
            <a:ext cx="4819096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fontAlgn="ctr">
              <a:lnSpc>
                <a:spcPct val="250000"/>
              </a:lnSpc>
              <a:buFont typeface="Arial" panose="020B0604020202020204" pitchFamily="34" charset="0"/>
              <a:buChar char="•"/>
            </a:pP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Hocaların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yakın ve anlayışlı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olması</a:t>
            </a:r>
          </a:p>
          <a:p>
            <a:pPr marL="285750" indent="-285750" fontAlgn="ctr">
              <a:lnSpc>
                <a:spcPct val="250000"/>
              </a:lnSpc>
              <a:buFont typeface="Arial" panose="020B0604020202020204" pitchFamily="34" charset="0"/>
              <a:buChar char="•"/>
            </a:pP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Öğretim üyelerinin iyi düzeyde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olması</a:t>
            </a:r>
          </a:p>
          <a:p>
            <a:pPr marL="285750" indent="-285750" fontAlgn="ctr">
              <a:lnSpc>
                <a:spcPct val="250000"/>
              </a:lnSpc>
              <a:buFont typeface="Arial" panose="020B0604020202020204" pitchFamily="34" charset="0"/>
              <a:buChar char="•"/>
            </a:pP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Uygulamalı eğitim </a:t>
            </a:r>
            <a:endParaRPr lang="tr-T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fontAlgn="ctr">
              <a:lnSpc>
                <a:spcPct val="250000"/>
              </a:lnSpc>
              <a:buFont typeface="Arial" panose="020B0604020202020204" pitchFamily="34" charset="0"/>
              <a:buChar char="•"/>
            </a:pP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Bölümün tek olması</a:t>
            </a:r>
          </a:p>
          <a:p>
            <a:pPr marL="285750" indent="-285750" fontAlgn="ctr">
              <a:lnSpc>
                <a:spcPct val="250000"/>
              </a:lnSpc>
              <a:buFont typeface="Arial" panose="020B0604020202020204" pitchFamily="34" charset="0"/>
              <a:buChar char="•"/>
            </a:pP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İngilizce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eğitim</a:t>
            </a:r>
            <a:endParaRPr lang="tr-T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Metin kutusu 6"/>
          <p:cNvSpPr txBox="1"/>
          <p:nvPr/>
        </p:nvSpPr>
        <p:spPr>
          <a:xfrm>
            <a:off x="6413861" y="1238239"/>
            <a:ext cx="351391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Diğer görüşler: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Metin kutusu 7"/>
          <p:cNvSpPr txBox="1"/>
          <p:nvPr/>
        </p:nvSpPr>
        <p:spPr>
          <a:xfrm>
            <a:off x="470262" y="1238239"/>
            <a:ext cx="351391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En çok dile getirilen 5 görüş: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4892040" y="2004342"/>
            <a:ext cx="115980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%23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Metin kutusu 9"/>
          <p:cNvSpPr txBox="1"/>
          <p:nvPr/>
        </p:nvSpPr>
        <p:spPr>
          <a:xfrm>
            <a:off x="4892040" y="2705382"/>
            <a:ext cx="115980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%15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Metin kutusu 10"/>
          <p:cNvSpPr txBox="1"/>
          <p:nvPr/>
        </p:nvSpPr>
        <p:spPr>
          <a:xfrm>
            <a:off x="4892040" y="3443971"/>
            <a:ext cx="115980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%10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Metin kutusu 11"/>
          <p:cNvSpPr txBox="1"/>
          <p:nvPr/>
        </p:nvSpPr>
        <p:spPr>
          <a:xfrm>
            <a:off x="4892040" y="4145011"/>
            <a:ext cx="115980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%8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Metin kutusu 12"/>
          <p:cNvSpPr txBox="1"/>
          <p:nvPr/>
        </p:nvSpPr>
        <p:spPr>
          <a:xfrm>
            <a:off x="4892040" y="4952193"/>
            <a:ext cx="115980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%5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4250971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/>
          <p:nvPr/>
        </p:nvSpPr>
        <p:spPr>
          <a:xfrm>
            <a:off x="131727" y="205299"/>
            <a:ext cx="11650497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800" b="1" dirty="0">
                <a:latin typeface="Arial" panose="020B0604020202020204" pitchFamily="34" charset="0"/>
                <a:cs typeface="Arial" panose="020B0604020202020204" pitchFamily="34" charset="0"/>
              </a:rPr>
              <a:t>Tarım Bilimleri </a:t>
            </a:r>
            <a:r>
              <a:rPr lang="tr-T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ve </a:t>
            </a:r>
            <a:r>
              <a:rPr lang="tr-TR" sz="2800" b="1" dirty="0">
                <a:latin typeface="Arial" panose="020B0604020202020204" pitchFamily="34" charset="0"/>
                <a:cs typeface="Arial" panose="020B0604020202020204" pitchFamily="34" charset="0"/>
              </a:rPr>
              <a:t>Teknolojileri </a:t>
            </a:r>
            <a:r>
              <a:rPr lang="tr-T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Fakültesi’nde öğrencileri en mutsuz </a:t>
            </a:r>
          </a:p>
          <a:p>
            <a:r>
              <a:rPr lang="tr-T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eden nedenler</a:t>
            </a:r>
            <a:r>
              <a:rPr lang="tr-TR" sz="2800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</p:txBody>
      </p:sp>
      <p:cxnSp>
        <p:nvCxnSpPr>
          <p:cNvPr id="6" name="Straight Connector 2"/>
          <p:cNvCxnSpPr/>
          <p:nvPr/>
        </p:nvCxnSpPr>
        <p:spPr>
          <a:xfrm flipV="1">
            <a:off x="-80677" y="1136857"/>
            <a:ext cx="12344400" cy="0"/>
          </a:xfrm>
          <a:prstGeom prst="line">
            <a:avLst/>
          </a:prstGeom>
          <a:ln w="571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Metin kutusu 6"/>
          <p:cNvSpPr txBox="1"/>
          <p:nvPr/>
        </p:nvSpPr>
        <p:spPr>
          <a:xfrm>
            <a:off x="7133418" y="1339130"/>
            <a:ext cx="5130305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fontAlgn="ctr">
              <a:buFont typeface="Arial" panose="020B0604020202020204" pitchFamily="34" charset="0"/>
              <a:buChar char="•"/>
            </a:pP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Fakülte 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içi etkinliklerin az olması</a:t>
            </a:r>
          </a:p>
          <a:p>
            <a:pPr marL="285750" indent="-285750" fontAlgn="ctr">
              <a:buFont typeface="Arial" panose="020B0604020202020204" pitchFamily="34" charset="0"/>
              <a:buChar char="•"/>
            </a:pP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Danışman 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hocaların ilgilenmemesi</a:t>
            </a:r>
          </a:p>
          <a:p>
            <a:pPr marL="285750" indent="-285750" fontAlgn="ctr">
              <a:buFont typeface="Arial" panose="020B0604020202020204" pitchFamily="34" charset="0"/>
              <a:buChar char="•"/>
            </a:pP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Ders 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seçiminde yeteri kadar arkadaş dersi seçmiyor diye dersin açılmaması</a:t>
            </a:r>
          </a:p>
          <a:p>
            <a:pPr marL="285750" indent="-285750" fontAlgn="ctr">
              <a:buFont typeface="Arial" panose="020B0604020202020204" pitchFamily="34" charset="0"/>
              <a:buChar char="•"/>
            </a:pP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Kapılardan 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rahat geçemiyoruz </a:t>
            </a:r>
          </a:p>
          <a:p>
            <a:pPr marL="285750" indent="-285750" fontAlgn="ctr">
              <a:buFont typeface="Arial" panose="020B0604020202020204" pitchFamily="34" charset="0"/>
              <a:buChar char="•"/>
            </a:pP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Staj 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hakkında bilgi verilmemesi</a:t>
            </a:r>
          </a:p>
          <a:p>
            <a:pPr marL="285750" indent="-285750" fontAlgn="ctr">
              <a:buFont typeface="Arial" panose="020B0604020202020204" pitchFamily="34" charset="0"/>
              <a:buChar char="•"/>
            </a:pP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Ders 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notlarının geç verilmesi</a:t>
            </a:r>
          </a:p>
          <a:p>
            <a:pPr marL="285750" indent="-285750" fontAlgn="ctr">
              <a:buFont typeface="Arial" panose="020B0604020202020204" pitchFamily="34" charset="0"/>
              <a:buChar char="•"/>
            </a:pP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Uygulama olmasına 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rağmen bazı derslerde gerçekten uygulama yapmamak </a:t>
            </a:r>
          </a:p>
          <a:p>
            <a:pPr marL="285750" indent="-285750" fontAlgn="ctr">
              <a:buFont typeface="Arial" panose="020B0604020202020204" pitchFamily="34" charset="0"/>
              <a:buChar char="•"/>
            </a:pP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Sempozyum 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hareketleri eksikliği</a:t>
            </a:r>
          </a:p>
          <a:p>
            <a:pPr marL="285750" indent="-285750" fontAlgn="ctr">
              <a:buFont typeface="Arial" panose="020B0604020202020204" pitchFamily="34" charset="0"/>
              <a:buChar char="•"/>
            </a:pP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Yapılamamış 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anlaşmaların yapılmış gibi aktarılması</a:t>
            </a:r>
          </a:p>
          <a:p>
            <a:pPr marL="285750" indent="-285750" fontAlgn="ctr">
              <a:buFont typeface="Arial" panose="020B0604020202020204" pitchFamily="34" charset="0"/>
              <a:buChar char="•"/>
            </a:pP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Fakülte 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hocalarımız yurt ile ilgilenmemesi</a:t>
            </a:r>
          </a:p>
          <a:p>
            <a:pPr marL="285750" indent="-285750" fontAlgn="ctr">
              <a:buFont typeface="Arial" panose="020B0604020202020204" pitchFamily="34" charset="0"/>
              <a:buChar char="•"/>
            </a:pP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Yurtdışına 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açılan kapıların kilitli olması </a:t>
            </a:r>
          </a:p>
          <a:p>
            <a:pPr marL="285750" indent="-285750" fontAlgn="ctr">
              <a:buFont typeface="Arial" panose="020B0604020202020204" pitchFamily="34" charset="0"/>
              <a:buChar char="•"/>
            </a:pP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Hocaların 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öğrenciyi bırakmaya yönelik olması</a:t>
            </a:r>
          </a:p>
          <a:p>
            <a:pPr marL="285750" indent="-285750" fontAlgn="ctr">
              <a:buFont typeface="Arial" panose="020B0604020202020204" pitchFamily="34" charset="0"/>
              <a:buChar char="•"/>
            </a:pP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Bazı 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hocaların ayrımcı olması</a:t>
            </a:r>
          </a:p>
          <a:p>
            <a:pPr marL="285750" indent="-285750" fontAlgn="ctr">
              <a:buFont typeface="Arial" panose="020B0604020202020204" pitchFamily="34" charset="0"/>
              <a:buChar char="•"/>
            </a:pP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fi-FI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adece </a:t>
            </a:r>
            <a:r>
              <a:rPr lang="fi-FI" sz="1600" dirty="0">
                <a:latin typeface="Arial" panose="020B0604020202020204" pitchFamily="34" charset="0"/>
                <a:cs typeface="Arial" panose="020B0604020202020204" pitchFamily="34" charset="0"/>
              </a:rPr>
              <a:t>3 dersten kalınca bursun kesilmesi</a:t>
            </a:r>
            <a:endParaRPr lang="tr-TR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fontAlgn="ctr">
              <a:buFont typeface="Arial" panose="020B0604020202020204" pitchFamily="34" charset="0"/>
              <a:buChar char="•"/>
            </a:pP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Derslerin 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amacına ulaşıp ulaşmadığı tespiti</a:t>
            </a:r>
          </a:p>
          <a:p>
            <a:pPr marL="285750" indent="-285750" fontAlgn="ctr">
              <a:buFont typeface="Arial" panose="020B0604020202020204" pitchFamily="34" charset="0"/>
              <a:buChar char="•"/>
            </a:pP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Çift </a:t>
            </a:r>
            <a:r>
              <a:rPr lang="tr-TR" sz="1600" dirty="0" err="1">
                <a:latin typeface="Arial" panose="020B0604020202020204" pitchFamily="34" charset="0"/>
                <a:cs typeface="Arial" panose="020B0604020202020204" pitchFamily="34" charset="0"/>
              </a:rPr>
              <a:t>anadal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 bölümünde diğer bölümün 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açılmaması (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bitkisel üretim)</a:t>
            </a:r>
          </a:p>
          <a:p>
            <a:endParaRPr lang="tr-TR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Metin kutusu 7"/>
          <p:cNvSpPr txBox="1"/>
          <p:nvPr/>
        </p:nvSpPr>
        <p:spPr>
          <a:xfrm>
            <a:off x="210105" y="1904738"/>
            <a:ext cx="4819096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fontAlgn="ctr">
              <a:buFont typeface="Arial" panose="020B0604020202020204" pitchFamily="34" charset="0"/>
              <a:buChar char="•"/>
            </a:pP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Wageningen ile çift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diploma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verilmemesi</a:t>
            </a:r>
          </a:p>
          <a:p>
            <a:pPr marL="285750" indent="-285750" fontAlgn="ctr">
              <a:buFont typeface="Arial" panose="020B0604020202020204" pitchFamily="34" charset="0"/>
              <a:buChar char="•"/>
            </a:pPr>
            <a:endParaRPr lang="tr-T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fontAlgn="ctr">
              <a:buFont typeface="Arial" panose="020B0604020202020204" pitchFamily="34" charset="0"/>
              <a:buChar char="•"/>
            </a:pP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Uygulama derslerinin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yetersizliği</a:t>
            </a:r>
          </a:p>
          <a:p>
            <a:pPr marL="285750" indent="-285750" fontAlgn="ctr">
              <a:buFont typeface="Arial" panose="020B0604020202020204" pitchFamily="34" charset="0"/>
              <a:buChar char="•"/>
            </a:pPr>
            <a:endParaRPr lang="tr-T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fontAlgn="ctr">
              <a:buFont typeface="Arial" panose="020B0604020202020204" pitchFamily="34" charset="0"/>
              <a:buChar char="•"/>
            </a:pP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Kantin imkanları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yetersiz</a:t>
            </a:r>
            <a:endParaRPr lang="tr-T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fontAlgn="ctr">
              <a:lnSpc>
                <a:spcPct val="250000"/>
              </a:lnSpc>
              <a:buFont typeface="Arial" panose="020B0604020202020204" pitchFamily="34" charset="0"/>
              <a:buChar char="•"/>
            </a:pP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Not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sistemindeki sorunlar </a:t>
            </a:r>
          </a:p>
          <a:p>
            <a:pPr marL="285750" indent="-285750" fontAlgn="ctr">
              <a:lnSpc>
                <a:spcPct val="250000"/>
              </a:lnSpc>
              <a:buFont typeface="Arial" panose="020B0604020202020204" pitchFamily="34" charset="0"/>
              <a:buChar char="•"/>
            </a:pP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%100 İngilizce eğitim</a:t>
            </a:r>
            <a:endParaRPr lang="tr-T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470262" y="1238239"/>
            <a:ext cx="351391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En çok dile getirilen 5 görüş: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Metin kutusu 9"/>
          <p:cNvSpPr txBox="1"/>
          <p:nvPr/>
        </p:nvSpPr>
        <p:spPr>
          <a:xfrm>
            <a:off x="4892040" y="2095783"/>
            <a:ext cx="115980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%35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Metin kutusu 10"/>
          <p:cNvSpPr txBox="1"/>
          <p:nvPr/>
        </p:nvSpPr>
        <p:spPr>
          <a:xfrm>
            <a:off x="4892040" y="2809886"/>
            <a:ext cx="115980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%26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Metin kutusu 11"/>
          <p:cNvSpPr txBox="1"/>
          <p:nvPr/>
        </p:nvSpPr>
        <p:spPr>
          <a:xfrm>
            <a:off x="4892040" y="3443971"/>
            <a:ext cx="115980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%12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Metin kutusu 12"/>
          <p:cNvSpPr txBox="1"/>
          <p:nvPr/>
        </p:nvSpPr>
        <p:spPr>
          <a:xfrm>
            <a:off x="4892040" y="4145011"/>
            <a:ext cx="115980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%8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Metin kutusu 13"/>
          <p:cNvSpPr txBox="1"/>
          <p:nvPr/>
        </p:nvSpPr>
        <p:spPr>
          <a:xfrm>
            <a:off x="4892040" y="4952193"/>
            <a:ext cx="115980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%4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51404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1727" y="205299"/>
            <a:ext cx="743344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800" b="1" dirty="0">
                <a:latin typeface="Arial" panose="020B0604020202020204" pitchFamily="34" charset="0"/>
                <a:cs typeface="Arial" panose="020B0604020202020204" pitchFamily="34" charset="0"/>
              </a:rPr>
              <a:t>Barınma ihtiyacınızı nasıl karşılıyorsunuz?</a:t>
            </a:r>
          </a:p>
        </p:txBody>
      </p:sp>
      <p:cxnSp>
        <p:nvCxnSpPr>
          <p:cNvPr id="3" name="Straight Connector 2"/>
          <p:cNvCxnSpPr/>
          <p:nvPr/>
        </p:nvCxnSpPr>
        <p:spPr>
          <a:xfrm flipV="1">
            <a:off x="-80677" y="927849"/>
            <a:ext cx="12344400" cy="0"/>
          </a:xfrm>
          <a:prstGeom prst="line">
            <a:avLst/>
          </a:prstGeom>
          <a:ln w="571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Grafik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87311764"/>
              </p:ext>
            </p:extLst>
          </p:nvPr>
        </p:nvGraphicFramePr>
        <p:xfrm>
          <a:off x="131727" y="1721020"/>
          <a:ext cx="3857625" cy="23360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Grafik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29149863"/>
              </p:ext>
            </p:extLst>
          </p:nvPr>
        </p:nvGraphicFramePr>
        <p:xfrm>
          <a:off x="4238625" y="1603284"/>
          <a:ext cx="3726656" cy="24669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2" name="Grafik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11110997"/>
              </p:ext>
            </p:extLst>
          </p:nvPr>
        </p:nvGraphicFramePr>
        <p:xfrm>
          <a:off x="8106183" y="1646112"/>
          <a:ext cx="3929063" cy="24074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5" name="Metin kutusu 24"/>
          <p:cNvSpPr txBox="1"/>
          <p:nvPr/>
        </p:nvSpPr>
        <p:spPr>
          <a:xfrm>
            <a:off x="1541963" y="1277983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BÜT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Metin kutusu 25"/>
          <p:cNvSpPr txBox="1"/>
          <p:nvPr/>
        </p:nvSpPr>
        <p:spPr>
          <a:xfrm>
            <a:off x="5789038" y="1223558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TGM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Metin kutusu 26"/>
          <p:cNvSpPr txBox="1"/>
          <p:nvPr/>
        </p:nvSpPr>
        <p:spPr>
          <a:xfrm>
            <a:off x="9818237" y="1251857"/>
            <a:ext cx="8631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TBTF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Metin kutusu 27"/>
          <p:cNvSpPr txBox="1"/>
          <p:nvPr/>
        </p:nvSpPr>
        <p:spPr>
          <a:xfrm>
            <a:off x="10610603" y="5736215"/>
            <a:ext cx="7733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%9</a:t>
            </a:r>
            <a:endParaRPr lang="tr-TR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Metin kutusu 28"/>
          <p:cNvSpPr txBox="1"/>
          <p:nvPr/>
        </p:nvSpPr>
        <p:spPr>
          <a:xfrm>
            <a:off x="8389071" y="5736215"/>
            <a:ext cx="159914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Kiralık Ev</a:t>
            </a:r>
            <a:endParaRPr lang="tr-TR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Metin kutusu 29"/>
          <p:cNvSpPr txBox="1"/>
          <p:nvPr/>
        </p:nvSpPr>
        <p:spPr>
          <a:xfrm>
            <a:off x="8389072" y="5306707"/>
            <a:ext cx="222153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Ayhan </a:t>
            </a:r>
            <a:r>
              <a:rPr lang="tr-TR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Şahenk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Yurdu</a:t>
            </a:r>
            <a:endParaRPr lang="tr-TR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Metin kutusu 30"/>
          <p:cNvSpPr txBox="1"/>
          <p:nvPr/>
        </p:nvSpPr>
        <p:spPr>
          <a:xfrm>
            <a:off x="10610605" y="5327160"/>
            <a:ext cx="7733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%30</a:t>
            </a:r>
            <a:endParaRPr lang="tr-TR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Metin kutusu 31"/>
          <p:cNvSpPr txBox="1"/>
          <p:nvPr/>
        </p:nvSpPr>
        <p:spPr>
          <a:xfrm>
            <a:off x="8389073" y="4904814"/>
            <a:ext cx="159914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Aileyle</a:t>
            </a:r>
            <a:endParaRPr lang="tr-TR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Metin kutusu 32"/>
          <p:cNvSpPr txBox="1"/>
          <p:nvPr/>
        </p:nvSpPr>
        <p:spPr>
          <a:xfrm>
            <a:off x="10619313" y="4904814"/>
            <a:ext cx="7733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%52</a:t>
            </a:r>
            <a:endParaRPr lang="tr-TR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Metin kutusu 33"/>
          <p:cNvSpPr txBox="1"/>
          <p:nvPr/>
        </p:nvSpPr>
        <p:spPr>
          <a:xfrm>
            <a:off x="8387020" y="4500996"/>
            <a:ext cx="242302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Fakülte İçi Dağılım</a:t>
            </a:r>
            <a:endParaRPr lang="tr-TR" sz="16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Metin kutusu 34"/>
          <p:cNvSpPr txBox="1"/>
          <p:nvPr/>
        </p:nvSpPr>
        <p:spPr>
          <a:xfrm>
            <a:off x="10606247" y="6045371"/>
            <a:ext cx="7733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%5</a:t>
            </a:r>
            <a:endParaRPr lang="tr-TR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Metin kutusu 35"/>
          <p:cNvSpPr txBox="1"/>
          <p:nvPr/>
        </p:nvSpPr>
        <p:spPr>
          <a:xfrm>
            <a:off x="8384715" y="6045371"/>
            <a:ext cx="159914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Devlet Yurdu</a:t>
            </a:r>
            <a:endParaRPr lang="tr-TR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Metin kutusu 36"/>
          <p:cNvSpPr txBox="1"/>
          <p:nvPr/>
        </p:nvSpPr>
        <p:spPr>
          <a:xfrm>
            <a:off x="8393422" y="6354527"/>
            <a:ext cx="159914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Özel Yurt</a:t>
            </a:r>
            <a:endParaRPr lang="tr-TR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Metin kutusu 37"/>
          <p:cNvSpPr txBox="1"/>
          <p:nvPr/>
        </p:nvSpPr>
        <p:spPr>
          <a:xfrm>
            <a:off x="10628017" y="6341464"/>
            <a:ext cx="7733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%4</a:t>
            </a:r>
            <a:endParaRPr lang="tr-TR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Metin kutusu 20"/>
          <p:cNvSpPr txBox="1"/>
          <p:nvPr/>
        </p:nvSpPr>
        <p:spPr>
          <a:xfrm>
            <a:off x="2554033" y="5808807"/>
            <a:ext cx="7733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%11</a:t>
            </a:r>
            <a:endParaRPr lang="tr-TR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Metin kutusu 21"/>
          <p:cNvSpPr txBox="1"/>
          <p:nvPr/>
        </p:nvSpPr>
        <p:spPr>
          <a:xfrm>
            <a:off x="332501" y="5808807"/>
            <a:ext cx="159914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Kiralık Ev</a:t>
            </a:r>
            <a:endParaRPr lang="tr-TR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Metin kutusu 22"/>
          <p:cNvSpPr txBox="1"/>
          <p:nvPr/>
        </p:nvSpPr>
        <p:spPr>
          <a:xfrm>
            <a:off x="332502" y="5379299"/>
            <a:ext cx="222153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Ayhan </a:t>
            </a:r>
            <a:r>
              <a:rPr lang="tr-TR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Şahenk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Yurdu</a:t>
            </a:r>
            <a:endParaRPr lang="tr-TR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Metin kutusu 23"/>
          <p:cNvSpPr txBox="1"/>
          <p:nvPr/>
        </p:nvSpPr>
        <p:spPr>
          <a:xfrm>
            <a:off x="2554035" y="5399752"/>
            <a:ext cx="7733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%28</a:t>
            </a:r>
            <a:endParaRPr lang="tr-TR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Metin kutusu 38"/>
          <p:cNvSpPr txBox="1"/>
          <p:nvPr/>
        </p:nvSpPr>
        <p:spPr>
          <a:xfrm>
            <a:off x="332503" y="4977406"/>
            <a:ext cx="159914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Aileyle</a:t>
            </a:r>
            <a:endParaRPr lang="tr-TR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Metin kutusu 39"/>
          <p:cNvSpPr txBox="1"/>
          <p:nvPr/>
        </p:nvSpPr>
        <p:spPr>
          <a:xfrm>
            <a:off x="2562743" y="4977406"/>
            <a:ext cx="7733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%53</a:t>
            </a:r>
            <a:endParaRPr lang="tr-TR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Metin kutusu 40"/>
          <p:cNvSpPr txBox="1"/>
          <p:nvPr/>
        </p:nvSpPr>
        <p:spPr>
          <a:xfrm>
            <a:off x="330450" y="4573588"/>
            <a:ext cx="242302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BÜT Dağılım</a:t>
            </a:r>
            <a:endParaRPr lang="tr-TR" sz="16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Metin kutusu 43"/>
          <p:cNvSpPr txBox="1"/>
          <p:nvPr/>
        </p:nvSpPr>
        <p:spPr>
          <a:xfrm>
            <a:off x="336852" y="6087481"/>
            <a:ext cx="159914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Özel Yurt</a:t>
            </a:r>
            <a:endParaRPr lang="tr-TR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Metin kutusu 44"/>
          <p:cNvSpPr txBox="1"/>
          <p:nvPr/>
        </p:nvSpPr>
        <p:spPr>
          <a:xfrm>
            <a:off x="2571447" y="6074418"/>
            <a:ext cx="7733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%8</a:t>
            </a:r>
            <a:endParaRPr lang="tr-TR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Metin kutusu 45"/>
          <p:cNvSpPr txBox="1"/>
          <p:nvPr/>
        </p:nvSpPr>
        <p:spPr>
          <a:xfrm>
            <a:off x="6651416" y="5791930"/>
            <a:ext cx="7733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%8</a:t>
            </a:r>
            <a:endParaRPr lang="tr-TR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Metin kutusu 46"/>
          <p:cNvSpPr txBox="1"/>
          <p:nvPr/>
        </p:nvSpPr>
        <p:spPr>
          <a:xfrm>
            <a:off x="4429884" y="5791930"/>
            <a:ext cx="159914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Kiralık Ev</a:t>
            </a:r>
            <a:endParaRPr lang="tr-TR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Metin kutusu 47"/>
          <p:cNvSpPr txBox="1"/>
          <p:nvPr/>
        </p:nvSpPr>
        <p:spPr>
          <a:xfrm>
            <a:off x="4429885" y="5362422"/>
            <a:ext cx="222153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Ayhan </a:t>
            </a:r>
            <a:r>
              <a:rPr lang="tr-TR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Şahenk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Yurdu</a:t>
            </a:r>
            <a:endParaRPr lang="tr-TR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Metin kutusu 48"/>
          <p:cNvSpPr txBox="1"/>
          <p:nvPr/>
        </p:nvSpPr>
        <p:spPr>
          <a:xfrm>
            <a:off x="6651418" y="5382875"/>
            <a:ext cx="7733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%32</a:t>
            </a:r>
            <a:endParaRPr lang="tr-TR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Metin kutusu 49"/>
          <p:cNvSpPr txBox="1"/>
          <p:nvPr/>
        </p:nvSpPr>
        <p:spPr>
          <a:xfrm>
            <a:off x="4429886" y="4960529"/>
            <a:ext cx="159914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Aileyle</a:t>
            </a:r>
            <a:endParaRPr lang="tr-TR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" name="Metin kutusu 50"/>
          <p:cNvSpPr txBox="1"/>
          <p:nvPr/>
        </p:nvSpPr>
        <p:spPr>
          <a:xfrm>
            <a:off x="6660126" y="4960529"/>
            <a:ext cx="7733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%52</a:t>
            </a:r>
            <a:endParaRPr lang="tr-TR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" name="Metin kutusu 51"/>
          <p:cNvSpPr txBox="1"/>
          <p:nvPr/>
        </p:nvSpPr>
        <p:spPr>
          <a:xfrm>
            <a:off x="4427833" y="4556711"/>
            <a:ext cx="242302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TGM Dağılım</a:t>
            </a:r>
            <a:endParaRPr lang="tr-TR" sz="16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" name="Metin kutusu 52"/>
          <p:cNvSpPr txBox="1"/>
          <p:nvPr/>
        </p:nvSpPr>
        <p:spPr>
          <a:xfrm>
            <a:off x="6647060" y="6101086"/>
            <a:ext cx="7733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%8</a:t>
            </a:r>
            <a:endParaRPr lang="tr-TR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" name="Metin kutusu 53"/>
          <p:cNvSpPr txBox="1"/>
          <p:nvPr/>
        </p:nvSpPr>
        <p:spPr>
          <a:xfrm>
            <a:off x="4425528" y="6101086"/>
            <a:ext cx="159914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Devlet Yurdu</a:t>
            </a:r>
            <a:endParaRPr lang="tr-TR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4224817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249293" y="1840580"/>
            <a:ext cx="11690158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fontAlgn="ctr">
              <a:buFont typeface="Arial" panose="020B0604020202020204" pitchFamily="34" charset="0"/>
              <a:buChar char="•"/>
            </a:pP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İlk 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öğrenciler olduğumuz için 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her şeyin 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bizim üzerimizde denenmesi</a:t>
            </a:r>
          </a:p>
          <a:p>
            <a:pPr marL="285750" indent="-285750" fontAlgn="ctr">
              <a:buFont typeface="Arial" panose="020B0604020202020204" pitchFamily="34" charset="0"/>
              <a:buChar char="•"/>
            </a:pP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Standart 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geçme notu olması</a:t>
            </a:r>
          </a:p>
          <a:p>
            <a:pPr marL="285750" indent="-285750" fontAlgn="ctr">
              <a:buFont typeface="Arial" panose="020B0604020202020204" pitchFamily="34" charset="0"/>
              <a:buChar char="•"/>
            </a:pP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Kış aylarında ısıtma yetersiz ve sesi yüksek</a:t>
            </a:r>
            <a:endParaRPr lang="tr-TR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fontAlgn="ctr">
              <a:buFont typeface="Arial" panose="020B0604020202020204" pitchFamily="34" charset="0"/>
              <a:buChar char="•"/>
            </a:pP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Lisans 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öğrencilerine yeterli değer 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verilmemesi (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lisans öğrencilerinin akademik gelişimine önem 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verilmemesi)</a:t>
            </a:r>
            <a:endParaRPr lang="tr-TR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fontAlgn="ctr">
              <a:buFont typeface="Arial" panose="020B0604020202020204" pitchFamily="34" charset="0"/>
              <a:buChar char="•"/>
            </a:pP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Sosyal 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aktivite yetersizliği</a:t>
            </a:r>
          </a:p>
          <a:p>
            <a:pPr marL="285750" indent="-285750" fontAlgn="ctr">
              <a:buFont typeface="Arial" panose="020B0604020202020204" pitchFamily="34" charset="0"/>
              <a:buChar char="•"/>
            </a:pP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Kütüphane 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yetersizliği</a:t>
            </a:r>
          </a:p>
          <a:p>
            <a:pPr marL="285750" indent="-285750" fontAlgn="ctr">
              <a:buFont typeface="Arial" panose="020B0604020202020204" pitchFamily="34" charset="0"/>
              <a:buChar char="•"/>
            </a:pP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Bazı 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derslerin gereksiz zorluğu </a:t>
            </a:r>
          </a:p>
          <a:p>
            <a:pPr marL="285750" indent="-285750" fontAlgn="ctr">
              <a:buFont typeface="Arial" panose="020B0604020202020204" pitchFamily="34" charset="0"/>
              <a:buChar char="•"/>
            </a:pP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İş 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imkanlarının yeteri kadar 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açıklanmaması, 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mezun olunca iş imkanımız 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netleşmedi</a:t>
            </a:r>
            <a:endParaRPr lang="tr-TR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fontAlgn="ctr">
              <a:buFont typeface="Arial" panose="020B0604020202020204" pitchFamily="34" charset="0"/>
              <a:buChar char="•"/>
            </a:pPr>
            <a:r>
              <a:rPr lang="tr-TR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Erasmus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anlaşmaları yetersizliği</a:t>
            </a:r>
          </a:p>
          <a:p>
            <a:pPr marL="285750" indent="-285750" fontAlgn="ctr">
              <a:buFont typeface="Arial" panose="020B0604020202020204" pitchFamily="34" charset="0"/>
              <a:buChar char="•"/>
            </a:pP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Otopark yetersizliği </a:t>
            </a:r>
            <a:endParaRPr lang="tr-TR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fontAlgn="ctr">
              <a:buFont typeface="Arial" panose="020B0604020202020204" pitchFamily="34" charset="0"/>
              <a:buChar char="•"/>
            </a:pP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Öğrenci 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değişiminin olmaması </a:t>
            </a:r>
          </a:p>
          <a:p>
            <a:pPr marL="285750" indent="-285750" fontAlgn="ctr">
              <a:buFont typeface="Arial" panose="020B0604020202020204" pitchFamily="34" charset="0"/>
              <a:buChar char="•"/>
            </a:pP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Derslerde 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detaylı bilgi verildiğini düşünmüyorum</a:t>
            </a:r>
          </a:p>
          <a:p>
            <a:pPr marL="285750" indent="-285750" fontAlgn="ctr">
              <a:buFont typeface="Arial" panose="020B0604020202020204" pitchFamily="34" charset="0"/>
              <a:buChar char="•"/>
            </a:pP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Bazı 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hocaların iletişimsizliği</a:t>
            </a:r>
          </a:p>
          <a:p>
            <a:pPr marL="285750" indent="-285750" fontAlgn="b">
              <a:buFont typeface="Arial" panose="020B0604020202020204" pitchFamily="34" charset="0"/>
              <a:buChar char="•"/>
            </a:pPr>
            <a:r>
              <a:rPr lang="tr-TR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Foreign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nglish dersi </a:t>
            </a:r>
          </a:p>
          <a:p>
            <a:pPr marL="285750" indent="-285750" fontAlgn="b">
              <a:buFont typeface="Arial" panose="020B0604020202020204" pitchFamily="34" charset="0"/>
              <a:buChar char="•"/>
            </a:pP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Kampüs 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içi 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ulaşım</a:t>
            </a:r>
          </a:p>
          <a:p>
            <a:pPr marL="285750" indent="-285750" fontAlgn="b">
              <a:buFont typeface="Arial" panose="020B0604020202020204" pitchFamily="34" charset="0"/>
              <a:buChar char="•"/>
            </a:pP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AŞ 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yurt ücretinin 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yüksek 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olması</a:t>
            </a:r>
          </a:p>
          <a:p>
            <a:pPr marL="285750" indent="-285750" fontAlgn="ctr">
              <a:buFont typeface="Arial" panose="020B0604020202020204" pitchFamily="34" charset="0"/>
              <a:buChar char="•"/>
            </a:pPr>
            <a:endParaRPr lang="tr-TR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1"/>
          <p:cNvSpPr/>
          <p:nvPr/>
        </p:nvSpPr>
        <p:spPr>
          <a:xfrm>
            <a:off x="131727" y="205299"/>
            <a:ext cx="11650497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800" b="1" dirty="0">
                <a:latin typeface="Arial" panose="020B0604020202020204" pitchFamily="34" charset="0"/>
                <a:cs typeface="Arial" panose="020B0604020202020204" pitchFamily="34" charset="0"/>
              </a:rPr>
              <a:t>Tarım Bilimleri </a:t>
            </a:r>
            <a:r>
              <a:rPr lang="tr-T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ve </a:t>
            </a:r>
            <a:r>
              <a:rPr lang="tr-TR" sz="2800" b="1" dirty="0">
                <a:latin typeface="Arial" panose="020B0604020202020204" pitchFamily="34" charset="0"/>
                <a:cs typeface="Arial" panose="020B0604020202020204" pitchFamily="34" charset="0"/>
              </a:rPr>
              <a:t>Teknolojileri </a:t>
            </a:r>
            <a:r>
              <a:rPr lang="tr-T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Fakültesi’nde öğrencileri en mutsuz </a:t>
            </a:r>
          </a:p>
          <a:p>
            <a:r>
              <a:rPr lang="tr-T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eden nedenler</a:t>
            </a:r>
            <a:r>
              <a:rPr lang="tr-TR" sz="2800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</p:txBody>
      </p:sp>
      <p:cxnSp>
        <p:nvCxnSpPr>
          <p:cNvPr id="4" name="Straight Connector 2"/>
          <p:cNvCxnSpPr/>
          <p:nvPr/>
        </p:nvCxnSpPr>
        <p:spPr>
          <a:xfrm flipV="1">
            <a:off x="-80677" y="1136857"/>
            <a:ext cx="12344400" cy="0"/>
          </a:xfrm>
          <a:prstGeom prst="line">
            <a:avLst/>
          </a:prstGeom>
          <a:ln w="571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Metin kutusu 4"/>
          <p:cNvSpPr txBox="1"/>
          <p:nvPr/>
        </p:nvSpPr>
        <p:spPr>
          <a:xfrm>
            <a:off x="391884" y="1238239"/>
            <a:ext cx="351391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Diğer görüşler:</a:t>
            </a:r>
            <a:endParaRPr lang="tr-T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7269519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1727" y="205299"/>
            <a:ext cx="457689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800" b="1" dirty="0">
                <a:latin typeface="Arial" panose="020B0604020202020204" pitchFamily="34" charset="0"/>
                <a:cs typeface="Arial" panose="020B0604020202020204" pitchFamily="34" charset="0"/>
              </a:rPr>
              <a:t>Diğer görüş ve </a:t>
            </a:r>
            <a:r>
              <a:rPr lang="tr-T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öneriler… </a:t>
            </a:r>
            <a:endParaRPr lang="tr-T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 flipV="1">
            <a:off x="-152400" y="728519"/>
            <a:ext cx="12344400" cy="0"/>
          </a:xfrm>
          <a:prstGeom prst="line">
            <a:avLst/>
          </a:prstGeom>
          <a:ln w="571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Metin kutusu 3"/>
          <p:cNvSpPr txBox="1"/>
          <p:nvPr/>
        </p:nvSpPr>
        <p:spPr>
          <a:xfrm>
            <a:off x="131727" y="927463"/>
            <a:ext cx="11794662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fontAlgn="ctr">
              <a:buFont typeface="Arial" panose="020B0604020202020204" pitchFamily="34" charset="0"/>
              <a:buChar char="•"/>
            </a:pP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ınıf 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mevcudu sadece 28 olmasından dolayı 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seçmeli 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ders seçiminde en az 10 öğrenci sayısı 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azaltılmalı.</a:t>
            </a:r>
          </a:p>
          <a:p>
            <a:pPr marL="285750" indent="-285750" fontAlgn="ctr">
              <a:buFont typeface="Arial" panose="020B0604020202020204" pitchFamily="34" charset="0"/>
              <a:buChar char="•"/>
            </a:pP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Sadece 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1. sınıfa %30 </a:t>
            </a:r>
            <a:r>
              <a:rPr lang="tr-TR" sz="1600" dirty="0" err="1">
                <a:latin typeface="Arial" panose="020B0604020202020204" pitchFamily="34" charset="0"/>
                <a:cs typeface="Arial" panose="020B0604020202020204" pitchFamily="34" charset="0"/>
              </a:rPr>
              <a:t>ingilizce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 görmemize rağmen diplomamızda %30 </a:t>
            </a:r>
            <a:r>
              <a:rPr lang="tr-TR" sz="1600" dirty="0" err="1">
                <a:latin typeface="Arial" panose="020B0604020202020204" pitchFamily="34" charset="0"/>
                <a:cs typeface="Arial" panose="020B0604020202020204" pitchFamily="34" charset="0"/>
              </a:rPr>
              <a:t>ingilizce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 ile mezun oluyor 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görüneceğiz.</a:t>
            </a:r>
            <a:endParaRPr lang="tr-TR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fontAlgn="ctr">
              <a:buFont typeface="Arial" panose="020B0604020202020204" pitchFamily="34" charset="0"/>
              <a:buChar char="•"/>
            </a:pP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Wageningen üniversitesiyle yapılacak anlaşmanın bize denk 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gelmemesi. </a:t>
            </a:r>
            <a:endParaRPr lang="tr-TR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fontAlgn="ctr">
              <a:buFont typeface="Arial" panose="020B0604020202020204" pitchFamily="34" charset="0"/>
              <a:buChar char="•"/>
            </a:pP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Bursların artırılması.</a:t>
            </a:r>
            <a:endParaRPr lang="tr-TR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fontAlgn="ctr">
              <a:buFont typeface="Arial" panose="020B0604020202020204" pitchFamily="34" charset="0"/>
              <a:buChar char="•"/>
            </a:pP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Yurtdışı 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eğitim 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olanağı. </a:t>
            </a:r>
            <a:endParaRPr lang="tr-TR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fontAlgn="ctr">
              <a:buFont typeface="Arial" panose="020B0604020202020204" pitchFamily="34" charset="0"/>
              <a:buChar char="•"/>
            </a:pP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Puanlamada 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belirli 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standartların 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olmaması kalitenin düşmesine neden oluyor, aynı dersler sürekli işleniyor. </a:t>
            </a:r>
          </a:p>
          <a:p>
            <a:pPr marL="285750" indent="-285750" fontAlgn="ctr">
              <a:buFont typeface="Arial" panose="020B0604020202020204" pitchFamily="34" charset="0"/>
              <a:buChar char="•"/>
            </a:pP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Fakülte yeterince tanıtılmadı. </a:t>
            </a:r>
          </a:p>
          <a:p>
            <a:pPr marL="285750" indent="-285750" fontAlgn="ctr">
              <a:buFont typeface="Arial" panose="020B0604020202020204" pitchFamily="34" charset="0"/>
              <a:buChar char="•"/>
            </a:pP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Sınavlarda 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hocalar öğrenciye gereksiz iyi niyet 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gösteriyor. Sanırım burstan 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dolayı öğrencinin dersten kalması istenmiyor. Bu yüzden soruların zorluk derecesi lise 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seviyesinde. </a:t>
            </a:r>
            <a:endParaRPr lang="tr-TR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fontAlgn="ctr">
              <a:buFont typeface="Arial" panose="020B0604020202020204" pitchFamily="34" charset="0"/>
              <a:buChar char="•"/>
            </a:pP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Bütün 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derslere katılmama rağmen derslerden başarısız olmam ve bu yüzden bursun kesilmesi yanlış 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geliyor. </a:t>
            </a:r>
            <a:endParaRPr lang="tr-TR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fontAlgn="ctr">
              <a:buFont typeface="Arial" panose="020B0604020202020204" pitchFamily="34" charset="0"/>
              <a:buChar char="•"/>
            </a:pP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Sınıf 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mevcudu az olmasından dolayı üniversitemizin uyguladığı çan eğrisinden memnun 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değilim.</a:t>
            </a:r>
            <a:endParaRPr lang="tr-TR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fontAlgn="ctr">
              <a:buFont typeface="Arial" panose="020B0604020202020204" pitchFamily="34" charset="0"/>
              <a:buChar char="•"/>
            </a:pP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2. ve 1. 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sınıfların 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programlarının %100 </a:t>
            </a:r>
            <a:r>
              <a:rPr lang="tr-TR" sz="1600" dirty="0" err="1">
                <a:latin typeface="Arial" panose="020B0604020202020204" pitchFamily="34" charset="0"/>
                <a:cs typeface="Arial" panose="020B0604020202020204" pitchFamily="34" charset="0"/>
              </a:rPr>
              <a:t>ingilizce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 programa dönüştürülmesini 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istiyorum.</a:t>
            </a:r>
            <a:endParaRPr lang="tr-TR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fontAlgn="ctr">
              <a:buFont typeface="Arial" panose="020B0604020202020204" pitchFamily="34" charset="0"/>
              <a:buChar char="•"/>
            </a:pP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İngilizce 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eğitim verilmesi iyi </a:t>
            </a:r>
            <a:r>
              <a:rPr lang="tr-TR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birşey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ama </a:t>
            </a:r>
            <a:r>
              <a:rPr lang="tr-TR" sz="1600" dirty="0" err="1">
                <a:latin typeface="Arial" panose="020B0604020202020204" pitchFamily="34" charset="0"/>
                <a:cs typeface="Arial" panose="020B0604020202020204" pitchFamily="34" charset="0"/>
              </a:rPr>
              <a:t>ingilizce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 eğitim verilirken yeteri derecede bilgi sahibi olmuyoruz. Bu nedenle uygulamaların arttırılması ve </a:t>
            </a:r>
            <a:r>
              <a:rPr lang="tr-TR" sz="1600" dirty="0" err="1">
                <a:latin typeface="Arial" panose="020B0604020202020204" pitchFamily="34" charset="0"/>
                <a:cs typeface="Arial" panose="020B0604020202020204" pitchFamily="34" charset="0"/>
              </a:rPr>
              <a:t>türkçe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 destekleme yapılması gerektiğini düşünüyorum. </a:t>
            </a:r>
          </a:p>
          <a:p>
            <a:pPr marL="285750" indent="-285750" fontAlgn="ctr">
              <a:buFont typeface="Arial" panose="020B0604020202020204" pitchFamily="34" charset="0"/>
              <a:buChar char="•"/>
            </a:pP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Araç 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park yeri çok kısıtlı ve bu yüzden park bulmakta güçlük çekiyorum. Aracı olan 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kişilerin 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araçlarını daha düzgün park etmeleri konusunda 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uyarılmasını istiyorum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285750" indent="-285750" fontAlgn="ctr">
              <a:buFont typeface="Arial" panose="020B0604020202020204" pitchFamily="34" charset="0"/>
              <a:buChar char="•"/>
            </a:pP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Öğretim 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üyelerinin ezberci eğitime 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sürüklemesi.</a:t>
            </a:r>
            <a:endParaRPr lang="tr-TR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fontAlgn="ctr">
              <a:buFont typeface="Arial" panose="020B0604020202020204" pitchFamily="34" charset="0"/>
              <a:buChar char="•"/>
            </a:pP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Bazı 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derslerin </a:t>
            </a:r>
            <a:r>
              <a:rPr lang="tr-TR" sz="1600" dirty="0" err="1">
                <a:latin typeface="Arial" panose="020B0604020202020204" pitchFamily="34" charset="0"/>
                <a:cs typeface="Arial" panose="020B0604020202020204" pitchFamily="34" charset="0"/>
              </a:rPr>
              <a:t>ingilizce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olmaması. </a:t>
            </a:r>
            <a:endParaRPr lang="tr-TR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fontAlgn="ctr">
              <a:buFont typeface="Arial" panose="020B0604020202020204" pitchFamily="34" charset="0"/>
              <a:buChar char="•"/>
            </a:pP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İleride 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bölümü tercih edecekler için net/kesin bilgiler 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verilmesi.</a:t>
            </a:r>
            <a:endParaRPr lang="tr-TR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fontAlgn="ctr">
              <a:buFont typeface="Arial" panose="020B0604020202020204" pitchFamily="34" charset="0"/>
              <a:buChar char="•"/>
            </a:pP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Diğer 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fakültelerden gelen arkadaşlar fakülteye rahatlıkla giremiyorken biz 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her yere rahatlıkla 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giriyoruz ve bu sistem bizi diğer öğrencilerden dışlıyor.</a:t>
            </a:r>
          </a:p>
          <a:p>
            <a:pPr marL="285750" indent="-285750" fontAlgn="ctr">
              <a:buFont typeface="Arial" panose="020B0604020202020204" pitchFamily="34" charset="0"/>
              <a:buChar char="•"/>
            </a:pP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Staj 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hakkında bilgilerin verilmesi ve öğrencilerin stajlarda iyi yerlere 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yerleştirilmesi.</a:t>
            </a:r>
            <a:endParaRPr lang="tr-TR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fontAlgn="ctr">
              <a:buFont typeface="Arial" panose="020B0604020202020204" pitchFamily="34" charset="0"/>
              <a:buChar char="•"/>
            </a:pP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Üniversite 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genel yönetimi izni dahilinde uygulama ders 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saatlerinin artırılması. </a:t>
            </a:r>
            <a:endParaRPr lang="tr-TR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6222704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ikdörtgen 2"/>
          <p:cNvSpPr/>
          <p:nvPr/>
        </p:nvSpPr>
        <p:spPr>
          <a:xfrm>
            <a:off x="131727" y="939417"/>
            <a:ext cx="11859976" cy="44319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ers 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seçimlerinde dersin 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açılması için gerekli 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olan en az sayının 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düşürülmesi. </a:t>
            </a:r>
            <a:endParaRPr lang="tr-TR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Sınıf kontenjanının arttırılması.</a:t>
            </a:r>
            <a:endParaRPr lang="tr-TR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Not 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sisteminde 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düzenlemeler. </a:t>
            </a:r>
            <a:endParaRPr lang="tr-TR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Isıtıcıların kontrolü.</a:t>
            </a:r>
            <a:endParaRPr lang="tr-TR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Fakültenin 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aşırı güvenlikli 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olması.</a:t>
            </a:r>
            <a:endParaRPr lang="tr-TR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Lavabolardaki 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muslukların tamiri ve suyun boşa 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akmaması. </a:t>
            </a:r>
            <a:endParaRPr lang="tr-TR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Kütüphanemizin doldurulması. </a:t>
            </a:r>
            <a:endParaRPr lang="tr-TR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Staj 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için üst düzey ülke okullarıyla anlaşma 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yapılması. </a:t>
            </a:r>
            <a:endParaRPr lang="tr-TR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sınıf müfredatına 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daha bölümle ilgili derslerin 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konulması. </a:t>
            </a:r>
            <a:endParaRPr lang="tr-TR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Fakültenin 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her kapısını 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kullanabilmek. </a:t>
            </a:r>
            <a:endParaRPr lang="tr-TR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Balkonlara 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masa sandalye 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konulması. </a:t>
            </a:r>
            <a:endParaRPr lang="tr-TR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Fakülte 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giriş puanının 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yükseltilmesi.</a:t>
            </a:r>
            <a:endParaRPr lang="tr-TR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Teorik 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dersler uygulama derslerine göre çok fazla ve kendimi yeterli bilgilere sahip 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hissetmiyorum.</a:t>
            </a:r>
            <a:endParaRPr lang="tr-TR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Fakülte 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dış giriş 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kapılarının hafta sonu öğrenci 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girişlerine kapalı 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olması. </a:t>
            </a:r>
            <a:endParaRPr lang="tr-TR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Fakültemizin 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diğer 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fakültelerden 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ayrıymış gibi kurallar 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koyulması. </a:t>
            </a:r>
            <a:endParaRPr lang="tr-TR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Kış 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aylarında teorik derslerin yaz aylarında uygulama 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derslerinin konulması.</a:t>
            </a:r>
            <a:endParaRPr lang="tr-TR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1"/>
          <p:cNvSpPr/>
          <p:nvPr/>
        </p:nvSpPr>
        <p:spPr>
          <a:xfrm>
            <a:off x="131727" y="205299"/>
            <a:ext cx="457689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800" b="1" dirty="0">
                <a:latin typeface="Arial" panose="020B0604020202020204" pitchFamily="34" charset="0"/>
                <a:cs typeface="Arial" panose="020B0604020202020204" pitchFamily="34" charset="0"/>
              </a:rPr>
              <a:t>Diğer görüş ve </a:t>
            </a:r>
            <a:r>
              <a:rPr lang="tr-T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öneriler… </a:t>
            </a:r>
            <a:endParaRPr lang="tr-T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" name="Straight Connector 2"/>
          <p:cNvCxnSpPr/>
          <p:nvPr/>
        </p:nvCxnSpPr>
        <p:spPr>
          <a:xfrm flipV="1">
            <a:off x="-152400" y="728519"/>
            <a:ext cx="12344400" cy="0"/>
          </a:xfrm>
          <a:prstGeom prst="line">
            <a:avLst/>
          </a:prstGeom>
          <a:ln w="571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10672508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kutusu 3"/>
          <p:cNvSpPr txBox="1"/>
          <p:nvPr/>
        </p:nvSpPr>
        <p:spPr>
          <a:xfrm>
            <a:off x="548640" y="731520"/>
            <a:ext cx="606116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Anketi hazırlayan ve uygulayanlar:</a:t>
            </a:r>
          </a:p>
          <a:p>
            <a:endParaRPr lang="tr-TR" sz="24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Ar. Gör. Seda Nur GÖK</a:t>
            </a:r>
          </a:p>
          <a:p>
            <a:endParaRPr lang="tr-T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Yrd. Doç. Dr. Emre AKSOY</a:t>
            </a:r>
          </a:p>
          <a:p>
            <a:endParaRPr lang="tr-T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Prof. Dr. Ahmet ŞEKEROĞLU</a:t>
            </a:r>
            <a:endParaRPr lang="tr-T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Metin kutusu 4"/>
          <p:cNvSpPr txBox="1"/>
          <p:nvPr/>
        </p:nvSpPr>
        <p:spPr>
          <a:xfrm>
            <a:off x="182879" y="6202091"/>
            <a:ext cx="112340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Anket verilerinin analizinde yardımcı olan Ar. Gör. İlknur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Tindaş’a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teşekkür ederiz.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10852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1512</TotalTime>
  <Words>2934</Words>
  <Application>Microsoft Office PowerPoint</Application>
  <PresentationFormat>Özel</PresentationFormat>
  <Paragraphs>1032</Paragraphs>
  <Slides>93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93</vt:i4>
      </vt:variant>
    </vt:vector>
  </HeadingPairs>
  <TitlesOfParts>
    <vt:vector size="94" baseType="lpstr">
      <vt:lpstr>Office Theme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Emre Aksoy</dc:creator>
  <cp:lastModifiedBy>Franco</cp:lastModifiedBy>
  <cp:revision>155</cp:revision>
  <dcterms:created xsi:type="dcterms:W3CDTF">2016-03-20T17:40:32Z</dcterms:created>
  <dcterms:modified xsi:type="dcterms:W3CDTF">2016-11-29T10:29:26Z</dcterms:modified>
</cp:coreProperties>
</file>