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9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5203-DFEF-43DC-A1C3-3F70E88A93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5C07-BA2B-4A7D-B9DB-2EFEF843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rasmus@ohu.edu.t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asmus@ohu.edu.t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rasmus-dashboard.eu/account/login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166004" y="3985403"/>
            <a:ext cx="10515600" cy="264830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AKADEMİK FAKÜLTE / BÖLÜM KOORDİNATÖRLERİ </a:t>
            </a:r>
            <a:br>
              <a:rPr lang="tr-T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tr-T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ERASMUS DASHBOARD İŞLEMLERİ </a:t>
            </a:r>
            <a:r>
              <a:rPr lang="tr-TR" sz="2400" b="1" dirty="0" smtClean="0">
                <a:latin typeface="Arial Black" panose="020B0A04020102020204" pitchFamily="34" charset="0"/>
              </a:rPr>
              <a:t/>
            </a:r>
            <a:br>
              <a:rPr lang="tr-TR" sz="2400" b="1" dirty="0" smtClean="0">
                <a:latin typeface="Arial Black" panose="020B0A04020102020204" pitchFamily="34" charset="0"/>
              </a:rPr>
            </a:br>
            <a:r>
              <a:rPr lang="tr-TR" sz="2400" b="1" dirty="0" smtClean="0">
                <a:latin typeface="Arial Black" panose="020B0A04020102020204" pitchFamily="34" charset="0"/>
              </a:rPr>
              <a:t/>
            </a:r>
            <a:br>
              <a:rPr lang="tr-TR" sz="2400" b="1" dirty="0" smtClean="0">
                <a:latin typeface="Arial Black" panose="020B0A04020102020204" pitchFamily="34" charset="0"/>
              </a:rPr>
            </a:br>
            <a:r>
              <a:rPr lang="tr-TR" sz="1600" b="1" dirty="0" smtClean="0">
                <a:latin typeface="Arial Black" panose="020B0A04020102020204" pitchFamily="34" charset="0"/>
              </a:rPr>
              <a:t>Niğde Ömer </a:t>
            </a:r>
            <a:r>
              <a:rPr lang="tr-TR" sz="1600" b="1" dirty="0" err="1" smtClean="0">
                <a:latin typeface="Arial Black" panose="020B0A04020102020204" pitchFamily="34" charset="0"/>
              </a:rPr>
              <a:t>Halisdemir</a:t>
            </a:r>
            <a:r>
              <a:rPr lang="tr-TR" sz="1600" b="1" dirty="0" smtClean="0">
                <a:latin typeface="Arial Black" panose="020B0A04020102020204" pitchFamily="34" charset="0"/>
              </a:rPr>
              <a:t> Üniversitesi </a:t>
            </a:r>
            <a:br>
              <a:rPr lang="tr-TR" sz="1600" b="1" dirty="0" smtClean="0">
                <a:latin typeface="Arial Black" panose="020B0A04020102020204" pitchFamily="34" charset="0"/>
              </a:rPr>
            </a:br>
            <a:r>
              <a:rPr lang="tr-TR" sz="1600" b="1" dirty="0" smtClean="0">
                <a:latin typeface="Arial Black" panose="020B0A04020102020204" pitchFamily="34" charset="0"/>
              </a:rPr>
              <a:t>Uluslararası İlişkiler </a:t>
            </a:r>
            <a:r>
              <a:rPr lang="tr-TR" sz="1600" b="1" dirty="0" err="1" smtClean="0">
                <a:latin typeface="Arial Black" panose="020B0A04020102020204" pitchFamily="34" charset="0"/>
              </a:rPr>
              <a:t>Erasmus</a:t>
            </a:r>
            <a:r>
              <a:rPr lang="tr-TR" sz="1600" b="1" dirty="0" smtClean="0">
                <a:latin typeface="Arial Black" panose="020B0A04020102020204" pitchFamily="34" charset="0"/>
              </a:rPr>
              <a:t> Kurum Koordinatörlüğü</a:t>
            </a:r>
            <a:br>
              <a:rPr lang="tr-TR" sz="1600" b="1" dirty="0" smtClean="0">
                <a:latin typeface="Arial Black" panose="020B0A04020102020204" pitchFamily="34" charset="0"/>
              </a:rPr>
            </a:br>
            <a:r>
              <a:rPr lang="tr-TR" sz="1600" b="1" dirty="0" smtClean="0">
                <a:latin typeface="Arial Black" panose="020B0A04020102020204" pitchFamily="34" charset="0"/>
                <a:hlinkClick r:id="rId2"/>
              </a:rPr>
              <a:t>erasmus@ohu.edu.tr</a:t>
            </a:r>
            <a:r>
              <a:rPr lang="tr-TR" sz="1600" b="1" dirty="0" smtClean="0">
                <a:latin typeface="Arial Black" panose="020B0A04020102020204" pitchFamily="34" charset="0"/>
              </a:rPr>
              <a:t> 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76" y="1"/>
            <a:ext cx="1889724" cy="105817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40" y="293298"/>
            <a:ext cx="4934310" cy="398540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704" y="6260540"/>
            <a:ext cx="1664352" cy="5974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7313"/>
            <a:ext cx="1897811" cy="9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2" y="781551"/>
            <a:ext cx="5721597" cy="53466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764" y="0"/>
            <a:ext cx="1341236" cy="7071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528" y="0"/>
            <a:ext cx="1341236" cy="7193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588" y="707197"/>
            <a:ext cx="1664352" cy="597460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5874609" y="2199735"/>
            <a:ext cx="4408078" cy="39772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B0F0"/>
                </a:solidFill>
              </a:rPr>
              <a:t>Niğde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Ömer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Halisdemir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Üniversitesi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err="1" smtClean="0">
                <a:solidFill>
                  <a:srgbClr val="00B0F0"/>
                </a:solidFill>
              </a:rPr>
              <a:t>Uluslararası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İlişkiler</a:t>
            </a:r>
            <a:r>
              <a:rPr lang="en-US" b="1" dirty="0" smtClean="0">
                <a:solidFill>
                  <a:srgbClr val="00B0F0"/>
                </a:solidFill>
              </a:rPr>
              <a:t> Erasmus </a:t>
            </a:r>
            <a:r>
              <a:rPr lang="en-US" b="1" dirty="0" err="1" smtClean="0">
                <a:solidFill>
                  <a:srgbClr val="00B0F0"/>
                </a:solidFill>
              </a:rPr>
              <a:t>Kurum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Koordinatörlüğü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hlinkClick r:id="rId6"/>
              </a:rPr>
              <a:t>erasmus@ohu.edu.tr</a:t>
            </a:r>
            <a:r>
              <a:rPr lang="tr-TR" b="1" dirty="0" smtClean="0"/>
              <a:t> </a:t>
            </a:r>
          </a:p>
          <a:p>
            <a:pPr marL="0" indent="0" algn="ctr">
              <a:buNone/>
            </a:pPr>
            <a:r>
              <a:rPr lang="tr-TR" b="1" dirty="0" smtClean="0"/>
              <a:t>+903882252148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751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36325" cy="154242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1328" y="552091"/>
            <a:ext cx="9352472" cy="113859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Akademik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Fakülte / Bölüm </a:t>
            </a:r>
            <a:r>
              <a:rPr lang="en-U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Koordinatörlere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Yönelik</a:t>
            </a:r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Erasmus Dashboard</a:t>
            </a:r>
            <a:r>
              <a:rPr lang="tr-TR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İşlem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Basamaklar</a:t>
            </a:r>
            <a:endParaRPr lang="en-US" sz="2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8414" y="1542422"/>
            <a:ext cx="9585385" cy="4987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Değerli</a:t>
            </a:r>
            <a:r>
              <a:rPr lang="en-US" sz="2400" b="1" dirty="0" smtClean="0"/>
              <a:t> Erasmus+ </a:t>
            </a:r>
            <a:r>
              <a:rPr lang="en-US" sz="2400" b="1" dirty="0" err="1" smtClean="0"/>
              <a:t>Akademik</a:t>
            </a:r>
            <a:r>
              <a:rPr lang="en-US" sz="2400" b="1" dirty="0" smtClean="0"/>
              <a:t> </a:t>
            </a:r>
            <a:r>
              <a:rPr lang="tr-TR" sz="2400" b="1" dirty="0" smtClean="0"/>
              <a:t>Fakülte/ Bölüm </a:t>
            </a:r>
            <a:r>
              <a:rPr lang="en-US" sz="2400" b="1" dirty="0" err="1" smtClean="0"/>
              <a:t>Koordinatörü</a:t>
            </a:r>
            <a:r>
              <a:rPr lang="en-US" sz="2400" b="1" dirty="0" smtClean="0"/>
              <a:t>,</a:t>
            </a:r>
          </a:p>
          <a:p>
            <a:pPr marL="0" indent="0" algn="just">
              <a:buNone/>
            </a:pPr>
            <a:r>
              <a:rPr lang="tr-TR" sz="2000" dirty="0" smtClean="0"/>
              <a:t>2021 Akademik yılı itibarı ile</a:t>
            </a:r>
            <a:r>
              <a:rPr lang="en-US" sz="2000" dirty="0" smtClean="0"/>
              <a:t> Erasmus+ </a:t>
            </a:r>
            <a:r>
              <a:rPr lang="en-US" sz="2000" dirty="0" err="1" smtClean="0"/>
              <a:t>Öğrenim</a:t>
            </a:r>
            <a:r>
              <a:rPr lang="en-US" sz="2000" dirty="0" smtClean="0"/>
              <a:t> </a:t>
            </a:r>
            <a:r>
              <a:rPr lang="en-US" sz="2000" dirty="0" err="1" smtClean="0"/>
              <a:t>Hareketliliği’ne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kazanan</a:t>
            </a:r>
            <a:r>
              <a:rPr lang="tr-TR" sz="2000" dirty="0"/>
              <a:t> </a:t>
            </a:r>
            <a:r>
              <a:rPr lang="en-US" sz="2000" dirty="0" err="1" smtClean="0"/>
              <a:t>öğrencilerimizin</a:t>
            </a:r>
            <a:r>
              <a:rPr lang="tr-TR" sz="2000" dirty="0" smtClean="0"/>
              <a:t> </a:t>
            </a:r>
            <a:r>
              <a:rPr lang="en-US" sz="2000" dirty="0" smtClean="0"/>
              <a:t>“Learning Agreement” </a:t>
            </a:r>
            <a:r>
              <a:rPr lang="en-US" sz="2000" dirty="0" err="1" smtClean="0"/>
              <a:t>süreçlerini</a:t>
            </a:r>
            <a:r>
              <a:rPr lang="en-US" sz="2000" dirty="0" smtClean="0"/>
              <a:t> </a:t>
            </a:r>
            <a:r>
              <a:rPr lang="en-US" sz="2000" dirty="0" err="1" smtClean="0"/>
              <a:t>tamamlayabilmeleri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Erasmus+ </a:t>
            </a:r>
            <a:r>
              <a:rPr lang="en-US" sz="2000" dirty="0" err="1" smtClean="0"/>
              <a:t>Bölüm</a:t>
            </a:r>
            <a:r>
              <a:rPr lang="tr-TR" sz="2000" dirty="0"/>
              <a:t> </a:t>
            </a:r>
            <a:r>
              <a:rPr lang="en-US" sz="2000" dirty="0" err="1" smtClean="0"/>
              <a:t>Koordinatörleri’nin</a:t>
            </a:r>
            <a:r>
              <a:rPr lang="en-US" sz="2000" dirty="0" smtClean="0"/>
              <a:t> </a:t>
            </a:r>
            <a:r>
              <a:rPr lang="en-US" sz="2000" dirty="0" err="1" smtClean="0"/>
              <a:t>imzasına</a:t>
            </a:r>
            <a:r>
              <a:rPr lang="en-US" sz="2000" dirty="0" smtClean="0"/>
              <a:t> </a:t>
            </a:r>
            <a:r>
              <a:rPr lang="en-US" sz="2000" dirty="0" err="1" smtClean="0"/>
              <a:t>ihtiyaç</a:t>
            </a:r>
            <a:r>
              <a:rPr lang="en-US" sz="2000" dirty="0" smtClean="0"/>
              <a:t> </a:t>
            </a:r>
            <a:r>
              <a:rPr lang="en-US" sz="2000" dirty="0" err="1" smtClean="0"/>
              <a:t>duyulmaktadır</a:t>
            </a:r>
            <a:r>
              <a:rPr lang="en-US" sz="2000" dirty="0" smtClean="0"/>
              <a:t>. Bu </a:t>
            </a:r>
            <a:r>
              <a:rPr lang="en-US" sz="2000" dirty="0" err="1" smtClean="0"/>
              <a:t>yıl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dönem</a:t>
            </a:r>
            <a:r>
              <a:rPr lang="en-US" sz="2000" dirty="0" smtClean="0"/>
              <a:t> </a:t>
            </a:r>
            <a:r>
              <a:rPr lang="en-US" sz="2000" dirty="0" err="1" smtClean="0"/>
              <a:t>itibariyle</a:t>
            </a:r>
            <a:r>
              <a:rPr lang="en-US" sz="2000" dirty="0" smtClean="0"/>
              <a:t> </a:t>
            </a:r>
            <a:r>
              <a:rPr lang="en-US" sz="2000" dirty="0" err="1" smtClean="0"/>
              <a:t>kimi</a:t>
            </a:r>
            <a:r>
              <a:rPr lang="tr-TR" sz="2000" dirty="0"/>
              <a:t> </a:t>
            </a:r>
            <a:r>
              <a:rPr lang="en-US" sz="2000" dirty="0" err="1" smtClean="0"/>
              <a:t>ortak</a:t>
            </a:r>
            <a:r>
              <a:rPr lang="en-US" sz="2000" dirty="0" smtClean="0"/>
              <a:t> </a:t>
            </a:r>
            <a:r>
              <a:rPr lang="en-US" sz="2000" dirty="0" err="1" smtClean="0"/>
              <a:t>üniversitelerimiz</a:t>
            </a:r>
            <a:r>
              <a:rPr lang="en-US" sz="2000" dirty="0" smtClean="0"/>
              <a:t>, AB </a:t>
            </a:r>
            <a:r>
              <a:rPr lang="en-US" sz="2000" dirty="0" err="1" smtClean="0"/>
              <a:t>tarafından</a:t>
            </a:r>
            <a:r>
              <a:rPr lang="en-US" sz="2000" dirty="0" smtClean="0"/>
              <a:t> </a:t>
            </a:r>
            <a:r>
              <a:rPr lang="en-US" sz="2000" dirty="0" err="1" smtClean="0"/>
              <a:t>uygulamaya</a:t>
            </a:r>
            <a:r>
              <a:rPr lang="en-US" sz="2000" dirty="0" smtClean="0"/>
              <a:t> </a:t>
            </a:r>
            <a:r>
              <a:rPr lang="en-US" sz="2000" dirty="0" err="1" smtClean="0"/>
              <a:t>geçirilen</a:t>
            </a:r>
            <a:r>
              <a:rPr lang="en-US" sz="2000" dirty="0" smtClean="0"/>
              <a:t> “</a:t>
            </a:r>
            <a:r>
              <a:rPr lang="en-US" sz="2000" b="1" dirty="0" smtClean="0"/>
              <a:t>Erasmus+ Dashboard</a:t>
            </a:r>
            <a:r>
              <a:rPr lang="en-US" sz="2000" dirty="0" smtClean="0"/>
              <a:t>” </a:t>
            </a:r>
            <a:r>
              <a:rPr lang="en-US" sz="2000" dirty="0" err="1" smtClean="0"/>
              <a:t>ve</a:t>
            </a:r>
            <a:r>
              <a:rPr lang="tr-TR" sz="2000" dirty="0"/>
              <a:t> </a:t>
            </a:r>
            <a:r>
              <a:rPr lang="en-US" sz="2000" dirty="0" smtClean="0"/>
              <a:t>“</a:t>
            </a:r>
            <a:r>
              <a:rPr lang="en-US" sz="2000" b="1" dirty="0" smtClean="0"/>
              <a:t>OLA</a:t>
            </a:r>
            <a:r>
              <a:rPr lang="tr-TR" sz="2000" b="1" dirty="0" smtClean="0"/>
              <a:t>- Online Learning </a:t>
            </a:r>
            <a:r>
              <a:rPr lang="tr-TR" sz="2000" b="1" dirty="0" err="1" smtClean="0"/>
              <a:t>Agreement</a:t>
            </a:r>
            <a:r>
              <a:rPr lang="en-US" sz="2000" dirty="0" smtClean="0"/>
              <a:t>” </a:t>
            </a:r>
            <a:r>
              <a:rPr lang="en-US" sz="2000" dirty="0" err="1" smtClean="0"/>
              <a:t>sistemini</a:t>
            </a:r>
            <a:r>
              <a:rPr lang="en-US" sz="2000" dirty="0" smtClean="0"/>
              <a:t> </a:t>
            </a:r>
            <a:r>
              <a:rPr lang="en-US" sz="2000" dirty="0" err="1" smtClean="0"/>
              <a:t>kullanmaya</a:t>
            </a:r>
            <a:r>
              <a:rPr lang="en-US" sz="2000" dirty="0" smtClean="0"/>
              <a:t> </a:t>
            </a:r>
            <a:r>
              <a:rPr lang="en-US" sz="2000" dirty="0" err="1" smtClean="0"/>
              <a:t>başlamış</a:t>
            </a:r>
            <a:r>
              <a:rPr lang="en-US" sz="2000" dirty="0" smtClean="0"/>
              <a:t> </a:t>
            </a:r>
            <a:r>
              <a:rPr lang="en-US" sz="2000" dirty="0" err="1" smtClean="0"/>
              <a:t>bulunmakta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imza</a:t>
            </a:r>
            <a:r>
              <a:rPr lang="en-US" sz="2000" dirty="0" smtClean="0"/>
              <a:t> </a:t>
            </a:r>
            <a:r>
              <a:rPr lang="en-US" sz="2000" dirty="0" err="1" smtClean="0"/>
              <a:t>işlemleri</a:t>
            </a:r>
            <a:r>
              <a:rPr lang="en-US" sz="2000" dirty="0" smtClean="0"/>
              <a:t> de </a:t>
            </a:r>
            <a:r>
              <a:rPr lang="en-US" sz="2000" dirty="0" err="1" smtClean="0"/>
              <a:t>dahil</a:t>
            </a:r>
            <a:r>
              <a:rPr lang="en-US" sz="2000" dirty="0" smtClean="0"/>
              <a:t> </a:t>
            </a:r>
            <a:r>
              <a:rPr lang="en-US" sz="2000" dirty="0" err="1" smtClean="0"/>
              <a:t>olmak</a:t>
            </a:r>
            <a:r>
              <a:rPr lang="tr-TR" sz="2000" dirty="0"/>
              <a:t> </a:t>
            </a:r>
            <a:r>
              <a:rPr lang="en-US" sz="2000" dirty="0" err="1" smtClean="0"/>
              <a:t>üzere</a:t>
            </a:r>
            <a:r>
              <a:rPr lang="en-US" sz="2000" dirty="0" smtClean="0"/>
              <a:t> Learning Agreement </a:t>
            </a:r>
            <a:r>
              <a:rPr lang="en-US" sz="2000" dirty="0" err="1" smtClean="0"/>
              <a:t>süreçlerini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yürütmektedir</a:t>
            </a:r>
            <a:r>
              <a:rPr lang="en-US" sz="2000" dirty="0" smtClean="0"/>
              <a:t>.</a:t>
            </a:r>
            <a:r>
              <a:rPr lang="tr-TR" sz="2000" dirty="0" smtClean="0"/>
              <a:t> (Bu yeni süreçte Online Learning </a:t>
            </a:r>
            <a:r>
              <a:rPr lang="tr-TR" sz="2000" dirty="0" err="1" smtClean="0"/>
              <a:t>Agreement</a:t>
            </a:r>
            <a:r>
              <a:rPr lang="tr-TR" sz="2000" dirty="0" smtClean="0"/>
              <a:t> belgeleri OLA olarak kısaltılmaktadır.) </a:t>
            </a:r>
          </a:p>
          <a:p>
            <a:pPr marL="0" indent="0" algn="just">
              <a:buNone/>
            </a:pPr>
            <a:r>
              <a:rPr lang="en-US" sz="2000" dirty="0" smtClean="0"/>
              <a:t>Bu </a:t>
            </a:r>
            <a:r>
              <a:rPr lang="en-US" sz="2000" dirty="0" err="1" smtClean="0"/>
              <a:t>doğrultuda</a:t>
            </a:r>
            <a:r>
              <a:rPr lang="en-US" sz="2000" dirty="0" smtClean="0"/>
              <a:t>,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</a:t>
            </a:r>
            <a:r>
              <a:rPr lang="en-US" sz="2000" dirty="0" smtClean="0"/>
              <a:t> </a:t>
            </a:r>
            <a:r>
              <a:rPr lang="en-US" sz="2000" dirty="0" err="1" smtClean="0"/>
              <a:t>kullanan</a:t>
            </a:r>
            <a:r>
              <a:rPr lang="en-US" sz="2000" dirty="0" smtClean="0"/>
              <a:t> </a:t>
            </a:r>
            <a:r>
              <a:rPr lang="en-US" sz="2000" dirty="0" err="1" smtClean="0"/>
              <a:t>üniversitelerde</a:t>
            </a:r>
            <a:r>
              <a:rPr lang="en-US" sz="2000" dirty="0" smtClean="0"/>
              <a:t> </a:t>
            </a:r>
            <a:r>
              <a:rPr lang="en-US" sz="2000" dirty="0" err="1" smtClean="0"/>
              <a:t>öğrenim</a:t>
            </a:r>
            <a:r>
              <a:rPr lang="en-US" sz="2000" dirty="0" smtClean="0"/>
              <a:t> </a:t>
            </a:r>
            <a:r>
              <a:rPr lang="en-US" sz="2000" dirty="0" err="1" smtClean="0"/>
              <a:t>görecek</a:t>
            </a:r>
            <a:r>
              <a:rPr lang="en-US" sz="2000" dirty="0" smtClean="0"/>
              <a:t> </a:t>
            </a:r>
            <a:r>
              <a:rPr lang="en-US" sz="2000" dirty="0" err="1" smtClean="0"/>
              <a:t>olan</a:t>
            </a:r>
            <a:r>
              <a:rPr lang="en-US" sz="2000" dirty="0" smtClean="0"/>
              <a:t> Erasmus</a:t>
            </a:r>
            <a:r>
              <a:rPr lang="tr-TR" sz="2000" dirty="0" smtClean="0"/>
              <a:t> </a:t>
            </a:r>
            <a:r>
              <a:rPr lang="en-US" sz="2000" dirty="0" err="1" smtClean="0"/>
              <a:t>öğrencileriniz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ise</a:t>
            </a:r>
            <a:r>
              <a:rPr lang="en-US" sz="2000" dirty="0" smtClean="0"/>
              <a:t>, </a:t>
            </a:r>
            <a:r>
              <a:rPr lang="en-US" sz="2000" dirty="0" err="1" smtClean="0"/>
              <a:t>Koordinatörlüğümüz</a:t>
            </a:r>
            <a:r>
              <a:rPr lang="en-US" sz="2000" dirty="0" smtClean="0"/>
              <a:t> </a:t>
            </a:r>
            <a:r>
              <a:rPr lang="en-US" sz="2000" dirty="0" err="1" smtClean="0"/>
              <a:t>tarafından</a:t>
            </a:r>
            <a:r>
              <a:rPr lang="en-US" sz="2000" dirty="0" smtClean="0"/>
              <a:t> </a:t>
            </a:r>
            <a:r>
              <a:rPr lang="en-US" sz="2000" dirty="0" err="1" smtClean="0"/>
              <a:t>sizlere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üzerinden</a:t>
            </a:r>
            <a:r>
              <a:rPr lang="tr-TR" sz="2000" dirty="0"/>
              <a:t> </a:t>
            </a:r>
            <a:r>
              <a:rPr lang="tr-TR" sz="2000" dirty="0" smtClean="0"/>
              <a:t>bize görevlendirme sürecinizde bildirdiğiniz e-mail adreslerinize </a:t>
            </a:r>
            <a:r>
              <a:rPr lang="en-US" sz="2000" dirty="0" err="1" smtClean="0"/>
              <a:t>tanımlama</a:t>
            </a:r>
            <a:r>
              <a:rPr lang="en-US" sz="2000" dirty="0" smtClean="0"/>
              <a:t> </a:t>
            </a:r>
            <a:r>
              <a:rPr lang="en-US" sz="2000" dirty="0" err="1" smtClean="0"/>
              <a:t>yapılmış</a:t>
            </a:r>
            <a:r>
              <a:rPr lang="en-US" sz="2000" dirty="0" smtClean="0"/>
              <a:t> </a:t>
            </a:r>
            <a:r>
              <a:rPr lang="en-US" sz="2000" dirty="0" err="1" smtClean="0"/>
              <a:t>bulunmakta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tanımlama</a:t>
            </a:r>
            <a:r>
              <a:rPr lang="en-US" sz="2000" dirty="0" smtClean="0"/>
              <a:t> </a:t>
            </a:r>
            <a:r>
              <a:rPr lang="en-US" sz="2000" dirty="0" err="1" smtClean="0"/>
              <a:t>sonrasında</a:t>
            </a:r>
            <a:r>
              <a:rPr lang="en-US" sz="2000" dirty="0" smtClean="0"/>
              <a:t> </a:t>
            </a:r>
            <a:r>
              <a:rPr lang="en-US" sz="2000" dirty="0" err="1" smtClean="0"/>
              <a:t>aşağıdaki</a:t>
            </a:r>
            <a:r>
              <a:rPr lang="en-US" sz="2000" dirty="0" smtClean="0"/>
              <a:t> </a:t>
            </a:r>
            <a:r>
              <a:rPr lang="en-US" sz="2000" dirty="0" err="1" smtClean="0"/>
              <a:t>adımları</a:t>
            </a:r>
            <a:r>
              <a:rPr lang="en-US" sz="2000" dirty="0" smtClean="0"/>
              <a:t> </a:t>
            </a:r>
            <a:r>
              <a:rPr lang="en-US" sz="2000" dirty="0" err="1" smtClean="0"/>
              <a:t>takip</a:t>
            </a:r>
            <a:r>
              <a:rPr lang="tr-TR" sz="2000" dirty="0"/>
              <a:t> </a:t>
            </a:r>
            <a:r>
              <a:rPr lang="en-US" sz="2000" dirty="0" err="1" smtClean="0"/>
              <a:t>ederek</a:t>
            </a:r>
            <a:r>
              <a:rPr lang="en-US" sz="2000" dirty="0" smtClean="0"/>
              <a:t> </a:t>
            </a:r>
            <a:r>
              <a:rPr lang="en-US" sz="2000" dirty="0" err="1" smtClean="0"/>
              <a:t>öğrencinizin</a:t>
            </a:r>
            <a:r>
              <a:rPr lang="en-US" sz="2000" dirty="0" smtClean="0"/>
              <a:t> </a:t>
            </a:r>
            <a:r>
              <a:rPr lang="tr-TR" sz="2000" dirty="0" smtClean="0"/>
              <a:t>Online </a:t>
            </a:r>
            <a:r>
              <a:rPr lang="en-US" sz="2000" dirty="0" smtClean="0"/>
              <a:t>Learning Agreement</a:t>
            </a:r>
            <a:r>
              <a:rPr lang="tr-TR" sz="2000" dirty="0" smtClean="0"/>
              <a:t>/ OLA</a:t>
            </a:r>
            <a:r>
              <a:rPr lang="en-US" sz="2000" dirty="0" smtClean="0"/>
              <a:t> </a:t>
            </a:r>
            <a:r>
              <a:rPr lang="en-US" sz="2000" dirty="0" err="1" smtClean="0"/>
              <a:t>imza</a:t>
            </a:r>
            <a:r>
              <a:rPr lang="en-US" sz="2000" dirty="0" smtClean="0"/>
              <a:t> </a:t>
            </a:r>
            <a:r>
              <a:rPr lang="en-US" sz="2000" dirty="0" err="1" smtClean="0"/>
              <a:t>sürecini</a:t>
            </a:r>
            <a:r>
              <a:rPr lang="en-US" sz="2000" dirty="0" smtClean="0"/>
              <a:t> </a:t>
            </a:r>
            <a:r>
              <a:rPr lang="en-US" sz="2000" dirty="0" err="1" smtClean="0"/>
              <a:t>tamamlamanız</a:t>
            </a:r>
            <a:r>
              <a:rPr lang="en-US" sz="2000" dirty="0" smtClean="0"/>
              <a:t> </a:t>
            </a:r>
            <a:r>
              <a:rPr lang="en-US" sz="2000" dirty="0" err="1" smtClean="0"/>
              <a:t>beklenmektedir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İşbirliğiniz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için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şimdiden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teşekkür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eder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iyi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çalışmalar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dileriz</a:t>
            </a:r>
            <a:r>
              <a:rPr lang="tr-TR" sz="2000" b="1" dirty="0" smtClean="0"/>
              <a:t>.</a:t>
            </a:r>
          </a:p>
          <a:p>
            <a:pPr marL="0" indent="0" algn="just">
              <a:buNone/>
            </a:pPr>
            <a:r>
              <a:rPr lang="tr-TR" sz="1800" b="1" dirty="0" smtClean="0"/>
              <a:t>NOHU ERASMUS KURUM KOORDİNATÖRLÜĞÜ</a:t>
            </a:r>
            <a:endParaRPr lang="en-US" sz="1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948" y="0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01660" y="365125"/>
            <a:ext cx="8852140" cy="88570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Adım Adım </a:t>
            </a:r>
            <a:r>
              <a:rPr lang="tr-TR" b="1" dirty="0" err="1" smtClean="0">
                <a:solidFill>
                  <a:srgbClr val="00B0F0"/>
                </a:solidFill>
              </a:rPr>
              <a:t>Erasmus</a:t>
            </a:r>
            <a:r>
              <a:rPr lang="tr-TR" b="1" dirty="0" smtClean="0">
                <a:solidFill>
                  <a:srgbClr val="00B0F0"/>
                </a:solidFill>
              </a:rPr>
              <a:t> Dashboard </a:t>
            </a:r>
            <a:r>
              <a:rPr lang="tr-TR" dirty="0" smtClean="0">
                <a:solidFill>
                  <a:srgbClr val="00B0F0"/>
                </a:solidFill>
              </a:rPr>
              <a:t/>
            </a:r>
            <a:br>
              <a:rPr lang="tr-TR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4183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 smtClean="0"/>
              <a:t>İlgili süreç, e-posta kutunuza gelen böyle bir bildirim ile başlamaktadır. Bu e-posta, koordinatörlüğünü üstlendiğiniz bölümde </a:t>
            </a:r>
            <a:r>
              <a:rPr lang="tr-TR" sz="2400" b="1" dirty="0" err="1" smtClean="0"/>
              <a:t>Erasmus</a:t>
            </a:r>
            <a:r>
              <a:rPr lang="tr-TR" sz="2400" b="1" dirty="0" smtClean="0"/>
              <a:t> hareketliliğinden yararlanmaya hak kazanmış öğrencimizin sistem üzerinden «Online Learning </a:t>
            </a:r>
            <a:r>
              <a:rPr lang="tr-TR" sz="2400" b="1" dirty="0" err="1" smtClean="0"/>
              <a:t>Agreement</a:t>
            </a:r>
            <a:r>
              <a:rPr lang="tr-TR" sz="2400" b="1" dirty="0" smtClean="0"/>
              <a:t>» belgesini hazırlamış ve size online imza için gönderdiği anlamını taşımaktadır.</a:t>
            </a:r>
            <a:endParaRPr lang="en-US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576" y="1328469"/>
            <a:ext cx="4762500" cy="48484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" y="0"/>
            <a:ext cx="1536325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27576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3086" y="365125"/>
            <a:ext cx="9300713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</a:rPr>
              <a:t>Adım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AdımErasmus</a:t>
            </a:r>
            <a:r>
              <a:rPr lang="en-US" b="1" dirty="0" smtClean="0">
                <a:solidFill>
                  <a:srgbClr val="00B0F0"/>
                </a:solidFill>
              </a:rPr>
              <a:t> Dashboard (1)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615023" cy="435133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Learning </a:t>
            </a:r>
            <a:r>
              <a:rPr lang="tr-TR" b="1" dirty="0" err="1" smtClean="0"/>
              <a:t>Agreement</a:t>
            </a:r>
            <a:r>
              <a:rPr lang="tr-TR" b="1" dirty="0" smtClean="0"/>
              <a:t> belgesinde yer alan e-posta adresinize Koordinatörlüğümüz tarafından bir tanımlama (erişim izni) işlemi gerçekleştirilmiştir. Bu tanımlama işlemi sonrasında </a:t>
            </a:r>
            <a:r>
              <a:rPr lang="tr-TR" b="1" dirty="0" err="1" smtClean="0"/>
              <a:t>Erasmus</a:t>
            </a:r>
            <a:r>
              <a:rPr lang="tr-TR" b="1" dirty="0" smtClean="0"/>
              <a:t> Dashboard sistemi üzerinden ilgili e-posta adresinize “</a:t>
            </a:r>
            <a:r>
              <a:rPr lang="tr-TR" b="1" dirty="0" err="1" smtClean="0"/>
              <a:t>Confirm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Account</a:t>
            </a:r>
            <a:r>
              <a:rPr lang="tr-TR" b="1" dirty="0" smtClean="0"/>
              <a:t>” başlıklı bir e-posta gelmiş olması gerekmektedir. </a:t>
            </a:r>
          </a:p>
          <a:p>
            <a:r>
              <a:rPr lang="tr-TR" b="1" dirty="0" smtClean="0"/>
              <a:t>Bu e-postayı “gelen” kutunuzda göremiyorsanız eğer “</a:t>
            </a:r>
            <a:r>
              <a:rPr lang="tr-TR" b="1" dirty="0" err="1" smtClean="0"/>
              <a:t>spam</a:t>
            </a:r>
            <a:r>
              <a:rPr lang="tr-TR" b="1" dirty="0" smtClean="0"/>
              <a:t>/</a:t>
            </a:r>
            <a:r>
              <a:rPr lang="tr-TR" b="1" dirty="0" err="1" smtClean="0"/>
              <a:t>junk</a:t>
            </a:r>
            <a:r>
              <a:rPr lang="tr-TR" b="1" dirty="0" smtClean="0"/>
              <a:t>” gelen kutunuzu da kontrol etmenizi öneririz. </a:t>
            </a:r>
          </a:p>
          <a:p>
            <a:r>
              <a:rPr lang="tr-TR" b="1" dirty="0" smtClean="0"/>
              <a:t>Bu e-postayı açarak, içerisinde yer alan “</a:t>
            </a:r>
            <a:r>
              <a:rPr lang="tr-TR" b="1" dirty="0" err="1" smtClean="0"/>
              <a:t>Activate</a:t>
            </a:r>
            <a:r>
              <a:rPr lang="tr-TR" b="1" dirty="0" smtClean="0"/>
              <a:t> </a:t>
            </a:r>
            <a:r>
              <a:rPr lang="tr-TR" b="1" dirty="0" err="1" smtClean="0"/>
              <a:t>Account</a:t>
            </a:r>
            <a:r>
              <a:rPr lang="tr-TR" b="1" dirty="0" smtClean="0"/>
              <a:t>” yazısını tıklayarak ilgili hesabı onaylamanız ve şifrenizi oluşturmanız beklenmektedir. </a:t>
            </a:r>
          </a:p>
          <a:p>
            <a:pPr marL="0" indent="0">
              <a:buNone/>
            </a:pPr>
            <a:r>
              <a:rPr lang="tr-TR" sz="1500" b="1" dirty="0" smtClean="0">
                <a:solidFill>
                  <a:srgbClr val="C00000"/>
                </a:solidFill>
              </a:rPr>
              <a:t>*</a:t>
            </a:r>
            <a:r>
              <a:rPr lang="tr-TR" sz="1500" b="1" dirty="0" smtClean="0"/>
              <a:t> </a:t>
            </a:r>
            <a:r>
              <a:rPr lang="tr-TR" sz="1500" b="1" dirty="0" smtClean="0">
                <a:solidFill>
                  <a:srgbClr val="FF0000"/>
                </a:solidFill>
              </a:rPr>
              <a:t>Sisteme erişim noktasında «Internet Explorer» tarayıcı kullanmamanız önerilmektedir.</a:t>
            </a:r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1690688"/>
            <a:ext cx="4047226" cy="41493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" y="0"/>
            <a:ext cx="1536325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28245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2482" y="365125"/>
            <a:ext cx="9171317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Adım Adım </a:t>
            </a:r>
            <a:r>
              <a:rPr lang="tr-TR" b="1" dirty="0" err="1" smtClean="0">
                <a:solidFill>
                  <a:srgbClr val="00B0F0"/>
                </a:solidFill>
              </a:rPr>
              <a:t>Erasmus</a:t>
            </a:r>
            <a:r>
              <a:rPr lang="tr-TR" b="1" dirty="0" smtClean="0">
                <a:solidFill>
                  <a:srgbClr val="00B0F0"/>
                </a:solidFill>
              </a:rPr>
              <a:t> Dashboard (2)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939" y="1542422"/>
            <a:ext cx="7721628" cy="45219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36325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38024" y="3244334"/>
            <a:ext cx="330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https://www.erasmus</a:t>
            </a:r>
            <a:r>
              <a:rPr lang="tr-TR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dashboard.eu/account/login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17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4242" y="365125"/>
            <a:ext cx="9119558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Adım Adım </a:t>
            </a:r>
            <a:r>
              <a:rPr lang="tr-TR" b="1" dirty="0" err="1" smtClean="0">
                <a:solidFill>
                  <a:srgbClr val="00B0F0"/>
                </a:solidFill>
              </a:rPr>
              <a:t>Erasmus</a:t>
            </a:r>
            <a:r>
              <a:rPr lang="tr-TR" b="1" dirty="0" smtClean="0">
                <a:solidFill>
                  <a:srgbClr val="00B0F0"/>
                </a:solidFill>
              </a:rPr>
              <a:t> Dashboard (3)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3992592" cy="4351338"/>
          </a:xfrm>
        </p:spPr>
        <p:txBody>
          <a:bodyPr/>
          <a:lstStyle/>
          <a:p>
            <a:pPr algn="just"/>
            <a:r>
              <a:rPr lang="tr-TR" b="1" dirty="0" smtClean="0"/>
              <a:t>Sisteme tekrar giriş yaptıktan sonra, sol kısımda yer alan </a:t>
            </a:r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Mobilities</a:t>
            </a:r>
            <a:r>
              <a:rPr lang="tr-TR" b="1" dirty="0" smtClean="0">
                <a:solidFill>
                  <a:srgbClr val="FF0000"/>
                </a:solidFill>
              </a:rPr>
              <a:t> (OLA 3.0)” </a:t>
            </a:r>
            <a:r>
              <a:rPr lang="tr-TR" b="1" dirty="0" smtClean="0"/>
              <a:t>başlığı altında yer alan </a:t>
            </a:r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Outgoing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Students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b="1" dirty="0" smtClean="0"/>
              <a:t>kısmını tıklıyorsunuz,</a:t>
            </a:r>
            <a:endParaRPr lang="en-US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0" y="1282460"/>
            <a:ext cx="5746630" cy="4724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36325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01660" y="365125"/>
            <a:ext cx="8025988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</a:rPr>
              <a:t>Adım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Adım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Erasmus Dashboard (4)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283" y="1690688"/>
            <a:ext cx="8781691" cy="4486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36325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9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1274" y="365125"/>
            <a:ext cx="7962183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Adım Adım </a:t>
            </a:r>
            <a:r>
              <a:rPr lang="tr-TR" b="1" dirty="0" err="1" smtClean="0">
                <a:solidFill>
                  <a:srgbClr val="00B0F0"/>
                </a:solidFill>
              </a:rPr>
              <a:t>Erasmus</a:t>
            </a:r>
            <a:r>
              <a:rPr lang="tr-TR" b="1" dirty="0" smtClean="0">
                <a:solidFill>
                  <a:srgbClr val="00B0F0"/>
                </a:solidFill>
              </a:rPr>
              <a:t> Dashboard (5)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310" y="1825625"/>
            <a:ext cx="8147379" cy="43513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36325" cy="154242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9249" y="108430"/>
            <a:ext cx="8072887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Adım Adım </a:t>
            </a:r>
            <a:r>
              <a:rPr lang="tr-TR" b="1" dirty="0" err="1" smtClean="0">
                <a:solidFill>
                  <a:srgbClr val="00B0F0"/>
                </a:solidFill>
              </a:rPr>
              <a:t>Erasmus</a:t>
            </a:r>
            <a:r>
              <a:rPr lang="tr-TR" b="1" dirty="0" smtClean="0">
                <a:solidFill>
                  <a:srgbClr val="00B0F0"/>
                </a:solidFill>
              </a:rPr>
              <a:t> Dashboard (6)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71" y="1542422"/>
            <a:ext cx="8570792" cy="46305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2049" cy="15424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673" y="0"/>
            <a:ext cx="166435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380</Words>
  <Application>Microsoft Office PowerPoint</Application>
  <PresentationFormat>Geniş ekran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Teması</vt:lpstr>
      <vt:lpstr>AKADEMİK FAKÜLTE / BÖLÜM KOORDİNATÖRLERİ  ERASMUS DASHBOARD İŞLEMLERİ   Niğde Ömer Halisdemir Üniversitesi  Uluslararası İlişkiler Erasmus Kurum Koordinatörlüğü erasmus@ohu.edu.tr </vt:lpstr>
      <vt:lpstr>Akademik Fakülte / Bölüm Koordinatörlere Yönelik Erasmus Dashboard İşlem Basamaklar</vt:lpstr>
      <vt:lpstr>Adım Adım Erasmus Dashboard  </vt:lpstr>
      <vt:lpstr>Adım AdımErasmus Dashboard (1)</vt:lpstr>
      <vt:lpstr>Adım Adım Erasmus Dashboard (2)</vt:lpstr>
      <vt:lpstr>Adım Adım Erasmus Dashboard (3)</vt:lpstr>
      <vt:lpstr>Adım Adım Erasmus Dashboard (4)</vt:lpstr>
      <vt:lpstr>Adım Adım Erasmus Dashboard (5)</vt:lpstr>
      <vt:lpstr>Adım Adım Erasmus Dashboard (6)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Hülya</dc:creator>
  <cp:lastModifiedBy>halil ozdemir</cp:lastModifiedBy>
  <cp:revision>12</cp:revision>
  <dcterms:created xsi:type="dcterms:W3CDTF">2021-05-11T09:27:09Z</dcterms:created>
  <dcterms:modified xsi:type="dcterms:W3CDTF">2021-05-17T11:32:17Z</dcterms:modified>
</cp:coreProperties>
</file>