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96" autoAdjust="0"/>
    <p:restoredTop sz="94660"/>
  </p:normalViewPr>
  <p:slideViewPr>
    <p:cSldViewPr snapToGrid="0">
      <p:cViewPr varScale="1">
        <p:scale>
          <a:sx n="108" d="100"/>
          <a:sy n="108" d="100"/>
        </p:scale>
        <p:origin x="13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a:p>
        </p:txBody>
      </p:sp>
      <p:sp>
        <p:nvSpPr>
          <p:cNvPr id="4" name="Veri Yer Tutucusu 3"/>
          <p:cNvSpPr>
            <a:spLocks noGrp="1"/>
          </p:cNvSpPr>
          <p:nvPr>
            <p:ph type="dt" sz="half" idx="10"/>
          </p:nvPr>
        </p:nvSpPr>
        <p:spPr/>
        <p:txBody>
          <a:bodyPr/>
          <a:lstStyle/>
          <a:p>
            <a:fld id="{31E45203-DFEF-43DC-A1C3-3F70E88A93B0}" type="datetimeFigureOut">
              <a:rPr lang="en-US" smtClean="0"/>
              <a:t>10/20/2023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50A05C07-BA2B-4A7D-B9DB-2EFEF8433F7D}" type="slidenum">
              <a:rPr lang="en-US" smtClean="0"/>
              <a:t>‹#›</a:t>
            </a:fld>
            <a:endParaRPr lang="en-US"/>
          </a:p>
        </p:txBody>
      </p:sp>
    </p:spTree>
    <p:extLst>
      <p:ext uri="{BB962C8B-B14F-4D97-AF65-F5344CB8AC3E}">
        <p14:creationId xmlns:p14="http://schemas.microsoft.com/office/powerpoint/2010/main" val="1805135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31E45203-DFEF-43DC-A1C3-3F70E88A93B0}" type="datetimeFigureOut">
              <a:rPr lang="en-US" smtClean="0"/>
              <a:t>10/20/2023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50A05C07-BA2B-4A7D-B9DB-2EFEF8433F7D}" type="slidenum">
              <a:rPr lang="en-US" smtClean="0"/>
              <a:t>‹#›</a:t>
            </a:fld>
            <a:endParaRPr lang="en-US"/>
          </a:p>
        </p:txBody>
      </p:sp>
    </p:spTree>
    <p:extLst>
      <p:ext uri="{BB962C8B-B14F-4D97-AF65-F5344CB8AC3E}">
        <p14:creationId xmlns:p14="http://schemas.microsoft.com/office/powerpoint/2010/main" val="1237672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31E45203-DFEF-43DC-A1C3-3F70E88A93B0}" type="datetimeFigureOut">
              <a:rPr lang="en-US" smtClean="0"/>
              <a:t>10/20/2023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50A05C07-BA2B-4A7D-B9DB-2EFEF8433F7D}" type="slidenum">
              <a:rPr lang="en-US" smtClean="0"/>
              <a:t>‹#›</a:t>
            </a:fld>
            <a:endParaRPr lang="en-US"/>
          </a:p>
        </p:txBody>
      </p:sp>
    </p:spTree>
    <p:extLst>
      <p:ext uri="{BB962C8B-B14F-4D97-AF65-F5344CB8AC3E}">
        <p14:creationId xmlns:p14="http://schemas.microsoft.com/office/powerpoint/2010/main" val="2869890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31E45203-DFEF-43DC-A1C3-3F70E88A93B0}" type="datetimeFigureOut">
              <a:rPr lang="en-US" smtClean="0"/>
              <a:t>10/20/2023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50A05C07-BA2B-4A7D-B9DB-2EFEF8433F7D}" type="slidenum">
              <a:rPr lang="en-US" smtClean="0"/>
              <a:t>‹#›</a:t>
            </a:fld>
            <a:endParaRPr lang="en-US"/>
          </a:p>
        </p:txBody>
      </p:sp>
    </p:spTree>
    <p:extLst>
      <p:ext uri="{BB962C8B-B14F-4D97-AF65-F5344CB8AC3E}">
        <p14:creationId xmlns:p14="http://schemas.microsoft.com/office/powerpoint/2010/main" val="1470398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31E45203-DFEF-43DC-A1C3-3F70E88A93B0}" type="datetimeFigureOut">
              <a:rPr lang="en-US" smtClean="0"/>
              <a:t>10/20/2023</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50A05C07-BA2B-4A7D-B9DB-2EFEF8433F7D}" type="slidenum">
              <a:rPr lang="en-US" smtClean="0"/>
              <a:t>‹#›</a:t>
            </a:fld>
            <a:endParaRPr lang="en-US"/>
          </a:p>
        </p:txBody>
      </p:sp>
    </p:spTree>
    <p:extLst>
      <p:ext uri="{BB962C8B-B14F-4D97-AF65-F5344CB8AC3E}">
        <p14:creationId xmlns:p14="http://schemas.microsoft.com/office/powerpoint/2010/main" val="3388908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31E45203-DFEF-43DC-A1C3-3F70E88A93B0}" type="datetimeFigureOut">
              <a:rPr lang="en-US" smtClean="0"/>
              <a:t>10/20/2023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50A05C07-BA2B-4A7D-B9DB-2EFEF8433F7D}" type="slidenum">
              <a:rPr lang="en-US" smtClean="0"/>
              <a:t>‹#›</a:t>
            </a:fld>
            <a:endParaRPr lang="en-US"/>
          </a:p>
        </p:txBody>
      </p:sp>
    </p:spTree>
    <p:extLst>
      <p:ext uri="{BB962C8B-B14F-4D97-AF65-F5344CB8AC3E}">
        <p14:creationId xmlns:p14="http://schemas.microsoft.com/office/powerpoint/2010/main" val="1352878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31E45203-DFEF-43DC-A1C3-3F70E88A93B0}" type="datetimeFigureOut">
              <a:rPr lang="en-US" smtClean="0"/>
              <a:t>10/20/2023</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50A05C07-BA2B-4A7D-B9DB-2EFEF8433F7D}" type="slidenum">
              <a:rPr lang="en-US" smtClean="0"/>
              <a:t>‹#›</a:t>
            </a:fld>
            <a:endParaRPr lang="en-US"/>
          </a:p>
        </p:txBody>
      </p:sp>
    </p:spTree>
    <p:extLst>
      <p:ext uri="{BB962C8B-B14F-4D97-AF65-F5344CB8AC3E}">
        <p14:creationId xmlns:p14="http://schemas.microsoft.com/office/powerpoint/2010/main" val="3409929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31E45203-DFEF-43DC-A1C3-3F70E88A93B0}" type="datetimeFigureOut">
              <a:rPr lang="en-US" smtClean="0"/>
              <a:t>10/20/2023</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50A05C07-BA2B-4A7D-B9DB-2EFEF8433F7D}" type="slidenum">
              <a:rPr lang="en-US" smtClean="0"/>
              <a:t>‹#›</a:t>
            </a:fld>
            <a:endParaRPr lang="en-US"/>
          </a:p>
        </p:txBody>
      </p:sp>
    </p:spTree>
    <p:extLst>
      <p:ext uri="{BB962C8B-B14F-4D97-AF65-F5344CB8AC3E}">
        <p14:creationId xmlns:p14="http://schemas.microsoft.com/office/powerpoint/2010/main" val="525089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1E45203-DFEF-43DC-A1C3-3F70E88A93B0}" type="datetimeFigureOut">
              <a:rPr lang="en-US" smtClean="0"/>
              <a:t>10/20/2023</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50A05C07-BA2B-4A7D-B9DB-2EFEF8433F7D}" type="slidenum">
              <a:rPr lang="en-US" smtClean="0"/>
              <a:t>‹#›</a:t>
            </a:fld>
            <a:endParaRPr lang="en-US"/>
          </a:p>
        </p:txBody>
      </p:sp>
    </p:spTree>
    <p:extLst>
      <p:ext uri="{BB962C8B-B14F-4D97-AF65-F5344CB8AC3E}">
        <p14:creationId xmlns:p14="http://schemas.microsoft.com/office/powerpoint/2010/main" val="103825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31E45203-DFEF-43DC-A1C3-3F70E88A93B0}" type="datetimeFigureOut">
              <a:rPr lang="en-US" smtClean="0"/>
              <a:t>10/20/2023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50A05C07-BA2B-4A7D-B9DB-2EFEF8433F7D}" type="slidenum">
              <a:rPr lang="en-US" smtClean="0"/>
              <a:t>‹#›</a:t>
            </a:fld>
            <a:endParaRPr lang="en-US"/>
          </a:p>
        </p:txBody>
      </p:sp>
    </p:spTree>
    <p:extLst>
      <p:ext uri="{BB962C8B-B14F-4D97-AF65-F5344CB8AC3E}">
        <p14:creationId xmlns:p14="http://schemas.microsoft.com/office/powerpoint/2010/main" val="1972653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31E45203-DFEF-43DC-A1C3-3F70E88A93B0}" type="datetimeFigureOut">
              <a:rPr lang="en-US" smtClean="0"/>
              <a:t>10/20/2023</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50A05C07-BA2B-4A7D-B9DB-2EFEF8433F7D}" type="slidenum">
              <a:rPr lang="en-US" smtClean="0"/>
              <a:t>‹#›</a:t>
            </a:fld>
            <a:endParaRPr lang="en-US"/>
          </a:p>
        </p:txBody>
      </p:sp>
    </p:spTree>
    <p:extLst>
      <p:ext uri="{BB962C8B-B14F-4D97-AF65-F5344CB8AC3E}">
        <p14:creationId xmlns:p14="http://schemas.microsoft.com/office/powerpoint/2010/main" val="74024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45203-DFEF-43DC-A1C3-3F70E88A93B0}" type="datetimeFigureOut">
              <a:rPr lang="en-US" smtClean="0"/>
              <a:t>10/20/2023</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05C07-BA2B-4A7D-B9DB-2EFEF8433F7D}" type="slidenum">
              <a:rPr lang="en-US" smtClean="0"/>
              <a:t>‹#›</a:t>
            </a:fld>
            <a:endParaRPr lang="en-US"/>
          </a:p>
        </p:txBody>
      </p:sp>
    </p:spTree>
    <p:extLst>
      <p:ext uri="{BB962C8B-B14F-4D97-AF65-F5344CB8AC3E}">
        <p14:creationId xmlns:p14="http://schemas.microsoft.com/office/powerpoint/2010/main" val="2378771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erasmus@ohu.edu.tr" TargetMode="Externa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mailto:erasmus@ohu.edu.tr" TargetMode="External"/><Relationship Id="rId5"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ww.erasmus-dashboard.eu/account/login" TargetMode="External"/><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van 8"/>
          <p:cNvSpPr>
            <a:spLocks noGrp="1"/>
          </p:cNvSpPr>
          <p:nvPr>
            <p:ph type="title"/>
          </p:nvPr>
        </p:nvSpPr>
        <p:spPr>
          <a:xfrm>
            <a:off x="1166004" y="3985403"/>
            <a:ext cx="10515600" cy="2648309"/>
          </a:xfrm>
        </p:spPr>
        <p:txBody>
          <a:bodyPr>
            <a:normAutofit/>
          </a:bodyPr>
          <a:lstStyle/>
          <a:p>
            <a:pPr algn="ctr"/>
            <a:r>
              <a:rPr lang="en-US" sz="2400" b="1" dirty="0">
                <a:solidFill>
                  <a:srgbClr val="00B0F0"/>
                </a:solidFill>
                <a:latin typeface="Arial Black" panose="020B0A04020102020204" pitchFamily="34" charset="0"/>
              </a:rPr>
              <a:t>ACADEMIC FACULTY / DEPARTMENT COORDINATORS ERASMUS DASHBOARD TRANSACTIONS</a:t>
            </a:r>
            <a:br>
              <a:rPr lang="tr-TR" sz="2400" b="1" dirty="0">
                <a:latin typeface="Arial Black" panose="020B0A04020102020204" pitchFamily="34" charset="0"/>
              </a:rPr>
            </a:br>
            <a:r>
              <a:rPr lang="tr-TR" sz="1600" b="1" dirty="0">
                <a:latin typeface="Arial Black" panose="020B0A04020102020204" pitchFamily="34" charset="0"/>
              </a:rPr>
              <a:t>Niğde Ömer </a:t>
            </a:r>
            <a:r>
              <a:rPr lang="tr-TR" sz="1600" b="1" dirty="0" err="1">
                <a:latin typeface="Arial Black" panose="020B0A04020102020204" pitchFamily="34" charset="0"/>
              </a:rPr>
              <a:t>Halisdemir</a:t>
            </a:r>
            <a:r>
              <a:rPr lang="tr-TR" sz="1600" b="1" dirty="0">
                <a:latin typeface="Arial Black" panose="020B0A04020102020204" pitchFamily="34" charset="0"/>
              </a:rPr>
              <a:t> </a:t>
            </a:r>
            <a:r>
              <a:rPr lang="tr-TR" sz="1600" b="1" dirty="0" err="1">
                <a:latin typeface="Arial Black" panose="020B0A04020102020204" pitchFamily="34" charset="0"/>
              </a:rPr>
              <a:t>University</a:t>
            </a:r>
            <a:r>
              <a:rPr lang="tr-TR" sz="1600" b="1" dirty="0">
                <a:latin typeface="Arial Black" panose="020B0A04020102020204" pitchFamily="34" charset="0"/>
              </a:rPr>
              <a:t> </a:t>
            </a:r>
            <a:br>
              <a:rPr lang="tr-TR" sz="1600" b="1" dirty="0">
                <a:latin typeface="Arial Black" panose="020B0A04020102020204" pitchFamily="34" charset="0"/>
              </a:rPr>
            </a:br>
            <a:r>
              <a:rPr lang="tr-TR" sz="1600" b="1" dirty="0">
                <a:latin typeface="Arial Black" panose="020B0A04020102020204" pitchFamily="34" charset="0"/>
              </a:rPr>
              <a:t>International </a:t>
            </a:r>
            <a:r>
              <a:rPr lang="tr-TR" sz="1600" b="1" dirty="0" err="1">
                <a:latin typeface="Arial Black" panose="020B0A04020102020204" pitchFamily="34" charset="0"/>
              </a:rPr>
              <a:t>Relations</a:t>
            </a:r>
            <a:r>
              <a:rPr lang="tr-TR" sz="1600" b="1" dirty="0">
                <a:latin typeface="Arial Black" panose="020B0A04020102020204" pitchFamily="34" charset="0"/>
              </a:rPr>
              <a:t> Office </a:t>
            </a:r>
            <a:r>
              <a:rPr lang="tr-TR" sz="1600" b="1" dirty="0" err="1">
                <a:latin typeface="Arial Black" panose="020B0A04020102020204" pitchFamily="34" charset="0"/>
              </a:rPr>
              <a:t>Erasmus</a:t>
            </a:r>
            <a:r>
              <a:rPr lang="tr-TR" sz="1600" b="1" dirty="0">
                <a:latin typeface="Arial Black" panose="020B0A04020102020204" pitchFamily="34" charset="0"/>
              </a:rPr>
              <a:t> </a:t>
            </a:r>
            <a:r>
              <a:rPr lang="tr-TR" sz="1600" b="1" dirty="0" err="1">
                <a:latin typeface="Arial Black" panose="020B0A04020102020204" pitchFamily="34" charset="0"/>
              </a:rPr>
              <a:t>Institutional</a:t>
            </a:r>
            <a:r>
              <a:rPr lang="tr-TR" sz="1600" b="1" dirty="0">
                <a:latin typeface="Arial Black" panose="020B0A04020102020204" pitchFamily="34" charset="0"/>
              </a:rPr>
              <a:t> </a:t>
            </a:r>
            <a:r>
              <a:rPr lang="tr-TR" sz="1600" b="1" dirty="0" err="1">
                <a:latin typeface="Arial Black" panose="020B0A04020102020204" pitchFamily="34" charset="0"/>
              </a:rPr>
              <a:t>Coordinate</a:t>
            </a:r>
            <a:br>
              <a:rPr lang="tr-TR" sz="1600" b="1" dirty="0">
                <a:latin typeface="Arial Black" panose="020B0A04020102020204" pitchFamily="34" charset="0"/>
              </a:rPr>
            </a:br>
            <a:r>
              <a:rPr lang="tr-TR" sz="1600" b="1" dirty="0">
                <a:latin typeface="Arial Black" panose="020B0A04020102020204" pitchFamily="34" charset="0"/>
                <a:hlinkClick r:id="rId2"/>
              </a:rPr>
              <a:t>erasmus@ohu.edu.tr</a:t>
            </a:r>
            <a:r>
              <a:rPr lang="tr-TR" sz="1600" b="1" dirty="0">
                <a:latin typeface="Arial Black" panose="020B0A04020102020204" pitchFamily="34" charset="0"/>
              </a:rPr>
              <a:t> </a:t>
            </a:r>
            <a:endParaRPr lang="en-US" sz="1600" b="1" dirty="0">
              <a:latin typeface="Arial Black" panose="020B0A04020102020204" pitchFamily="34" charset="0"/>
            </a:endParaRPr>
          </a:p>
        </p:txBody>
      </p:sp>
      <p:pic>
        <p:nvPicPr>
          <p:cNvPr id="10" name="Resim 9"/>
          <p:cNvPicPr>
            <a:picLocks noChangeAspect="1"/>
          </p:cNvPicPr>
          <p:nvPr/>
        </p:nvPicPr>
        <p:blipFill>
          <a:blip r:embed="rId3"/>
          <a:stretch>
            <a:fillRect/>
          </a:stretch>
        </p:blipFill>
        <p:spPr>
          <a:xfrm>
            <a:off x="10302276" y="1"/>
            <a:ext cx="1889724" cy="1058172"/>
          </a:xfrm>
          <a:prstGeom prst="rect">
            <a:avLst/>
          </a:prstGeom>
        </p:spPr>
      </p:pic>
      <p:pic>
        <p:nvPicPr>
          <p:cNvPr id="13" name="Resim 12"/>
          <p:cNvPicPr>
            <a:picLocks noChangeAspect="1"/>
          </p:cNvPicPr>
          <p:nvPr/>
        </p:nvPicPr>
        <p:blipFill>
          <a:blip r:embed="rId4"/>
          <a:stretch>
            <a:fillRect/>
          </a:stretch>
        </p:blipFill>
        <p:spPr>
          <a:xfrm>
            <a:off x="3441940" y="293298"/>
            <a:ext cx="4934310" cy="3985404"/>
          </a:xfrm>
          <a:prstGeom prst="rect">
            <a:avLst/>
          </a:prstGeom>
        </p:spPr>
      </p:pic>
      <p:pic>
        <p:nvPicPr>
          <p:cNvPr id="14" name="Resim 13"/>
          <p:cNvPicPr>
            <a:picLocks noChangeAspect="1"/>
          </p:cNvPicPr>
          <p:nvPr/>
        </p:nvPicPr>
        <p:blipFill>
          <a:blip r:embed="rId5"/>
          <a:stretch>
            <a:fillRect/>
          </a:stretch>
        </p:blipFill>
        <p:spPr>
          <a:xfrm>
            <a:off x="5289704" y="6260540"/>
            <a:ext cx="1664352" cy="597460"/>
          </a:xfrm>
          <a:prstGeom prst="rect">
            <a:avLst/>
          </a:prstGeom>
        </p:spPr>
      </p:pic>
      <p:pic>
        <p:nvPicPr>
          <p:cNvPr id="15" name="Resim 14"/>
          <p:cNvPicPr>
            <a:picLocks noChangeAspect="1"/>
          </p:cNvPicPr>
          <p:nvPr/>
        </p:nvPicPr>
        <p:blipFill>
          <a:blip r:embed="rId6"/>
          <a:stretch>
            <a:fillRect/>
          </a:stretch>
        </p:blipFill>
        <p:spPr>
          <a:xfrm>
            <a:off x="-1" y="67313"/>
            <a:ext cx="1897811" cy="990860"/>
          </a:xfrm>
          <a:prstGeom prst="rect">
            <a:avLst/>
          </a:prstGeom>
        </p:spPr>
      </p:pic>
    </p:spTree>
    <p:extLst>
      <p:ext uri="{BB962C8B-B14F-4D97-AF65-F5344CB8AC3E}">
        <p14:creationId xmlns:p14="http://schemas.microsoft.com/office/powerpoint/2010/main" val="2516084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153012" y="1168503"/>
            <a:ext cx="5014211" cy="4685625"/>
          </a:xfrm>
          <a:prstGeom prst="rect">
            <a:avLst/>
          </a:prstGeom>
        </p:spPr>
      </p:pic>
      <p:pic>
        <p:nvPicPr>
          <p:cNvPr id="7" name="Resim 6"/>
          <p:cNvPicPr>
            <a:picLocks noChangeAspect="1"/>
          </p:cNvPicPr>
          <p:nvPr/>
        </p:nvPicPr>
        <p:blipFill>
          <a:blip r:embed="rId3"/>
          <a:stretch>
            <a:fillRect/>
          </a:stretch>
        </p:blipFill>
        <p:spPr>
          <a:xfrm>
            <a:off x="10850764" y="0"/>
            <a:ext cx="1341236" cy="707197"/>
          </a:xfrm>
          <a:prstGeom prst="rect">
            <a:avLst/>
          </a:prstGeom>
        </p:spPr>
      </p:pic>
      <p:pic>
        <p:nvPicPr>
          <p:cNvPr id="8" name="Resim 7"/>
          <p:cNvPicPr>
            <a:picLocks noChangeAspect="1"/>
          </p:cNvPicPr>
          <p:nvPr/>
        </p:nvPicPr>
        <p:blipFill>
          <a:blip r:embed="rId4"/>
          <a:stretch>
            <a:fillRect/>
          </a:stretch>
        </p:blipFill>
        <p:spPr>
          <a:xfrm>
            <a:off x="9509528" y="0"/>
            <a:ext cx="1341236" cy="719390"/>
          </a:xfrm>
          <a:prstGeom prst="rect">
            <a:avLst/>
          </a:prstGeom>
        </p:spPr>
      </p:pic>
      <p:pic>
        <p:nvPicPr>
          <p:cNvPr id="9" name="Resim 8"/>
          <p:cNvPicPr>
            <a:picLocks noChangeAspect="1"/>
          </p:cNvPicPr>
          <p:nvPr/>
        </p:nvPicPr>
        <p:blipFill>
          <a:blip r:embed="rId5"/>
          <a:stretch>
            <a:fillRect/>
          </a:stretch>
        </p:blipFill>
        <p:spPr>
          <a:xfrm>
            <a:off x="10018588" y="707197"/>
            <a:ext cx="1664352" cy="597460"/>
          </a:xfrm>
          <a:prstGeom prst="rect">
            <a:avLst/>
          </a:prstGeom>
        </p:spPr>
      </p:pic>
      <p:sp>
        <p:nvSpPr>
          <p:cNvPr id="10" name="İçerik Yer Tutucusu 9"/>
          <p:cNvSpPr>
            <a:spLocks noGrp="1"/>
          </p:cNvSpPr>
          <p:nvPr>
            <p:ph idx="1"/>
          </p:nvPr>
        </p:nvSpPr>
        <p:spPr>
          <a:xfrm>
            <a:off x="5874609" y="2199735"/>
            <a:ext cx="4408078" cy="3977227"/>
          </a:xfrm>
        </p:spPr>
        <p:txBody>
          <a:bodyPr/>
          <a:lstStyle/>
          <a:p>
            <a:pPr marL="0" indent="0" algn="ctr">
              <a:buNone/>
            </a:pPr>
            <a:br>
              <a:rPr lang="en-US" dirty="0"/>
            </a:br>
            <a:r>
              <a:rPr lang="en-US" b="1" dirty="0" err="1">
                <a:solidFill>
                  <a:srgbClr val="00B0F0"/>
                </a:solidFill>
              </a:rPr>
              <a:t>Niğde</a:t>
            </a:r>
            <a:r>
              <a:rPr lang="en-US" b="1" dirty="0">
                <a:solidFill>
                  <a:srgbClr val="00B0F0"/>
                </a:solidFill>
              </a:rPr>
              <a:t> </a:t>
            </a:r>
            <a:r>
              <a:rPr lang="en-US" b="1" dirty="0" err="1">
                <a:solidFill>
                  <a:srgbClr val="00B0F0"/>
                </a:solidFill>
              </a:rPr>
              <a:t>Ömer</a:t>
            </a:r>
            <a:r>
              <a:rPr lang="en-US" b="1" dirty="0">
                <a:solidFill>
                  <a:srgbClr val="00B0F0"/>
                </a:solidFill>
              </a:rPr>
              <a:t> </a:t>
            </a:r>
            <a:r>
              <a:rPr lang="en-US" b="1" dirty="0" err="1">
                <a:solidFill>
                  <a:srgbClr val="00B0F0"/>
                </a:solidFill>
              </a:rPr>
              <a:t>Halisdemir</a:t>
            </a:r>
            <a:r>
              <a:rPr lang="en-US" b="1" dirty="0">
                <a:solidFill>
                  <a:srgbClr val="00B0F0"/>
                </a:solidFill>
              </a:rPr>
              <a:t> </a:t>
            </a:r>
            <a:r>
              <a:rPr lang="tr-TR" b="1" dirty="0" err="1">
                <a:solidFill>
                  <a:srgbClr val="00B0F0"/>
                </a:solidFill>
              </a:rPr>
              <a:t>University</a:t>
            </a:r>
            <a:r>
              <a:rPr lang="tr-TR" b="1" dirty="0">
                <a:solidFill>
                  <a:srgbClr val="00B0F0"/>
                </a:solidFill>
              </a:rPr>
              <a:t> </a:t>
            </a:r>
            <a:br>
              <a:rPr lang="en-US" b="1" dirty="0">
                <a:solidFill>
                  <a:srgbClr val="00B0F0"/>
                </a:solidFill>
              </a:rPr>
            </a:br>
            <a:r>
              <a:rPr lang="tr-TR" b="1" dirty="0">
                <a:solidFill>
                  <a:srgbClr val="00B0F0"/>
                </a:solidFill>
              </a:rPr>
              <a:t>International </a:t>
            </a:r>
            <a:r>
              <a:rPr lang="tr-TR" b="1" dirty="0" err="1">
                <a:solidFill>
                  <a:srgbClr val="00B0F0"/>
                </a:solidFill>
              </a:rPr>
              <a:t>Relations</a:t>
            </a:r>
            <a:r>
              <a:rPr lang="tr-TR" b="1" dirty="0">
                <a:solidFill>
                  <a:srgbClr val="00B0F0"/>
                </a:solidFill>
              </a:rPr>
              <a:t> </a:t>
            </a:r>
            <a:r>
              <a:rPr lang="tr-TR" b="1" dirty="0" err="1">
                <a:solidFill>
                  <a:srgbClr val="00B0F0"/>
                </a:solidFill>
              </a:rPr>
              <a:t>Erasmus</a:t>
            </a:r>
            <a:r>
              <a:rPr lang="tr-TR" b="1" dirty="0">
                <a:solidFill>
                  <a:srgbClr val="00B0F0"/>
                </a:solidFill>
              </a:rPr>
              <a:t> </a:t>
            </a:r>
            <a:r>
              <a:rPr lang="tr-TR" b="1" dirty="0" err="1">
                <a:solidFill>
                  <a:srgbClr val="00B0F0"/>
                </a:solidFill>
              </a:rPr>
              <a:t>Coordination</a:t>
            </a:r>
            <a:r>
              <a:rPr lang="tr-TR" b="1" dirty="0">
                <a:solidFill>
                  <a:srgbClr val="00B0F0"/>
                </a:solidFill>
              </a:rPr>
              <a:t> Office</a:t>
            </a:r>
            <a:br>
              <a:rPr lang="en-US" b="1" dirty="0">
                <a:solidFill>
                  <a:srgbClr val="00B0F0"/>
                </a:solidFill>
              </a:rPr>
            </a:br>
            <a:r>
              <a:rPr lang="en-US" b="1" dirty="0">
                <a:hlinkClick r:id="rId6"/>
              </a:rPr>
              <a:t>erasmus@ohu.edu.tr</a:t>
            </a:r>
            <a:r>
              <a:rPr lang="tr-TR" b="1" dirty="0"/>
              <a:t> </a:t>
            </a:r>
          </a:p>
          <a:p>
            <a:pPr marL="0" indent="0" algn="ctr">
              <a:buNone/>
            </a:pPr>
            <a:r>
              <a:rPr lang="tr-TR" b="1" dirty="0"/>
              <a:t>+903882252148</a:t>
            </a:r>
            <a:r>
              <a:rPr lang="en-US" b="1" dirty="0"/>
              <a:t> </a:t>
            </a:r>
          </a:p>
        </p:txBody>
      </p:sp>
    </p:spTree>
    <p:extLst>
      <p:ext uri="{BB962C8B-B14F-4D97-AF65-F5344CB8AC3E}">
        <p14:creationId xmlns:p14="http://schemas.microsoft.com/office/powerpoint/2010/main" val="3237515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1" y="0"/>
            <a:ext cx="1406106" cy="1411686"/>
          </a:xfrm>
          <a:prstGeom prst="rect">
            <a:avLst/>
          </a:prstGeom>
        </p:spPr>
      </p:pic>
      <p:sp>
        <p:nvSpPr>
          <p:cNvPr id="2" name="Unvan 1"/>
          <p:cNvSpPr>
            <a:spLocks noGrp="1"/>
          </p:cNvSpPr>
          <p:nvPr>
            <p:ph type="title"/>
          </p:nvPr>
        </p:nvSpPr>
        <p:spPr>
          <a:xfrm>
            <a:off x="2001328" y="552091"/>
            <a:ext cx="9352472" cy="1138597"/>
          </a:xfrm>
        </p:spPr>
        <p:txBody>
          <a:bodyPr>
            <a:noAutofit/>
          </a:bodyPr>
          <a:lstStyle/>
          <a:p>
            <a:pPr algn="ctr"/>
            <a:r>
              <a:rPr lang="en-US" sz="2400" b="1" dirty="0">
                <a:solidFill>
                  <a:srgbClr val="00B0F0"/>
                </a:solidFill>
                <a:latin typeface="Arial Black" panose="020B0A04020102020204" pitchFamily="34" charset="0"/>
              </a:rPr>
              <a:t>Erasmus Dashboard Process Steps for Academic Faculty / Department Coordinators</a:t>
            </a:r>
          </a:p>
        </p:txBody>
      </p:sp>
      <p:sp>
        <p:nvSpPr>
          <p:cNvPr id="3" name="İçerik Yer Tutucusu 2"/>
          <p:cNvSpPr>
            <a:spLocks noGrp="1"/>
          </p:cNvSpPr>
          <p:nvPr>
            <p:ph idx="1"/>
          </p:nvPr>
        </p:nvSpPr>
        <p:spPr>
          <a:xfrm>
            <a:off x="1242204" y="1542422"/>
            <a:ext cx="10111596" cy="5108544"/>
          </a:xfrm>
        </p:spPr>
        <p:txBody>
          <a:bodyPr>
            <a:noAutofit/>
          </a:bodyPr>
          <a:lstStyle/>
          <a:p>
            <a:pPr marL="0" indent="0" algn="ctr">
              <a:buNone/>
            </a:pPr>
            <a:r>
              <a:rPr lang="en-US" sz="2400" b="1" dirty="0"/>
              <a:t>Dear Erasmus+ Academic Faculty / Department Coordinator,</a:t>
            </a:r>
            <a:endParaRPr lang="tr-TR" sz="2400" b="1" dirty="0"/>
          </a:p>
          <a:p>
            <a:pPr marL="0" indent="0" algn="just">
              <a:buNone/>
            </a:pPr>
            <a:r>
              <a:rPr lang="en-US" sz="2400" dirty="0"/>
              <a:t>As of the 2021 Academic Year, the signature of Erasmus+ Department Coordinators is required for our students who are eligible for Erasmus+ Learning Mobility to complete the "Learning Agreement" processes. As of this year and semester, some of our partner universities have started to use the "Erasmus+ Dashboard" and "OLA- Online Learning Agreement" system implemented by the EU and carry out the Learning Agreement processes online, including signature procedures. (In this new process, Online Learning Agreement documents are abbreviated as OLA). In this direction, if you have Erasmus students who will study at universities using this system,</a:t>
            </a:r>
            <a:r>
              <a:rPr lang="tr-TR" sz="2400" dirty="0"/>
              <a:t> </a:t>
            </a:r>
            <a:r>
              <a:rPr lang="tr-TR" sz="2400" dirty="0" err="1"/>
              <a:t>the</a:t>
            </a:r>
            <a:r>
              <a:rPr lang="tr-TR" sz="2400" dirty="0"/>
              <a:t> </a:t>
            </a:r>
            <a:r>
              <a:rPr lang="tr-TR" sz="2400" dirty="0" err="1"/>
              <a:t>office</a:t>
            </a:r>
            <a:r>
              <a:rPr lang="en-US" sz="2400" dirty="0"/>
              <a:t> has defined your e-mail addresses that you notified us in your assignment process through the system and after this definition, you are expected to complete the Online Learning Agreement / OLA signature process of your student by following the steps </a:t>
            </a:r>
            <a:r>
              <a:rPr lang="en-US" sz="2400" dirty="0" err="1"/>
              <a:t>below.Thank</a:t>
            </a:r>
            <a:r>
              <a:rPr lang="en-US" sz="2400" dirty="0"/>
              <a:t> you in advance for your cooperation and we wish you good work.</a:t>
            </a:r>
            <a:endParaRPr lang="tr-TR" sz="2400" dirty="0"/>
          </a:p>
        </p:txBody>
      </p:sp>
      <p:pic>
        <p:nvPicPr>
          <p:cNvPr id="6" name="Resim 5"/>
          <p:cNvPicPr>
            <a:picLocks noChangeAspect="1"/>
          </p:cNvPicPr>
          <p:nvPr/>
        </p:nvPicPr>
        <p:blipFill>
          <a:blip r:embed="rId3"/>
          <a:stretch>
            <a:fillRect/>
          </a:stretch>
        </p:blipFill>
        <p:spPr>
          <a:xfrm>
            <a:off x="10594948" y="0"/>
            <a:ext cx="1664352" cy="597460"/>
          </a:xfrm>
          <a:prstGeom prst="rect">
            <a:avLst/>
          </a:prstGeom>
        </p:spPr>
      </p:pic>
    </p:spTree>
    <p:extLst>
      <p:ext uri="{BB962C8B-B14F-4D97-AF65-F5344CB8AC3E}">
        <p14:creationId xmlns:p14="http://schemas.microsoft.com/office/powerpoint/2010/main" val="2592898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30724" y="414068"/>
            <a:ext cx="6357668" cy="914401"/>
          </a:xfrm>
        </p:spPr>
        <p:txBody>
          <a:bodyPr>
            <a:normAutofit fontScale="90000"/>
          </a:bodyPr>
          <a:lstStyle/>
          <a:p>
            <a:r>
              <a:rPr lang="tr-TR" sz="3600" b="1" dirty="0">
                <a:solidFill>
                  <a:srgbClr val="00B0F0"/>
                </a:solidFill>
              </a:rPr>
              <a:t>Step </a:t>
            </a:r>
            <a:r>
              <a:rPr lang="tr-TR" sz="3600" b="1" dirty="0" err="1">
                <a:solidFill>
                  <a:srgbClr val="00B0F0"/>
                </a:solidFill>
              </a:rPr>
              <a:t>by</a:t>
            </a:r>
            <a:r>
              <a:rPr lang="tr-TR" sz="3600" b="1" dirty="0">
                <a:solidFill>
                  <a:srgbClr val="00B0F0"/>
                </a:solidFill>
              </a:rPr>
              <a:t> Step «</a:t>
            </a:r>
            <a:r>
              <a:rPr lang="tr-TR" sz="3600" b="1" dirty="0" err="1">
                <a:solidFill>
                  <a:srgbClr val="00B0F0"/>
                </a:solidFill>
              </a:rPr>
              <a:t>Erasmus</a:t>
            </a:r>
            <a:r>
              <a:rPr lang="tr-TR" sz="3600" b="1" dirty="0">
                <a:solidFill>
                  <a:srgbClr val="00B0F0"/>
                </a:solidFill>
              </a:rPr>
              <a:t> Dashboard» </a:t>
            </a:r>
            <a:br>
              <a:rPr lang="tr-TR" dirty="0">
                <a:solidFill>
                  <a:srgbClr val="00B0F0"/>
                </a:solidFill>
              </a:rPr>
            </a:br>
            <a:endParaRPr lang="en-US" dirty="0">
              <a:solidFill>
                <a:srgbClr val="00B0F0"/>
              </a:solidFill>
            </a:endParaRPr>
          </a:p>
        </p:txBody>
      </p:sp>
      <p:sp>
        <p:nvSpPr>
          <p:cNvPr id="3" name="İçerik Yer Tutucusu 2"/>
          <p:cNvSpPr>
            <a:spLocks noGrp="1"/>
          </p:cNvSpPr>
          <p:nvPr>
            <p:ph idx="1"/>
          </p:nvPr>
        </p:nvSpPr>
        <p:spPr>
          <a:xfrm>
            <a:off x="838200" y="1825625"/>
            <a:ext cx="5441830" cy="4351338"/>
          </a:xfrm>
        </p:spPr>
        <p:txBody>
          <a:bodyPr>
            <a:noAutofit/>
          </a:bodyPr>
          <a:lstStyle/>
          <a:p>
            <a:pPr marL="0" indent="0" algn="just">
              <a:buNone/>
            </a:pPr>
            <a:r>
              <a:rPr lang="en-US" sz="2400" b="1" dirty="0"/>
              <a:t>The relevant process starts with such a notification in your e-mail box. This e-mail means that our student, who is entitled to benefit from Erasmus mobility in the department you coordinate, has prepared the "</a:t>
            </a:r>
            <a:r>
              <a:rPr lang="en-US" sz="2400" b="1" dirty="0">
                <a:solidFill>
                  <a:srgbClr val="FF0000"/>
                </a:solidFill>
              </a:rPr>
              <a:t>Online Learning Agreement</a:t>
            </a:r>
            <a:r>
              <a:rPr lang="en-US" sz="2400" b="1" dirty="0"/>
              <a:t>" document through the system and sent it to you for online signature.</a:t>
            </a:r>
          </a:p>
        </p:txBody>
      </p:sp>
      <p:pic>
        <p:nvPicPr>
          <p:cNvPr id="4" name="Resim 3"/>
          <p:cNvPicPr>
            <a:picLocks noChangeAspect="1"/>
          </p:cNvPicPr>
          <p:nvPr/>
        </p:nvPicPr>
        <p:blipFill>
          <a:blip r:embed="rId2"/>
          <a:stretch>
            <a:fillRect/>
          </a:stretch>
        </p:blipFill>
        <p:spPr>
          <a:xfrm>
            <a:off x="6466576" y="1328469"/>
            <a:ext cx="4762500" cy="4848494"/>
          </a:xfrm>
          <a:prstGeom prst="rect">
            <a:avLst/>
          </a:prstGeom>
        </p:spPr>
      </p:pic>
      <p:pic>
        <p:nvPicPr>
          <p:cNvPr id="5" name="Resim 4"/>
          <p:cNvPicPr>
            <a:picLocks noChangeAspect="1"/>
          </p:cNvPicPr>
          <p:nvPr/>
        </p:nvPicPr>
        <p:blipFill>
          <a:blip r:embed="rId3"/>
          <a:stretch>
            <a:fillRect/>
          </a:stretch>
        </p:blipFill>
        <p:spPr>
          <a:xfrm>
            <a:off x="70038" y="0"/>
            <a:ext cx="1370574" cy="1376013"/>
          </a:xfrm>
          <a:prstGeom prst="rect">
            <a:avLst/>
          </a:prstGeom>
        </p:spPr>
      </p:pic>
      <p:pic>
        <p:nvPicPr>
          <p:cNvPr id="6" name="Resim 5"/>
          <p:cNvPicPr>
            <a:picLocks noChangeAspect="1"/>
          </p:cNvPicPr>
          <p:nvPr/>
        </p:nvPicPr>
        <p:blipFill>
          <a:blip r:embed="rId4"/>
          <a:stretch>
            <a:fillRect/>
          </a:stretch>
        </p:blipFill>
        <p:spPr>
          <a:xfrm>
            <a:off x="10527648" y="27576"/>
            <a:ext cx="1664352" cy="597460"/>
          </a:xfrm>
          <a:prstGeom prst="rect">
            <a:avLst/>
          </a:prstGeom>
        </p:spPr>
      </p:pic>
    </p:spTree>
    <p:extLst>
      <p:ext uri="{BB962C8B-B14F-4D97-AF65-F5344CB8AC3E}">
        <p14:creationId xmlns:p14="http://schemas.microsoft.com/office/powerpoint/2010/main" val="1481650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25615" y="365125"/>
            <a:ext cx="6211020" cy="988683"/>
          </a:xfrm>
        </p:spPr>
        <p:txBody>
          <a:bodyPr>
            <a:normAutofit/>
          </a:bodyPr>
          <a:lstStyle/>
          <a:p>
            <a:pPr algn="ctr"/>
            <a:r>
              <a:rPr lang="en-US" sz="3600" b="1" dirty="0">
                <a:solidFill>
                  <a:srgbClr val="00B0F0"/>
                </a:solidFill>
              </a:rPr>
              <a:t>Erasmus Dashboard (1)</a:t>
            </a:r>
          </a:p>
        </p:txBody>
      </p:sp>
      <p:sp>
        <p:nvSpPr>
          <p:cNvPr id="3" name="İçerik Yer Tutucusu 2"/>
          <p:cNvSpPr>
            <a:spLocks noGrp="1"/>
          </p:cNvSpPr>
          <p:nvPr>
            <p:ph idx="1"/>
          </p:nvPr>
        </p:nvSpPr>
        <p:spPr>
          <a:xfrm>
            <a:off x="838200" y="1825625"/>
            <a:ext cx="6615023" cy="4351338"/>
          </a:xfrm>
        </p:spPr>
        <p:txBody>
          <a:bodyPr>
            <a:normAutofit fontScale="85000" lnSpcReduction="20000"/>
          </a:bodyPr>
          <a:lstStyle/>
          <a:p>
            <a:r>
              <a:rPr lang="en-US" b="1" dirty="0"/>
              <a:t>An identification (access permission) process has been performed by our </a:t>
            </a:r>
            <a:r>
              <a:rPr lang="tr-TR" b="1" dirty="0"/>
              <a:t>Office </a:t>
            </a:r>
            <a:r>
              <a:rPr lang="en-US" b="1" dirty="0"/>
              <a:t>to your e-mail address in the Learning Agreement document. </a:t>
            </a:r>
            <a:endParaRPr lang="tr-TR" b="1" dirty="0"/>
          </a:p>
          <a:p>
            <a:r>
              <a:rPr lang="en-US" b="1" dirty="0"/>
              <a:t>After this identification process, you should have received an e-mail titled "</a:t>
            </a:r>
            <a:r>
              <a:rPr lang="en-US" b="1" dirty="0">
                <a:solidFill>
                  <a:srgbClr val="FF0000"/>
                </a:solidFill>
              </a:rPr>
              <a:t>Confirm Your Account</a:t>
            </a:r>
            <a:r>
              <a:rPr lang="en-US" b="1" dirty="0"/>
              <a:t>" to your e-mail address via the Erasmus Dashboard system. </a:t>
            </a:r>
            <a:endParaRPr lang="tr-TR" b="1" dirty="0"/>
          </a:p>
          <a:p>
            <a:r>
              <a:rPr lang="en-US" b="1" dirty="0"/>
              <a:t>If you do not see this e-mail in your "inbox", we recommend that you also check your "spam/junk" inbox. </a:t>
            </a:r>
            <a:endParaRPr lang="tr-TR" b="1" dirty="0"/>
          </a:p>
          <a:p>
            <a:r>
              <a:rPr lang="en-US" b="1" dirty="0"/>
              <a:t>By opening this e-mail, you are expected to confirm the relevant account and create your password by clicking on the "</a:t>
            </a:r>
            <a:r>
              <a:rPr lang="en-US" b="1" dirty="0">
                <a:solidFill>
                  <a:srgbClr val="FF0000"/>
                </a:solidFill>
              </a:rPr>
              <a:t>Activate Account</a:t>
            </a:r>
            <a:r>
              <a:rPr lang="en-US" b="1" dirty="0"/>
              <a:t>" text in it. </a:t>
            </a:r>
            <a:endParaRPr lang="tr-TR" b="1" dirty="0"/>
          </a:p>
          <a:p>
            <a:pPr marL="0" indent="0">
              <a:buNone/>
            </a:pPr>
            <a:r>
              <a:rPr lang="en-US" sz="1500" b="1" i="1" dirty="0">
                <a:solidFill>
                  <a:srgbClr val="FF0000"/>
                </a:solidFill>
              </a:rPr>
              <a:t>* It is recommended that you do not use "Internet Explorer" browser to access the system.</a:t>
            </a:r>
          </a:p>
        </p:txBody>
      </p:sp>
      <p:pic>
        <p:nvPicPr>
          <p:cNvPr id="4" name="Resim 3"/>
          <p:cNvPicPr>
            <a:picLocks noChangeAspect="1"/>
          </p:cNvPicPr>
          <p:nvPr/>
        </p:nvPicPr>
        <p:blipFill>
          <a:blip r:embed="rId2"/>
          <a:stretch>
            <a:fillRect/>
          </a:stretch>
        </p:blipFill>
        <p:spPr>
          <a:xfrm>
            <a:off x="7306574" y="1690688"/>
            <a:ext cx="4047226" cy="4149395"/>
          </a:xfrm>
          <a:prstGeom prst="rect">
            <a:avLst/>
          </a:prstGeom>
        </p:spPr>
      </p:pic>
      <p:pic>
        <p:nvPicPr>
          <p:cNvPr id="5" name="Resim 4"/>
          <p:cNvPicPr>
            <a:picLocks noChangeAspect="1"/>
          </p:cNvPicPr>
          <p:nvPr/>
        </p:nvPicPr>
        <p:blipFill>
          <a:blip r:embed="rId3"/>
          <a:stretch>
            <a:fillRect/>
          </a:stretch>
        </p:blipFill>
        <p:spPr>
          <a:xfrm>
            <a:off x="70037" y="0"/>
            <a:ext cx="1215299" cy="1220122"/>
          </a:xfrm>
          <a:prstGeom prst="rect">
            <a:avLst/>
          </a:prstGeom>
        </p:spPr>
      </p:pic>
      <p:pic>
        <p:nvPicPr>
          <p:cNvPr id="6" name="Resim 5"/>
          <p:cNvPicPr>
            <a:picLocks noChangeAspect="1"/>
          </p:cNvPicPr>
          <p:nvPr/>
        </p:nvPicPr>
        <p:blipFill>
          <a:blip r:embed="rId4"/>
          <a:stretch>
            <a:fillRect/>
          </a:stretch>
        </p:blipFill>
        <p:spPr>
          <a:xfrm>
            <a:off x="10527648" y="28245"/>
            <a:ext cx="1664352" cy="597460"/>
          </a:xfrm>
          <a:prstGeom prst="rect">
            <a:avLst/>
          </a:prstGeom>
        </p:spPr>
      </p:pic>
    </p:spTree>
    <p:extLst>
      <p:ext uri="{BB962C8B-B14F-4D97-AF65-F5344CB8AC3E}">
        <p14:creationId xmlns:p14="http://schemas.microsoft.com/office/powerpoint/2010/main" val="3417619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23690" y="182562"/>
            <a:ext cx="6134205" cy="1177297"/>
          </a:xfrm>
        </p:spPr>
        <p:txBody>
          <a:bodyPr>
            <a:normAutofit/>
          </a:bodyPr>
          <a:lstStyle/>
          <a:p>
            <a:pPr algn="ctr"/>
            <a:r>
              <a:rPr lang="tr-TR" sz="3600" b="1" dirty="0" err="1">
                <a:solidFill>
                  <a:srgbClr val="00B0F0"/>
                </a:solidFill>
              </a:rPr>
              <a:t>Erasmus</a:t>
            </a:r>
            <a:r>
              <a:rPr lang="tr-TR" sz="3600" b="1" dirty="0">
                <a:solidFill>
                  <a:srgbClr val="00B0F0"/>
                </a:solidFill>
              </a:rPr>
              <a:t> Dashboard (2)</a:t>
            </a:r>
            <a:endParaRPr lang="en-US" sz="3600" b="1" dirty="0">
              <a:solidFill>
                <a:srgbClr val="00B0F0"/>
              </a:solidFill>
            </a:endParaRPr>
          </a:p>
        </p:txBody>
      </p:sp>
      <p:pic>
        <p:nvPicPr>
          <p:cNvPr id="4" name="İçerik Yer Tutucusu 3"/>
          <p:cNvPicPr>
            <a:picLocks noGrp="1" noChangeAspect="1"/>
          </p:cNvPicPr>
          <p:nvPr>
            <p:ph sz="half" idx="1"/>
          </p:nvPr>
        </p:nvPicPr>
        <p:blipFill>
          <a:blip r:embed="rId2"/>
          <a:stretch>
            <a:fillRect/>
          </a:stretch>
        </p:blipFill>
        <p:spPr>
          <a:xfrm>
            <a:off x="277483" y="1907547"/>
            <a:ext cx="5181600" cy="4779663"/>
          </a:xfrm>
          <a:prstGeom prst="rect">
            <a:avLst/>
          </a:prstGeom>
        </p:spPr>
      </p:pic>
      <p:sp>
        <p:nvSpPr>
          <p:cNvPr id="3" name="İçerik Yer Tutucusu 2"/>
          <p:cNvSpPr>
            <a:spLocks noGrp="1"/>
          </p:cNvSpPr>
          <p:nvPr>
            <p:ph sz="half" idx="2"/>
          </p:nvPr>
        </p:nvSpPr>
        <p:spPr/>
        <p:txBody>
          <a:bodyPr/>
          <a:lstStyle/>
          <a:p>
            <a:r>
              <a:rPr lang="tr-TR" dirty="0" err="1"/>
              <a:t>After</a:t>
            </a:r>
            <a:r>
              <a:rPr lang="tr-TR" dirty="0"/>
              <a:t> </a:t>
            </a:r>
            <a:r>
              <a:rPr lang="tr-TR" dirty="0" err="1"/>
              <a:t>your</a:t>
            </a:r>
            <a:r>
              <a:rPr lang="tr-TR" dirty="0"/>
              <a:t> </a:t>
            </a:r>
            <a:r>
              <a:rPr lang="tr-TR" dirty="0" err="1"/>
              <a:t>password</a:t>
            </a:r>
            <a:r>
              <a:rPr lang="tr-TR" dirty="0"/>
              <a:t> has </a:t>
            </a:r>
            <a:r>
              <a:rPr lang="tr-TR" dirty="0" err="1"/>
              <a:t>been</a:t>
            </a:r>
            <a:r>
              <a:rPr lang="tr-TR" dirty="0"/>
              <a:t> </a:t>
            </a:r>
            <a:r>
              <a:rPr lang="tr-TR" dirty="0" err="1"/>
              <a:t>created</a:t>
            </a:r>
            <a:r>
              <a:rPr lang="tr-TR" dirty="0"/>
              <a:t> </a:t>
            </a:r>
            <a:r>
              <a:rPr lang="tr-TR" dirty="0" err="1"/>
              <a:t>please</a:t>
            </a:r>
            <a:r>
              <a:rPr lang="tr-TR" dirty="0"/>
              <a:t> </a:t>
            </a:r>
            <a:r>
              <a:rPr lang="tr-TR" dirty="0" err="1"/>
              <a:t>reopen</a:t>
            </a:r>
            <a:r>
              <a:rPr lang="tr-TR" dirty="0"/>
              <a:t> </a:t>
            </a:r>
            <a:r>
              <a:rPr lang="tr-TR" dirty="0" err="1"/>
              <a:t>the</a:t>
            </a:r>
            <a:r>
              <a:rPr lang="tr-TR" dirty="0"/>
              <a:t> </a:t>
            </a:r>
            <a:r>
              <a:rPr lang="tr-TR" dirty="0" err="1"/>
              <a:t>page</a:t>
            </a:r>
            <a:r>
              <a:rPr lang="tr-TR" dirty="0"/>
              <a:t> </a:t>
            </a:r>
            <a:r>
              <a:rPr lang="tr-TR" dirty="0" err="1"/>
              <a:t>by</a:t>
            </a:r>
            <a:r>
              <a:rPr lang="tr-TR" dirty="0"/>
              <a:t> </a:t>
            </a:r>
            <a:r>
              <a:rPr lang="tr-TR" dirty="0" err="1"/>
              <a:t>clicking</a:t>
            </a:r>
            <a:r>
              <a:rPr lang="tr-TR" dirty="0"/>
              <a:t> on : </a:t>
            </a:r>
            <a:r>
              <a:rPr lang="tr-TR" dirty="0">
                <a:hlinkClick r:id="rId3"/>
              </a:rPr>
              <a:t>https://www.erasmus-dashboard.eu/account/login</a:t>
            </a:r>
            <a:r>
              <a:rPr lang="tr-TR" dirty="0"/>
              <a:t>  </a:t>
            </a:r>
          </a:p>
          <a:p>
            <a:endParaRPr lang="en-US" dirty="0"/>
          </a:p>
        </p:txBody>
      </p:sp>
      <p:pic>
        <p:nvPicPr>
          <p:cNvPr id="5" name="Resim 4"/>
          <p:cNvPicPr>
            <a:picLocks noChangeAspect="1"/>
          </p:cNvPicPr>
          <p:nvPr/>
        </p:nvPicPr>
        <p:blipFill>
          <a:blip r:embed="rId4"/>
          <a:stretch>
            <a:fillRect/>
          </a:stretch>
        </p:blipFill>
        <p:spPr>
          <a:xfrm>
            <a:off x="0" y="0"/>
            <a:ext cx="1345721" cy="1351062"/>
          </a:xfrm>
          <a:prstGeom prst="rect">
            <a:avLst/>
          </a:prstGeom>
        </p:spPr>
      </p:pic>
      <p:pic>
        <p:nvPicPr>
          <p:cNvPr id="6" name="Resim 5"/>
          <p:cNvPicPr>
            <a:picLocks noChangeAspect="1"/>
          </p:cNvPicPr>
          <p:nvPr/>
        </p:nvPicPr>
        <p:blipFill>
          <a:blip r:embed="rId5"/>
          <a:stretch>
            <a:fillRect/>
          </a:stretch>
        </p:blipFill>
        <p:spPr>
          <a:xfrm>
            <a:off x="10527648" y="0"/>
            <a:ext cx="1664352" cy="597460"/>
          </a:xfrm>
          <a:prstGeom prst="rect">
            <a:avLst/>
          </a:prstGeom>
        </p:spPr>
      </p:pic>
    </p:spTree>
    <p:extLst>
      <p:ext uri="{BB962C8B-B14F-4D97-AF65-F5344CB8AC3E}">
        <p14:creationId xmlns:p14="http://schemas.microsoft.com/office/powerpoint/2010/main" val="4112178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34242" y="365126"/>
            <a:ext cx="5486400" cy="980596"/>
          </a:xfrm>
        </p:spPr>
        <p:txBody>
          <a:bodyPr>
            <a:normAutofit/>
          </a:bodyPr>
          <a:lstStyle/>
          <a:p>
            <a:r>
              <a:rPr lang="tr-TR" sz="3600" b="1" dirty="0" err="1">
                <a:solidFill>
                  <a:srgbClr val="00B0F0"/>
                </a:solidFill>
              </a:rPr>
              <a:t>Erasmus</a:t>
            </a:r>
            <a:r>
              <a:rPr lang="tr-TR" sz="3600" b="1" dirty="0">
                <a:solidFill>
                  <a:srgbClr val="00B0F0"/>
                </a:solidFill>
              </a:rPr>
              <a:t> Dashboard (3)</a:t>
            </a:r>
            <a:endParaRPr lang="en-US" sz="3600" b="1" dirty="0">
              <a:solidFill>
                <a:srgbClr val="00B0F0"/>
              </a:solidFill>
            </a:endParaRPr>
          </a:p>
        </p:txBody>
      </p:sp>
      <p:sp>
        <p:nvSpPr>
          <p:cNvPr id="3" name="İçerik Yer Tutucusu 2"/>
          <p:cNvSpPr>
            <a:spLocks noGrp="1"/>
          </p:cNvSpPr>
          <p:nvPr>
            <p:ph idx="1"/>
          </p:nvPr>
        </p:nvSpPr>
        <p:spPr>
          <a:xfrm>
            <a:off x="838200" y="1825625"/>
            <a:ext cx="3992592" cy="4351338"/>
          </a:xfrm>
        </p:spPr>
        <p:txBody>
          <a:bodyPr/>
          <a:lstStyle/>
          <a:p>
            <a:pPr algn="just"/>
            <a:r>
              <a:rPr lang="en-US" b="1" dirty="0"/>
              <a:t>After logging back into the system, click on "</a:t>
            </a:r>
            <a:r>
              <a:rPr lang="en-US" b="1" dirty="0">
                <a:solidFill>
                  <a:srgbClr val="FF0000"/>
                </a:solidFill>
              </a:rPr>
              <a:t>Outgoing Students</a:t>
            </a:r>
            <a:r>
              <a:rPr lang="en-US" b="1" dirty="0"/>
              <a:t>" under "</a:t>
            </a:r>
            <a:r>
              <a:rPr lang="en-US" b="1" dirty="0" err="1">
                <a:solidFill>
                  <a:srgbClr val="FF0000"/>
                </a:solidFill>
              </a:rPr>
              <a:t>Mobilities</a:t>
            </a:r>
            <a:r>
              <a:rPr lang="en-US" b="1" dirty="0">
                <a:solidFill>
                  <a:srgbClr val="FF0000"/>
                </a:solidFill>
              </a:rPr>
              <a:t> (OLA 3.0)</a:t>
            </a:r>
            <a:r>
              <a:rPr lang="en-US" b="1" dirty="0"/>
              <a:t>" on the left side,</a:t>
            </a:r>
          </a:p>
        </p:txBody>
      </p:sp>
      <p:pic>
        <p:nvPicPr>
          <p:cNvPr id="4" name="Resim 3"/>
          <p:cNvPicPr>
            <a:picLocks noChangeAspect="1"/>
          </p:cNvPicPr>
          <p:nvPr/>
        </p:nvPicPr>
        <p:blipFill>
          <a:blip r:embed="rId2"/>
          <a:stretch>
            <a:fillRect/>
          </a:stretch>
        </p:blipFill>
        <p:spPr>
          <a:xfrm>
            <a:off x="5607170" y="1282460"/>
            <a:ext cx="5746630" cy="4724400"/>
          </a:xfrm>
          <a:prstGeom prst="rect">
            <a:avLst/>
          </a:prstGeom>
        </p:spPr>
      </p:pic>
      <p:pic>
        <p:nvPicPr>
          <p:cNvPr id="5" name="Resim 4"/>
          <p:cNvPicPr>
            <a:picLocks noChangeAspect="1"/>
          </p:cNvPicPr>
          <p:nvPr/>
        </p:nvPicPr>
        <p:blipFill>
          <a:blip r:embed="rId3"/>
          <a:stretch>
            <a:fillRect/>
          </a:stretch>
        </p:blipFill>
        <p:spPr>
          <a:xfrm>
            <a:off x="1" y="0"/>
            <a:ext cx="1285336" cy="1290437"/>
          </a:xfrm>
          <a:prstGeom prst="rect">
            <a:avLst/>
          </a:prstGeom>
        </p:spPr>
      </p:pic>
      <p:pic>
        <p:nvPicPr>
          <p:cNvPr id="6" name="Resim 5"/>
          <p:cNvPicPr>
            <a:picLocks noChangeAspect="1"/>
          </p:cNvPicPr>
          <p:nvPr/>
        </p:nvPicPr>
        <p:blipFill>
          <a:blip r:embed="rId4"/>
          <a:stretch>
            <a:fillRect/>
          </a:stretch>
        </p:blipFill>
        <p:spPr>
          <a:xfrm>
            <a:off x="10527648" y="0"/>
            <a:ext cx="1664352" cy="597460"/>
          </a:xfrm>
          <a:prstGeom prst="rect">
            <a:avLst/>
          </a:prstGeom>
        </p:spPr>
      </p:pic>
    </p:spTree>
    <p:extLst>
      <p:ext uri="{BB962C8B-B14F-4D97-AF65-F5344CB8AC3E}">
        <p14:creationId xmlns:p14="http://schemas.microsoft.com/office/powerpoint/2010/main" val="2143723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93808" y="208233"/>
            <a:ext cx="10515600" cy="1325563"/>
          </a:xfrm>
        </p:spPr>
        <p:txBody>
          <a:bodyPr/>
          <a:lstStyle/>
          <a:p>
            <a:r>
              <a:rPr lang="tr-TR" b="1" dirty="0">
                <a:solidFill>
                  <a:srgbClr val="00B0F0"/>
                </a:solidFill>
              </a:rPr>
              <a:t>  </a:t>
            </a:r>
            <a:r>
              <a:rPr lang="en-US" b="1" dirty="0">
                <a:solidFill>
                  <a:srgbClr val="00B0F0"/>
                </a:solidFill>
              </a:rPr>
              <a:t>Erasmus Dashboard (4)</a:t>
            </a:r>
          </a:p>
        </p:txBody>
      </p:sp>
      <p:pic>
        <p:nvPicPr>
          <p:cNvPr id="4" name="İçerik Yer Tutucusu 3"/>
          <p:cNvPicPr>
            <a:picLocks noGrp="1" noChangeAspect="1"/>
          </p:cNvPicPr>
          <p:nvPr>
            <p:ph sz="half" idx="1"/>
          </p:nvPr>
        </p:nvPicPr>
        <p:blipFill>
          <a:blip r:embed="rId2"/>
          <a:stretch>
            <a:fillRect/>
          </a:stretch>
        </p:blipFill>
        <p:spPr>
          <a:xfrm>
            <a:off x="838200" y="1825625"/>
            <a:ext cx="5181600" cy="4428526"/>
          </a:xfrm>
          <a:prstGeom prst="rect">
            <a:avLst/>
          </a:prstGeom>
        </p:spPr>
      </p:pic>
      <p:sp>
        <p:nvSpPr>
          <p:cNvPr id="3" name="İçerik Yer Tutucusu 2"/>
          <p:cNvSpPr>
            <a:spLocks noGrp="1"/>
          </p:cNvSpPr>
          <p:nvPr>
            <p:ph sz="half" idx="2"/>
          </p:nvPr>
        </p:nvSpPr>
        <p:spPr/>
        <p:txBody>
          <a:bodyPr/>
          <a:lstStyle/>
          <a:p>
            <a:r>
              <a:rPr lang="tr-TR" dirty="0" err="1"/>
              <a:t>You</a:t>
            </a:r>
            <a:r>
              <a:rPr lang="tr-TR" dirty="0"/>
              <a:t> </a:t>
            </a:r>
            <a:r>
              <a:rPr lang="tr-TR" dirty="0" err="1"/>
              <a:t>will</a:t>
            </a:r>
            <a:r>
              <a:rPr lang="tr-TR" dirty="0"/>
              <a:t> </a:t>
            </a:r>
            <a:r>
              <a:rPr lang="tr-TR" dirty="0" err="1"/>
              <a:t>see</a:t>
            </a:r>
            <a:r>
              <a:rPr lang="tr-TR" dirty="0"/>
              <a:t> </a:t>
            </a:r>
            <a:r>
              <a:rPr lang="tr-TR" dirty="0" err="1"/>
              <a:t>the</a:t>
            </a:r>
            <a:r>
              <a:rPr lang="tr-TR" dirty="0"/>
              <a:t> «</a:t>
            </a:r>
            <a:r>
              <a:rPr lang="tr-TR" dirty="0" err="1">
                <a:solidFill>
                  <a:srgbClr val="FF0000"/>
                </a:solidFill>
              </a:rPr>
              <a:t>outgoing</a:t>
            </a:r>
            <a:r>
              <a:rPr lang="tr-TR" dirty="0">
                <a:solidFill>
                  <a:srgbClr val="FF0000"/>
                </a:solidFill>
              </a:rPr>
              <a:t> </a:t>
            </a:r>
            <a:r>
              <a:rPr lang="tr-TR" dirty="0" err="1">
                <a:solidFill>
                  <a:srgbClr val="FF0000"/>
                </a:solidFill>
              </a:rPr>
              <a:t>students</a:t>
            </a:r>
            <a:r>
              <a:rPr lang="tr-TR" dirty="0"/>
              <a:t>» </a:t>
            </a:r>
            <a:r>
              <a:rPr lang="tr-TR" dirty="0" err="1"/>
              <a:t>part</a:t>
            </a:r>
            <a:r>
              <a:rPr lang="tr-TR" dirty="0"/>
              <a:t> </a:t>
            </a:r>
            <a:r>
              <a:rPr lang="tr-TR" dirty="0" err="1"/>
              <a:t>and</a:t>
            </a:r>
            <a:r>
              <a:rPr lang="tr-TR" dirty="0"/>
              <a:t> </a:t>
            </a:r>
            <a:r>
              <a:rPr lang="tr-TR" dirty="0" err="1"/>
              <a:t>the</a:t>
            </a:r>
            <a:r>
              <a:rPr lang="tr-TR" dirty="0"/>
              <a:t> </a:t>
            </a:r>
            <a:r>
              <a:rPr lang="tr-TR" dirty="0" err="1"/>
              <a:t>names</a:t>
            </a:r>
            <a:r>
              <a:rPr lang="tr-TR" dirty="0"/>
              <a:t> of </a:t>
            </a:r>
            <a:r>
              <a:rPr lang="tr-TR" dirty="0" err="1"/>
              <a:t>the</a:t>
            </a:r>
            <a:r>
              <a:rPr lang="tr-TR" dirty="0"/>
              <a:t> </a:t>
            </a:r>
            <a:r>
              <a:rPr lang="tr-TR" dirty="0" err="1"/>
              <a:t>students</a:t>
            </a:r>
            <a:r>
              <a:rPr lang="tr-TR" dirty="0"/>
              <a:t> </a:t>
            </a:r>
            <a:r>
              <a:rPr lang="tr-TR" dirty="0" err="1"/>
              <a:t>will</a:t>
            </a:r>
            <a:r>
              <a:rPr lang="tr-TR" dirty="0"/>
              <a:t> be </a:t>
            </a:r>
            <a:r>
              <a:rPr lang="tr-TR" dirty="0" err="1"/>
              <a:t>seen</a:t>
            </a:r>
            <a:r>
              <a:rPr lang="tr-TR" dirty="0"/>
              <a:t> </a:t>
            </a:r>
            <a:r>
              <a:rPr lang="tr-TR" dirty="0" err="1"/>
              <a:t>there</a:t>
            </a:r>
            <a:endParaRPr lang="tr-TR" dirty="0"/>
          </a:p>
          <a:p>
            <a:r>
              <a:rPr lang="tr-TR" dirty="0" err="1"/>
              <a:t>For</a:t>
            </a:r>
            <a:r>
              <a:rPr lang="tr-TR" dirty="0"/>
              <a:t> </a:t>
            </a:r>
            <a:r>
              <a:rPr lang="tr-TR" dirty="0" err="1"/>
              <a:t>the</a:t>
            </a:r>
            <a:r>
              <a:rPr lang="tr-TR" dirty="0"/>
              <a:t> </a:t>
            </a:r>
            <a:r>
              <a:rPr lang="tr-TR" dirty="0" err="1"/>
              <a:t>student</a:t>
            </a:r>
            <a:r>
              <a:rPr lang="tr-TR" dirty="0"/>
              <a:t> </a:t>
            </a:r>
            <a:r>
              <a:rPr lang="tr-TR" dirty="0" err="1"/>
              <a:t>whose</a:t>
            </a:r>
            <a:r>
              <a:rPr lang="tr-TR" dirty="0"/>
              <a:t> OLA </a:t>
            </a:r>
            <a:r>
              <a:rPr lang="tr-TR" dirty="0" err="1"/>
              <a:t>will</a:t>
            </a:r>
            <a:r>
              <a:rPr lang="tr-TR" dirty="0"/>
              <a:t> be </a:t>
            </a:r>
            <a:r>
              <a:rPr lang="tr-TR" dirty="0" err="1"/>
              <a:t>signed</a:t>
            </a:r>
            <a:r>
              <a:rPr lang="tr-TR" dirty="0"/>
              <a:t> can be </a:t>
            </a:r>
            <a:r>
              <a:rPr lang="tr-TR" dirty="0" err="1"/>
              <a:t>seen</a:t>
            </a:r>
            <a:r>
              <a:rPr lang="tr-TR" dirty="0"/>
              <a:t> </a:t>
            </a:r>
            <a:r>
              <a:rPr lang="tr-TR" dirty="0" err="1"/>
              <a:t>and</a:t>
            </a:r>
            <a:r>
              <a:rPr lang="tr-TR" dirty="0"/>
              <a:t> </a:t>
            </a:r>
            <a:r>
              <a:rPr lang="tr-TR" dirty="0" err="1"/>
              <a:t>please</a:t>
            </a:r>
            <a:r>
              <a:rPr lang="tr-TR" dirty="0"/>
              <a:t> </a:t>
            </a:r>
            <a:r>
              <a:rPr lang="tr-TR" dirty="0" err="1"/>
              <a:t>click</a:t>
            </a:r>
            <a:r>
              <a:rPr lang="tr-TR" dirty="0"/>
              <a:t> on </a:t>
            </a:r>
            <a:r>
              <a:rPr lang="tr-TR" dirty="0" err="1"/>
              <a:t>the</a:t>
            </a:r>
            <a:r>
              <a:rPr lang="tr-TR" dirty="0"/>
              <a:t> </a:t>
            </a:r>
            <a:r>
              <a:rPr lang="tr-TR" dirty="0" err="1"/>
              <a:t>part</a:t>
            </a:r>
            <a:r>
              <a:rPr lang="tr-TR" dirty="0"/>
              <a:t> «</a:t>
            </a:r>
            <a:r>
              <a:rPr lang="tr-TR" dirty="0" err="1">
                <a:solidFill>
                  <a:srgbClr val="FF0000"/>
                </a:solidFill>
              </a:rPr>
              <a:t>open</a:t>
            </a:r>
            <a:r>
              <a:rPr lang="tr-TR" dirty="0">
                <a:solidFill>
                  <a:srgbClr val="FF0000"/>
                </a:solidFill>
              </a:rPr>
              <a:t> </a:t>
            </a:r>
            <a:r>
              <a:rPr lang="tr-TR" dirty="0" err="1">
                <a:solidFill>
                  <a:srgbClr val="FF0000"/>
                </a:solidFill>
              </a:rPr>
              <a:t>the</a:t>
            </a:r>
            <a:r>
              <a:rPr lang="tr-TR" dirty="0">
                <a:solidFill>
                  <a:srgbClr val="FF0000"/>
                </a:solidFill>
              </a:rPr>
              <a:t> </a:t>
            </a:r>
            <a:r>
              <a:rPr lang="tr-TR" dirty="0" err="1">
                <a:solidFill>
                  <a:srgbClr val="FF0000"/>
                </a:solidFill>
              </a:rPr>
              <a:t>learning</a:t>
            </a:r>
            <a:r>
              <a:rPr lang="tr-TR" dirty="0">
                <a:solidFill>
                  <a:srgbClr val="FF0000"/>
                </a:solidFill>
              </a:rPr>
              <a:t> </a:t>
            </a:r>
            <a:r>
              <a:rPr lang="tr-TR" dirty="0" err="1">
                <a:solidFill>
                  <a:srgbClr val="FF0000"/>
                </a:solidFill>
              </a:rPr>
              <a:t>agreement</a:t>
            </a:r>
            <a:r>
              <a:rPr lang="tr-TR" dirty="0"/>
              <a:t>» </a:t>
            </a:r>
            <a:endParaRPr lang="en-US" dirty="0"/>
          </a:p>
        </p:txBody>
      </p:sp>
      <p:pic>
        <p:nvPicPr>
          <p:cNvPr id="5" name="Resim 4"/>
          <p:cNvPicPr>
            <a:picLocks noChangeAspect="1"/>
          </p:cNvPicPr>
          <p:nvPr/>
        </p:nvPicPr>
        <p:blipFill>
          <a:blip r:embed="rId3"/>
          <a:stretch>
            <a:fillRect/>
          </a:stretch>
        </p:blipFill>
        <p:spPr>
          <a:xfrm>
            <a:off x="189782" y="94891"/>
            <a:ext cx="1224950" cy="1224951"/>
          </a:xfrm>
          <a:prstGeom prst="rect">
            <a:avLst/>
          </a:prstGeom>
        </p:spPr>
      </p:pic>
      <p:pic>
        <p:nvPicPr>
          <p:cNvPr id="6" name="Resim 5"/>
          <p:cNvPicPr>
            <a:picLocks noChangeAspect="1"/>
          </p:cNvPicPr>
          <p:nvPr/>
        </p:nvPicPr>
        <p:blipFill>
          <a:blip r:embed="rId4"/>
          <a:stretch>
            <a:fillRect/>
          </a:stretch>
        </p:blipFill>
        <p:spPr>
          <a:xfrm>
            <a:off x="10527648" y="0"/>
            <a:ext cx="1664352" cy="597460"/>
          </a:xfrm>
          <a:prstGeom prst="rect">
            <a:avLst/>
          </a:prstGeom>
        </p:spPr>
      </p:pic>
    </p:spTree>
    <p:extLst>
      <p:ext uri="{BB962C8B-B14F-4D97-AF65-F5344CB8AC3E}">
        <p14:creationId xmlns:p14="http://schemas.microsoft.com/office/powerpoint/2010/main" val="2487697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12370" y="382378"/>
            <a:ext cx="5425192" cy="954717"/>
          </a:xfrm>
        </p:spPr>
        <p:txBody>
          <a:bodyPr/>
          <a:lstStyle/>
          <a:p>
            <a:r>
              <a:rPr lang="tr-TR" b="1" dirty="0">
                <a:solidFill>
                  <a:srgbClr val="00B0F0"/>
                </a:solidFill>
              </a:rPr>
              <a:t> </a:t>
            </a:r>
            <a:r>
              <a:rPr lang="tr-TR" sz="3600" b="1" dirty="0" err="1">
                <a:solidFill>
                  <a:srgbClr val="00B0F0"/>
                </a:solidFill>
              </a:rPr>
              <a:t>Erasmus</a:t>
            </a:r>
            <a:r>
              <a:rPr lang="tr-TR" sz="3600" b="1" dirty="0">
                <a:solidFill>
                  <a:srgbClr val="00B0F0"/>
                </a:solidFill>
              </a:rPr>
              <a:t> Dashboard(5)</a:t>
            </a:r>
            <a:endParaRPr lang="en-US" sz="3600" b="1" dirty="0">
              <a:solidFill>
                <a:srgbClr val="00B0F0"/>
              </a:solidFill>
            </a:endParaRPr>
          </a:p>
        </p:txBody>
      </p:sp>
      <p:pic>
        <p:nvPicPr>
          <p:cNvPr id="5" name="İçerik Yer Tutucusu 4"/>
          <p:cNvPicPr>
            <a:picLocks noGrp="1" noChangeAspect="1"/>
          </p:cNvPicPr>
          <p:nvPr>
            <p:ph sz="half" idx="1"/>
          </p:nvPr>
        </p:nvPicPr>
        <p:blipFill>
          <a:blip r:embed="rId2"/>
          <a:stretch>
            <a:fillRect/>
          </a:stretch>
        </p:blipFill>
        <p:spPr>
          <a:xfrm>
            <a:off x="838200" y="1825625"/>
            <a:ext cx="5181600" cy="4351337"/>
          </a:xfrm>
          <a:prstGeom prst="rect">
            <a:avLst/>
          </a:prstGeom>
        </p:spPr>
      </p:pic>
      <p:sp>
        <p:nvSpPr>
          <p:cNvPr id="3" name="İçerik Yer Tutucusu 2"/>
          <p:cNvSpPr>
            <a:spLocks noGrp="1"/>
          </p:cNvSpPr>
          <p:nvPr>
            <p:ph sz="half" idx="2"/>
          </p:nvPr>
        </p:nvSpPr>
        <p:spPr/>
        <p:txBody>
          <a:bodyPr/>
          <a:lstStyle/>
          <a:p>
            <a:r>
              <a:rPr lang="tr-TR" dirty="0" err="1"/>
              <a:t>The</a:t>
            </a:r>
            <a:r>
              <a:rPr lang="tr-TR" dirty="0"/>
              <a:t> Learning </a:t>
            </a:r>
            <a:r>
              <a:rPr lang="tr-TR" dirty="0" err="1"/>
              <a:t>Agreement</a:t>
            </a:r>
            <a:r>
              <a:rPr lang="tr-TR" dirty="0"/>
              <a:t> </a:t>
            </a:r>
            <a:r>
              <a:rPr lang="tr-TR" dirty="0" err="1"/>
              <a:t>will</a:t>
            </a:r>
            <a:r>
              <a:rPr lang="tr-TR" dirty="0"/>
              <a:t> be </a:t>
            </a:r>
            <a:r>
              <a:rPr lang="tr-TR" dirty="0" err="1"/>
              <a:t>seen</a:t>
            </a:r>
            <a:r>
              <a:rPr lang="tr-TR" dirty="0"/>
              <a:t> </a:t>
            </a:r>
            <a:r>
              <a:rPr lang="tr-TR" dirty="0" err="1"/>
              <a:t>for</a:t>
            </a:r>
            <a:r>
              <a:rPr lang="tr-TR" dirty="0"/>
              <a:t> </a:t>
            </a:r>
            <a:r>
              <a:rPr lang="tr-TR" dirty="0" err="1"/>
              <a:t>the</a:t>
            </a:r>
            <a:r>
              <a:rPr lang="tr-TR" dirty="0"/>
              <a:t> </a:t>
            </a:r>
            <a:r>
              <a:rPr lang="tr-TR" dirty="0" err="1"/>
              <a:t>related</a:t>
            </a:r>
            <a:r>
              <a:rPr lang="tr-TR" dirty="0"/>
              <a:t> </a:t>
            </a:r>
            <a:r>
              <a:rPr lang="tr-TR" dirty="0" err="1"/>
              <a:t>student</a:t>
            </a:r>
            <a:endParaRPr lang="tr-TR" dirty="0"/>
          </a:p>
          <a:p>
            <a:r>
              <a:rPr lang="tr-TR" dirty="0" err="1"/>
              <a:t>Please</a:t>
            </a:r>
            <a:r>
              <a:rPr lang="tr-TR" dirty="0"/>
              <a:t> </a:t>
            </a:r>
            <a:r>
              <a:rPr lang="tr-TR" dirty="0" err="1"/>
              <a:t>check</a:t>
            </a:r>
            <a:r>
              <a:rPr lang="tr-TR" dirty="0"/>
              <a:t> </a:t>
            </a:r>
            <a:r>
              <a:rPr lang="tr-TR" dirty="0" err="1"/>
              <a:t>the</a:t>
            </a:r>
            <a:r>
              <a:rPr lang="tr-TR" dirty="0"/>
              <a:t> </a:t>
            </a:r>
            <a:r>
              <a:rPr lang="tr-TR" dirty="0" err="1"/>
              <a:t>courses</a:t>
            </a:r>
            <a:r>
              <a:rPr lang="tr-TR" dirty="0"/>
              <a:t> </a:t>
            </a:r>
            <a:r>
              <a:rPr lang="tr-TR" dirty="0" err="1"/>
              <a:t>and</a:t>
            </a:r>
            <a:r>
              <a:rPr lang="tr-TR" dirty="0"/>
              <a:t> </a:t>
            </a:r>
            <a:r>
              <a:rPr lang="tr-TR" dirty="0" err="1"/>
              <a:t>Sign</a:t>
            </a:r>
            <a:r>
              <a:rPr lang="tr-TR" dirty="0"/>
              <a:t> OLA </a:t>
            </a:r>
            <a:r>
              <a:rPr lang="tr-TR" dirty="0" err="1"/>
              <a:t>by</a:t>
            </a:r>
            <a:r>
              <a:rPr lang="tr-TR" dirty="0"/>
              <a:t> </a:t>
            </a:r>
            <a:r>
              <a:rPr lang="tr-TR" dirty="0" err="1"/>
              <a:t>using</a:t>
            </a:r>
            <a:r>
              <a:rPr lang="tr-TR" dirty="0"/>
              <a:t> </a:t>
            </a:r>
            <a:r>
              <a:rPr lang="tr-TR" dirty="0" err="1"/>
              <a:t>your</a:t>
            </a:r>
            <a:r>
              <a:rPr lang="tr-TR" dirty="0"/>
              <a:t> </a:t>
            </a:r>
            <a:r>
              <a:rPr lang="tr-TR" dirty="0" err="1"/>
              <a:t>mouse</a:t>
            </a:r>
            <a:r>
              <a:rPr lang="tr-TR" dirty="0"/>
              <a:t>, </a:t>
            </a:r>
            <a:r>
              <a:rPr lang="tr-TR" dirty="0" err="1"/>
              <a:t>trackpad</a:t>
            </a:r>
            <a:r>
              <a:rPr lang="tr-TR" dirty="0"/>
              <a:t>, </a:t>
            </a:r>
            <a:r>
              <a:rPr lang="tr-TR" dirty="0" err="1"/>
              <a:t>etc</a:t>
            </a:r>
            <a:r>
              <a:rPr lang="tr-TR" dirty="0"/>
              <a:t>. </a:t>
            </a:r>
          </a:p>
          <a:p>
            <a:r>
              <a:rPr lang="tr-TR" dirty="0" err="1"/>
              <a:t>If</a:t>
            </a:r>
            <a:r>
              <a:rPr lang="tr-TR" dirty="0"/>
              <a:t> </a:t>
            </a:r>
            <a:r>
              <a:rPr lang="tr-TR" dirty="0" err="1"/>
              <a:t>you</a:t>
            </a:r>
            <a:r>
              <a:rPr lang="tr-TR" dirty="0"/>
              <a:t> </a:t>
            </a:r>
            <a:r>
              <a:rPr lang="tr-TR" dirty="0" err="1"/>
              <a:t>make</a:t>
            </a:r>
            <a:r>
              <a:rPr lang="tr-TR" dirty="0"/>
              <a:t> a </a:t>
            </a:r>
            <a:r>
              <a:rPr lang="tr-TR" dirty="0" err="1"/>
              <a:t>mistake</a:t>
            </a:r>
            <a:r>
              <a:rPr lang="tr-TR" dirty="0"/>
              <a:t> </a:t>
            </a:r>
            <a:r>
              <a:rPr lang="tr-TR" dirty="0" err="1"/>
              <a:t>please</a:t>
            </a:r>
            <a:r>
              <a:rPr lang="tr-TR" dirty="0"/>
              <a:t> </a:t>
            </a:r>
            <a:r>
              <a:rPr lang="tr-TR" dirty="0" err="1"/>
              <a:t>clear</a:t>
            </a:r>
            <a:r>
              <a:rPr lang="tr-TR" dirty="0"/>
              <a:t> </a:t>
            </a:r>
            <a:r>
              <a:rPr lang="tr-TR" dirty="0" err="1"/>
              <a:t>your</a:t>
            </a:r>
            <a:r>
              <a:rPr lang="tr-TR" dirty="0"/>
              <a:t> </a:t>
            </a:r>
            <a:r>
              <a:rPr lang="tr-TR" dirty="0" err="1"/>
              <a:t>signature</a:t>
            </a:r>
            <a:r>
              <a:rPr lang="tr-TR" dirty="0"/>
              <a:t> </a:t>
            </a:r>
            <a:r>
              <a:rPr lang="tr-TR" dirty="0" err="1"/>
              <a:t>and</a:t>
            </a:r>
            <a:r>
              <a:rPr lang="tr-TR" dirty="0"/>
              <a:t> </a:t>
            </a:r>
            <a:r>
              <a:rPr lang="tr-TR" dirty="0" err="1"/>
              <a:t>retry</a:t>
            </a:r>
            <a:r>
              <a:rPr lang="tr-TR" dirty="0"/>
              <a:t> </a:t>
            </a:r>
            <a:r>
              <a:rPr lang="tr-TR" dirty="0" err="1"/>
              <a:t>again</a:t>
            </a:r>
            <a:r>
              <a:rPr lang="tr-TR" dirty="0"/>
              <a:t>.</a:t>
            </a:r>
          </a:p>
          <a:p>
            <a:endParaRPr lang="en-US" dirty="0"/>
          </a:p>
        </p:txBody>
      </p:sp>
      <p:pic>
        <p:nvPicPr>
          <p:cNvPr id="6" name="Resim 5"/>
          <p:cNvPicPr>
            <a:picLocks noChangeAspect="1"/>
          </p:cNvPicPr>
          <p:nvPr/>
        </p:nvPicPr>
        <p:blipFill>
          <a:blip r:embed="rId3"/>
          <a:stretch>
            <a:fillRect/>
          </a:stretch>
        </p:blipFill>
        <p:spPr>
          <a:xfrm>
            <a:off x="1" y="0"/>
            <a:ext cx="1337094" cy="1342400"/>
          </a:xfrm>
          <a:prstGeom prst="rect">
            <a:avLst/>
          </a:prstGeom>
        </p:spPr>
      </p:pic>
      <p:pic>
        <p:nvPicPr>
          <p:cNvPr id="7" name="Resim 6"/>
          <p:cNvPicPr>
            <a:picLocks noChangeAspect="1"/>
          </p:cNvPicPr>
          <p:nvPr/>
        </p:nvPicPr>
        <p:blipFill>
          <a:blip r:embed="rId4"/>
          <a:stretch>
            <a:fillRect/>
          </a:stretch>
        </p:blipFill>
        <p:spPr>
          <a:xfrm>
            <a:off x="10527648" y="0"/>
            <a:ext cx="1664352" cy="597460"/>
          </a:xfrm>
          <a:prstGeom prst="rect">
            <a:avLst/>
          </a:prstGeom>
        </p:spPr>
      </p:pic>
    </p:spTree>
    <p:extLst>
      <p:ext uri="{BB962C8B-B14F-4D97-AF65-F5344CB8AC3E}">
        <p14:creationId xmlns:p14="http://schemas.microsoft.com/office/powerpoint/2010/main" val="3915096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99404" y="365126"/>
            <a:ext cx="5495026" cy="989222"/>
          </a:xfrm>
        </p:spPr>
        <p:txBody>
          <a:bodyPr>
            <a:normAutofit/>
          </a:bodyPr>
          <a:lstStyle/>
          <a:p>
            <a:r>
              <a:rPr lang="tr-TR" sz="3200" b="1" dirty="0" err="1">
                <a:solidFill>
                  <a:srgbClr val="00B0F0"/>
                </a:solidFill>
              </a:rPr>
              <a:t>Erasmus</a:t>
            </a:r>
            <a:r>
              <a:rPr lang="tr-TR" sz="3200" b="1" dirty="0">
                <a:solidFill>
                  <a:srgbClr val="00B0F0"/>
                </a:solidFill>
              </a:rPr>
              <a:t> Dashboard (6)</a:t>
            </a:r>
            <a:endParaRPr lang="en-US" sz="3200" b="1" dirty="0">
              <a:solidFill>
                <a:srgbClr val="00B0F0"/>
              </a:solidFill>
            </a:endParaRPr>
          </a:p>
        </p:txBody>
      </p:sp>
      <p:pic>
        <p:nvPicPr>
          <p:cNvPr id="4" name="İçerik Yer Tutucusu 3"/>
          <p:cNvPicPr>
            <a:picLocks noGrp="1" noChangeAspect="1"/>
          </p:cNvPicPr>
          <p:nvPr>
            <p:ph sz="half" idx="1"/>
          </p:nvPr>
        </p:nvPicPr>
        <p:blipFill>
          <a:blip r:embed="rId2"/>
          <a:stretch>
            <a:fillRect/>
          </a:stretch>
        </p:blipFill>
        <p:spPr>
          <a:xfrm>
            <a:off x="838200" y="1542422"/>
            <a:ext cx="6477000" cy="4634541"/>
          </a:xfrm>
          <a:prstGeom prst="rect">
            <a:avLst/>
          </a:prstGeom>
        </p:spPr>
      </p:pic>
      <p:sp>
        <p:nvSpPr>
          <p:cNvPr id="3" name="İçerik Yer Tutucusu 2"/>
          <p:cNvSpPr>
            <a:spLocks noGrp="1"/>
          </p:cNvSpPr>
          <p:nvPr>
            <p:ph sz="half" idx="2"/>
          </p:nvPr>
        </p:nvSpPr>
        <p:spPr>
          <a:xfrm>
            <a:off x="7660256" y="1825625"/>
            <a:ext cx="3693543" cy="4351338"/>
          </a:xfrm>
        </p:spPr>
        <p:txBody>
          <a:bodyPr/>
          <a:lstStyle/>
          <a:p>
            <a:r>
              <a:rPr lang="tr-TR" dirty="0" err="1"/>
              <a:t>After</a:t>
            </a:r>
            <a:r>
              <a:rPr lang="tr-TR" dirty="0"/>
              <a:t> </a:t>
            </a:r>
            <a:r>
              <a:rPr lang="tr-TR" dirty="0" err="1"/>
              <a:t>signing</a:t>
            </a:r>
            <a:r>
              <a:rPr lang="tr-TR" dirty="0"/>
              <a:t> </a:t>
            </a:r>
            <a:r>
              <a:rPr lang="tr-TR" dirty="0" err="1"/>
              <a:t>please</a:t>
            </a:r>
            <a:r>
              <a:rPr lang="tr-TR" dirty="0"/>
              <a:t> </a:t>
            </a:r>
            <a:r>
              <a:rPr lang="tr-TR" dirty="0" err="1"/>
              <a:t>click</a:t>
            </a:r>
            <a:r>
              <a:rPr lang="tr-TR" dirty="0"/>
              <a:t> on </a:t>
            </a:r>
            <a:r>
              <a:rPr lang="tr-TR" dirty="0" err="1"/>
              <a:t>the</a:t>
            </a:r>
            <a:r>
              <a:rPr lang="tr-TR" dirty="0"/>
              <a:t> «</a:t>
            </a:r>
            <a:r>
              <a:rPr lang="tr-TR" dirty="0" err="1"/>
              <a:t>confirm</a:t>
            </a:r>
            <a:r>
              <a:rPr lang="tr-TR" dirty="0"/>
              <a:t>» </a:t>
            </a:r>
            <a:r>
              <a:rPr lang="tr-TR" dirty="0" err="1"/>
              <a:t>button</a:t>
            </a:r>
            <a:r>
              <a:rPr lang="tr-TR" dirty="0"/>
              <a:t>. </a:t>
            </a:r>
            <a:r>
              <a:rPr lang="tr-TR" dirty="0" err="1"/>
              <a:t>The</a:t>
            </a:r>
            <a:r>
              <a:rPr lang="tr-TR" dirty="0"/>
              <a:t> Learning </a:t>
            </a:r>
            <a:r>
              <a:rPr lang="tr-TR" dirty="0" err="1"/>
              <a:t>agreement</a:t>
            </a:r>
            <a:r>
              <a:rPr lang="tr-TR" dirty="0"/>
              <a:t> </a:t>
            </a:r>
            <a:r>
              <a:rPr lang="tr-TR" dirty="0" err="1"/>
              <a:t>process</a:t>
            </a:r>
            <a:r>
              <a:rPr lang="tr-TR" dirty="0"/>
              <a:t> </a:t>
            </a:r>
            <a:r>
              <a:rPr lang="tr-TR" dirty="0" err="1"/>
              <a:t>will</a:t>
            </a:r>
            <a:r>
              <a:rPr lang="tr-TR" dirty="0"/>
              <a:t> be </a:t>
            </a:r>
            <a:r>
              <a:rPr lang="tr-TR" dirty="0" err="1"/>
              <a:t>completed</a:t>
            </a:r>
            <a:r>
              <a:rPr lang="tr-TR" dirty="0"/>
              <a:t>.</a:t>
            </a:r>
          </a:p>
        </p:txBody>
      </p:sp>
      <p:pic>
        <p:nvPicPr>
          <p:cNvPr id="5" name="Resim 4"/>
          <p:cNvPicPr>
            <a:picLocks noChangeAspect="1"/>
          </p:cNvPicPr>
          <p:nvPr/>
        </p:nvPicPr>
        <p:blipFill>
          <a:blip r:embed="rId3"/>
          <a:stretch>
            <a:fillRect/>
          </a:stretch>
        </p:blipFill>
        <p:spPr>
          <a:xfrm>
            <a:off x="1" y="0"/>
            <a:ext cx="1345720" cy="1295634"/>
          </a:xfrm>
          <a:prstGeom prst="rect">
            <a:avLst/>
          </a:prstGeom>
        </p:spPr>
      </p:pic>
      <p:pic>
        <p:nvPicPr>
          <p:cNvPr id="6" name="Resim 5"/>
          <p:cNvPicPr>
            <a:picLocks noChangeAspect="1"/>
          </p:cNvPicPr>
          <p:nvPr/>
        </p:nvPicPr>
        <p:blipFill>
          <a:blip r:embed="rId4"/>
          <a:stretch>
            <a:fillRect/>
          </a:stretch>
        </p:blipFill>
        <p:spPr>
          <a:xfrm>
            <a:off x="10439673" y="0"/>
            <a:ext cx="1664352" cy="597460"/>
          </a:xfrm>
          <a:prstGeom prst="rect">
            <a:avLst/>
          </a:prstGeom>
        </p:spPr>
      </p:pic>
    </p:spTree>
    <p:extLst>
      <p:ext uri="{BB962C8B-B14F-4D97-AF65-F5344CB8AC3E}">
        <p14:creationId xmlns:p14="http://schemas.microsoft.com/office/powerpoint/2010/main" val="345853411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612</Words>
  <Application>Microsoft Office PowerPoint</Application>
  <PresentationFormat>Geniş ekran</PresentationFormat>
  <Paragraphs>27</Paragraphs>
  <Slides>10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10</vt:i4>
      </vt:variant>
    </vt:vector>
  </HeadingPairs>
  <TitlesOfParts>
    <vt:vector size="15" baseType="lpstr">
      <vt:lpstr>Arial</vt:lpstr>
      <vt:lpstr>Arial Black</vt:lpstr>
      <vt:lpstr>Calibri</vt:lpstr>
      <vt:lpstr>Calibri Light</vt:lpstr>
      <vt:lpstr>Office Teması</vt:lpstr>
      <vt:lpstr>ACADEMIC FACULTY / DEPARTMENT COORDINATORS ERASMUS DASHBOARD TRANSACTIONS Niğde Ömer Halisdemir University  International Relations Office Erasmus Institutional Coordinate erasmus@ohu.edu.tr </vt:lpstr>
      <vt:lpstr>Erasmus Dashboard Process Steps for Academic Faculty / Department Coordinators</vt:lpstr>
      <vt:lpstr>Step by Step «Erasmus Dashboard»  </vt:lpstr>
      <vt:lpstr>Erasmus Dashboard (1)</vt:lpstr>
      <vt:lpstr>Erasmus Dashboard (2)</vt:lpstr>
      <vt:lpstr>Erasmus Dashboard (3)</vt:lpstr>
      <vt:lpstr>  Erasmus Dashboard (4)</vt:lpstr>
      <vt:lpstr> Erasmus Dashboard(5)</vt:lpstr>
      <vt:lpstr>Erasmus Dashboard (6)</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Hülya</dc:creator>
  <cp:lastModifiedBy>halil ozdemir</cp:lastModifiedBy>
  <cp:revision>19</cp:revision>
  <dcterms:created xsi:type="dcterms:W3CDTF">2021-05-11T09:27:09Z</dcterms:created>
  <dcterms:modified xsi:type="dcterms:W3CDTF">2023-10-20T10:09:40Z</dcterms:modified>
</cp:coreProperties>
</file>