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57" r:id="rId3"/>
    <p:sldId id="288" r:id="rId4"/>
    <p:sldId id="284" r:id="rId5"/>
    <p:sldId id="285" r:id="rId6"/>
    <p:sldId id="286" r:id="rId7"/>
    <p:sldId id="287" r:id="rId8"/>
    <p:sldId id="275" r:id="rId9"/>
    <p:sldId id="303" r:id="rId10"/>
    <p:sldId id="289" r:id="rId11"/>
    <p:sldId id="277" r:id="rId12"/>
    <p:sldId id="290" r:id="rId13"/>
    <p:sldId id="291" r:id="rId14"/>
    <p:sldId id="301" r:id="rId15"/>
    <p:sldId id="292" r:id="rId16"/>
    <p:sldId id="305" r:id="rId17"/>
    <p:sldId id="293" r:id="rId18"/>
    <p:sldId id="294" r:id="rId19"/>
    <p:sldId id="295" r:id="rId20"/>
    <p:sldId id="296" r:id="rId21"/>
    <p:sldId id="297" r:id="rId22"/>
    <p:sldId id="298" r:id="rId23"/>
    <p:sldId id="299" r:id="rId24"/>
    <p:sldId id="300" r:id="rId25"/>
    <p:sldId id="302" r:id="rId26"/>
    <p:sldId id="304" r:id="rId27"/>
    <p:sldId id="272" r:id="rId28"/>
  </p:sldIdLst>
  <p:sldSz cx="12192000" cy="6858000"/>
  <p:notesSz cx="6797675" cy="9928225"/>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4C1D"/>
    <a:srgbClr val="051B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1" d="100"/>
          <a:sy n="91" d="100"/>
        </p:scale>
        <p:origin x="534" y="90"/>
      </p:cViewPr>
      <p:guideLst>
        <p:guide orient="horz" pos="2160"/>
        <p:guide pos="3840"/>
      </p:guideLst>
    </p:cSldViewPr>
  </p:slideViewPr>
  <p:notesTextViewPr>
    <p:cViewPr>
      <p:scale>
        <a:sx n="1" d="1"/>
        <a:sy n="1" d="1"/>
      </p:scale>
      <p:origin x="0" y="0"/>
    </p:cViewPr>
  </p:notesTextViewPr>
  <p:sorterViewPr>
    <p:cViewPr>
      <p:scale>
        <a:sx n="100" d="100"/>
        <a:sy n="100" d="100"/>
      </p:scale>
      <p:origin x="0" y="-657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135"/>
          </a:xfrm>
          <a:prstGeom prst="rect">
            <a:avLst/>
          </a:prstGeom>
        </p:spPr>
        <p:txBody>
          <a:bodyPr vert="horz" lIns="91577" tIns="45789" rIns="91577" bIns="45789" rtlCol="0"/>
          <a:lstStyle>
            <a:lvl1pPr algn="l">
              <a:defRPr sz="1200"/>
            </a:lvl1pPr>
          </a:lstStyle>
          <a:p>
            <a:endParaRPr lang="tr-TR"/>
          </a:p>
        </p:txBody>
      </p:sp>
      <p:sp>
        <p:nvSpPr>
          <p:cNvPr id="3" name="Veri Yer Tutucusu 2"/>
          <p:cNvSpPr>
            <a:spLocks noGrp="1"/>
          </p:cNvSpPr>
          <p:nvPr>
            <p:ph type="dt" idx="1"/>
          </p:nvPr>
        </p:nvSpPr>
        <p:spPr>
          <a:xfrm>
            <a:off x="3850444" y="0"/>
            <a:ext cx="2945659" cy="498135"/>
          </a:xfrm>
          <a:prstGeom prst="rect">
            <a:avLst/>
          </a:prstGeom>
        </p:spPr>
        <p:txBody>
          <a:bodyPr vert="horz" lIns="91577" tIns="45789" rIns="91577" bIns="45789" rtlCol="0"/>
          <a:lstStyle>
            <a:lvl1pPr algn="r">
              <a:defRPr sz="1200"/>
            </a:lvl1pPr>
          </a:lstStyle>
          <a:p>
            <a:fld id="{B2576A09-6BA6-408E-970F-0D99516E34B7}" type="datetimeFigureOut">
              <a:rPr lang="tr-TR" smtClean="0"/>
              <a:t>22.01.2025</a:t>
            </a:fld>
            <a:endParaRPr lang="tr-TR"/>
          </a:p>
        </p:txBody>
      </p:sp>
      <p:sp>
        <p:nvSpPr>
          <p:cNvPr id="4" name="Slayt Görüntüsü Yer Tutucus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577" tIns="45789" rIns="91577" bIns="45789" rtlCol="0" anchor="ctr"/>
          <a:lstStyle/>
          <a:p>
            <a:endParaRPr lang="tr-TR"/>
          </a:p>
        </p:txBody>
      </p:sp>
      <p:sp>
        <p:nvSpPr>
          <p:cNvPr id="5" name="Not Yer Tutucusu 4"/>
          <p:cNvSpPr>
            <a:spLocks noGrp="1"/>
          </p:cNvSpPr>
          <p:nvPr>
            <p:ph type="body" sz="quarter" idx="3"/>
          </p:nvPr>
        </p:nvSpPr>
        <p:spPr>
          <a:xfrm>
            <a:off x="679768" y="4777958"/>
            <a:ext cx="5438140" cy="3909239"/>
          </a:xfrm>
          <a:prstGeom prst="rect">
            <a:avLst/>
          </a:prstGeom>
        </p:spPr>
        <p:txBody>
          <a:bodyPr vert="horz" lIns="91577" tIns="45789" rIns="91577" bIns="45789"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9430091"/>
            <a:ext cx="2945659" cy="498134"/>
          </a:xfrm>
          <a:prstGeom prst="rect">
            <a:avLst/>
          </a:prstGeom>
        </p:spPr>
        <p:txBody>
          <a:bodyPr vert="horz" lIns="91577" tIns="45789" rIns="91577" bIns="45789" rtlCol="0" anchor="b"/>
          <a:lstStyle>
            <a:lvl1pPr algn="l">
              <a:defRPr sz="1200"/>
            </a:lvl1pPr>
          </a:lstStyle>
          <a:p>
            <a:endParaRPr lang="tr-TR"/>
          </a:p>
        </p:txBody>
      </p:sp>
      <p:sp>
        <p:nvSpPr>
          <p:cNvPr id="7" name="Slayt Numarası Yer Tutucusu 6"/>
          <p:cNvSpPr>
            <a:spLocks noGrp="1"/>
          </p:cNvSpPr>
          <p:nvPr>
            <p:ph type="sldNum" sz="quarter" idx="5"/>
          </p:nvPr>
        </p:nvSpPr>
        <p:spPr>
          <a:xfrm>
            <a:off x="3850444" y="9430091"/>
            <a:ext cx="2945659" cy="498134"/>
          </a:xfrm>
          <a:prstGeom prst="rect">
            <a:avLst/>
          </a:prstGeom>
        </p:spPr>
        <p:txBody>
          <a:bodyPr vert="horz" lIns="91577" tIns="45789" rIns="91577" bIns="45789" rtlCol="0" anchor="b"/>
          <a:lstStyle>
            <a:lvl1pPr algn="r">
              <a:defRPr sz="1200"/>
            </a:lvl1pPr>
          </a:lstStyle>
          <a:p>
            <a:fld id="{C263B07C-92B8-45E8-AAA7-ACCF23863B9B}" type="slidenum">
              <a:rPr lang="tr-TR" smtClean="0"/>
              <a:t>‹#›</a:t>
            </a:fld>
            <a:endParaRPr lang="tr-TR"/>
          </a:p>
        </p:txBody>
      </p:sp>
    </p:spTree>
    <p:extLst>
      <p:ext uri="{BB962C8B-B14F-4D97-AF65-F5344CB8AC3E}">
        <p14:creationId xmlns:p14="http://schemas.microsoft.com/office/powerpoint/2010/main" val="944563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B45AA3E1-D2BA-4DF1-A5ED-B317A6832FF1}" type="datetimeFigureOut">
              <a:rPr lang="tr-TR" smtClean="0"/>
              <a:t>22.01.2025</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518E47A-4947-4CF9-9E44-B48D177423B0}" type="slidenum">
              <a:rPr lang="tr-TR" smtClean="0"/>
              <a:t>‹#›</a:t>
            </a:fld>
            <a:endParaRPr lang="tr-TR"/>
          </a:p>
        </p:txBody>
      </p:sp>
    </p:spTree>
    <p:extLst>
      <p:ext uri="{BB962C8B-B14F-4D97-AF65-F5344CB8AC3E}">
        <p14:creationId xmlns:p14="http://schemas.microsoft.com/office/powerpoint/2010/main" val="3163021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45AA3E1-D2BA-4DF1-A5ED-B317A6832FF1}" type="datetimeFigureOut">
              <a:rPr lang="tr-TR" smtClean="0"/>
              <a:t>22.01.2025</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518E47A-4947-4CF9-9E44-B48D177423B0}" type="slidenum">
              <a:rPr lang="tr-TR" smtClean="0"/>
              <a:t>‹#›</a:t>
            </a:fld>
            <a:endParaRPr lang="tr-TR"/>
          </a:p>
        </p:txBody>
      </p:sp>
    </p:spTree>
    <p:extLst>
      <p:ext uri="{BB962C8B-B14F-4D97-AF65-F5344CB8AC3E}">
        <p14:creationId xmlns:p14="http://schemas.microsoft.com/office/powerpoint/2010/main" val="673111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45AA3E1-D2BA-4DF1-A5ED-B317A6832FF1}" type="datetimeFigureOut">
              <a:rPr lang="tr-TR" smtClean="0"/>
              <a:t>22.01.2025</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518E47A-4947-4CF9-9E44-B48D177423B0}"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433961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a:t>
            </a:r>
          </a:p>
        </p:txBody>
      </p:sp>
      <p:sp>
        <p:nvSpPr>
          <p:cNvPr id="5" name="Date Placeholder 4"/>
          <p:cNvSpPr>
            <a:spLocks noGrp="1"/>
          </p:cNvSpPr>
          <p:nvPr>
            <p:ph type="dt" sz="half" idx="10"/>
          </p:nvPr>
        </p:nvSpPr>
        <p:spPr/>
        <p:txBody>
          <a:bodyPr/>
          <a:lstStyle/>
          <a:p>
            <a:fld id="{B45AA3E1-D2BA-4DF1-A5ED-B317A6832FF1}" type="datetimeFigureOut">
              <a:rPr lang="tr-TR" smtClean="0"/>
              <a:t>22.01.2025</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518E47A-4947-4CF9-9E44-B48D177423B0}" type="slidenum">
              <a:rPr lang="tr-TR" smtClean="0"/>
              <a:t>‹#›</a:t>
            </a:fld>
            <a:endParaRPr lang="tr-TR"/>
          </a:p>
        </p:txBody>
      </p:sp>
    </p:spTree>
    <p:extLst>
      <p:ext uri="{BB962C8B-B14F-4D97-AF65-F5344CB8AC3E}">
        <p14:creationId xmlns:p14="http://schemas.microsoft.com/office/powerpoint/2010/main" val="1912567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a:t>
            </a:r>
          </a:p>
        </p:txBody>
      </p:sp>
      <p:sp>
        <p:nvSpPr>
          <p:cNvPr id="5" name="Date Placeholder 4"/>
          <p:cNvSpPr>
            <a:spLocks noGrp="1"/>
          </p:cNvSpPr>
          <p:nvPr>
            <p:ph type="dt" sz="half" idx="10"/>
          </p:nvPr>
        </p:nvSpPr>
        <p:spPr/>
        <p:txBody>
          <a:bodyPr/>
          <a:lstStyle/>
          <a:p>
            <a:fld id="{B45AA3E1-D2BA-4DF1-A5ED-B317A6832FF1}" type="datetimeFigureOut">
              <a:rPr lang="tr-TR" smtClean="0"/>
              <a:t>22.01.2025</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518E47A-4947-4CF9-9E44-B48D177423B0}"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633297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a:t>
            </a:r>
          </a:p>
        </p:txBody>
      </p:sp>
      <p:sp>
        <p:nvSpPr>
          <p:cNvPr id="5" name="Date Placeholder 4"/>
          <p:cNvSpPr>
            <a:spLocks noGrp="1"/>
          </p:cNvSpPr>
          <p:nvPr>
            <p:ph type="dt" sz="half" idx="10"/>
          </p:nvPr>
        </p:nvSpPr>
        <p:spPr/>
        <p:txBody>
          <a:bodyPr/>
          <a:lstStyle/>
          <a:p>
            <a:fld id="{B45AA3E1-D2BA-4DF1-A5ED-B317A6832FF1}" type="datetimeFigureOut">
              <a:rPr lang="tr-TR" smtClean="0"/>
              <a:t>22.01.2025</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518E47A-4947-4CF9-9E44-B48D177423B0}" type="slidenum">
              <a:rPr lang="tr-TR" smtClean="0"/>
              <a:t>‹#›</a:t>
            </a:fld>
            <a:endParaRPr lang="tr-TR"/>
          </a:p>
        </p:txBody>
      </p:sp>
    </p:spTree>
    <p:extLst>
      <p:ext uri="{BB962C8B-B14F-4D97-AF65-F5344CB8AC3E}">
        <p14:creationId xmlns:p14="http://schemas.microsoft.com/office/powerpoint/2010/main" val="10741676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45AA3E1-D2BA-4DF1-A5ED-B317A6832FF1}" type="datetimeFigureOut">
              <a:rPr lang="tr-TR" smtClean="0"/>
              <a:t>22.01.2025</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518E47A-4947-4CF9-9E44-B48D177423B0}" type="slidenum">
              <a:rPr lang="tr-TR" smtClean="0"/>
              <a:t>‹#›</a:t>
            </a:fld>
            <a:endParaRPr lang="tr-TR"/>
          </a:p>
        </p:txBody>
      </p:sp>
    </p:spTree>
    <p:extLst>
      <p:ext uri="{BB962C8B-B14F-4D97-AF65-F5344CB8AC3E}">
        <p14:creationId xmlns:p14="http://schemas.microsoft.com/office/powerpoint/2010/main" val="31511830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45AA3E1-D2BA-4DF1-A5ED-B317A6832FF1}" type="datetimeFigureOut">
              <a:rPr lang="tr-TR" smtClean="0"/>
              <a:t>22.01.2025</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518E47A-4947-4CF9-9E44-B48D177423B0}" type="slidenum">
              <a:rPr lang="tr-TR" smtClean="0"/>
              <a:t>‹#›</a:t>
            </a:fld>
            <a:endParaRPr lang="tr-TR"/>
          </a:p>
        </p:txBody>
      </p:sp>
    </p:spTree>
    <p:extLst>
      <p:ext uri="{BB962C8B-B14F-4D97-AF65-F5344CB8AC3E}">
        <p14:creationId xmlns:p14="http://schemas.microsoft.com/office/powerpoint/2010/main" val="2741943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45AA3E1-D2BA-4DF1-A5ED-B317A6832FF1}" type="datetimeFigureOut">
              <a:rPr lang="tr-TR" smtClean="0"/>
              <a:t>22.01.2025</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518E47A-4947-4CF9-9E44-B48D177423B0}" type="slidenum">
              <a:rPr lang="tr-TR" smtClean="0"/>
              <a:t>‹#›</a:t>
            </a:fld>
            <a:endParaRPr lang="tr-TR"/>
          </a:p>
        </p:txBody>
      </p:sp>
    </p:spTree>
    <p:extLst>
      <p:ext uri="{BB962C8B-B14F-4D97-AF65-F5344CB8AC3E}">
        <p14:creationId xmlns:p14="http://schemas.microsoft.com/office/powerpoint/2010/main" val="1146508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45AA3E1-D2BA-4DF1-A5ED-B317A6832FF1}" type="datetimeFigureOut">
              <a:rPr lang="tr-TR" smtClean="0"/>
              <a:t>22.01.2025</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518E47A-4947-4CF9-9E44-B48D177423B0}" type="slidenum">
              <a:rPr lang="tr-TR" smtClean="0"/>
              <a:t>‹#›</a:t>
            </a:fld>
            <a:endParaRPr lang="tr-TR"/>
          </a:p>
        </p:txBody>
      </p:sp>
    </p:spTree>
    <p:extLst>
      <p:ext uri="{BB962C8B-B14F-4D97-AF65-F5344CB8AC3E}">
        <p14:creationId xmlns:p14="http://schemas.microsoft.com/office/powerpoint/2010/main" val="285919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B45AA3E1-D2BA-4DF1-A5ED-B317A6832FF1}" type="datetimeFigureOut">
              <a:rPr lang="tr-TR" smtClean="0"/>
              <a:t>22.01.2025</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518E47A-4947-4CF9-9E44-B48D177423B0}" type="slidenum">
              <a:rPr lang="tr-TR" smtClean="0"/>
              <a:t>‹#›</a:t>
            </a:fld>
            <a:endParaRPr lang="tr-TR"/>
          </a:p>
        </p:txBody>
      </p:sp>
    </p:spTree>
    <p:extLst>
      <p:ext uri="{BB962C8B-B14F-4D97-AF65-F5344CB8AC3E}">
        <p14:creationId xmlns:p14="http://schemas.microsoft.com/office/powerpoint/2010/main" val="279103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B45AA3E1-D2BA-4DF1-A5ED-B317A6832FF1}" type="datetimeFigureOut">
              <a:rPr lang="tr-TR" smtClean="0"/>
              <a:t>22.01.2025</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518E47A-4947-4CF9-9E44-B48D177423B0}" type="slidenum">
              <a:rPr lang="tr-TR" smtClean="0"/>
              <a:t>‹#›</a:t>
            </a:fld>
            <a:endParaRPr lang="tr-TR"/>
          </a:p>
        </p:txBody>
      </p:sp>
    </p:spTree>
    <p:extLst>
      <p:ext uri="{BB962C8B-B14F-4D97-AF65-F5344CB8AC3E}">
        <p14:creationId xmlns:p14="http://schemas.microsoft.com/office/powerpoint/2010/main" val="2725503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B45AA3E1-D2BA-4DF1-A5ED-B317A6832FF1}" type="datetimeFigureOut">
              <a:rPr lang="tr-TR" smtClean="0"/>
              <a:t>22.01.2025</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518E47A-4947-4CF9-9E44-B48D177423B0}" type="slidenum">
              <a:rPr lang="tr-TR" smtClean="0"/>
              <a:t>‹#›</a:t>
            </a:fld>
            <a:endParaRPr lang="tr-TR"/>
          </a:p>
        </p:txBody>
      </p:sp>
    </p:spTree>
    <p:extLst>
      <p:ext uri="{BB962C8B-B14F-4D97-AF65-F5344CB8AC3E}">
        <p14:creationId xmlns:p14="http://schemas.microsoft.com/office/powerpoint/2010/main" val="1453572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5AA3E1-D2BA-4DF1-A5ED-B317A6832FF1}" type="datetimeFigureOut">
              <a:rPr lang="tr-TR" smtClean="0"/>
              <a:t>22.01.2025</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518E47A-4947-4CF9-9E44-B48D177423B0}" type="slidenum">
              <a:rPr lang="tr-TR" smtClean="0"/>
              <a:t>‹#›</a:t>
            </a:fld>
            <a:endParaRPr lang="tr-TR"/>
          </a:p>
        </p:txBody>
      </p:sp>
    </p:spTree>
    <p:extLst>
      <p:ext uri="{BB962C8B-B14F-4D97-AF65-F5344CB8AC3E}">
        <p14:creationId xmlns:p14="http://schemas.microsoft.com/office/powerpoint/2010/main" val="1259469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B45AA3E1-D2BA-4DF1-A5ED-B317A6832FF1}" type="datetimeFigureOut">
              <a:rPr lang="tr-TR" smtClean="0"/>
              <a:t>22.01.2025</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518E47A-4947-4CF9-9E44-B48D177423B0}" type="slidenum">
              <a:rPr lang="tr-TR" smtClean="0"/>
              <a:t>‹#›</a:t>
            </a:fld>
            <a:endParaRPr lang="tr-TR"/>
          </a:p>
        </p:txBody>
      </p:sp>
    </p:spTree>
    <p:extLst>
      <p:ext uri="{BB962C8B-B14F-4D97-AF65-F5344CB8AC3E}">
        <p14:creationId xmlns:p14="http://schemas.microsoft.com/office/powerpoint/2010/main" val="3896588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B45AA3E1-D2BA-4DF1-A5ED-B317A6832FF1}" type="datetimeFigureOut">
              <a:rPr lang="tr-TR" smtClean="0"/>
              <a:t>22.01.2025</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518E47A-4947-4CF9-9E44-B48D177423B0}" type="slidenum">
              <a:rPr lang="tr-TR" smtClean="0"/>
              <a:t>‹#›</a:t>
            </a:fld>
            <a:endParaRPr lang="tr-TR"/>
          </a:p>
        </p:txBody>
      </p:sp>
    </p:spTree>
    <p:extLst>
      <p:ext uri="{BB962C8B-B14F-4D97-AF65-F5344CB8AC3E}">
        <p14:creationId xmlns:p14="http://schemas.microsoft.com/office/powerpoint/2010/main" val="701346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45AA3E1-D2BA-4DF1-A5ED-B317A6832FF1}" type="datetimeFigureOut">
              <a:rPr lang="tr-TR" smtClean="0"/>
              <a:t>22.01.2025</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518E47A-4947-4CF9-9E44-B48D177423B0}" type="slidenum">
              <a:rPr lang="tr-TR" smtClean="0"/>
              <a:t>‹#›</a:t>
            </a:fld>
            <a:endParaRPr lang="tr-TR"/>
          </a:p>
        </p:txBody>
      </p:sp>
    </p:spTree>
    <p:extLst>
      <p:ext uri="{BB962C8B-B14F-4D97-AF65-F5344CB8AC3E}">
        <p14:creationId xmlns:p14="http://schemas.microsoft.com/office/powerpoint/2010/main" val="12764476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ohu.edu.tr/yabancidilleryuksekokulu"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27.xml.rels><?xml version="1.0" encoding="UTF-8" standalone="yes"?>
<Relationships xmlns="http://schemas.openxmlformats.org/package/2006/relationships"><Relationship Id="rId3" Type="http://schemas.openxmlformats.org/officeDocument/2006/relationships/hyperlink" Target="mailto:yabdilyok@ohu.edu.tr" TargetMode="External"/><Relationship Id="rId2" Type="http://schemas.openxmlformats.org/officeDocument/2006/relationships/hyperlink" Target="http://www.ohu.edu.tr/yabancidilleryuksekokul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333162" y="2379518"/>
            <a:ext cx="8915399" cy="3691978"/>
          </a:xfrm>
        </p:spPr>
        <p:txBody>
          <a:bodyPr>
            <a:normAutofit/>
          </a:bodyPr>
          <a:lstStyle/>
          <a:p>
            <a:pPr algn="ctr">
              <a:spcBef>
                <a:spcPct val="75000"/>
              </a:spcBef>
              <a:defRPr/>
            </a:pPr>
            <a:r>
              <a:rPr lang="tr-TR" sz="4400" b="1" dirty="0">
                <a:solidFill>
                  <a:srgbClr val="FF0000"/>
                </a:solidFill>
                <a:effectLst>
                  <a:outerShdw blurRad="38100" dist="38100" dir="2700000" algn="tl">
                    <a:srgbClr val="000000">
                      <a:alpha val="43137"/>
                    </a:srgbClr>
                  </a:outerShdw>
                </a:effectLst>
              </a:rPr>
              <a:t>YABANCI DİLLER YÜKSEKOKULUNA HOŞGELDİNİZ</a:t>
            </a:r>
            <a:r>
              <a:rPr lang="tr-TR" sz="2800" b="1" dirty="0">
                <a:solidFill>
                  <a:srgbClr val="FF0000"/>
                </a:solidFill>
                <a:effectLst>
                  <a:outerShdw blurRad="38100" dist="38100" dir="2700000" algn="tl">
                    <a:srgbClr val="000000">
                      <a:alpha val="43137"/>
                    </a:srgbClr>
                  </a:outerShdw>
                </a:effectLst>
              </a:rPr>
              <a:t/>
            </a:r>
            <a:br>
              <a:rPr lang="tr-TR" sz="2800" b="1" dirty="0">
                <a:solidFill>
                  <a:srgbClr val="FF0000"/>
                </a:solidFill>
                <a:effectLst>
                  <a:outerShdw blurRad="38100" dist="38100" dir="2700000" algn="tl">
                    <a:srgbClr val="000000">
                      <a:alpha val="43137"/>
                    </a:srgbClr>
                  </a:outerShdw>
                </a:effectLst>
              </a:rPr>
            </a:br>
            <a:r>
              <a:rPr lang="tr-TR" sz="4000" b="1" dirty="0">
                <a:solidFill>
                  <a:srgbClr val="0066FF"/>
                </a:solidFill>
                <a:effectLst>
                  <a:outerShdw blurRad="38100" dist="38100" dir="2700000" algn="tl">
                    <a:srgbClr val="000000">
                      <a:alpha val="43137"/>
                    </a:srgbClr>
                  </a:outerShdw>
                </a:effectLst>
                <a:latin typeface="Calibri" pitchFamily="34" charset="0"/>
              </a:rPr>
              <a:t/>
            </a:r>
            <a:br>
              <a:rPr lang="tr-TR" sz="4000" b="1" dirty="0">
                <a:solidFill>
                  <a:srgbClr val="0066FF"/>
                </a:solidFill>
                <a:effectLst>
                  <a:outerShdw blurRad="38100" dist="38100" dir="2700000" algn="tl">
                    <a:srgbClr val="000000">
                      <a:alpha val="43137"/>
                    </a:srgbClr>
                  </a:outerShdw>
                </a:effectLst>
                <a:latin typeface="Calibri" pitchFamily="34" charset="0"/>
              </a:rPr>
            </a:br>
            <a:r>
              <a:rPr lang="tr-TR" sz="4000" b="1" dirty="0">
                <a:solidFill>
                  <a:srgbClr val="0066FF"/>
                </a:solidFill>
                <a:effectLst>
                  <a:outerShdw blurRad="38100" dist="38100" dir="2700000" algn="tl">
                    <a:srgbClr val="000000">
                      <a:alpha val="43137"/>
                    </a:srgbClr>
                  </a:outerShdw>
                </a:effectLst>
                <a:latin typeface="Calibri" pitchFamily="34" charset="0"/>
              </a:rPr>
              <a:t/>
            </a:r>
            <a:br>
              <a:rPr lang="tr-TR" sz="4000" b="1" dirty="0">
                <a:solidFill>
                  <a:srgbClr val="0066FF"/>
                </a:solidFill>
                <a:effectLst>
                  <a:outerShdw blurRad="38100" dist="38100" dir="2700000" algn="tl">
                    <a:srgbClr val="000000">
                      <a:alpha val="43137"/>
                    </a:srgbClr>
                  </a:outerShdw>
                </a:effectLst>
                <a:latin typeface="Calibri" pitchFamily="34" charset="0"/>
              </a:rPr>
            </a:br>
            <a:endParaRPr lang="tr-TR" dirty="0"/>
          </a:p>
        </p:txBody>
      </p:sp>
      <p:sp>
        <p:nvSpPr>
          <p:cNvPr id="3" name="Alt Başlık 2"/>
          <p:cNvSpPr>
            <a:spLocks noGrp="1"/>
          </p:cNvSpPr>
          <p:nvPr>
            <p:ph type="subTitle" idx="1"/>
          </p:nvPr>
        </p:nvSpPr>
        <p:spPr>
          <a:xfrm>
            <a:off x="2246078" y="4355534"/>
            <a:ext cx="8915399" cy="1913155"/>
          </a:xfrm>
        </p:spPr>
        <p:txBody>
          <a:bodyPr>
            <a:noAutofit/>
          </a:bodyPr>
          <a:lstStyle/>
          <a:p>
            <a:pPr algn="ctr"/>
            <a:endParaRPr lang="tr-TR" sz="2800" b="1" dirty="0">
              <a:solidFill>
                <a:srgbClr val="FF0000"/>
              </a:solidFill>
              <a:effectLst>
                <a:outerShdw blurRad="38100" dist="38100" dir="2700000" algn="tl">
                  <a:srgbClr val="000000">
                    <a:alpha val="43137"/>
                  </a:srgbClr>
                </a:outerShdw>
              </a:effectLst>
            </a:endParaRPr>
          </a:p>
          <a:p>
            <a:pPr algn="ctr"/>
            <a:r>
              <a:rPr lang="tr-TR" sz="2800" b="1" dirty="0">
                <a:solidFill>
                  <a:srgbClr val="FF0000"/>
                </a:solidFill>
                <a:effectLst>
                  <a:outerShdw blurRad="38100" dist="38100" dir="2700000" algn="tl">
                    <a:srgbClr val="000000">
                      <a:alpha val="43137"/>
                    </a:srgbClr>
                  </a:outerShdw>
                </a:effectLst>
              </a:rPr>
              <a:t>MÜDÜR </a:t>
            </a:r>
            <a:endParaRPr lang="en-US" sz="2800" b="1" dirty="0">
              <a:solidFill>
                <a:srgbClr val="FF0000"/>
              </a:solidFill>
              <a:effectLst>
                <a:outerShdw blurRad="38100" dist="38100" dir="2700000" algn="tl">
                  <a:srgbClr val="000000">
                    <a:alpha val="43137"/>
                  </a:srgbClr>
                </a:outerShdw>
              </a:effectLst>
            </a:endParaRPr>
          </a:p>
          <a:p>
            <a:pPr algn="ctr"/>
            <a:r>
              <a:rPr lang="tr-TR" sz="2800" b="1" dirty="0">
                <a:solidFill>
                  <a:srgbClr val="FF0000"/>
                </a:solidFill>
                <a:effectLst>
                  <a:outerShdw blurRad="38100" dist="38100" dir="2700000" algn="tl">
                    <a:srgbClr val="000000">
                      <a:alpha val="43137"/>
                    </a:srgbClr>
                  </a:outerShdw>
                </a:effectLst>
              </a:rPr>
              <a:t>Prof. Dr. Mehmet DEMİRAL</a:t>
            </a:r>
          </a:p>
        </p:txBody>
      </p:sp>
      <p:sp>
        <p:nvSpPr>
          <p:cNvPr id="4" name="Metin kutusu 3"/>
          <p:cNvSpPr txBox="1"/>
          <p:nvPr/>
        </p:nvSpPr>
        <p:spPr>
          <a:xfrm>
            <a:off x="132520" y="4355534"/>
            <a:ext cx="1548385" cy="738664"/>
          </a:xfrm>
          <a:prstGeom prst="rect">
            <a:avLst/>
          </a:prstGeom>
          <a:noFill/>
        </p:spPr>
        <p:txBody>
          <a:bodyPr wrap="square" rtlCol="0">
            <a:spAutoFit/>
          </a:bodyPr>
          <a:lstStyle/>
          <a:p>
            <a:r>
              <a:rPr lang="tr-TR" sz="1400" b="1" dirty="0">
                <a:solidFill>
                  <a:schemeClr val="bg1"/>
                </a:solidFill>
              </a:rPr>
              <a:t>YABANCI DİLLER YÜKSEKOKULU</a:t>
            </a:r>
          </a:p>
        </p:txBody>
      </p:sp>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53025" y="-7820025"/>
            <a:ext cx="1828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AutoShape 4" descr="DMRT0078.JPG görüntüleniyo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Resim 4"/>
          <p:cNvPicPr>
            <a:picLocks noChangeAspect="1"/>
          </p:cNvPicPr>
          <p:nvPr/>
        </p:nvPicPr>
        <p:blipFill>
          <a:blip r:embed="rId3"/>
          <a:stretch>
            <a:fillRect/>
          </a:stretch>
        </p:blipFill>
        <p:spPr>
          <a:xfrm>
            <a:off x="5345955" y="160338"/>
            <a:ext cx="2390275" cy="2219180"/>
          </a:xfrm>
          <a:prstGeom prst="rect">
            <a:avLst/>
          </a:prstGeom>
        </p:spPr>
      </p:pic>
    </p:spTree>
    <p:extLst>
      <p:ext uri="{BB962C8B-B14F-4D97-AF65-F5344CB8AC3E}">
        <p14:creationId xmlns:p14="http://schemas.microsoft.com/office/powerpoint/2010/main" val="5514298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chemeClr val="tx1"/>
                </a:solidFill>
              </a:rPr>
              <a:t>EĞİTİM-ÖĞRETİM FAALİYETLERİ</a:t>
            </a:r>
            <a:endParaRPr lang="en-US" dirty="0"/>
          </a:p>
        </p:txBody>
      </p:sp>
      <p:sp>
        <p:nvSpPr>
          <p:cNvPr id="3" name="İçerik Yer Tutucusu 2"/>
          <p:cNvSpPr>
            <a:spLocks noGrp="1"/>
          </p:cNvSpPr>
          <p:nvPr>
            <p:ph idx="1"/>
          </p:nvPr>
        </p:nvSpPr>
        <p:spPr/>
        <p:txBody>
          <a:bodyPr/>
          <a:lstStyle/>
          <a:p>
            <a:r>
              <a:rPr lang="en-US" sz="2000" b="1" dirty="0" err="1"/>
              <a:t>Zorunlu</a:t>
            </a:r>
            <a:r>
              <a:rPr lang="en-US" sz="2000" b="1" dirty="0"/>
              <a:t> </a:t>
            </a:r>
            <a:r>
              <a:rPr lang="en-US" sz="2000" b="1" dirty="0" err="1"/>
              <a:t>İngilizce</a:t>
            </a:r>
            <a:r>
              <a:rPr lang="en-US" sz="2000" b="1" dirty="0"/>
              <a:t> </a:t>
            </a:r>
            <a:r>
              <a:rPr lang="en-US" sz="2000" b="1" dirty="0" err="1"/>
              <a:t>Hazırlık</a:t>
            </a:r>
            <a:r>
              <a:rPr lang="en-US" sz="2000" b="1" dirty="0"/>
              <a:t> </a:t>
            </a:r>
            <a:r>
              <a:rPr lang="en-US" sz="2000" b="1" dirty="0" err="1"/>
              <a:t>Programı</a:t>
            </a:r>
            <a:endParaRPr lang="en-US" sz="2000" b="1" dirty="0"/>
          </a:p>
          <a:p>
            <a:r>
              <a:rPr lang="en-US" sz="2000" b="1" dirty="0"/>
              <a:t> </a:t>
            </a:r>
            <a:r>
              <a:rPr lang="en-US" sz="2000" b="1" dirty="0" err="1"/>
              <a:t>İsteğe</a:t>
            </a:r>
            <a:r>
              <a:rPr lang="en-US" sz="2000" b="1" dirty="0"/>
              <a:t> </a:t>
            </a:r>
            <a:r>
              <a:rPr lang="en-US" sz="2000" b="1" dirty="0" err="1"/>
              <a:t>Bağlı</a:t>
            </a:r>
            <a:r>
              <a:rPr lang="en-US" sz="2000" b="1" dirty="0"/>
              <a:t> </a:t>
            </a:r>
            <a:r>
              <a:rPr lang="en-US" sz="2000" b="1" dirty="0" err="1"/>
              <a:t>İngilizce</a:t>
            </a:r>
            <a:r>
              <a:rPr lang="en-US" sz="2000" b="1" dirty="0"/>
              <a:t> </a:t>
            </a:r>
            <a:r>
              <a:rPr lang="en-US" sz="2000" b="1" dirty="0" err="1"/>
              <a:t>Hazırlık</a:t>
            </a:r>
            <a:r>
              <a:rPr lang="en-US" sz="2000" b="1" dirty="0"/>
              <a:t> </a:t>
            </a:r>
            <a:r>
              <a:rPr lang="en-US" sz="2000" b="1" dirty="0" err="1"/>
              <a:t>Programı</a:t>
            </a:r>
            <a:endParaRPr lang="en-US" sz="2000" b="1" dirty="0"/>
          </a:p>
          <a:p>
            <a:r>
              <a:rPr lang="en-US" sz="2000" b="1" dirty="0"/>
              <a:t> </a:t>
            </a:r>
            <a:r>
              <a:rPr lang="en-US" sz="2000" b="1" dirty="0" err="1"/>
              <a:t>Ortak</a:t>
            </a:r>
            <a:r>
              <a:rPr lang="en-US" sz="2000" b="1" dirty="0"/>
              <a:t> </a:t>
            </a:r>
            <a:r>
              <a:rPr lang="en-US" sz="2000" b="1" dirty="0" err="1"/>
              <a:t>Zorunlu</a:t>
            </a:r>
            <a:r>
              <a:rPr lang="en-US" sz="2000" b="1" dirty="0"/>
              <a:t> </a:t>
            </a:r>
            <a:r>
              <a:rPr lang="en-US" sz="2000" b="1" dirty="0" err="1"/>
              <a:t>Yabancı</a:t>
            </a:r>
            <a:r>
              <a:rPr lang="en-US" sz="2000" b="1" dirty="0"/>
              <a:t> </a:t>
            </a:r>
            <a:r>
              <a:rPr lang="en-US" sz="2000" b="1" dirty="0" err="1"/>
              <a:t>Dil</a:t>
            </a:r>
            <a:r>
              <a:rPr lang="en-US" sz="2000" b="1" dirty="0"/>
              <a:t> </a:t>
            </a:r>
            <a:r>
              <a:rPr lang="en-US" sz="2000" b="1" dirty="0" err="1"/>
              <a:t>Dersleri</a:t>
            </a:r>
            <a:r>
              <a:rPr lang="en-US" sz="2000" b="1" dirty="0"/>
              <a:t>: YDL 1013 </a:t>
            </a:r>
            <a:r>
              <a:rPr lang="en-US" sz="2000" b="1" dirty="0" err="1"/>
              <a:t>ve</a:t>
            </a:r>
            <a:r>
              <a:rPr lang="en-US" sz="2000" b="1" dirty="0"/>
              <a:t> YDL 1014</a:t>
            </a:r>
          </a:p>
          <a:p>
            <a:r>
              <a:rPr lang="en-US" sz="2000" b="1" dirty="0"/>
              <a:t> </a:t>
            </a:r>
            <a:r>
              <a:rPr lang="en-US" sz="2000" b="1" dirty="0" err="1" smtClean="0"/>
              <a:t>Meslek</a:t>
            </a:r>
            <a:r>
              <a:rPr lang="tr-TR" sz="2000" b="1" dirty="0" smtClean="0"/>
              <a:t>î</a:t>
            </a:r>
            <a:r>
              <a:rPr lang="en-US" sz="2000" b="1" dirty="0" smtClean="0"/>
              <a:t> </a:t>
            </a:r>
            <a:r>
              <a:rPr lang="en-US" sz="2000" b="1" dirty="0" err="1"/>
              <a:t>Yabancı</a:t>
            </a:r>
            <a:r>
              <a:rPr lang="en-US" sz="2000" b="1" dirty="0"/>
              <a:t> </a:t>
            </a:r>
            <a:r>
              <a:rPr lang="en-US" sz="2000" b="1" dirty="0" err="1"/>
              <a:t>Dil</a:t>
            </a:r>
            <a:r>
              <a:rPr lang="en-US" sz="2000" b="1" dirty="0"/>
              <a:t> </a:t>
            </a:r>
            <a:r>
              <a:rPr lang="en-US" sz="2000" b="1" dirty="0" err="1"/>
              <a:t>Dersleri</a:t>
            </a:r>
            <a:r>
              <a:rPr lang="en-US" sz="2000" b="1" dirty="0"/>
              <a:t> </a:t>
            </a:r>
            <a:endParaRPr lang="tr-TR" sz="2000" b="1" dirty="0"/>
          </a:p>
          <a:p>
            <a:r>
              <a:rPr lang="tr-TR" sz="2000" b="1" dirty="0"/>
              <a:t>Sürekli Eğitim Merkezinde genel ve amaca dönük (YDS) İngilizce kursları</a:t>
            </a:r>
            <a:endParaRPr lang="en-US" sz="2000" b="1" dirty="0"/>
          </a:p>
          <a:p>
            <a:endParaRPr lang="en-US" dirty="0"/>
          </a:p>
        </p:txBody>
      </p:sp>
      <p:sp>
        <p:nvSpPr>
          <p:cNvPr id="5" name="Metin kutusu 4"/>
          <p:cNvSpPr txBox="1"/>
          <p:nvPr/>
        </p:nvSpPr>
        <p:spPr>
          <a:xfrm>
            <a:off x="141668" y="697402"/>
            <a:ext cx="1548385" cy="584775"/>
          </a:xfrm>
          <a:prstGeom prst="rect">
            <a:avLst/>
          </a:prstGeom>
          <a:noFill/>
        </p:spPr>
        <p:txBody>
          <a:bodyPr wrap="square" rtlCol="0">
            <a:spAutoFit/>
          </a:bodyPr>
          <a:lstStyle/>
          <a:p>
            <a:r>
              <a:rPr lang="tr-TR" sz="1600" b="1" dirty="0">
                <a:solidFill>
                  <a:schemeClr val="bg1"/>
                </a:solidFill>
              </a:rPr>
              <a:t>EĞİTİM-ÖĞRETİM</a:t>
            </a:r>
          </a:p>
        </p:txBody>
      </p:sp>
    </p:spTree>
    <p:extLst>
      <p:ext uri="{BB962C8B-B14F-4D97-AF65-F5344CB8AC3E}">
        <p14:creationId xmlns:p14="http://schemas.microsoft.com/office/powerpoint/2010/main" val="12128882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 y="774676"/>
            <a:ext cx="1723293" cy="338554"/>
          </a:xfrm>
          <a:prstGeom prst="rect">
            <a:avLst/>
          </a:prstGeom>
          <a:noFill/>
        </p:spPr>
        <p:txBody>
          <a:bodyPr wrap="square" rtlCol="0">
            <a:spAutoFit/>
          </a:bodyPr>
          <a:lstStyle/>
          <a:p>
            <a:r>
              <a:rPr lang="tr-TR" sz="1600" b="1" dirty="0">
                <a:solidFill>
                  <a:schemeClr val="bg1"/>
                </a:solidFill>
              </a:rPr>
              <a:t>BÖLÜMLER</a:t>
            </a:r>
          </a:p>
        </p:txBody>
      </p:sp>
      <p:graphicFrame>
        <p:nvGraphicFramePr>
          <p:cNvPr id="6" name="Tablo 5"/>
          <p:cNvGraphicFramePr>
            <a:graphicFrameLocks noGrp="1"/>
          </p:cNvGraphicFramePr>
          <p:nvPr>
            <p:extLst>
              <p:ext uri="{D42A27DB-BD31-4B8C-83A1-F6EECF244321}">
                <p14:modId xmlns:p14="http://schemas.microsoft.com/office/powerpoint/2010/main" val="804716790"/>
              </p:ext>
            </p:extLst>
          </p:nvPr>
        </p:nvGraphicFramePr>
        <p:xfrm>
          <a:off x="1323833" y="2081048"/>
          <a:ext cx="9430602" cy="3436883"/>
        </p:xfrm>
        <a:graphic>
          <a:graphicData uri="http://schemas.openxmlformats.org/drawingml/2006/table">
            <a:tbl>
              <a:tblPr firstRow="1" firstCol="1" bandRow="1">
                <a:tableStyleId>{5C22544A-7EE6-4342-B048-85BDC9FD1C3A}</a:tableStyleId>
              </a:tblPr>
              <a:tblGrid>
                <a:gridCol w="4131036">
                  <a:extLst>
                    <a:ext uri="{9D8B030D-6E8A-4147-A177-3AD203B41FA5}">
                      <a16:colId xmlns:a16="http://schemas.microsoft.com/office/drawing/2014/main" val="20000"/>
                    </a:ext>
                  </a:extLst>
                </a:gridCol>
                <a:gridCol w="2680138">
                  <a:extLst>
                    <a:ext uri="{9D8B030D-6E8A-4147-A177-3AD203B41FA5}">
                      <a16:colId xmlns:a16="http://schemas.microsoft.com/office/drawing/2014/main" val="20001"/>
                    </a:ext>
                  </a:extLst>
                </a:gridCol>
                <a:gridCol w="2619428">
                  <a:extLst>
                    <a:ext uri="{9D8B030D-6E8A-4147-A177-3AD203B41FA5}">
                      <a16:colId xmlns:a16="http://schemas.microsoft.com/office/drawing/2014/main" val="20002"/>
                    </a:ext>
                  </a:extLst>
                </a:gridCol>
              </a:tblGrid>
              <a:tr h="609627">
                <a:tc>
                  <a:txBody>
                    <a:bodyPr/>
                    <a:lstStyle/>
                    <a:p>
                      <a:pPr algn="ctr">
                        <a:lnSpc>
                          <a:spcPct val="115000"/>
                        </a:lnSpc>
                        <a:spcAft>
                          <a:spcPts val="0"/>
                        </a:spcAft>
                      </a:pPr>
                      <a:r>
                        <a:rPr lang="tr-TR" sz="2400" dirty="0">
                          <a:effectLst/>
                          <a:latin typeface="Calibri"/>
                          <a:ea typeface="Calibri"/>
                          <a:cs typeface="Times New Roman"/>
                        </a:rPr>
                        <a:t>BÖLÜMLER</a:t>
                      </a:r>
                    </a:p>
                  </a:txBody>
                  <a:tcPr marL="68580" marR="68580" marT="0" marB="0" anchor="ct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tcPr>
                </a:tc>
                <a:tc>
                  <a:txBody>
                    <a:bodyPr/>
                    <a:lstStyle/>
                    <a:p>
                      <a:pPr algn="ctr">
                        <a:lnSpc>
                          <a:spcPct val="115000"/>
                        </a:lnSpc>
                        <a:spcAft>
                          <a:spcPts val="0"/>
                        </a:spcAft>
                      </a:pPr>
                      <a:r>
                        <a:rPr lang="tr-TR" sz="2400" dirty="0">
                          <a:effectLst/>
                          <a:latin typeface="Calibri"/>
                          <a:ea typeface="Calibri"/>
                          <a:cs typeface="Times New Roman"/>
                        </a:rPr>
                        <a:t>Normal</a:t>
                      </a:r>
                      <a:r>
                        <a:rPr lang="tr-TR" sz="2400" baseline="0" dirty="0">
                          <a:effectLst/>
                          <a:latin typeface="Calibri"/>
                          <a:ea typeface="Calibri"/>
                          <a:cs typeface="Times New Roman"/>
                        </a:rPr>
                        <a:t> Öğretim</a:t>
                      </a:r>
                      <a:endParaRPr lang="tr-TR" sz="2400" dirty="0">
                        <a:effectLst/>
                        <a:latin typeface="Calibri"/>
                        <a:ea typeface="Calibri"/>
                        <a:cs typeface="Times New Roman"/>
                      </a:endParaRPr>
                    </a:p>
                  </a:txBody>
                  <a:tcPr marL="68580" marR="68580" marT="0" marB="0" anchor="ct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tcPr>
                </a:tc>
                <a:tc>
                  <a:txBody>
                    <a:bodyPr/>
                    <a:lstStyle/>
                    <a:p>
                      <a:pPr algn="ctr">
                        <a:lnSpc>
                          <a:spcPct val="115000"/>
                        </a:lnSpc>
                        <a:spcAft>
                          <a:spcPts val="0"/>
                        </a:spcAft>
                      </a:pPr>
                      <a:r>
                        <a:rPr lang="tr-TR" sz="2400" dirty="0">
                          <a:effectLst/>
                          <a:latin typeface="Calibri"/>
                          <a:ea typeface="Calibri"/>
                          <a:cs typeface="Times New Roman"/>
                        </a:rPr>
                        <a:t>İkinci</a:t>
                      </a:r>
                      <a:r>
                        <a:rPr lang="tr-TR" sz="2400" baseline="0" dirty="0">
                          <a:effectLst/>
                          <a:latin typeface="Calibri"/>
                          <a:ea typeface="Calibri"/>
                          <a:cs typeface="Times New Roman"/>
                        </a:rPr>
                        <a:t> Öğretim</a:t>
                      </a:r>
                      <a:endParaRPr lang="tr-TR" sz="2400" dirty="0">
                        <a:effectLst/>
                        <a:latin typeface="Calibri"/>
                        <a:ea typeface="Calibri"/>
                        <a:cs typeface="Times New Roman"/>
                      </a:endParaRPr>
                    </a:p>
                  </a:txBody>
                  <a:tcPr marL="68580" marR="68580" marT="0" marB="0" anchor="ct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tcPr>
                </a:tc>
                <a:extLst>
                  <a:ext uri="{0D108BD9-81ED-4DB2-BD59-A6C34878D82A}">
                    <a16:rowId xmlns:a16="http://schemas.microsoft.com/office/drawing/2014/main" val="10000"/>
                  </a:ext>
                </a:extLst>
              </a:tr>
              <a:tr h="2827256">
                <a:tc>
                  <a:txBody>
                    <a:bodyPr/>
                    <a:lstStyle/>
                    <a:p>
                      <a:pPr algn="just">
                        <a:lnSpc>
                          <a:spcPct val="115000"/>
                        </a:lnSpc>
                        <a:spcAft>
                          <a:spcPts val="0"/>
                        </a:spcAft>
                      </a:pPr>
                      <a:r>
                        <a:rPr lang="tr-TR" sz="1800" dirty="0">
                          <a:effectLst/>
                          <a:latin typeface="Century Gothic" panose="020B0502020202020204" pitchFamily="34" charset="0"/>
                          <a:ea typeface="Calibri"/>
                          <a:cs typeface="Times New Roman"/>
                        </a:rPr>
                        <a:t>YABANCI DİLLER </a:t>
                      </a:r>
                      <a:r>
                        <a:rPr lang="tr-TR" sz="1800" baseline="0" dirty="0">
                          <a:effectLst/>
                          <a:latin typeface="Century Gothic" panose="020B0502020202020204" pitchFamily="34" charset="0"/>
                          <a:ea typeface="Calibri"/>
                          <a:cs typeface="Times New Roman"/>
                        </a:rPr>
                        <a:t>BÖLÜMÜ</a:t>
                      </a:r>
                      <a:endParaRPr lang="tr-TR" sz="1800" dirty="0">
                        <a:effectLst/>
                        <a:latin typeface="Century Gothic" panose="020B0502020202020204" pitchFamily="34" charset="0"/>
                        <a:ea typeface="Calibri"/>
                        <a:cs typeface="Times New Roman"/>
                      </a:endParaRPr>
                    </a:p>
                  </a:txBody>
                  <a:tcPr marL="68580" marR="68580" marT="0" marB="0" anchor="ct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tcPr>
                </a:tc>
                <a:tc>
                  <a:txBody>
                    <a:bodyPr/>
                    <a:lstStyle/>
                    <a:p>
                      <a:pPr marL="285750" indent="-285750">
                        <a:buFont typeface="Arial" panose="020B0604020202020204" pitchFamily="34" charset="0"/>
                        <a:buChar char="•"/>
                      </a:pPr>
                      <a:r>
                        <a:rPr lang="en-US" sz="1600" b="1" dirty="0" err="1">
                          <a:latin typeface="Century Gothic" panose="020B0502020202020204" pitchFamily="34" charset="0"/>
                        </a:rPr>
                        <a:t>Zorunlu</a:t>
                      </a:r>
                      <a:r>
                        <a:rPr lang="en-US" sz="1600" b="1" dirty="0">
                          <a:latin typeface="Century Gothic" panose="020B0502020202020204" pitchFamily="34" charset="0"/>
                        </a:rPr>
                        <a:t> </a:t>
                      </a:r>
                      <a:r>
                        <a:rPr lang="en-US" sz="1600" b="1" dirty="0" err="1">
                          <a:latin typeface="Century Gothic" panose="020B0502020202020204" pitchFamily="34" charset="0"/>
                        </a:rPr>
                        <a:t>İngilizce</a:t>
                      </a:r>
                      <a:r>
                        <a:rPr lang="en-US" sz="1600" b="1" dirty="0">
                          <a:latin typeface="Century Gothic" panose="020B0502020202020204" pitchFamily="34" charset="0"/>
                        </a:rPr>
                        <a:t> </a:t>
                      </a:r>
                      <a:r>
                        <a:rPr lang="en-US" sz="1600" b="1" dirty="0" err="1">
                          <a:latin typeface="Century Gothic" panose="020B0502020202020204" pitchFamily="34" charset="0"/>
                        </a:rPr>
                        <a:t>Hazırlık</a:t>
                      </a:r>
                      <a:r>
                        <a:rPr lang="en-US" sz="1600" b="1" dirty="0">
                          <a:latin typeface="Century Gothic" panose="020B0502020202020204" pitchFamily="34" charset="0"/>
                        </a:rPr>
                        <a:t> </a:t>
                      </a:r>
                      <a:r>
                        <a:rPr lang="en-US" sz="1600" b="1" dirty="0" err="1">
                          <a:latin typeface="Century Gothic" panose="020B0502020202020204" pitchFamily="34" charset="0"/>
                        </a:rPr>
                        <a:t>Programı</a:t>
                      </a:r>
                      <a:endParaRPr lang="tr-TR" sz="1600" b="1" dirty="0">
                        <a:latin typeface="Century Gothic" panose="020B0502020202020204" pitchFamily="34" charset="0"/>
                      </a:endParaRPr>
                    </a:p>
                    <a:p>
                      <a:pPr marL="285750" indent="-285750">
                        <a:buFont typeface="Arial" panose="020B0604020202020204" pitchFamily="34" charset="0"/>
                        <a:buChar char="•"/>
                      </a:pPr>
                      <a:r>
                        <a:rPr lang="en-US" sz="1600" b="1" dirty="0" err="1">
                          <a:latin typeface="Century Gothic" panose="020B0502020202020204" pitchFamily="34" charset="0"/>
                        </a:rPr>
                        <a:t>İsteğe</a:t>
                      </a:r>
                      <a:r>
                        <a:rPr lang="en-US" sz="1600" b="1" dirty="0">
                          <a:latin typeface="Century Gothic" panose="020B0502020202020204" pitchFamily="34" charset="0"/>
                        </a:rPr>
                        <a:t> </a:t>
                      </a:r>
                      <a:r>
                        <a:rPr lang="en-US" sz="1600" b="1" dirty="0" err="1">
                          <a:latin typeface="Century Gothic" panose="020B0502020202020204" pitchFamily="34" charset="0"/>
                        </a:rPr>
                        <a:t>Bağlı</a:t>
                      </a:r>
                      <a:r>
                        <a:rPr lang="en-US" sz="1600" b="1" dirty="0">
                          <a:latin typeface="Century Gothic" panose="020B0502020202020204" pitchFamily="34" charset="0"/>
                        </a:rPr>
                        <a:t> </a:t>
                      </a:r>
                      <a:r>
                        <a:rPr lang="en-US" sz="1600" b="1" dirty="0" err="1">
                          <a:latin typeface="Century Gothic" panose="020B0502020202020204" pitchFamily="34" charset="0"/>
                        </a:rPr>
                        <a:t>İngilizce</a:t>
                      </a:r>
                      <a:r>
                        <a:rPr lang="en-US" sz="1600" b="1" dirty="0">
                          <a:latin typeface="Century Gothic" panose="020B0502020202020204" pitchFamily="34" charset="0"/>
                        </a:rPr>
                        <a:t> </a:t>
                      </a:r>
                      <a:r>
                        <a:rPr lang="en-US" sz="1600" b="1" dirty="0" err="1">
                          <a:latin typeface="Century Gothic" panose="020B0502020202020204" pitchFamily="34" charset="0"/>
                        </a:rPr>
                        <a:t>Hazırlık</a:t>
                      </a:r>
                      <a:r>
                        <a:rPr lang="en-US" sz="1600" b="1" dirty="0">
                          <a:latin typeface="Century Gothic" panose="020B0502020202020204" pitchFamily="34" charset="0"/>
                        </a:rPr>
                        <a:t> </a:t>
                      </a:r>
                      <a:r>
                        <a:rPr lang="en-US" sz="1600" b="1" dirty="0" err="1">
                          <a:latin typeface="Century Gothic" panose="020B0502020202020204" pitchFamily="34" charset="0"/>
                        </a:rPr>
                        <a:t>Programı</a:t>
                      </a:r>
                      <a:endParaRPr lang="tr-TR" sz="1600" b="1" dirty="0">
                        <a:latin typeface="Century Gothic" panose="020B0502020202020204" pitchFamily="34" charset="0"/>
                      </a:endParaRPr>
                    </a:p>
                    <a:p>
                      <a:pPr marL="285750" indent="-285750">
                        <a:buFont typeface="Arial" panose="020B0604020202020204" pitchFamily="34" charset="0"/>
                        <a:buChar char="•"/>
                      </a:pPr>
                      <a:r>
                        <a:rPr lang="en-US" sz="1600" b="1" dirty="0" err="1">
                          <a:latin typeface="Century Gothic" panose="020B0502020202020204" pitchFamily="34" charset="0"/>
                        </a:rPr>
                        <a:t>Ortak</a:t>
                      </a:r>
                      <a:r>
                        <a:rPr lang="en-US" sz="1600" b="1" dirty="0">
                          <a:latin typeface="Century Gothic" panose="020B0502020202020204" pitchFamily="34" charset="0"/>
                        </a:rPr>
                        <a:t> </a:t>
                      </a:r>
                      <a:r>
                        <a:rPr lang="en-US" sz="1600" b="1" dirty="0" err="1">
                          <a:latin typeface="Century Gothic" panose="020B0502020202020204" pitchFamily="34" charset="0"/>
                        </a:rPr>
                        <a:t>Zorunlu</a:t>
                      </a:r>
                      <a:r>
                        <a:rPr lang="en-US" sz="1600" b="1" dirty="0">
                          <a:latin typeface="Century Gothic" panose="020B0502020202020204" pitchFamily="34" charset="0"/>
                        </a:rPr>
                        <a:t> </a:t>
                      </a:r>
                      <a:r>
                        <a:rPr lang="en-US" sz="1600" b="1" dirty="0" err="1">
                          <a:latin typeface="Century Gothic" panose="020B0502020202020204" pitchFamily="34" charset="0"/>
                        </a:rPr>
                        <a:t>Yabancı</a:t>
                      </a:r>
                      <a:r>
                        <a:rPr lang="en-US" sz="1600" b="1" dirty="0">
                          <a:latin typeface="Century Gothic" panose="020B0502020202020204" pitchFamily="34" charset="0"/>
                        </a:rPr>
                        <a:t> </a:t>
                      </a:r>
                      <a:r>
                        <a:rPr lang="en-US" sz="1600" b="1" dirty="0" err="1">
                          <a:latin typeface="Century Gothic" panose="020B0502020202020204" pitchFamily="34" charset="0"/>
                        </a:rPr>
                        <a:t>Dil</a:t>
                      </a:r>
                      <a:r>
                        <a:rPr lang="en-US" sz="1600" b="1" dirty="0">
                          <a:latin typeface="Century Gothic" panose="020B0502020202020204" pitchFamily="34" charset="0"/>
                        </a:rPr>
                        <a:t> </a:t>
                      </a:r>
                      <a:r>
                        <a:rPr lang="en-US" sz="1600" b="1" dirty="0" err="1">
                          <a:latin typeface="Century Gothic" panose="020B0502020202020204" pitchFamily="34" charset="0"/>
                        </a:rPr>
                        <a:t>Dersler</a:t>
                      </a:r>
                      <a:r>
                        <a:rPr lang="tr-TR" sz="1600" b="1" dirty="0">
                          <a:latin typeface="Century Gothic" panose="020B0502020202020204" pitchFamily="34" charset="0"/>
                        </a:rPr>
                        <a:t>i</a:t>
                      </a:r>
                    </a:p>
                    <a:p>
                      <a:pPr marL="285750" indent="-285750">
                        <a:buFont typeface="Arial" panose="020B0604020202020204" pitchFamily="34" charset="0"/>
                        <a:buChar char="•"/>
                      </a:pPr>
                      <a:r>
                        <a:rPr lang="en-US" sz="1600" b="1" dirty="0" err="1" smtClean="0">
                          <a:latin typeface="Century Gothic" panose="020B0502020202020204" pitchFamily="34" charset="0"/>
                        </a:rPr>
                        <a:t>Meslek</a:t>
                      </a:r>
                      <a:r>
                        <a:rPr lang="tr-TR" sz="1600" b="1" dirty="0" smtClean="0"/>
                        <a:t>î</a:t>
                      </a:r>
                      <a:r>
                        <a:rPr lang="en-US" sz="1600" b="1" dirty="0" smtClean="0">
                          <a:latin typeface="Century Gothic" panose="020B0502020202020204" pitchFamily="34" charset="0"/>
                        </a:rPr>
                        <a:t> </a:t>
                      </a:r>
                      <a:r>
                        <a:rPr lang="en-US" sz="1600" b="1" dirty="0" err="1">
                          <a:latin typeface="Century Gothic" panose="020B0502020202020204" pitchFamily="34" charset="0"/>
                        </a:rPr>
                        <a:t>Yabancı</a:t>
                      </a:r>
                      <a:r>
                        <a:rPr lang="en-US" sz="1600" b="1" dirty="0">
                          <a:latin typeface="Century Gothic" panose="020B0502020202020204" pitchFamily="34" charset="0"/>
                        </a:rPr>
                        <a:t> </a:t>
                      </a:r>
                      <a:r>
                        <a:rPr lang="en-US" sz="1600" b="1" dirty="0" err="1">
                          <a:latin typeface="Century Gothic" panose="020B0502020202020204" pitchFamily="34" charset="0"/>
                        </a:rPr>
                        <a:t>Dil</a:t>
                      </a:r>
                      <a:r>
                        <a:rPr lang="en-US" sz="1600" b="1" dirty="0">
                          <a:latin typeface="Century Gothic" panose="020B0502020202020204" pitchFamily="34" charset="0"/>
                        </a:rPr>
                        <a:t> </a:t>
                      </a:r>
                      <a:r>
                        <a:rPr lang="en-US" sz="1600" b="1" dirty="0" err="1">
                          <a:latin typeface="Century Gothic" panose="020B0502020202020204" pitchFamily="34" charset="0"/>
                        </a:rPr>
                        <a:t>Dersleri</a:t>
                      </a:r>
                      <a:r>
                        <a:rPr lang="en-US" sz="1600" b="1" dirty="0">
                          <a:latin typeface="Century Gothic" panose="020B0502020202020204" pitchFamily="34" charset="0"/>
                        </a:rPr>
                        <a:t> </a:t>
                      </a:r>
                    </a:p>
                  </a:txBody>
                  <a:tcPr marL="68580" marR="68580" marT="0" marB="0" anchor="ct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Ortak</a:t>
                      </a:r>
                      <a:r>
                        <a:rPr kumimoji="0" lang="en-U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en-US" sz="1600" b="1"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Zorunlu</a:t>
                      </a:r>
                      <a:r>
                        <a:rPr kumimoji="0" lang="en-U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en-US" sz="1600" b="1"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Yabancı</a:t>
                      </a:r>
                      <a:r>
                        <a:rPr kumimoji="0" lang="en-U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en-US" sz="1600" b="1"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Dil</a:t>
                      </a:r>
                      <a:r>
                        <a:rPr kumimoji="0" lang="en-U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en-US" sz="1600" b="1"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Dersler</a:t>
                      </a:r>
                      <a:r>
                        <a:rPr kumimoji="0" lang="tr-TR"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err="1" smtClean="0">
                          <a:ln>
                            <a:noFill/>
                          </a:ln>
                          <a:solidFill>
                            <a:prstClr val="black"/>
                          </a:solidFill>
                          <a:effectLst/>
                          <a:uLnTx/>
                          <a:uFillTx/>
                          <a:latin typeface="Century Gothic" panose="020B0502020202020204" pitchFamily="34" charset="0"/>
                          <a:ea typeface="+mn-ea"/>
                          <a:cs typeface="+mn-cs"/>
                        </a:rPr>
                        <a:t>Meslek</a:t>
                      </a:r>
                      <a:r>
                        <a:rPr lang="tr-TR" sz="1600" b="1" dirty="0" smtClean="0"/>
                        <a:t>î</a:t>
                      </a:r>
                      <a:r>
                        <a:rPr kumimoji="0" lang="en-US" sz="1600" b="1"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rPr>
                        <a:t> </a:t>
                      </a:r>
                      <a:r>
                        <a:rPr kumimoji="0" lang="en-US" sz="1600" b="1"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Yabancı</a:t>
                      </a:r>
                      <a:r>
                        <a:rPr kumimoji="0" lang="en-U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en-US" sz="1600" b="1"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Dil</a:t>
                      </a:r>
                      <a:r>
                        <a:rPr kumimoji="0" lang="en-U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en-US" sz="1600" b="1"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Dersleri</a:t>
                      </a:r>
                      <a:r>
                        <a:rPr kumimoji="0" lang="en-U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a:txBody>
                  <a:tcPr marL="68580" marR="68580" marT="0" marB="0" anchor="ct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tcPr>
                </a:tc>
                <a:extLst>
                  <a:ext uri="{0D108BD9-81ED-4DB2-BD59-A6C34878D82A}">
                    <a16:rowId xmlns:a16="http://schemas.microsoft.com/office/drawing/2014/main" val="10001"/>
                  </a:ext>
                </a:extLst>
              </a:tr>
            </a:tbl>
          </a:graphicData>
        </a:graphic>
      </p:graphicFrame>
      <p:sp>
        <p:nvSpPr>
          <p:cNvPr id="7" name="Unvan 1"/>
          <p:cNvSpPr>
            <a:spLocks noGrp="1"/>
          </p:cNvSpPr>
          <p:nvPr>
            <p:ph type="title"/>
          </p:nvPr>
        </p:nvSpPr>
        <p:spPr>
          <a:xfrm>
            <a:off x="1937833" y="596815"/>
            <a:ext cx="8911687" cy="686075"/>
          </a:xfrm>
        </p:spPr>
        <p:txBody>
          <a:bodyPr>
            <a:normAutofit/>
          </a:bodyPr>
          <a:lstStyle/>
          <a:p>
            <a:r>
              <a:rPr lang="tr-TR" b="1" dirty="0">
                <a:solidFill>
                  <a:schemeClr val="tx1"/>
                </a:solidFill>
              </a:rPr>
              <a:t>BÖLÜMLER</a:t>
            </a:r>
          </a:p>
        </p:txBody>
      </p:sp>
    </p:spTree>
    <p:extLst>
      <p:ext uri="{BB962C8B-B14F-4D97-AF65-F5344CB8AC3E}">
        <p14:creationId xmlns:p14="http://schemas.microsoft.com/office/powerpoint/2010/main" val="17366670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chemeClr val="tx1"/>
                </a:solidFill>
              </a:rPr>
              <a:t>YABANCI DİLLER BÖLÜMÜ</a:t>
            </a:r>
            <a:endParaRPr lang="en-US" dirty="0"/>
          </a:p>
        </p:txBody>
      </p:sp>
      <p:sp>
        <p:nvSpPr>
          <p:cNvPr id="3" name="İçerik Yer Tutucusu 2"/>
          <p:cNvSpPr>
            <a:spLocks noGrp="1"/>
          </p:cNvSpPr>
          <p:nvPr>
            <p:ph idx="1"/>
          </p:nvPr>
        </p:nvSpPr>
        <p:spPr>
          <a:xfrm>
            <a:off x="953596" y="1811628"/>
            <a:ext cx="8915400" cy="3777622"/>
          </a:xfrm>
        </p:spPr>
        <p:txBody>
          <a:bodyPr>
            <a:normAutofit/>
          </a:bodyPr>
          <a:lstStyle/>
          <a:p>
            <a:r>
              <a:rPr lang="en-US" b="1" cap="all" dirty="0" err="1"/>
              <a:t>Haz</a:t>
            </a:r>
            <a:r>
              <a:rPr lang="tr-TR" b="1" cap="all" dirty="0"/>
              <a:t>I</a:t>
            </a:r>
            <a:r>
              <a:rPr lang="en-US" b="1" cap="all" dirty="0" err="1"/>
              <a:t>rl</a:t>
            </a:r>
            <a:r>
              <a:rPr lang="tr-TR" b="1" cap="all" dirty="0"/>
              <a:t>I</a:t>
            </a:r>
            <a:r>
              <a:rPr lang="en-US" b="1" cap="all" dirty="0"/>
              <a:t>k </a:t>
            </a:r>
            <a:r>
              <a:rPr lang="en-US" b="1" cap="all" dirty="0" err="1"/>
              <a:t>Koord</a:t>
            </a:r>
            <a:r>
              <a:rPr lang="tr-TR" b="1" cap="all" dirty="0"/>
              <a:t>İ</a:t>
            </a:r>
            <a:r>
              <a:rPr lang="en-US" b="1" cap="all" dirty="0" err="1"/>
              <a:t>natörlüğü</a:t>
            </a:r>
            <a:endParaRPr lang="tr-TR" b="1" cap="all" dirty="0"/>
          </a:p>
          <a:p>
            <a:r>
              <a:rPr lang="tr-TR" b="1" dirty="0"/>
              <a:t>PROGRAM GELİŞTİRME BİRİMİ</a:t>
            </a:r>
            <a:endParaRPr lang="en-US" dirty="0"/>
          </a:p>
          <a:p>
            <a:r>
              <a:rPr lang="tr-TR" b="1" dirty="0"/>
              <a:t>MATERYAL GELİŞTİRME BİRİMİ</a:t>
            </a:r>
            <a:endParaRPr lang="en-US" dirty="0"/>
          </a:p>
          <a:p>
            <a:r>
              <a:rPr lang="tr-TR" b="1" dirty="0"/>
              <a:t>ÖLÇME DEĞERLENDİRME BİRİMİ</a:t>
            </a:r>
          </a:p>
          <a:p>
            <a:r>
              <a:rPr lang="tr-TR" b="1" cap="all" dirty="0"/>
              <a:t>KALİTE </a:t>
            </a:r>
            <a:r>
              <a:rPr lang="en-US" b="1" cap="all" dirty="0"/>
              <a:t>B</a:t>
            </a:r>
            <a:r>
              <a:rPr lang="tr-TR" b="1" cap="all" dirty="0"/>
              <a:t>İ</a:t>
            </a:r>
            <a:r>
              <a:rPr lang="en-US" b="1" cap="all" dirty="0"/>
              <a:t>r</a:t>
            </a:r>
            <a:r>
              <a:rPr lang="tr-TR" b="1" cap="all" dirty="0"/>
              <a:t>İ</a:t>
            </a:r>
            <a:r>
              <a:rPr lang="en-US" b="1" cap="all" dirty="0"/>
              <a:t>m</a:t>
            </a:r>
            <a:r>
              <a:rPr lang="tr-TR" b="1" cap="all" dirty="0"/>
              <a:t>İ</a:t>
            </a:r>
            <a:endParaRPr lang="en-US" b="1" cap="all" dirty="0"/>
          </a:p>
          <a:p>
            <a:pPr marL="0" indent="0">
              <a:buNone/>
            </a:pPr>
            <a:endParaRPr lang="en-US" b="1" cap="all" dirty="0"/>
          </a:p>
          <a:p>
            <a:endParaRPr lang="en-US" dirty="0"/>
          </a:p>
        </p:txBody>
      </p:sp>
      <p:sp>
        <p:nvSpPr>
          <p:cNvPr id="4" name="Dikdörtgen 3"/>
          <p:cNvSpPr/>
          <p:nvPr/>
        </p:nvSpPr>
        <p:spPr>
          <a:xfrm>
            <a:off x="139782" y="663871"/>
            <a:ext cx="1104790" cy="584775"/>
          </a:xfrm>
          <a:prstGeom prst="rect">
            <a:avLst/>
          </a:prstGeom>
        </p:spPr>
        <p:txBody>
          <a:bodyPr wrap="none">
            <a:spAutoFit/>
          </a:bodyPr>
          <a:lstStyle/>
          <a:p>
            <a:r>
              <a:rPr lang="tr-TR" sz="1600" b="1" dirty="0">
                <a:solidFill>
                  <a:schemeClr val="bg1"/>
                </a:solidFill>
              </a:rPr>
              <a:t>YABANCI</a:t>
            </a:r>
          </a:p>
          <a:p>
            <a:r>
              <a:rPr lang="tr-TR" sz="1600" b="1" dirty="0">
                <a:solidFill>
                  <a:schemeClr val="bg1"/>
                </a:solidFill>
              </a:rPr>
              <a:t> DİLLER</a:t>
            </a:r>
          </a:p>
        </p:txBody>
      </p:sp>
    </p:spTree>
    <p:extLst>
      <p:ext uri="{BB962C8B-B14F-4D97-AF65-F5344CB8AC3E}">
        <p14:creationId xmlns:p14="http://schemas.microsoft.com/office/powerpoint/2010/main" val="35134648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92925" y="211982"/>
            <a:ext cx="8911687" cy="1280890"/>
          </a:xfrm>
        </p:spPr>
        <p:txBody>
          <a:bodyPr/>
          <a:lstStyle/>
          <a:p>
            <a:r>
              <a:rPr lang="tr-TR" b="1" dirty="0"/>
              <a:t>İNGİLİZCE HAZIRLIK PROGRAMI (ZORUNLU VE İSTEĞE BAĞLI)</a:t>
            </a:r>
            <a:endParaRPr lang="en-US" b="1" dirty="0"/>
          </a:p>
        </p:txBody>
      </p:sp>
      <p:sp>
        <p:nvSpPr>
          <p:cNvPr id="3" name="İçerik Yer Tutucusu 2"/>
          <p:cNvSpPr>
            <a:spLocks noGrp="1"/>
          </p:cNvSpPr>
          <p:nvPr>
            <p:ph idx="1"/>
          </p:nvPr>
        </p:nvSpPr>
        <p:spPr>
          <a:xfrm>
            <a:off x="1983904" y="1760115"/>
            <a:ext cx="9761627" cy="3777622"/>
          </a:xfrm>
        </p:spPr>
        <p:txBody>
          <a:bodyPr>
            <a:noAutofit/>
          </a:bodyPr>
          <a:lstStyle/>
          <a:p>
            <a:pPr algn="just"/>
            <a:r>
              <a:rPr lang="en-US" sz="1600" b="1" dirty="0" err="1"/>
              <a:t>Yabancı</a:t>
            </a:r>
            <a:r>
              <a:rPr lang="en-US" sz="1600" b="1" dirty="0"/>
              <a:t> </a:t>
            </a:r>
            <a:r>
              <a:rPr lang="en-US" sz="1600" b="1" dirty="0" err="1"/>
              <a:t>Dil</a:t>
            </a:r>
            <a:r>
              <a:rPr lang="en-US" sz="1600" b="1" dirty="0"/>
              <a:t> </a:t>
            </a:r>
            <a:r>
              <a:rPr lang="en-US" sz="1600" b="1" dirty="0" err="1"/>
              <a:t>Hazırlık</a:t>
            </a:r>
            <a:r>
              <a:rPr lang="en-US" sz="1600" b="1" dirty="0"/>
              <a:t> </a:t>
            </a:r>
            <a:r>
              <a:rPr lang="en-US" sz="1600" b="1" dirty="0" err="1"/>
              <a:t>Programı</a:t>
            </a:r>
            <a:r>
              <a:rPr lang="en-US" sz="1600" b="1" dirty="0"/>
              <a:t> </a:t>
            </a:r>
            <a:r>
              <a:rPr lang="en-US" sz="1600" b="1" dirty="0" err="1"/>
              <a:t>birbirini</a:t>
            </a:r>
            <a:r>
              <a:rPr lang="en-US" sz="1600" b="1" dirty="0"/>
              <a:t> </a:t>
            </a:r>
            <a:r>
              <a:rPr lang="en-US" sz="1600" b="1" dirty="0" err="1"/>
              <a:t>takip</a:t>
            </a:r>
            <a:r>
              <a:rPr lang="en-US" sz="1600" b="1" dirty="0"/>
              <a:t> </a:t>
            </a:r>
            <a:r>
              <a:rPr lang="en-US" sz="1600" b="1" dirty="0" err="1"/>
              <a:t>eden</a:t>
            </a:r>
            <a:r>
              <a:rPr lang="en-US" sz="1600" b="1" dirty="0"/>
              <a:t> </a:t>
            </a:r>
            <a:r>
              <a:rPr lang="en-US" sz="1600" b="1" dirty="0" err="1"/>
              <a:t>iki</a:t>
            </a:r>
            <a:r>
              <a:rPr lang="en-US" sz="1600" b="1" dirty="0"/>
              <a:t> </a:t>
            </a:r>
            <a:r>
              <a:rPr lang="en-US" sz="1600" b="1" dirty="0" err="1"/>
              <a:t>yarıyıldan</a:t>
            </a:r>
            <a:r>
              <a:rPr lang="en-US" sz="1600" b="1" dirty="0"/>
              <a:t> </a:t>
            </a:r>
            <a:r>
              <a:rPr lang="en-US" sz="1600" b="1" dirty="0" err="1"/>
              <a:t>oluşur</a:t>
            </a:r>
            <a:r>
              <a:rPr lang="en-US" sz="1600" b="1" dirty="0"/>
              <a:t>. </a:t>
            </a:r>
          </a:p>
          <a:p>
            <a:pPr algn="just"/>
            <a:r>
              <a:rPr lang="en-US" sz="1600" b="1" dirty="0"/>
              <a:t>Her </a:t>
            </a:r>
            <a:r>
              <a:rPr lang="en-US" sz="1600" b="1" dirty="0" err="1"/>
              <a:t>yarıyıl</a:t>
            </a:r>
            <a:r>
              <a:rPr lang="en-US" sz="1600" b="1" dirty="0"/>
              <a:t> </a:t>
            </a:r>
            <a:r>
              <a:rPr lang="en-US" sz="1600" b="1" dirty="0" err="1"/>
              <a:t>en</a:t>
            </a:r>
            <a:r>
              <a:rPr lang="en-US" sz="1600" b="1" dirty="0"/>
              <a:t> </a:t>
            </a:r>
            <a:r>
              <a:rPr lang="en-US" sz="1600" b="1" dirty="0" err="1"/>
              <a:t>az</a:t>
            </a:r>
            <a:r>
              <a:rPr lang="en-US" sz="1600" b="1" dirty="0"/>
              <a:t> on </a:t>
            </a:r>
            <a:r>
              <a:rPr lang="en-US" sz="1600" b="1" dirty="0" err="1"/>
              <a:t>dört</a:t>
            </a:r>
            <a:r>
              <a:rPr lang="en-US" sz="1600" b="1" dirty="0"/>
              <a:t> </a:t>
            </a:r>
            <a:r>
              <a:rPr lang="en-US" sz="1600" b="1" dirty="0" err="1"/>
              <a:t>hafta</a:t>
            </a:r>
            <a:r>
              <a:rPr lang="en-US" sz="1600" b="1" dirty="0"/>
              <a:t> </a:t>
            </a:r>
            <a:r>
              <a:rPr lang="en-US" sz="1600" b="1" dirty="0" err="1"/>
              <a:t>olup</a:t>
            </a:r>
            <a:r>
              <a:rPr lang="en-US" sz="1600" b="1" dirty="0"/>
              <a:t>, </a:t>
            </a:r>
            <a:r>
              <a:rPr lang="en-US" sz="1600" b="1" dirty="0" err="1"/>
              <a:t>haftada</a:t>
            </a:r>
            <a:r>
              <a:rPr lang="en-US" sz="1600" b="1" dirty="0"/>
              <a:t> </a:t>
            </a:r>
            <a:r>
              <a:rPr lang="en-US" sz="1600" b="1" dirty="0" err="1"/>
              <a:t>en</a:t>
            </a:r>
            <a:r>
              <a:rPr lang="en-US" sz="1600" b="1" dirty="0"/>
              <a:t> </a:t>
            </a:r>
            <a:r>
              <a:rPr lang="en-US" sz="1600" b="1" dirty="0" err="1"/>
              <a:t>az</a:t>
            </a:r>
            <a:r>
              <a:rPr lang="en-US" sz="1600" b="1" dirty="0"/>
              <a:t> </a:t>
            </a:r>
            <a:r>
              <a:rPr lang="en-US" sz="1600" b="1" dirty="0" err="1"/>
              <a:t>yirmi</a:t>
            </a:r>
            <a:r>
              <a:rPr lang="en-US" sz="1600" b="1" dirty="0"/>
              <a:t> </a:t>
            </a:r>
            <a:r>
              <a:rPr lang="en-US" sz="1600" b="1" dirty="0" err="1"/>
              <a:t>saat</a:t>
            </a:r>
            <a:r>
              <a:rPr lang="en-US" sz="1600" b="1" dirty="0"/>
              <a:t> </a:t>
            </a:r>
            <a:r>
              <a:rPr lang="en-US" sz="1600" b="1" dirty="0" err="1"/>
              <a:t>ders</a:t>
            </a:r>
            <a:r>
              <a:rPr lang="en-US" sz="1600" b="1" dirty="0"/>
              <a:t> </a:t>
            </a:r>
            <a:r>
              <a:rPr lang="en-US" sz="1600" b="1" dirty="0" err="1"/>
              <a:t>yapılır</a:t>
            </a:r>
            <a:r>
              <a:rPr lang="en-US" sz="1600" b="1" dirty="0"/>
              <a:t>.</a:t>
            </a:r>
          </a:p>
          <a:p>
            <a:pPr algn="just"/>
            <a:r>
              <a:rPr lang="en-US" sz="1600" b="1" dirty="0" err="1"/>
              <a:t>İngilizce</a:t>
            </a:r>
            <a:r>
              <a:rPr lang="en-US" sz="1600" b="1" dirty="0"/>
              <a:t> </a:t>
            </a:r>
            <a:r>
              <a:rPr lang="en-US" sz="1600" b="1" dirty="0" err="1"/>
              <a:t>Hazırlık</a:t>
            </a:r>
            <a:r>
              <a:rPr lang="en-US" sz="1600" b="1" dirty="0"/>
              <a:t> </a:t>
            </a:r>
            <a:r>
              <a:rPr lang="en-US" sz="1600" b="1" dirty="0" err="1"/>
              <a:t>Programı</a:t>
            </a:r>
            <a:r>
              <a:rPr lang="en-US" sz="1600" b="1" dirty="0"/>
              <a:t> </a:t>
            </a:r>
            <a:r>
              <a:rPr lang="en-US" sz="1600" b="1" dirty="0" err="1"/>
              <a:t>Avrupa</a:t>
            </a:r>
            <a:r>
              <a:rPr lang="en-US" sz="1600" b="1" dirty="0"/>
              <a:t> </a:t>
            </a:r>
            <a:r>
              <a:rPr lang="en-US" sz="1600" b="1" dirty="0" err="1"/>
              <a:t>Birliği</a:t>
            </a:r>
            <a:r>
              <a:rPr lang="en-US" sz="1600" b="1" dirty="0"/>
              <a:t> </a:t>
            </a:r>
            <a:r>
              <a:rPr lang="en-US" sz="1600" b="1" dirty="0" err="1"/>
              <a:t>dil</a:t>
            </a:r>
            <a:r>
              <a:rPr lang="en-US" sz="1600" b="1" dirty="0"/>
              <a:t> </a:t>
            </a:r>
            <a:r>
              <a:rPr lang="en-US" sz="1600" b="1" dirty="0" err="1"/>
              <a:t>yeterlik</a:t>
            </a:r>
            <a:r>
              <a:rPr lang="en-US" sz="1600" b="1" dirty="0"/>
              <a:t> </a:t>
            </a:r>
            <a:r>
              <a:rPr lang="en-US" sz="1600" b="1" dirty="0" err="1"/>
              <a:t>ölçütleri</a:t>
            </a:r>
            <a:r>
              <a:rPr lang="en-US" sz="1600" b="1" dirty="0"/>
              <a:t> </a:t>
            </a:r>
            <a:r>
              <a:rPr lang="en-US" sz="1600" b="1" dirty="0" err="1"/>
              <a:t>doğrultusunda</a:t>
            </a:r>
            <a:r>
              <a:rPr lang="en-US" sz="1600" b="1" dirty="0"/>
              <a:t> A1, A2 (Beginner </a:t>
            </a:r>
            <a:r>
              <a:rPr lang="en-US" sz="1600" b="1" dirty="0" err="1"/>
              <a:t>ve</a:t>
            </a:r>
            <a:r>
              <a:rPr lang="en-US" sz="1600" b="1" dirty="0"/>
              <a:t> Elementary) </a:t>
            </a:r>
            <a:r>
              <a:rPr lang="en-US" sz="1600" b="1" dirty="0" err="1"/>
              <a:t>ve</a:t>
            </a:r>
            <a:r>
              <a:rPr lang="en-US" sz="1600" b="1" dirty="0"/>
              <a:t> B1 (Pre-Intermediate) </a:t>
            </a:r>
            <a:r>
              <a:rPr lang="en-US" sz="1600" b="1" dirty="0" err="1"/>
              <a:t>olarak</a:t>
            </a:r>
            <a:r>
              <a:rPr lang="en-US" sz="1600" b="1" dirty="0"/>
              <a:t> </a:t>
            </a:r>
            <a:r>
              <a:rPr lang="en-US" sz="1600" b="1" dirty="0" err="1"/>
              <a:t>isimlendirilen</a:t>
            </a:r>
            <a:r>
              <a:rPr lang="en-US" sz="1600" b="1" dirty="0"/>
              <a:t> </a:t>
            </a:r>
            <a:r>
              <a:rPr lang="en-US" sz="1600" b="1" dirty="0" err="1"/>
              <a:t>seviyelerde</a:t>
            </a:r>
            <a:r>
              <a:rPr lang="en-US" sz="1600" b="1" dirty="0"/>
              <a:t> </a:t>
            </a:r>
            <a:r>
              <a:rPr lang="en-US" sz="1600" b="1" dirty="0" err="1"/>
              <a:t>verilmektedir</a:t>
            </a:r>
            <a:r>
              <a:rPr lang="en-US" sz="1600" b="1" dirty="0"/>
              <a:t>. </a:t>
            </a:r>
          </a:p>
          <a:p>
            <a:pPr algn="just"/>
            <a:r>
              <a:rPr lang="en-US" sz="1600" b="1" dirty="0" err="1"/>
              <a:t>Seviye</a:t>
            </a:r>
            <a:r>
              <a:rPr lang="en-US" sz="1600" b="1" dirty="0"/>
              <a:t> </a:t>
            </a:r>
            <a:r>
              <a:rPr lang="en-US" sz="1600" b="1" dirty="0" err="1"/>
              <a:t>Tespit</a:t>
            </a:r>
            <a:r>
              <a:rPr lang="en-US" sz="1600" b="1" dirty="0"/>
              <a:t> </a:t>
            </a:r>
            <a:r>
              <a:rPr lang="en-US" sz="1600" b="1" dirty="0" err="1"/>
              <a:t>Sınavı</a:t>
            </a:r>
            <a:r>
              <a:rPr lang="en-US" sz="1600" b="1" dirty="0"/>
              <a:t> </a:t>
            </a:r>
            <a:r>
              <a:rPr lang="en-US" sz="1600" b="1" dirty="0" err="1"/>
              <a:t>neticelerine</a:t>
            </a:r>
            <a:r>
              <a:rPr lang="en-US" sz="1600" b="1" dirty="0"/>
              <a:t> </a:t>
            </a:r>
            <a:r>
              <a:rPr lang="en-US" sz="1600" b="1" dirty="0" err="1"/>
              <a:t>göre</a:t>
            </a:r>
            <a:r>
              <a:rPr lang="en-US" sz="1600" b="1" dirty="0"/>
              <a:t> </a:t>
            </a:r>
            <a:r>
              <a:rPr lang="en-US" sz="1600" b="1" dirty="0" err="1"/>
              <a:t>öğrencilerimiz</a:t>
            </a:r>
            <a:r>
              <a:rPr lang="en-US" sz="1600" b="1" dirty="0"/>
              <a:t> A1, A2, </a:t>
            </a:r>
            <a:r>
              <a:rPr lang="en-US" sz="1600" b="1" dirty="0" err="1"/>
              <a:t>ve</a:t>
            </a:r>
            <a:r>
              <a:rPr lang="en-US" sz="1600" b="1" dirty="0"/>
              <a:t> B1 </a:t>
            </a:r>
            <a:r>
              <a:rPr lang="en-US" sz="1600" b="1" dirty="0" err="1"/>
              <a:t>seviyelerinden</a:t>
            </a:r>
            <a:r>
              <a:rPr lang="en-US" sz="1600" b="1" dirty="0"/>
              <a:t> </a:t>
            </a:r>
            <a:r>
              <a:rPr lang="en-US" sz="1600" b="1" dirty="0" err="1"/>
              <a:t>uygun</a:t>
            </a:r>
            <a:r>
              <a:rPr lang="en-US" sz="1600" b="1" dirty="0"/>
              <a:t> </a:t>
            </a:r>
            <a:r>
              <a:rPr lang="en-US" sz="1600" b="1" dirty="0" err="1"/>
              <a:t>olan</a:t>
            </a:r>
            <a:r>
              <a:rPr lang="en-US" sz="1600" b="1" dirty="0"/>
              <a:t> </a:t>
            </a:r>
            <a:r>
              <a:rPr lang="en-US" sz="1600" b="1" dirty="0" err="1"/>
              <a:t>bir</a:t>
            </a:r>
            <a:r>
              <a:rPr lang="en-US" sz="1600" b="1" dirty="0"/>
              <a:t> </a:t>
            </a:r>
            <a:r>
              <a:rPr lang="en-US" sz="1600" b="1" dirty="0" err="1"/>
              <a:t>seviyeye</a:t>
            </a:r>
            <a:r>
              <a:rPr lang="en-US" sz="1600" b="1" dirty="0"/>
              <a:t> </a:t>
            </a:r>
            <a:r>
              <a:rPr lang="en-US" sz="1600" b="1" dirty="0" err="1"/>
              <a:t>yerle</a:t>
            </a:r>
            <a:r>
              <a:rPr lang="tr-TR" sz="1600" b="1" dirty="0"/>
              <a:t>ş</a:t>
            </a:r>
            <a:r>
              <a:rPr lang="en-US" sz="1600" b="1" dirty="0" err="1"/>
              <a:t>tirilir</a:t>
            </a:r>
            <a:r>
              <a:rPr lang="en-US" sz="1600" b="1" dirty="0"/>
              <a:t>. </a:t>
            </a:r>
          </a:p>
          <a:p>
            <a:pPr algn="just"/>
            <a:r>
              <a:rPr lang="en-US" sz="1600" b="1" dirty="0"/>
              <a:t>A1 </a:t>
            </a:r>
            <a:r>
              <a:rPr lang="en-US" sz="1600" b="1" dirty="0" err="1"/>
              <a:t>seviyesi</a:t>
            </a:r>
            <a:r>
              <a:rPr lang="en-US" sz="1600" b="1" dirty="0"/>
              <a:t> </a:t>
            </a:r>
            <a:r>
              <a:rPr lang="en-US" sz="1600" b="1" dirty="0" err="1"/>
              <a:t>daha</a:t>
            </a:r>
            <a:r>
              <a:rPr lang="en-US" sz="1600" b="1" dirty="0"/>
              <a:t> </a:t>
            </a:r>
            <a:r>
              <a:rPr lang="en-US" sz="1600" b="1" dirty="0" err="1"/>
              <a:t>önce</a:t>
            </a:r>
            <a:r>
              <a:rPr lang="en-US" sz="1600" b="1" dirty="0"/>
              <a:t> </a:t>
            </a:r>
            <a:r>
              <a:rPr lang="en-US" sz="1600" b="1" dirty="0" err="1"/>
              <a:t>hiç</a:t>
            </a:r>
            <a:r>
              <a:rPr lang="en-US" sz="1600" b="1" dirty="0"/>
              <a:t> </a:t>
            </a:r>
            <a:r>
              <a:rPr lang="en-US" sz="1600" b="1" dirty="0" err="1"/>
              <a:t>İngilizce</a:t>
            </a:r>
            <a:r>
              <a:rPr lang="en-US" sz="1600" b="1" dirty="0"/>
              <a:t> </a:t>
            </a:r>
            <a:r>
              <a:rPr lang="en-US" sz="1600" b="1" dirty="0" err="1"/>
              <a:t>hazırlık</a:t>
            </a:r>
            <a:r>
              <a:rPr lang="en-US" sz="1600" b="1" dirty="0"/>
              <a:t> </a:t>
            </a:r>
            <a:r>
              <a:rPr lang="en-US" sz="1600" b="1" dirty="0" err="1"/>
              <a:t>eğitimi</a:t>
            </a:r>
            <a:r>
              <a:rPr lang="en-US" sz="1600" b="1" dirty="0"/>
              <a:t> </a:t>
            </a:r>
            <a:r>
              <a:rPr lang="en-US" sz="1600" b="1" dirty="0" err="1"/>
              <a:t>almamış</a:t>
            </a:r>
            <a:r>
              <a:rPr lang="en-US" sz="1600" b="1" dirty="0"/>
              <a:t> </a:t>
            </a:r>
            <a:r>
              <a:rPr lang="en-US" sz="1600" b="1" dirty="0" err="1"/>
              <a:t>ya</a:t>
            </a:r>
            <a:r>
              <a:rPr lang="en-US" sz="1600" b="1" dirty="0"/>
              <a:t> da </a:t>
            </a:r>
            <a:r>
              <a:rPr lang="en-US" sz="1600" b="1" dirty="0" err="1"/>
              <a:t>İngilizce</a:t>
            </a:r>
            <a:r>
              <a:rPr lang="en-US" sz="1600" b="1" dirty="0"/>
              <a:t> </a:t>
            </a:r>
            <a:r>
              <a:rPr lang="en-US" sz="1600" b="1" dirty="0" err="1"/>
              <a:t>bilgisi</a:t>
            </a:r>
            <a:r>
              <a:rPr lang="en-US" sz="1600" b="1" dirty="0"/>
              <a:t> </a:t>
            </a:r>
            <a:r>
              <a:rPr lang="en-US" sz="1600" b="1" dirty="0" err="1"/>
              <a:t>çok</a:t>
            </a:r>
            <a:r>
              <a:rPr lang="en-US" sz="1600" b="1" dirty="0"/>
              <a:t> </a:t>
            </a:r>
            <a:r>
              <a:rPr lang="en-US" sz="1600" b="1" dirty="0" err="1"/>
              <a:t>temel</a:t>
            </a:r>
            <a:r>
              <a:rPr lang="en-US" sz="1600" b="1" dirty="0"/>
              <a:t> </a:t>
            </a:r>
            <a:r>
              <a:rPr lang="en-US" sz="1600" b="1" dirty="0" err="1"/>
              <a:t>birkaç</a:t>
            </a:r>
            <a:r>
              <a:rPr lang="en-US" sz="1600" b="1" dirty="0"/>
              <a:t> </a:t>
            </a:r>
            <a:r>
              <a:rPr lang="en-US" sz="1600" b="1" dirty="0" err="1"/>
              <a:t>yapı</a:t>
            </a:r>
            <a:r>
              <a:rPr lang="en-US" sz="1600" b="1" dirty="0"/>
              <a:t> </a:t>
            </a:r>
            <a:r>
              <a:rPr lang="en-US" sz="1600" b="1" dirty="0" err="1"/>
              <a:t>ve</a:t>
            </a:r>
            <a:r>
              <a:rPr lang="en-US" sz="1600" b="1" dirty="0"/>
              <a:t> </a:t>
            </a:r>
            <a:r>
              <a:rPr lang="en-US" sz="1600" b="1" dirty="0" err="1"/>
              <a:t>kelime</a:t>
            </a:r>
            <a:r>
              <a:rPr lang="en-US" sz="1600" b="1" dirty="0"/>
              <a:t> </a:t>
            </a:r>
            <a:r>
              <a:rPr lang="en-US" sz="1600" b="1" dirty="0" err="1"/>
              <a:t>ile</a:t>
            </a:r>
            <a:r>
              <a:rPr lang="en-US" sz="1600" b="1" dirty="0"/>
              <a:t> </a:t>
            </a:r>
            <a:r>
              <a:rPr lang="en-US" sz="1600" b="1" dirty="0" err="1"/>
              <a:t>sınırlı</a:t>
            </a:r>
            <a:r>
              <a:rPr lang="en-US" sz="1600" b="1" dirty="0"/>
              <a:t> </a:t>
            </a:r>
            <a:r>
              <a:rPr lang="en-US" sz="1600" b="1" dirty="0" err="1"/>
              <a:t>öğrencilere</a:t>
            </a:r>
            <a:r>
              <a:rPr lang="en-US" sz="1600" b="1" dirty="0"/>
              <a:t> </a:t>
            </a:r>
            <a:r>
              <a:rPr lang="en-US" sz="1600" b="1" dirty="0" err="1"/>
              <a:t>hitap</a:t>
            </a:r>
            <a:r>
              <a:rPr lang="en-US" sz="1600" b="1" dirty="0"/>
              <a:t> </a:t>
            </a:r>
            <a:r>
              <a:rPr lang="en-US" sz="1600" b="1" dirty="0" err="1"/>
              <a:t>etmektedir</a:t>
            </a:r>
            <a:r>
              <a:rPr lang="en-US" sz="1600" b="1" dirty="0"/>
              <a:t>. Bu </a:t>
            </a:r>
            <a:r>
              <a:rPr lang="en-US" sz="1600" b="1" dirty="0" err="1"/>
              <a:t>seviye</a:t>
            </a:r>
            <a:r>
              <a:rPr lang="en-US" sz="1600" b="1" dirty="0"/>
              <a:t> </a:t>
            </a:r>
            <a:r>
              <a:rPr lang="en-US" sz="1600" b="1" dirty="0" err="1"/>
              <a:t>sınıflarda</a:t>
            </a:r>
            <a:r>
              <a:rPr lang="en-US" sz="1600" b="1" dirty="0"/>
              <a:t> </a:t>
            </a:r>
            <a:r>
              <a:rPr lang="en-US" sz="1600" b="1" dirty="0" err="1"/>
              <a:t>haftada</a:t>
            </a:r>
            <a:r>
              <a:rPr lang="en-US" sz="1600" b="1" dirty="0"/>
              <a:t> </a:t>
            </a:r>
            <a:r>
              <a:rPr lang="en-US" sz="1600" b="1" dirty="0" smtClean="0"/>
              <a:t>2</a:t>
            </a:r>
            <a:r>
              <a:rPr lang="tr-TR" sz="1600" b="1" dirty="0"/>
              <a:t>4</a:t>
            </a:r>
            <a:r>
              <a:rPr lang="en-US" sz="1600" b="1" dirty="0" smtClean="0"/>
              <a:t> </a:t>
            </a:r>
            <a:r>
              <a:rPr lang="en-US" sz="1600" b="1" dirty="0" err="1"/>
              <a:t>saat</a:t>
            </a:r>
            <a:r>
              <a:rPr lang="en-US" sz="1600" b="1" dirty="0"/>
              <a:t> </a:t>
            </a:r>
            <a:r>
              <a:rPr lang="en-US" sz="1600" b="1" dirty="0" err="1"/>
              <a:t>ders</a:t>
            </a:r>
            <a:r>
              <a:rPr lang="en-US" sz="1600" b="1" dirty="0"/>
              <a:t> </a:t>
            </a:r>
            <a:r>
              <a:rPr lang="en-US" sz="1600" b="1" dirty="0" err="1"/>
              <a:t>yapılır</a:t>
            </a:r>
            <a:r>
              <a:rPr lang="en-US" sz="1600" b="1" dirty="0"/>
              <a:t>. </a:t>
            </a:r>
          </a:p>
          <a:p>
            <a:pPr algn="just"/>
            <a:r>
              <a:rPr lang="en-US" sz="1600" b="1" dirty="0"/>
              <a:t>A2 </a:t>
            </a:r>
            <a:r>
              <a:rPr lang="en-US" sz="1600" b="1" dirty="0" err="1"/>
              <a:t>seviyesi</a:t>
            </a:r>
            <a:r>
              <a:rPr lang="en-US" sz="1600" b="1" dirty="0"/>
              <a:t> </a:t>
            </a:r>
            <a:r>
              <a:rPr lang="en-US" sz="1600" b="1" dirty="0" err="1"/>
              <a:t>daha</a:t>
            </a:r>
            <a:r>
              <a:rPr lang="en-US" sz="1600" b="1" dirty="0"/>
              <a:t> </a:t>
            </a:r>
            <a:r>
              <a:rPr lang="en-US" sz="1600" b="1" dirty="0" err="1"/>
              <a:t>önceden</a:t>
            </a:r>
            <a:r>
              <a:rPr lang="en-US" sz="1600" b="1" dirty="0"/>
              <a:t> </a:t>
            </a:r>
            <a:r>
              <a:rPr lang="en-US" sz="1600" b="1" dirty="0" err="1"/>
              <a:t>İngilizce</a:t>
            </a:r>
            <a:r>
              <a:rPr lang="en-US" sz="1600" b="1" dirty="0"/>
              <a:t> </a:t>
            </a:r>
            <a:r>
              <a:rPr lang="en-US" sz="1600" b="1" dirty="0" err="1"/>
              <a:t>görmüş</a:t>
            </a:r>
            <a:r>
              <a:rPr lang="en-US" sz="1600" b="1" dirty="0"/>
              <a:t> </a:t>
            </a:r>
            <a:r>
              <a:rPr lang="en-US" sz="1600" b="1" dirty="0" err="1"/>
              <a:t>fakat</a:t>
            </a:r>
            <a:r>
              <a:rPr lang="en-US" sz="1600" b="1" dirty="0"/>
              <a:t> </a:t>
            </a:r>
            <a:r>
              <a:rPr lang="en-US" sz="1600" b="1" dirty="0" err="1"/>
              <a:t>seviyeleri</a:t>
            </a:r>
            <a:r>
              <a:rPr lang="en-US" sz="1600" b="1" dirty="0"/>
              <a:t> iyi </a:t>
            </a:r>
            <a:r>
              <a:rPr lang="en-US" sz="1600" b="1" dirty="0" err="1"/>
              <a:t>olmayan</a:t>
            </a:r>
            <a:r>
              <a:rPr lang="en-US" sz="1600" b="1" dirty="0"/>
              <a:t> </a:t>
            </a:r>
            <a:r>
              <a:rPr lang="en-US" sz="1600" b="1" dirty="0" err="1"/>
              <a:t>öğrencilere</a:t>
            </a:r>
            <a:r>
              <a:rPr lang="en-US" sz="1600" b="1" dirty="0"/>
              <a:t> </a:t>
            </a:r>
            <a:r>
              <a:rPr lang="en-US" sz="1600" b="1" dirty="0" err="1"/>
              <a:t>hitap</a:t>
            </a:r>
            <a:r>
              <a:rPr lang="en-US" sz="1600" b="1" dirty="0"/>
              <a:t> </a:t>
            </a:r>
            <a:r>
              <a:rPr lang="en-US" sz="1600" b="1" dirty="0" err="1"/>
              <a:t>etmektedir</a:t>
            </a:r>
            <a:r>
              <a:rPr lang="en-US" sz="1600" b="1" dirty="0"/>
              <a:t>. A2 kuru </a:t>
            </a:r>
            <a:r>
              <a:rPr lang="en-US" sz="1600" b="1" dirty="0" err="1"/>
              <a:t>sınıflarında</a:t>
            </a:r>
            <a:r>
              <a:rPr lang="en-US" sz="1600" b="1" dirty="0"/>
              <a:t> </a:t>
            </a:r>
            <a:r>
              <a:rPr lang="en-US" sz="1600" b="1" dirty="0" err="1"/>
              <a:t>haftada</a:t>
            </a:r>
            <a:r>
              <a:rPr lang="en-US" sz="1600" b="1" dirty="0"/>
              <a:t> 22 </a:t>
            </a:r>
            <a:r>
              <a:rPr lang="en-US" sz="1600" b="1" dirty="0" err="1"/>
              <a:t>saat</a:t>
            </a:r>
            <a:r>
              <a:rPr lang="en-US" sz="1600" b="1" dirty="0"/>
              <a:t> </a:t>
            </a:r>
            <a:r>
              <a:rPr lang="en-US" sz="1600" b="1" dirty="0" err="1"/>
              <a:t>ders</a:t>
            </a:r>
            <a:r>
              <a:rPr lang="en-US" sz="1600" b="1" dirty="0"/>
              <a:t> </a:t>
            </a:r>
            <a:r>
              <a:rPr lang="en-US" sz="1600" b="1" dirty="0" err="1"/>
              <a:t>yapılmaktadır</a:t>
            </a:r>
            <a:r>
              <a:rPr lang="en-US" sz="1600" b="1" dirty="0"/>
              <a:t>. </a:t>
            </a:r>
          </a:p>
          <a:p>
            <a:pPr algn="just"/>
            <a:r>
              <a:rPr lang="en-US" sz="1600" b="1" dirty="0"/>
              <a:t>B1 </a:t>
            </a:r>
            <a:r>
              <a:rPr lang="en-US" sz="1600" b="1" dirty="0" err="1"/>
              <a:t>seviyesi</a:t>
            </a:r>
            <a:r>
              <a:rPr lang="en-US" sz="1600" b="1" dirty="0"/>
              <a:t> </a:t>
            </a:r>
            <a:r>
              <a:rPr lang="en-US" sz="1600" b="1" dirty="0" err="1"/>
              <a:t>ise</a:t>
            </a:r>
            <a:r>
              <a:rPr lang="en-US" sz="1600" b="1" dirty="0"/>
              <a:t> </a:t>
            </a:r>
            <a:r>
              <a:rPr lang="en-US" sz="1600" b="1" dirty="0" err="1"/>
              <a:t>daha</a:t>
            </a:r>
            <a:r>
              <a:rPr lang="en-US" sz="1600" b="1" dirty="0"/>
              <a:t> </a:t>
            </a:r>
            <a:r>
              <a:rPr lang="en-US" sz="1600" b="1" dirty="0" err="1"/>
              <a:t>önce</a:t>
            </a:r>
            <a:r>
              <a:rPr lang="en-US" sz="1600" b="1" dirty="0"/>
              <a:t> </a:t>
            </a:r>
            <a:r>
              <a:rPr lang="en-US" sz="1600" b="1" dirty="0" err="1"/>
              <a:t>İngilizce</a:t>
            </a:r>
            <a:r>
              <a:rPr lang="en-US" sz="1600" b="1" dirty="0"/>
              <a:t> </a:t>
            </a:r>
            <a:r>
              <a:rPr lang="en-US" sz="1600" b="1" dirty="0" err="1"/>
              <a:t>eğitimi</a:t>
            </a:r>
            <a:r>
              <a:rPr lang="en-US" sz="1600" b="1" dirty="0"/>
              <a:t> </a:t>
            </a:r>
            <a:r>
              <a:rPr lang="en-US" sz="1600" b="1" dirty="0" err="1"/>
              <a:t>almış</a:t>
            </a:r>
            <a:r>
              <a:rPr lang="en-US" sz="1600" b="1" dirty="0"/>
              <a:t> </a:t>
            </a:r>
            <a:r>
              <a:rPr lang="en-US" sz="1600" b="1" dirty="0" err="1"/>
              <a:t>fakat</a:t>
            </a:r>
            <a:r>
              <a:rPr lang="en-US" sz="1600" b="1" dirty="0"/>
              <a:t> </a:t>
            </a:r>
            <a:r>
              <a:rPr lang="en-US" sz="1600" b="1" dirty="0" err="1"/>
              <a:t>yeterlik</a:t>
            </a:r>
            <a:r>
              <a:rPr lang="en-US" sz="1600" b="1" dirty="0"/>
              <a:t> </a:t>
            </a:r>
            <a:r>
              <a:rPr lang="en-US" sz="1600" b="1" dirty="0" err="1"/>
              <a:t>sınavında</a:t>
            </a:r>
            <a:r>
              <a:rPr lang="en-US" sz="1600" b="1" dirty="0"/>
              <a:t> </a:t>
            </a:r>
            <a:r>
              <a:rPr lang="en-US" sz="1600" b="1" dirty="0" err="1"/>
              <a:t>başarısız</a:t>
            </a:r>
            <a:r>
              <a:rPr lang="en-US" sz="1600" b="1" dirty="0"/>
              <a:t> </a:t>
            </a:r>
            <a:r>
              <a:rPr lang="en-US" sz="1600" b="1" dirty="0" err="1"/>
              <a:t>olmuş</a:t>
            </a:r>
            <a:r>
              <a:rPr lang="en-US" sz="1600" b="1" dirty="0"/>
              <a:t> </a:t>
            </a:r>
            <a:r>
              <a:rPr lang="en-US" sz="1600" b="1" dirty="0" err="1"/>
              <a:t>orta</a:t>
            </a:r>
            <a:r>
              <a:rPr lang="en-US" sz="1600" b="1" dirty="0"/>
              <a:t> </a:t>
            </a:r>
            <a:r>
              <a:rPr lang="en-US" sz="1600" b="1" dirty="0" err="1"/>
              <a:t>derecede</a:t>
            </a:r>
            <a:r>
              <a:rPr lang="en-US" sz="1600" b="1" dirty="0"/>
              <a:t> </a:t>
            </a:r>
            <a:r>
              <a:rPr lang="en-US" sz="1600" b="1" dirty="0" err="1"/>
              <a:t>İngilizceye</a:t>
            </a:r>
            <a:r>
              <a:rPr lang="en-US" sz="1600" b="1" dirty="0"/>
              <a:t> </a:t>
            </a:r>
            <a:r>
              <a:rPr lang="en-US" sz="1600" b="1" dirty="0" err="1"/>
              <a:t>sahip</a:t>
            </a:r>
            <a:r>
              <a:rPr lang="en-US" sz="1600" b="1" dirty="0"/>
              <a:t> </a:t>
            </a:r>
            <a:r>
              <a:rPr lang="en-US" sz="1600" b="1" dirty="0" err="1"/>
              <a:t>olan</a:t>
            </a:r>
            <a:r>
              <a:rPr lang="en-US" sz="1600" b="1" dirty="0"/>
              <a:t> </a:t>
            </a:r>
            <a:r>
              <a:rPr lang="en-US" sz="1600" b="1" dirty="0" err="1"/>
              <a:t>öğrencilere</a:t>
            </a:r>
            <a:r>
              <a:rPr lang="en-US" sz="1600" b="1" dirty="0"/>
              <a:t> </a:t>
            </a:r>
            <a:r>
              <a:rPr lang="en-US" sz="1600" b="1" dirty="0" err="1"/>
              <a:t>yöneliktir</a:t>
            </a:r>
            <a:r>
              <a:rPr lang="en-US" sz="1600" b="1" dirty="0"/>
              <a:t>. Bu </a:t>
            </a:r>
            <a:r>
              <a:rPr lang="en-US" sz="1600" b="1" dirty="0" err="1"/>
              <a:t>kurda</a:t>
            </a:r>
            <a:r>
              <a:rPr lang="en-US" sz="1600" b="1" dirty="0"/>
              <a:t> </a:t>
            </a:r>
            <a:r>
              <a:rPr lang="en-US" sz="1600" b="1" dirty="0" err="1"/>
              <a:t>haftada</a:t>
            </a:r>
            <a:r>
              <a:rPr lang="en-US" sz="1600" b="1" dirty="0"/>
              <a:t> 2</a:t>
            </a:r>
            <a:r>
              <a:rPr lang="tr-TR" sz="1600" b="1" dirty="0"/>
              <a:t>2</a:t>
            </a:r>
            <a:r>
              <a:rPr lang="en-US" sz="1600" b="1" dirty="0"/>
              <a:t> </a:t>
            </a:r>
            <a:r>
              <a:rPr lang="en-US" sz="1600" b="1" dirty="0" err="1"/>
              <a:t>saat</a:t>
            </a:r>
            <a:r>
              <a:rPr lang="en-US" sz="1600" b="1" dirty="0"/>
              <a:t> </a:t>
            </a:r>
            <a:r>
              <a:rPr lang="en-US" sz="1600" b="1" dirty="0" err="1"/>
              <a:t>ders</a:t>
            </a:r>
            <a:r>
              <a:rPr lang="en-US" sz="1600" b="1" dirty="0"/>
              <a:t> </a:t>
            </a:r>
            <a:r>
              <a:rPr lang="en-US" sz="1600" b="1" dirty="0" err="1"/>
              <a:t>yapılmaktadır</a:t>
            </a:r>
            <a:r>
              <a:rPr lang="en-US" sz="1600" b="1" dirty="0"/>
              <a:t>. </a:t>
            </a:r>
          </a:p>
          <a:p>
            <a:pPr algn="just"/>
            <a:endParaRPr lang="en-US" sz="1600" b="1" dirty="0"/>
          </a:p>
        </p:txBody>
      </p:sp>
      <p:sp>
        <p:nvSpPr>
          <p:cNvPr id="4" name="Dikdörtgen 3"/>
          <p:cNvSpPr/>
          <p:nvPr/>
        </p:nvSpPr>
        <p:spPr>
          <a:xfrm>
            <a:off x="0" y="694316"/>
            <a:ext cx="1277914" cy="584775"/>
          </a:xfrm>
          <a:prstGeom prst="rect">
            <a:avLst/>
          </a:prstGeom>
        </p:spPr>
        <p:txBody>
          <a:bodyPr wrap="none">
            <a:spAutoFit/>
          </a:bodyPr>
          <a:lstStyle/>
          <a:p>
            <a:r>
              <a:rPr lang="tr-TR" sz="1600" b="1" dirty="0">
                <a:solidFill>
                  <a:schemeClr val="bg1"/>
                </a:solidFill>
              </a:rPr>
              <a:t>HAZIRLIK</a:t>
            </a:r>
          </a:p>
          <a:p>
            <a:r>
              <a:rPr lang="tr-TR" sz="1600" b="1" dirty="0">
                <a:solidFill>
                  <a:schemeClr val="bg1"/>
                </a:solidFill>
              </a:rPr>
              <a:t>PROGRAMI</a:t>
            </a:r>
          </a:p>
        </p:txBody>
      </p:sp>
    </p:spTree>
    <p:extLst>
      <p:ext uri="{BB962C8B-B14F-4D97-AF65-F5344CB8AC3E}">
        <p14:creationId xmlns:p14="http://schemas.microsoft.com/office/powerpoint/2010/main" val="11123934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chemeClr val="tx1"/>
                </a:solidFill>
                <a:latin typeface="Arial" pitchFamily="34" charset="0"/>
                <a:cs typeface="Arial" pitchFamily="34" charset="0"/>
              </a:rPr>
              <a:t>HAZIRLIK PROGRAMI-A1 KURU</a:t>
            </a:r>
            <a:r>
              <a:rPr lang="tr-TR" b="1" dirty="0">
                <a:solidFill>
                  <a:srgbClr val="FF0000"/>
                </a:solidFill>
                <a:latin typeface="Arial" pitchFamily="34" charset="0"/>
                <a:cs typeface="Arial" pitchFamily="34" charset="0"/>
              </a:rPr>
              <a:t/>
            </a:r>
            <a:br>
              <a:rPr lang="tr-TR" b="1" dirty="0">
                <a:solidFill>
                  <a:srgbClr val="FF0000"/>
                </a:solidFill>
                <a:latin typeface="Arial" pitchFamily="34" charset="0"/>
                <a:cs typeface="Arial" pitchFamily="34" charset="0"/>
              </a:rPr>
            </a:br>
            <a:endParaRPr lang="en-US" dirty="0"/>
          </a:p>
        </p:txBody>
      </p:sp>
      <p:graphicFrame>
        <p:nvGraphicFramePr>
          <p:cNvPr id="5" name="Tablo 4"/>
          <p:cNvGraphicFramePr>
            <a:graphicFrameLocks noGrp="1"/>
          </p:cNvGraphicFramePr>
          <p:nvPr>
            <p:extLst>
              <p:ext uri="{D42A27DB-BD31-4B8C-83A1-F6EECF244321}">
                <p14:modId xmlns:p14="http://schemas.microsoft.com/office/powerpoint/2010/main" val="595421790"/>
              </p:ext>
            </p:extLst>
          </p:nvPr>
        </p:nvGraphicFramePr>
        <p:xfrm>
          <a:off x="1774155" y="2508257"/>
          <a:ext cx="9430602" cy="2527284"/>
        </p:xfrm>
        <a:graphic>
          <a:graphicData uri="http://schemas.openxmlformats.org/drawingml/2006/table">
            <a:tbl>
              <a:tblPr firstRow="1" firstCol="1" bandRow="1">
                <a:tableStyleId>{5C22544A-7EE6-4342-B048-85BDC9FD1C3A}</a:tableStyleId>
              </a:tblPr>
              <a:tblGrid>
                <a:gridCol w="4137643">
                  <a:extLst>
                    <a:ext uri="{9D8B030D-6E8A-4147-A177-3AD203B41FA5}">
                      <a16:colId xmlns:a16="http://schemas.microsoft.com/office/drawing/2014/main" val="20000"/>
                    </a:ext>
                  </a:extLst>
                </a:gridCol>
                <a:gridCol w="1686737">
                  <a:extLst>
                    <a:ext uri="{9D8B030D-6E8A-4147-A177-3AD203B41FA5}">
                      <a16:colId xmlns:a16="http://schemas.microsoft.com/office/drawing/2014/main" val="20001"/>
                    </a:ext>
                  </a:extLst>
                </a:gridCol>
                <a:gridCol w="3606222">
                  <a:extLst>
                    <a:ext uri="{9D8B030D-6E8A-4147-A177-3AD203B41FA5}">
                      <a16:colId xmlns:a16="http://schemas.microsoft.com/office/drawing/2014/main" val="20002"/>
                    </a:ext>
                  </a:extLst>
                </a:gridCol>
              </a:tblGrid>
              <a:tr h="0">
                <a:tc>
                  <a:txBody>
                    <a:bodyPr/>
                    <a:lstStyle/>
                    <a:p>
                      <a:pPr algn="ctr">
                        <a:lnSpc>
                          <a:spcPct val="115000"/>
                        </a:lnSpc>
                        <a:spcAft>
                          <a:spcPts val="0"/>
                        </a:spcAft>
                      </a:pPr>
                      <a:r>
                        <a:rPr lang="tr-TR" sz="2400" dirty="0">
                          <a:effectLst/>
                          <a:latin typeface="Century Gothic" panose="020B0502020202020204" pitchFamily="34" charset="0"/>
                          <a:ea typeface="Calibri"/>
                          <a:cs typeface="Times New Roman"/>
                        </a:rPr>
                        <a:t>Dersin</a:t>
                      </a:r>
                      <a:r>
                        <a:rPr lang="tr-TR" sz="2400" baseline="0" dirty="0">
                          <a:effectLst/>
                          <a:latin typeface="Century Gothic" panose="020B0502020202020204" pitchFamily="34" charset="0"/>
                          <a:ea typeface="Calibri"/>
                          <a:cs typeface="Times New Roman"/>
                        </a:rPr>
                        <a:t> Adı</a:t>
                      </a:r>
                      <a:endParaRPr lang="tr-TR" sz="2400" dirty="0">
                        <a:effectLst/>
                        <a:latin typeface="Century Gothic" panose="020B0502020202020204" pitchFamily="34" charset="0"/>
                        <a:ea typeface="Calibri"/>
                        <a:cs typeface="Times New Roman"/>
                      </a:endParaRPr>
                    </a:p>
                  </a:txBody>
                  <a:tcPr marL="68580" marR="68580" marT="0" marB="0" anchor="ct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tcPr>
                </a:tc>
                <a:tc>
                  <a:txBody>
                    <a:bodyPr/>
                    <a:lstStyle/>
                    <a:p>
                      <a:pPr algn="ctr">
                        <a:lnSpc>
                          <a:spcPct val="115000"/>
                        </a:lnSpc>
                        <a:spcAft>
                          <a:spcPts val="0"/>
                        </a:spcAft>
                      </a:pPr>
                      <a:r>
                        <a:rPr lang="tr-TR" sz="2400" dirty="0">
                          <a:effectLst/>
                          <a:latin typeface="Century Gothic" panose="020B0502020202020204" pitchFamily="34" charset="0"/>
                          <a:ea typeface="Calibri"/>
                          <a:cs typeface="Times New Roman"/>
                        </a:rPr>
                        <a:t>Haftalık Ders Saati</a:t>
                      </a:r>
                    </a:p>
                  </a:txBody>
                  <a:tcPr marL="68580" marR="68580" marT="0" marB="0" anchor="ct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tcPr>
                </a:tc>
                <a:tc>
                  <a:txBody>
                    <a:bodyPr/>
                    <a:lstStyle/>
                    <a:p>
                      <a:pPr algn="ctr">
                        <a:lnSpc>
                          <a:spcPct val="115000"/>
                        </a:lnSpc>
                        <a:spcAft>
                          <a:spcPts val="0"/>
                        </a:spcAft>
                      </a:pPr>
                      <a:r>
                        <a:rPr lang="tr-TR" sz="2400" dirty="0">
                          <a:effectLst/>
                          <a:latin typeface="Century Gothic" panose="020B0502020202020204" pitchFamily="34" charset="0"/>
                          <a:ea typeface="Calibri"/>
                          <a:cs typeface="Times New Roman"/>
                        </a:rPr>
                        <a:t>Kullanılan Kaynak Kitap</a:t>
                      </a:r>
                    </a:p>
                  </a:txBody>
                  <a:tcPr marL="68580" marR="68580" marT="0" marB="0" anchor="ct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tcPr>
                </a:tc>
                <a:extLst>
                  <a:ext uri="{0D108BD9-81ED-4DB2-BD59-A6C34878D82A}">
                    <a16:rowId xmlns:a16="http://schemas.microsoft.com/office/drawing/2014/main" val="10000"/>
                  </a:ext>
                </a:extLst>
              </a:tr>
              <a:tr h="1724771">
                <a:tc>
                  <a:txBody>
                    <a:bodyPr/>
                    <a:lstStyle/>
                    <a:p>
                      <a:pPr algn="just">
                        <a:lnSpc>
                          <a:spcPct val="115000"/>
                        </a:lnSpc>
                        <a:spcAft>
                          <a:spcPts val="0"/>
                        </a:spcAft>
                      </a:pPr>
                      <a:r>
                        <a:rPr lang="tr-TR" sz="2000" dirty="0">
                          <a:effectLst/>
                          <a:latin typeface="Century Gothic" panose="020B0502020202020204" pitchFamily="34" charset="0"/>
                          <a:ea typeface="Calibri"/>
                          <a:cs typeface="Times New Roman"/>
                        </a:rPr>
                        <a:t>Main</a:t>
                      </a:r>
                      <a:r>
                        <a:rPr lang="tr-TR" sz="2000" baseline="0" dirty="0">
                          <a:effectLst/>
                          <a:latin typeface="Century Gothic" panose="020B0502020202020204" pitchFamily="34" charset="0"/>
                          <a:ea typeface="Calibri"/>
                          <a:cs typeface="Times New Roman"/>
                        </a:rPr>
                        <a:t> Course &amp; </a:t>
                      </a:r>
                      <a:r>
                        <a:rPr lang="tr-TR" sz="2000" baseline="0" dirty="0" err="1">
                          <a:effectLst/>
                          <a:latin typeface="Century Gothic" panose="020B0502020202020204" pitchFamily="34" charset="0"/>
                          <a:ea typeface="Calibri"/>
                          <a:cs typeface="Times New Roman"/>
                        </a:rPr>
                        <a:t>Writing</a:t>
                      </a:r>
                      <a:r>
                        <a:rPr lang="tr-TR" sz="2000" baseline="0" dirty="0">
                          <a:effectLst/>
                          <a:latin typeface="Century Gothic" panose="020B0502020202020204" pitchFamily="34" charset="0"/>
                          <a:ea typeface="Calibri"/>
                          <a:cs typeface="Times New Roman"/>
                        </a:rPr>
                        <a:t> </a:t>
                      </a:r>
                      <a:endParaRPr lang="tr-TR" sz="2000" dirty="0">
                        <a:effectLst/>
                        <a:latin typeface="Century Gothic" panose="020B0502020202020204" pitchFamily="34" charset="0"/>
                        <a:ea typeface="Calibri"/>
                        <a:cs typeface="Times New Roman"/>
                      </a:endParaRPr>
                    </a:p>
                  </a:txBody>
                  <a:tcPr marL="68580" marR="68580" marT="0" marB="0" anchor="ct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tcPr>
                </a:tc>
                <a:tc>
                  <a:txBody>
                    <a:bodyPr/>
                    <a:lstStyle/>
                    <a:p>
                      <a:pPr marL="0" indent="0" algn="ctr">
                        <a:buFont typeface="Arial" panose="020B0604020202020204" pitchFamily="34" charset="0"/>
                        <a:buNone/>
                      </a:pPr>
                      <a:r>
                        <a:rPr lang="tr-TR" sz="1600" b="1" dirty="0">
                          <a:latin typeface="Century Gothic" panose="020B0502020202020204" pitchFamily="34" charset="0"/>
                        </a:rPr>
                        <a:t>A1</a:t>
                      </a:r>
                      <a:r>
                        <a:rPr lang="tr-TR" sz="1600" b="1" baseline="0" dirty="0">
                          <a:latin typeface="Century Gothic" panose="020B0502020202020204" pitchFamily="34" charset="0"/>
                        </a:rPr>
                        <a:t> </a:t>
                      </a:r>
                      <a:r>
                        <a:rPr lang="tr-TR" sz="1600" b="1" baseline="0" dirty="0" smtClean="0">
                          <a:latin typeface="Century Gothic" panose="020B0502020202020204" pitchFamily="34" charset="0"/>
                        </a:rPr>
                        <a:t>24</a:t>
                      </a:r>
                      <a:endParaRPr lang="tr-TR" sz="1600" b="1" baseline="0" dirty="0">
                        <a:latin typeface="Century Gothic" panose="020B0502020202020204" pitchFamily="34" charset="0"/>
                      </a:endParaRPr>
                    </a:p>
                    <a:p>
                      <a:pPr marL="0" indent="0" algn="ctr">
                        <a:buFont typeface="Arial" panose="020B0604020202020204" pitchFamily="34" charset="0"/>
                        <a:buNone/>
                      </a:pPr>
                      <a:r>
                        <a:rPr lang="tr-TR" sz="1600" b="1" baseline="0" dirty="0">
                          <a:latin typeface="Century Gothic" panose="020B0502020202020204" pitchFamily="34" charset="0"/>
                        </a:rPr>
                        <a:t>A2 22</a:t>
                      </a:r>
                    </a:p>
                    <a:p>
                      <a:pPr marL="0" indent="0" algn="ctr">
                        <a:buFont typeface="Arial" panose="020B0604020202020204" pitchFamily="34" charset="0"/>
                        <a:buNone/>
                      </a:pPr>
                      <a:r>
                        <a:rPr lang="tr-TR" sz="1600" b="1" baseline="0" dirty="0">
                          <a:latin typeface="Century Gothic" panose="020B0502020202020204" pitchFamily="34" charset="0"/>
                        </a:rPr>
                        <a:t>B1 22</a:t>
                      </a:r>
                      <a:endParaRPr lang="en-US" sz="1600" b="1" dirty="0">
                        <a:latin typeface="Century Gothic" panose="020B0502020202020204" pitchFamily="34" charset="0"/>
                      </a:endParaRPr>
                    </a:p>
                  </a:txBody>
                  <a:tcPr marL="68580" marR="68580" marT="0" marB="0" anchor="ct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tr-TR"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Oxford English File 4th Edition</a:t>
                      </a:r>
                    </a:p>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1"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Blackswan</a:t>
                      </a:r>
                      <a:r>
                        <a:rPr kumimoji="0" lang="tr-TR"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Writer</a:t>
                      </a:r>
                      <a:endParaRPr kumimoji="0" lang="en-U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68580" marR="68580" marT="0" marB="0" anchor="ct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tcPr>
                </a:tc>
                <a:extLst>
                  <a:ext uri="{0D108BD9-81ED-4DB2-BD59-A6C34878D82A}">
                    <a16:rowId xmlns:a16="http://schemas.microsoft.com/office/drawing/2014/main" val="10001"/>
                  </a:ext>
                </a:extLst>
              </a:tr>
            </a:tbl>
          </a:graphicData>
        </a:graphic>
      </p:graphicFrame>
      <p:sp>
        <p:nvSpPr>
          <p:cNvPr id="7" name="Dikdörtgen 6"/>
          <p:cNvSpPr/>
          <p:nvPr/>
        </p:nvSpPr>
        <p:spPr>
          <a:xfrm>
            <a:off x="111617" y="675626"/>
            <a:ext cx="6096000" cy="584775"/>
          </a:xfrm>
          <a:prstGeom prst="rect">
            <a:avLst/>
          </a:prstGeom>
        </p:spPr>
        <p:txBody>
          <a:bodyPr>
            <a:spAutoFit/>
          </a:bodyPr>
          <a:lstStyle/>
          <a:p>
            <a:r>
              <a:rPr lang="tr-TR" sz="1600" b="1" dirty="0">
                <a:solidFill>
                  <a:schemeClr val="bg1"/>
                </a:solidFill>
              </a:rPr>
              <a:t>HAZIRLIK</a:t>
            </a:r>
          </a:p>
          <a:p>
            <a:r>
              <a:rPr lang="tr-TR" sz="1600" b="1" dirty="0">
                <a:solidFill>
                  <a:schemeClr val="bg1"/>
                </a:solidFill>
              </a:rPr>
              <a:t>PROGRAMI</a:t>
            </a:r>
          </a:p>
        </p:txBody>
      </p:sp>
    </p:spTree>
    <p:extLst>
      <p:ext uri="{BB962C8B-B14F-4D97-AF65-F5344CB8AC3E}">
        <p14:creationId xmlns:p14="http://schemas.microsoft.com/office/powerpoint/2010/main" val="4063164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67408" y="97060"/>
            <a:ext cx="11052313" cy="1280890"/>
          </a:xfrm>
        </p:spPr>
        <p:txBody>
          <a:bodyPr>
            <a:noAutofit/>
          </a:bodyPr>
          <a:lstStyle/>
          <a:p>
            <a:pPr algn="ctr"/>
            <a:r>
              <a:rPr lang="en-US" sz="2800" b="1" dirty="0"/>
              <a:t>HAZIRLIK PROGRAMI SUNULAN BÖLÜMLER VE ÖĞRENCİ SAYILARI</a:t>
            </a:r>
            <a:r>
              <a:rPr lang="tr-TR" sz="2800" b="1" dirty="0"/>
              <a:t> </a:t>
            </a:r>
            <a:br>
              <a:rPr lang="tr-TR" sz="2800" b="1" dirty="0"/>
            </a:br>
            <a:r>
              <a:rPr lang="en-US" sz="2400" b="1" dirty="0"/>
              <a:t/>
            </a:r>
            <a:br>
              <a:rPr lang="en-US" sz="2400" b="1" dirty="0"/>
            </a:br>
            <a:endParaRPr lang="en-US" sz="3200" b="1" dirty="0"/>
          </a:p>
        </p:txBody>
      </p:sp>
      <p:sp>
        <p:nvSpPr>
          <p:cNvPr id="5" name="Dikdörtgen 4"/>
          <p:cNvSpPr/>
          <p:nvPr/>
        </p:nvSpPr>
        <p:spPr>
          <a:xfrm>
            <a:off x="0" y="694316"/>
            <a:ext cx="1184940" cy="584775"/>
          </a:xfrm>
          <a:prstGeom prst="rect">
            <a:avLst/>
          </a:prstGeom>
        </p:spPr>
        <p:txBody>
          <a:bodyPr wrap="none">
            <a:spAutoFit/>
          </a:bodyPr>
          <a:lstStyle/>
          <a:p>
            <a:r>
              <a:rPr lang="tr-TR" sz="1600" b="1" dirty="0">
                <a:solidFill>
                  <a:schemeClr val="bg1"/>
                </a:solidFill>
              </a:rPr>
              <a:t>ÖĞRENCİ </a:t>
            </a:r>
          </a:p>
          <a:p>
            <a:r>
              <a:rPr lang="tr-TR" sz="1600" b="1" dirty="0">
                <a:solidFill>
                  <a:schemeClr val="bg1"/>
                </a:solidFill>
              </a:rPr>
              <a:t>SAYILARI</a:t>
            </a:r>
          </a:p>
        </p:txBody>
      </p:sp>
      <p:graphicFrame>
        <p:nvGraphicFramePr>
          <p:cNvPr id="3" name="Tablo 2"/>
          <p:cNvGraphicFramePr>
            <a:graphicFrameLocks noGrp="1"/>
          </p:cNvGraphicFramePr>
          <p:nvPr>
            <p:extLst>
              <p:ext uri="{D42A27DB-BD31-4B8C-83A1-F6EECF244321}">
                <p14:modId xmlns:p14="http://schemas.microsoft.com/office/powerpoint/2010/main" val="4291488805"/>
              </p:ext>
            </p:extLst>
          </p:nvPr>
        </p:nvGraphicFramePr>
        <p:xfrm>
          <a:off x="1825000" y="986703"/>
          <a:ext cx="9554660" cy="5280917"/>
        </p:xfrm>
        <a:graphic>
          <a:graphicData uri="http://schemas.openxmlformats.org/drawingml/2006/table">
            <a:tbl>
              <a:tblPr firstRow="1" firstCol="1" bandRow="1">
                <a:tableStyleId>{5C22544A-7EE6-4342-B048-85BDC9FD1C3A}</a:tableStyleId>
              </a:tblPr>
              <a:tblGrid>
                <a:gridCol w="6074181">
                  <a:extLst>
                    <a:ext uri="{9D8B030D-6E8A-4147-A177-3AD203B41FA5}">
                      <a16:colId xmlns:a16="http://schemas.microsoft.com/office/drawing/2014/main" val="20000"/>
                    </a:ext>
                  </a:extLst>
                </a:gridCol>
                <a:gridCol w="998139">
                  <a:extLst>
                    <a:ext uri="{9D8B030D-6E8A-4147-A177-3AD203B41FA5}">
                      <a16:colId xmlns:a16="http://schemas.microsoft.com/office/drawing/2014/main" val="20001"/>
                    </a:ext>
                  </a:extLst>
                </a:gridCol>
                <a:gridCol w="976284">
                  <a:extLst>
                    <a:ext uri="{9D8B030D-6E8A-4147-A177-3AD203B41FA5}">
                      <a16:colId xmlns:a16="http://schemas.microsoft.com/office/drawing/2014/main" val="20002"/>
                    </a:ext>
                  </a:extLst>
                </a:gridCol>
                <a:gridCol w="1506056">
                  <a:extLst>
                    <a:ext uri="{9D8B030D-6E8A-4147-A177-3AD203B41FA5}">
                      <a16:colId xmlns:a16="http://schemas.microsoft.com/office/drawing/2014/main" val="20003"/>
                    </a:ext>
                  </a:extLst>
                </a:gridCol>
              </a:tblGrid>
              <a:tr h="343022">
                <a:tc>
                  <a:txBody>
                    <a:bodyPr/>
                    <a:lstStyle/>
                    <a:p>
                      <a:pPr>
                        <a:lnSpc>
                          <a:spcPts val="1660"/>
                        </a:lnSpc>
                        <a:spcAft>
                          <a:spcPts val="0"/>
                        </a:spcAft>
                      </a:pPr>
                      <a:r>
                        <a:rPr lang="en-US" sz="1200" b="0" dirty="0" err="1">
                          <a:solidFill>
                            <a:schemeClr val="bg1"/>
                          </a:solidFill>
                          <a:effectLst/>
                          <a:latin typeface="Times New Roman" panose="02020603050405020304" pitchFamily="18" charset="0"/>
                          <a:cs typeface="Times New Roman" panose="02020603050405020304" pitchFamily="18" charset="0"/>
                        </a:rPr>
                        <a:t>Zorunlu</a:t>
                      </a:r>
                      <a:r>
                        <a:rPr lang="en-US" sz="1200" b="0" dirty="0">
                          <a:solidFill>
                            <a:schemeClr val="bg1"/>
                          </a:solidFill>
                          <a:effectLst/>
                          <a:latin typeface="Times New Roman" panose="02020603050405020304" pitchFamily="18" charset="0"/>
                          <a:cs typeface="Times New Roman" panose="02020603050405020304" pitchFamily="18" charset="0"/>
                        </a:rPr>
                        <a:t> </a:t>
                      </a:r>
                      <a:r>
                        <a:rPr lang="en-US" sz="1200" b="0" dirty="0" err="1">
                          <a:solidFill>
                            <a:schemeClr val="bg1"/>
                          </a:solidFill>
                          <a:effectLst/>
                          <a:latin typeface="Times New Roman" panose="02020603050405020304" pitchFamily="18" charset="0"/>
                          <a:cs typeface="Times New Roman" panose="02020603050405020304" pitchFamily="18" charset="0"/>
                        </a:rPr>
                        <a:t>Yabancı</a:t>
                      </a:r>
                      <a:r>
                        <a:rPr lang="en-US" sz="1200" b="0" dirty="0">
                          <a:solidFill>
                            <a:schemeClr val="bg1"/>
                          </a:solidFill>
                          <a:effectLst/>
                          <a:latin typeface="Times New Roman" panose="02020603050405020304" pitchFamily="18" charset="0"/>
                          <a:cs typeface="Times New Roman" panose="02020603050405020304" pitchFamily="18" charset="0"/>
                        </a:rPr>
                        <a:t> </a:t>
                      </a:r>
                      <a:r>
                        <a:rPr lang="en-US" sz="1200" b="0" dirty="0" err="1">
                          <a:solidFill>
                            <a:schemeClr val="bg1"/>
                          </a:solidFill>
                          <a:effectLst/>
                          <a:latin typeface="Times New Roman" panose="02020603050405020304" pitchFamily="18" charset="0"/>
                          <a:cs typeface="Times New Roman" panose="02020603050405020304" pitchFamily="18" charset="0"/>
                        </a:rPr>
                        <a:t>Dil</a:t>
                      </a:r>
                      <a:r>
                        <a:rPr lang="en-US" sz="1200" b="0" dirty="0">
                          <a:solidFill>
                            <a:schemeClr val="bg1"/>
                          </a:solidFill>
                          <a:effectLst/>
                          <a:latin typeface="Times New Roman" panose="02020603050405020304" pitchFamily="18" charset="0"/>
                          <a:cs typeface="Times New Roman" panose="02020603050405020304" pitchFamily="18" charset="0"/>
                        </a:rPr>
                        <a:t> </a:t>
                      </a:r>
                      <a:r>
                        <a:rPr lang="en-US" sz="1200" b="0" dirty="0" err="1">
                          <a:solidFill>
                            <a:schemeClr val="bg1"/>
                          </a:solidFill>
                          <a:effectLst/>
                          <a:latin typeface="Times New Roman" panose="02020603050405020304" pitchFamily="18" charset="0"/>
                          <a:cs typeface="Times New Roman" panose="02020603050405020304" pitchFamily="18" charset="0"/>
                        </a:rPr>
                        <a:t>Hazırlık</a:t>
                      </a:r>
                      <a:r>
                        <a:rPr lang="en-US" sz="1200" b="0" dirty="0">
                          <a:solidFill>
                            <a:schemeClr val="bg1"/>
                          </a:solidFill>
                          <a:effectLst/>
                          <a:latin typeface="Times New Roman" panose="02020603050405020304" pitchFamily="18" charset="0"/>
                          <a:cs typeface="Times New Roman" panose="02020603050405020304" pitchFamily="18" charset="0"/>
                        </a:rPr>
                        <a:t> </a:t>
                      </a:r>
                      <a:r>
                        <a:rPr lang="en-US" sz="1200" b="0" dirty="0" err="1">
                          <a:solidFill>
                            <a:schemeClr val="bg1"/>
                          </a:solidFill>
                          <a:effectLst/>
                          <a:latin typeface="Times New Roman" panose="02020603050405020304" pitchFamily="18" charset="0"/>
                          <a:cs typeface="Times New Roman" panose="02020603050405020304" pitchFamily="18" charset="0"/>
                        </a:rPr>
                        <a:t>Programı</a:t>
                      </a:r>
                      <a:r>
                        <a:rPr lang="en-US" sz="1200" b="0" dirty="0">
                          <a:solidFill>
                            <a:schemeClr val="bg1"/>
                          </a:solidFill>
                          <a:effectLst/>
                          <a:latin typeface="Times New Roman" panose="02020603050405020304" pitchFamily="18" charset="0"/>
                          <a:cs typeface="Times New Roman" panose="02020603050405020304" pitchFamily="18" charset="0"/>
                        </a:rPr>
                        <a:t> Olan </a:t>
                      </a:r>
                      <a:r>
                        <a:rPr lang="en-US" sz="1200" b="0" dirty="0" err="1">
                          <a:solidFill>
                            <a:schemeClr val="bg1"/>
                          </a:solidFill>
                          <a:effectLst/>
                          <a:latin typeface="Times New Roman" panose="02020603050405020304" pitchFamily="18" charset="0"/>
                          <a:cs typeface="Times New Roman" panose="02020603050405020304" pitchFamily="18" charset="0"/>
                        </a:rPr>
                        <a:t>Bölümler</a:t>
                      </a:r>
                      <a:endParaRPr lang="tr-TR" sz="1200" b="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378" marR="49378" marT="0" marB="0" anchor="ctr">
                    <a:solidFill>
                      <a:schemeClr val="accent2"/>
                    </a:solidFill>
                  </a:tcPr>
                </a:tc>
                <a:tc>
                  <a:txBody>
                    <a:bodyPr/>
                    <a:lstStyle/>
                    <a:p>
                      <a:pPr algn="ctr">
                        <a:lnSpc>
                          <a:spcPts val="1660"/>
                        </a:lnSpc>
                        <a:spcAft>
                          <a:spcPts val="0"/>
                        </a:spcAft>
                      </a:pPr>
                      <a:r>
                        <a:rPr lang="en-US" sz="1200">
                          <a:effectLst/>
                          <a:latin typeface="Times New Roman" panose="02020603050405020304" pitchFamily="18" charset="0"/>
                          <a:cs typeface="Times New Roman" panose="02020603050405020304" pitchFamily="18" charset="0"/>
                        </a:rPr>
                        <a:t>N.Ö.</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9378" marR="49378" marT="0" marB="0" anchor="ctr">
                    <a:solidFill>
                      <a:schemeClr val="accent2"/>
                    </a:solidFill>
                  </a:tcPr>
                </a:tc>
                <a:tc>
                  <a:txBody>
                    <a:bodyPr/>
                    <a:lstStyle/>
                    <a:p>
                      <a:pPr algn="ctr">
                        <a:lnSpc>
                          <a:spcPts val="1660"/>
                        </a:lnSpc>
                        <a:spcAft>
                          <a:spcPts val="0"/>
                        </a:spcAft>
                      </a:pPr>
                      <a:r>
                        <a:rPr lang="en-US" sz="1200">
                          <a:effectLst/>
                          <a:latin typeface="Times New Roman" panose="02020603050405020304" pitchFamily="18" charset="0"/>
                          <a:cs typeface="Times New Roman" panose="02020603050405020304" pitchFamily="18" charset="0"/>
                        </a:rPr>
                        <a:t>İ.Ö.</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9378" marR="49378" marT="0" marB="0" anchor="ctr">
                    <a:solidFill>
                      <a:schemeClr val="accent2"/>
                    </a:solidFill>
                  </a:tcPr>
                </a:tc>
                <a:tc>
                  <a:txBody>
                    <a:bodyPr/>
                    <a:lstStyle/>
                    <a:p>
                      <a:pPr algn="ctr">
                        <a:lnSpc>
                          <a:spcPts val="1660"/>
                        </a:lnSpc>
                        <a:spcAft>
                          <a:spcPts val="0"/>
                        </a:spcAft>
                      </a:pPr>
                      <a:r>
                        <a:rPr lang="en-US" sz="1200" dirty="0">
                          <a:effectLst/>
                          <a:latin typeface="Times New Roman" panose="02020603050405020304" pitchFamily="18" charset="0"/>
                          <a:cs typeface="Times New Roman" panose="02020603050405020304" pitchFamily="18" charset="0"/>
                        </a:rPr>
                        <a:t>TOPLAM</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378" marR="49378" marT="0" marB="0" anchor="ctr">
                    <a:solidFill>
                      <a:schemeClr val="accent2"/>
                    </a:solidFill>
                  </a:tcPr>
                </a:tc>
                <a:extLst>
                  <a:ext uri="{0D108BD9-81ED-4DB2-BD59-A6C34878D82A}">
                    <a16:rowId xmlns:a16="http://schemas.microsoft.com/office/drawing/2014/main" val="10000"/>
                  </a:ext>
                </a:extLst>
              </a:tr>
              <a:tr h="252330">
                <a:tc>
                  <a:txBody>
                    <a:bodyPr/>
                    <a:lstStyle/>
                    <a:p>
                      <a:pPr>
                        <a:lnSpc>
                          <a:spcPts val="1660"/>
                        </a:lnSpc>
                        <a:spcAft>
                          <a:spcPts val="0"/>
                        </a:spcAft>
                      </a:pPr>
                      <a:r>
                        <a:rPr lang="tr-TR" sz="1200" b="0" dirty="0">
                          <a:solidFill>
                            <a:schemeClr val="bg1"/>
                          </a:solidFill>
                          <a:effectLst/>
                          <a:latin typeface="Times New Roman" panose="02020603050405020304" pitchFamily="18" charset="0"/>
                          <a:cs typeface="Times New Roman" panose="02020603050405020304" pitchFamily="18" charset="0"/>
                        </a:rPr>
                        <a:t>İngiliz</a:t>
                      </a:r>
                      <a:r>
                        <a:rPr lang="tr-TR" sz="1200" b="0" baseline="0" dirty="0">
                          <a:solidFill>
                            <a:schemeClr val="bg1"/>
                          </a:solidFill>
                          <a:effectLst/>
                          <a:latin typeface="Times New Roman" panose="02020603050405020304" pitchFamily="18" charset="0"/>
                          <a:cs typeface="Times New Roman" panose="02020603050405020304" pitchFamily="18" charset="0"/>
                        </a:rPr>
                        <a:t> Dili ve Edebiyatı</a:t>
                      </a:r>
                      <a:endParaRPr lang="tr-TR" sz="1200" b="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378" marR="49378" marT="0" marB="0"/>
                </a:tc>
                <a:tc>
                  <a:txBody>
                    <a:bodyPr/>
                    <a:lstStyle/>
                    <a:p>
                      <a:pPr algn="ctr">
                        <a:lnSpc>
                          <a:spcPts val="1660"/>
                        </a:lnSpc>
                        <a:spcAft>
                          <a:spcPts val="0"/>
                        </a:spcAft>
                      </a:pPr>
                      <a:r>
                        <a:rPr lang="tr-TR" sz="1200" dirty="0" smtClean="0">
                          <a:solidFill>
                            <a:schemeClr val="tx1"/>
                          </a:solidFill>
                          <a:effectLst/>
                          <a:latin typeface="Times New Roman" panose="02020603050405020304" pitchFamily="18" charset="0"/>
                          <a:ea typeface="+mn-ea"/>
                          <a:cs typeface="Times New Roman" panose="02020603050405020304" pitchFamily="18" charset="0"/>
                        </a:rPr>
                        <a:t>29</a:t>
                      </a:r>
                      <a:endPar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378" marR="49378" marT="0" marB="0"/>
                </a:tc>
                <a:tc>
                  <a:txBody>
                    <a:bodyPr/>
                    <a:lstStyle/>
                    <a:p>
                      <a:pPr algn="ctr">
                        <a:lnSpc>
                          <a:spcPts val="1660"/>
                        </a:lnSpc>
                        <a:spcAft>
                          <a:spcPts val="0"/>
                        </a:spcAft>
                      </a:pPr>
                      <a:r>
                        <a:rPr lang="tr-TR" sz="1200" dirty="0">
                          <a:solidFill>
                            <a:schemeClr val="tx1"/>
                          </a:solidFill>
                          <a:effectLst/>
                          <a:latin typeface="Times New Roman" panose="02020603050405020304" pitchFamily="18" charset="0"/>
                          <a:ea typeface="+mn-ea"/>
                          <a:cs typeface="Times New Roman" panose="02020603050405020304" pitchFamily="18" charset="0"/>
                        </a:rPr>
                        <a:t>--</a:t>
                      </a:r>
                      <a:endPar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378" marR="49378" marT="0" marB="0"/>
                </a:tc>
                <a:tc>
                  <a:txBody>
                    <a:bodyPr/>
                    <a:lstStyle/>
                    <a:p>
                      <a:pPr algn="ctr">
                        <a:lnSpc>
                          <a:spcPts val="1660"/>
                        </a:lnSpc>
                        <a:spcAft>
                          <a:spcPts val="0"/>
                        </a:spcAft>
                      </a:pPr>
                      <a:r>
                        <a:rPr lang="tr-TR" sz="12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29</a:t>
                      </a:r>
                      <a:endPar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378" marR="49378" marT="0" marB="0"/>
                </a:tc>
                <a:extLst>
                  <a:ext uri="{0D108BD9-81ED-4DB2-BD59-A6C34878D82A}">
                    <a16:rowId xmlns:a16="http://schemas.microsoft.com/office/drawing/2014/main" val="10001"/>
                  </a:ext>
                </a:extLst>
              </a:tr>
              <a:tr h="215650">
                <a:tc>
                  <a:txBody>
                    <a:bodyPr/>
                    <a:lstStyle/>
                    <a:p>
                      <a:pPr>
                        <a:lnSpc>
                          <a:spcPts val="1660"/>
                        </a:lnSpc>
                        <a:spcAft>
                          <a:spcPts val="0"/>
                        </a:spcAft>
                      </a:pPr>
                      <a:r>
                        <a:rPr lang="tr-TR" sz="1200" b="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İnglizce</a:t>
                      </a:r>
                      <a:r>
                        <a:rPr lang="tr-TR" sz="1200" b="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Öğretmenliği</a:t>
                      </a:r>
                    </a:p>
                  </a:txBody>
                  <a:tcPr marL="49378" marR="49378" marT="0" marB="0"/>
                </a:tc>
                <a:tc>
                  <a:txBody>
                    <a:bodyPr/>
                    <a:lstStyle/>
                    <a:p>
                      <a:pPr algn="ctr">
                        <a:lnSpc>
                          <a:spcPts val="1660"/>
                        </a:lnSpc>
                        <a:spcAft>
                          <a:spcPts val="0"/>
                        </a:spcAft>
                      </a:pPr>
                      <a:r>
                        <a:rPr lang="tr-TR" sz="12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31</a:t>
                      </a:r>
                      <a:endPar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378" marR="49378" marT="0" marB="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tr-TR" dirty="0">
                          <a:solidFill>
                            <a:schemeClr val="tx1"/>
                          </a:solidFill>
                        </a:rPr>
                        <a:t>      </a:t>
                      </a:r>
                      <a:r>
                        <a:rPr lang="tr-TR" sz="1200" dirty="0">
                          <a:solidFill>
                            <a:schemeClr val="tx1"/>
                          </a:solidFill>
                          <a:effectLst/>
                          <a:latin typeface="Times New Roman" panose="02020603050405020304" pitchFamily="18" charset="0"/>
                          <a:ea typeface="+mn-ea"/>
                          <a:cs typeface="Times New Roman" panose="02020603050405020304" pitchFamily="18" charset="0"/>
                        </a:rPr>
                        <a:t>--</a:t>
                      </a:r>
                      <a:endPar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378" marR="49378" marT="0" marB="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tr-TR" dirty="0">
                          <a:solidFill>
                            <a:schemeClr val="tx1"/>
                          </a:solidFill>
                        </a:rPr>
                        <a:t>          </a:t>
                      </a:r>
                      <a:r>
                        <a:rPr lang="tr-TR" sz="1200" dirty="0" smtClean="0">
                          <a:solidFill>
                            <a:schemeClr val="tx1"/>
                          </a:solidFill>
                          <a:effectLst/>
                          <a:latin typeface="Times New Roman" panose="02020603050405020304" pitchFamily="18" charset="0"/>
                          <a:cs typeface="Times New Roman" panose="02020603050405020304" pitchFamily="18" charset="0"/>
                        </a:rPr>
                        <a:t>31</a:t>
                      </a:r>
                      <a:endPar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378" marR="49378" marT="0" marB="0" anchor="ctr"/>
                </a:tc>
                <a:extLst>
                  <a:ext uri="{0D108BD9-81ED-4DB2-BD59-A6C34878D82A}">
                    <a16:rowId xmlns:a16="http://schemas.microsoft.com/office/drawing/2014/main" val="10021"/>
                  </a:ext>
                </a:extLst>
              </a:tr>
              <a:tr h="238210">
                <a:tc>
                  <a:txBody>
                    <a:bodyPr/>
                    <a:lstStyle/>
                    <a:p>
                      <a:pPr marL="0" marR="0" indent="0" algn="l" defTabSz="457200" rtl="0" eaLnBrk="1" fontAlgn="auto" latinLnBrk="0" hangingPunct="1">
                        <a:lnSpc>
                          <a:spcPts val="1660"/>
                        </a:lnSpc>
                        <a:spcBef>
                          <a:spcPts val="0"/>
                        </a:spcBef>
                        <a:spcAft>
                          <a:spcPts val="0"/>
                        </a:spcAft>
                        <a:buClrTx/>
                        <a:buSzTx/>
                        <a:buFontTx/>
                        <a:buNone/>
                        <a:tabLst/>
                        <a:defRPr/>
                      </a:pPr>
                      <a:r>
                        <a:rPr lang="en-US" sz="1200" b="0" dirty="0" err="1">
                          <a:solidFill>
                            <a:schemeClr val="bg1"/>
                          </a:solidFill>
                          <a:effectLst/>
                          <a:latin typeface="Times New Roman" panose="02020603050405020304" pitchFamily="18" charset="0"/>
                          <a:cs typeface="Times New Roman" panose="02020603050405020304" pitchFamily="18" charset="0"/>
                        </a:rPr>
                        <a:t>Bitkisel</a:t>
                      </a:r>
                      <a:r>
                        <a:rPr lang="en-US" sz="1200" b="0" dirty="0">
                          <a:solidFill>
                            <a:schemeClr val="bg1"/>
                          </a:solidFill>
                          <a:effectLst/>
                          <a:latin typeface="Times New Roman" panose="02020603050405020304" pitchFamily="18" charset="0"/>
                          <a:cs typeface="Times New Roman" panose="02020603050405020304" pitchFamily="18" charset="0"/>
                        </a:rPr>
                        <a:t> </a:t>
                      </a:r>
                      <a:r>
                        <a:rPr lang="en-US" sz="1200" b="0" dirty="0" err="1">
                          <a:solidFill>
                            <a:schemeClr val="bg1"/>
                          </a:solidFill>
                          <a:effectLst/>
                          <a:latin typeface="Times New Roman" panose="02020603050405020304" pitchFamily="18" charset="0"/>
                          <a:cs typeface="Times New Roman" panose="02020603050405020304" pitchFamily="18" charset="0"/>
                        </a:rPr>
                        <a:t>Üretim</a:t>
                      </a:r>
                      <a:r>
                        <a:rPr lang="en-US" sz="1200" b="0" dirty="0">
                          <a:solidFill>
                            <a:schemeClr val="bg1"/>
                          </a:solidFill>
                          <a:effectLst/>
                          <a:latin typeface="Times New Roman" panose="02020603050405020304" pitchFamily="18" charset="0"/>
                          <a:cs typeface="Times New Roman" panose="02020603050405020304" pitchFamily="18" charset="0"/>
                        </a:rPr>
                        <a:t> </a:t>
                      </a:r>
                      <a:r>
                        <a:rPr lang="en-US" sz="1200" b="0" dirty="0" err="1">
                          <a:solidFill>
                            <a:schemeClr val="bg1"/>
                          </a:solidFill>
                          <a:effectLst/>
                          <a:latin typeface="Times New Roman" panose="02020603050405020304" pitchFamily="18" charset="0"/>
                          <a:cs typeface="Times New Roman" panose="02020603050405020304" pitchFamily="18" charset="0"/>
                        </a:rPr>
                        <a:t>ve</a:t>
                      </a:r>
                      <a:r>
                        <a:rPr lang="en-US" sz="1200" b="0" dirty="0">
                          <a:solidFill>
                            <a:schemeClr val="bg1"/>
                          </a:solidFill>
                          <a:effectLst/>
                          <a:latin typeface="Times New Roman" panose="02020603050405020304" pitchFamily="18" charset="0"/>
                          <a:cs typeface="Times New Roman" panose="02020603050405020304" pitchFamily="18" charset="0"/>
                        </a:rPr>
                        <a:t> </a:t>
                      </a:r>
                      <a:r>
                        <a:rPr lang="en-US" sz="1200" b="0" dirty="0" err="1">
                          <a:solidFill>
                            <a:schemeClr val="bg1"/>
                          </a:solidFill>
                          <a:effectLst/>
                          <a:latin typeface="Times New Roman" panose="02020603050405020304" pitchFamily="18" charset="0"/>
                          <a:cs typeface="Times New Roman" panose="02020603050405020304" pitchFamily="18" charset="0"/>
                        </a:rPr>
                        <a:t>Teknolojileri</a:t>
                      </a:r>
                      <a:endParaRPr lang="tr-TR" sz="1200" b="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378" marR="49378" marT="0" marB="0"/>
                </a:tc>
                <a:tc>
                  <a:txBody>
                    <a:bodyPr/>
                    <a:lstStyle/>
                    <a:p>
                      <a:pPr algn="ctr">
                        <a:lnSpc>
                          <a:spcPts val="1660"/>
                        </a:lnSpc>
                        <a:spcAft>
                          <a:spcPts val="0"/>
                        </a:spcAft>
                      </a:pPr>
                      <a:r>
                        <a:rPr lang="tr-TR" sz="1200" dirty="0" smtClean="0">
                          <a:solidFill>
                            <a:schemeClr val="tx1"/>
                          </a:solidFill>
                          <a:effectLst/>
                          <a:latin typeface="Times New Roman" panose="02020603050405020304" pitchFamily="18" charset="0"/>
                          <a:ea typeface="+mn-ea"/>
                          <a:cs typeface="Times New Roman" panose="02020603050405020304" pitchFamily="18" charset="0"/>
                        </a:rPr>
                        <a:t>51</a:t>
                      </a:r>
                      <a:endPar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378" marR="49378" marT="0" marB="0"/>
                </a:tc>
                <a:tc>
                  <a:txBody>
                    <a:bodyPr/>
                    <a:lstStyle/>
                    <a:p>
                      <a:pPr algn="ctr">
                        <a:lnSpc>
                          <a:spcPts val="1660"/>
                        </a:lnSpc>
                        <a:spcAft>
                          <a:spcPts val="0"/>
                        </a:spcAft>
                      </a:pPr>
                      <a:r>
                        <a:rPr lang="en-US" sz="1200">
                          <a:solidFill>
                            <a:schemeClr val="tx1"/>
                          </a:solidFill>
                          <a:effectLst/>
                          <a:latin typeface="Times New Roman" panose="02020603050405020304" pitchFamily="18" charset="0"/>
                          <a:cs typeface="Times New Roman" panose="02020603050405020304" pitchFamily="18" charset="0"/>
                        </a:rPr>
                        <a:t>--</a:t>
                      </a:r>
                      <a:endParaRPr lang="tr-TR"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378" marR="49378" marT="0" marB="0"/>
                </a:tc>
                <a:tc>
                  <a:txBody>
                    <a:bodyPr/>
                    <a:lstStyle/>
                    <a:p>
                      <a:pPr algn="ctr">
                        <a:lnSpc>
                          <a:spcPts val="1660"/>
                        </a:lnSpc>
                        <a:spcAft>
                          <a:spcPts val="0"/>
                        </a:spcAft>
                      </a:pPr>
                      <a:r>
                        <a:rPr lang="tr-TR" sz="12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51</a:t>
                      </a:r>
                      <a:endPar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378" marR="49378" marT="0" marB="0"/>
                </a:tc>
                <a:extLst>
                  <a:ext uri="{0D108BD9-81ED-4DB2-BD59-A6C34878D82A}">
                    <a16:rowId xmlns:a16="http://schemas.microsoft.com/office/drawing/2014/main" val="10003"/>
                  </a:ext>
                </a:extLst>
              </a:tr>
              <a:tr h="238210">
                <a:tc>
                  <a:txBody>
                    <a:bodyPr/>
                    <a:lstStyle/>
                    <a:p>
                      <a:pPr marL="0" marR="0" indent="0" algn="l" defTabSz="457200" rtl="0" eaLnBrk="1" fontAlgn="auto" latinLnBrk="0" hangingPunct="1">
                        <a:lnSpc>
                          <a:spcPts val="1660"/>
                        </a:lnSpc>
                        <a:spcBef>
                          <a:spcPts val="0"/>
                        </a:spcBef>
                        <a:spcAft>
                          <a:spcPts val="0"/>
                        </a:spcAft>
                        <a:buClrTx/>
                        <a:buSzTx/>
                        <a:buFontTx/>
                        <a:buNone/>
                        <a:tabLst/>
                        <a:defRPr/>
                      </a:pPr>
                      <a:r>
                        <a:rPr lang="en-US" sz="1200" b="0" dirty="0" err="1">
                          <a:solidFill>
                            <a:schemeClr val="bg1"/>
                          </a:solidFill>
                          <a:effectLst/>
                          <a:latin typeface="Times New Roman" panose="02020603050405020304" pitchFamily="18" charset="0"/>
                          <a:cs typeface="Times New Roman" panose="02020603050405020304" pitchFamily="18" charset="0"/>
                        </a:rPr>
                        <a:t>Hayvansal</a:t>
                      </a:r>
                      <a:r>
                        <a:rPr lang="en-US" sz="1200" b="0" dirty="0">
                          <a:solidFill>
                            <a:schemeClr val="bg1"/>
                          </a:solidFill>
                          <a:effectLst/>
                          <a:latin typeface="Times New Roman" panose="02020603050405020304" pitchFamily="18" charset="0"/>
                          <a:cs typeface="Times New Roman" panose="02020603050405020304" pitchFamily="18" charset="0"/>
                        </a:rPr>
                        <a:t> </a:t>
                      </a:r>
                      <a:r>
                        <a:rPr lang="en-US" sz="1200" b="0" dirty="0" err="1">
                          <a:solidFill>
                            <a:schemeClr val="bg1"/>
                          </a:solidFill>
                          <a:effectLst/>
                          <a:latin typeface="Times New Roman" panose="02020603050405020304" pitchFamily="18" charset="0"/>
                          <a:cs typeface="Times New Roman" panose="02020603050405020304" pitchFamily="18" charset="0"/>
                        </a:rPr>
                        <a:t>Üretim</a:t>
                      </a:r>
                      <a:r>
                        <a:rPr lang="en-US" sz="1200" b="0" dirty="0">
                          <a:solidFill>
                            <a:schemeClr val="bg1"/>
                          </a:solidFill>
                          <a:effectLst/>
                          <a:latin typeface="Times New Roman" panose="02020603050405020304" pitchFamily="18" charset="0"/>
                          <a:cs typeface="Times New Roman" panose="02020603050405020304" pitchFamily="18" charset="0"/>
                        </a:rPr>
                        <a:t> </a:t>
                      </a:r>
                      <a:r>
                        <a:rPr lang="en-US" sz="1200" b="0" dirty="0" err="1">
                          <a:solidFill>
                            <a:schemeClr val="bg1"/>
                          </a:solidFill>
                          <a:effectLst/>
                          <a:latin typeface="Times New Roman" panose="02020603050405020304" pitchFamily="18" charset="0"/>
                          <a:cs typeface="Times New Roman" panose="02020603050405020304" pitchFamily="18" charset="0"/>
                        </a:rPr>
                        <a:t>ve</a:t>
                      </a:r>
                      <a:r>
                        <a:rPr lang="en-US" sz="1200" b="0" dirty="0">
                          <a:solidFill>
                            <a:schemeClr val="bg1"/>
                          </a:solidFill>
                          <a:effectLst/>
                          <a:latin typeface="Times New Roman" panose="02020603050405020304" pitchFamily="18" charset="0"/>
                          <a:cs typeface="Times New Roman" panose="02020603050405020304" pitchFamily="18" charset="0"/>
                        </a:rPr>
                        <a:t> </a:t>
                      </a:r>
                      <a:r>
                        <a:rPr lang="en-US" sz="1200" b="0" dirty="0" err="1">
                          <a:solidFill>
                            <a:schemeClr val="bg1"/>
                          </a:solidFill>
                          <a:effectLst/>
                          <a:latin typeface="Times New Roman" panose="02020603050405020304" pitchFamily="18" charset="0"/>
                          <a:cs typeface="Times New Roman" panose="02020603050405020304" pitchFamily="18" charset="0"/>
                        </a:rPr>
                        <a:t>Teknolojileri</a:t>
                      </a:r>
                      <a:endParaRPr lang="tr-TR" sz="1200" b="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378" marR="49378" marT="0" marB="0"/>
                </a:tc>
                <a:tc>
                  <a:txBody>
                    <a:bodyPr/>
                    <a:lstStyle/>
                    <a:p>
                      <a:pPr algn="ctr">
                        <a:lnSpc>
                          <a:spcPts val="1660"/>
                        </a:lnSpc>
                        <a:spcAft>
                          <a:spcPts val="0"/>
                        </a:spcAft>
                      </a:pPr>
                      <a:r>
                        <a:rPr lang="tr-TR" sz="1200" dirty="0" smtClean="0">
                          <a:solidFill>
                            <a:schemeClr val="tx1"/>
                          </a:solidFill>
                          <a:effectLst/>
                          <a:latin typeface="Times New Roman" panose="02020603050405020304" pitchFamily="18" charset="0"/>
                          <a:ea typeface="+mn-ea"/>
                          <a:cs typeface="Times New Roman" panose="02020603050405020304" pitchFamily="18" charset="0"/>
                        </a:rPr>
                        <a:t>36</a:t>
                      </a:r>
                      <a:endPar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378" marR="49378" marT="0" marB="0"/>
                </a:tc>
                <a:tc>
                  <a:txBody>
                    <a:bodyPr/>
                    <a:lstStyle/>
                    <a:p>
                      <a:pPr algn="ctr">
                        <a:lnSpc>
                          <a:spcPts val="1660"/>
                        </a:lnSpc>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a:t>
                      </a:r>
                      <a:endPar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378" marR="49378" marT="0" marB="0"/>
                </a:tc>
                <a:tc>
                  <a:txBody>
                    <a:bodyPr/>
                    <a:lstStyle/>
                    <a:p>
                      <a:pPr algn="ctr">
                        <a:lnSpc>
                          <a:spcPts val="1660"/>
                        </a:lnSpc>
                        <a:spcAft>
                          <a:spcPts val="0"/>
                        </a:spcAft>
                      </a:pPr>
                      <a:r>
                        <a:rPr lang="tr-TR" sz="12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36</a:t>
                      </a:r>
                      <a:endPar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378" marR="49378" marT="0" marB="0"/>
                </a:tc>
                <a:extLst>
                  <a:ext uri="{0D108BD9-81ED-4DB2-BD59-A6C34878D82A}">
                    <a16:rowId xmlns:a16="http://schemas.microsoft.com/office/drawing/2014/main" val="10004"/>
                  </a:ext>
                </a:extLst>
              </a:tr>
              <a:tr h="238210">
                <a:tc>
                  <a:txBody>
                    <a:bodyPr/>
                    <a:lstStyle/>
                    <a:p>
                      <a:pPr>
                        <a:lnSpc>
                          <a:spcPts val="1660"/>
                        </a:lnSpc>
                        <a:spcAft>
                          <a:spcPts val="0"/>
                        </a:spcAft>
                      </a:pPr>
                      <a:r>
                        <a:rPr lang="tr-TR" sz="1200" b="0" dirty="0">
                          <a:solidFill>
                            <a:schemeClr val="bg1"/>
                          </a:solidFill>
                          <a:effectLst/>
                          <a:latin typeface="Times New Roman" panose="02020603050405020304" pitchFamily="18" charset="0"/>
                          <a:ea typeface="+mn-ea"/>
                          <a:cs typeface="Times New Roman" panose="02020603050405020304" pitchFamily="18" charset="0"/>
                        </a:rPr>
                        <a:t>Tarımsal</a:t>
                      </a:r>
                      <a:r>
                        <a:rPr lang="tr-TR" sz="1200" b="0" baseline="0" dirty="0">
                          <a:solidFill>
                            <a:schemeClr val="bg1"/>
                          </a:solidFill>
                          <a:effectLst/>
                          <a:latin typeface="Times New Roman" panose="02020603050405020304" pitchFamily="18" charset="0"/>
                          <a:ea typeface="+mn-ea"/>
                          <a:cs typeface="Times New Roman" panose="02020603050405020304" pitchFamily="18" charset="0"/>
                        </a:rPr>
                        <a:t> Genetik Mühendisliği</a:t>
                      </a:r>
                      <a:endParaRPr lang="tr-TR" sz="1200" b="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378" marR="49378" marT="0" marB="0"/>
                </a:tc>
                <a:tc>
                  <a:txBody>
                    <a:bodyPr/>
                    <a:lstStyle/>
                    <a:p>
                      <a:pPr algn="ctr">
                        <a:lnSpc>
                          <a:spcPts val="1660"/>
                        </a:lnSpc>
                        <a:spcAft>
                          <a:spcPts val="0"/>
                        </a:spcAft>
                      </a:pPr>
                      <a:r>
                        <a:rPr lang="tr-TR" sz="1200" dirty="0" smtClean="0">
                          <a:solidFill>
                            <a:schemeClr val="tx1"/>
                          </a:solidFill>
                          <a:effectLst/>
                          <a:latin typeface="Times New Roman" panose="02020603050405020304" pitchFamily="18" charset="0"/>
                          <a:ea typeface="+mn-ea"/>
                          <a:cs typeface="Times New Roman" panose="02020603050405020304" pitchFamily="18" charset="0"/>
                        </a:rPr>
                        <a:t>44</a:t>
                      </a:r>
                      <a:endPar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378" marR="49378" marT="0" marB="0"/>
                </a:tc>
                <a:tc>
                  <a:txBody>
                    <a:bodyPr/>
                    <a:lstStyle/>
                    <a:p>
                      <a:pPr algn="ctr">
                        <a:lnSpc>
                          <a:spcPts val="1660"/>
                        </a:lnSpc>
                        <a:spcAft>
                          <a:spcPts val="0"/>
                        </a:spcAft>
                      </a:pPr>
                      <a:r>
                        <a:rPr lang="tr-TR" sz="1200" dirty="0">
                          <a:solidFill>
                            <a:schemeClr val="tx1"/>
                          </a:solidFill>
                          <a:effectLst/>
                          <a:latin typeface="Times New Roman" panose="02020603050405020304" pitchFamily="18" charset="0"/>
                          <a:ea typeface="+mn-ea"/>
                          <a:cs typeface="Times New Roman" panose="02020603050405020304" pitchFamily="18" charset="0"/>
                        </a:rPr>
                        <a:t>--</a:t>
                      </a:r>
                      <a:endPar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378" marR="49378" marT="0" marB="0"/>
                </a:tc>
                <a:tc>
                  <a:txBody>
                    <a:bodyPr/>
                    <a:lstStyle/>
                    <a:p>
                      <a:pPr algn="ctr">
                        <a:lnSpc>
                          <a:spcPts val="1660"/>
                        </a:lnSpc>
                        <a:spcAft>
                          <a:spcPts val="0"/>
                        </a:spcAft>
                      </a:pPr>
                      <a:r>
                        <a:rPr lang="tr-TR" sz="12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44</a:t>
                      </a:r>
                      <a:endPar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378" marR="49378" marT="0" marB="0"/>
                </a:tc>
                <a:extLst>
                  <a:ext uri="{0D108BD9-81ED-4DB2-BD59-A6C34878D82A}">
                    <a16:rowId xmlns:a16="http://schemas.microsoft.com/office/drawing/2014/main" val="404295063"/>
                  </a:ext>
                </a:extLst>
              </a:tr>
              <a:tr h="238210">
                <a:tc>
                  <a:txBody>
                    <a:bodyPr/>
                    <a:lstStyle/>
                    <a:p>
                      <a:pPr marL="0" marR="0" indent="0" algn="l" defTabSz="457200" rtl="0" eaLnBrk="1" fontAlgn="auto" latinLnBrk="0" hangingPunct="1">
                        <a:lnSpc>
                          <a:spcPts val="1660"/>
                        </a:lnSpc>
                        <a:spcBef>
                          <a:spcPts val="0"/>
                        </a:spcBef>
                        <a:spcAft>
                          <a:spcPts val="0"/>
                        </a:spcAft>
                        <a:buClrTx/>
                        <a:buSzTx/>
                        <a:buFontTx/>
                        <a:buNone/>
                        <a:tabLst/>
                        <a:defRPr/>
                      </a:pPr>
                      <a:r>
                        <a:rPr lang="tr-TR" sz="1200" b="0" dirty="0" err="1">
                          <a:solidFill>
                            <a:schemeClr val="bg1"/>
                          </a:solidFill>
                          <a:effectLst/>
                          <a:latin typeface="Times New Roman" panose="02020603050405020304" pitchFamily="18" charset="0"/>
                          <a:ea typeface="+mn-ea"/>
                          <a:cs typeface="Times New Roman" panose="02020603050405020304" pitchFamily="18" charset="0"/>
                        </a:rPr>
                        <a:t>Biyosistem</a:t>
                      </a:r>
                      <a:r>
                        <a:rPr lang="tr-TR" sz="1200" b="0" baseline="0" dirty="0">
                          <a:solidFill>
                            <a:schemeClr val="bg1"/>
                          </a:solidFill>
                          <a:effectLst/>
                          <a:latin typeface="Times New Roman" panose="02020603050405020304" pitchFamily="18" charset="0"/>
                          <a:ea typeface="+mn-ea"/>
                          <a:cs typeface="Times New Roman" panose="02020603050405020304" pitchFamily="18" charset="0"/>
                        </a:rPr>
                        <a:t> Mühendisliği</a:t>
                      </a:r>
                    </a:p>
                  </a:txBody>
                  <a:tcPr marL="49378" marR="49378" marT="0" marB="0"/>
                </a:tc>
                <a:tc>
                  <a:txBody>
                    <a:bodyPr/>
                    <a:lstStyle/>
                    <a:p>
                      <a:pPr algn="ctr">
                        <a:lnSpc>
                          <a:spcPts val="1660"/>
                        </a:lnSpc>
                        <a:spcAft>
                          <a:spcPts val="0"/>
                        </a:spcAft>
                      </a:pPr>
                      <a:r>
                        <a:rPr lang="tr-TR" sz="12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42</a:t>
                      </a:r>
                      <a:endPar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378" marR="49378" marT="0" marB="0"/>
                </a:tc>
                <a:tc>
                  <a:txBody>
                    <a:bodyPr/>
                    <a:lstStyle/>
                    <a:p>
                      <a:pPr algn="ctr">
                        <a:lnSpc>
                          <a:spcPts val="1660"/>
                        </a:lnSpc>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a:t>
                      </a:r>
                      <a:endPar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378" marR="49378" marT="0" marB="0"/>
                </a:tc>
                <a:tc>
                  <a:txBody>
                    <a:bodyPr/>
                    <a:lstStyle/>
                    <a:p>
                      <a:pPr algn="ctr">
                        <a:lnSpc>
                          <a:spcPts val="1660"/>
                        </a:lnSpc>
                        <a:spcAft>
                          <a:spcPts val="0"/>
                        </a:spcAft>
                      </a:pPr>
                      <a:r>
                        <a:rPr lang="tr-TR" sz="12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42</a:t>
                      </a:r>
                      <a:endPar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378" marR="49378" marT="0" marB="0"/>
                </a:tc>
                <a:extLst>
                  <a:ext uri="{0D108BD9-81ED-4DB2-BD59-A6C34878D82A}">
                    <a16:rowId xmlns:a16="http://schemas.microsoft.com/office/drawing/2014/main" val="386704187"/>
                  </a:ext>
                </a:extLst>
              </a:tr>
              <a:tr h="238210">
                <a:tc>
                  <a:txBody>
                    <a:bodyPr/>
                    <a:lstStyle/>
                    <a:p>
                      <a:pPr marL="0" marR="0" indent="0" algn="l" defTabSz="457200" rtl="0" eaLnBrk="1" fontAlgn="auto" latinLnBrk="0" hangingPunct="1">
                        <a:lnSpc>
                          <a:spcPts val="1660"/>
                        </a:lnSpc>
                        <a:spcBef>
                          <a:spcPts val="0"/>
                        </a:spcBef>
                        <a:spcAft>
                          <a:spcPts val="0"/>
                        </a:spcAft>
                        <a:buClrTx/>
                        <a:buSzTx/>
                        <a:buFontTx/>
                        <a:buNone/>
                        <a:tabLst/>
                        <a:defRPr/>
                      </a:pPr>
                      <a:r>
                        <a:rPr lang="en-US" sz="1200" b="0" dirty="0" err="1">
                          <a:solidFill>
                            <a:schemeClr val="bg1"/>
                          </a:solidFill>
                          <a:effectLst/>
                          <a:latin typeface="Times New Roman" panose="02020603050405020304" pitchFamily="18" charset="0"/>
                          <a:cs typeface="Times New Roman" panose="02020603050405020304" pitchFamily="18" charset="0"/>
                        </a:rPr>
                        <a:t>Uygulamalı</a:t>
                      </a:r>
                      <a:r>
                        <a:rPr lang="en-US" sz="1200" b="0" dirty="0">
                          <a:solidFill>
                            <a:schemeClr val="bg1"/>
                          </a:solidFill>
                          <a:effectLst/>
                          <a:latin typeface="Times New Roman" panose="02020603050405020304" pitchFamily="18" charset="0"/>
                          <a:cs typeface="Times New Roman" panose="02020603050405020304" pitchFamily="18" charset="0"/>
                        </a:rPr>
                        <a:t> </a:t>
                      </a:r>
                      <a:r>
                        <a:rPr lang="en-US" sz="1200" b="0" dirty="0" err="1">
                          <a:solidFill>
                            <a:schemeClr val="bg1"/>
                          </a:solidFill>
                          <a:effectLst/>
                          <a:latin typeface="Times New Roman" panose="02020603050405020304" pitchFamily="18" charset="0"/>
                          <a:cs typeface="Times New Roman" panose="02020603050405020304" pitchFamily="18" charset="0"/>
                        </a:rPr>
                        <a:t>İngilizce</a:t>
                      </a:r>
                      <a:r>
                        <a:rPr lang="en-US" sz="1200" b="0" dirty="0">
                          <a:solidFill>
                            <a:schemeClr val="bg1"/>
                          </a:solidFill>
                          <a:effectLst/>
                          <a:latin typeface="Times New Roman" panose="02020603050405020304" pitchFamily="18" charset="0"/>
                          <a:cs typeface="Times New Roman" panose="02020603050405020304" pitchFamily="18" charset="0"/>
                        </a:rPr>
                        <a:t> </a:t>
                      </a:r>
                      <a:r>
                        <a:rPr lang="en-US" sz="1200" b="0" dirty="0" err="1">
                          <a:solidFill>
                            <a:schemeClr val="bg1"/>
                          </a:solidFill>
                          <a:effectLst/>
                          <a:latin typeface="Times New Roman" panose="02020603050405020304" pitchFamily="18" charset="0"/>
                          <a:cs typeface="Times New Roman" panose="02020603050405020304" pitchFamily="18" charset="0"/>
                        </a:rPr>
                        <a:t>Çevirmenlik</a:t>
                      </a:r>
                      <a:endParaRPr lang="tr-TR" sz="1200" b="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378" marR="49378" marT="0" marB="0"/>
                </a:tc>
                <a:tc>
                  <a:txBody>
                    <a:bodyPr/>
                    <a:lstStyle/>
                    <a:p>
                      <a:pPr algn="ctr">
                        <a:lnSpc>
                          <a:spcPts val="1660"/>
                        </a:lnSpc>
                        <a:spcAft>
                          <a:spcPts val="0"/>
                        </a:spcAft>
                      </a:pPr>
                      <a:r>
                        <a:rPr lang="tr-TR" sz="1200" dirty="0" smtClean="0">
                          <a:solidFill>
                            <a:schemeClr val="tx1"/>
                          </a:solidFill>
                          <a:effectLst/>
                          <a:latin typeface="Times New Roman" panose="02020603050405020304" pitchFamily="18" charset="0"/>
                          <a:ea typeface="+mn-ea"/>
                          <a:cs typeface="Times New Roman" panose="02020603050405020304" pitchFamily="18" charset="0"/>
                        </a:rPr>
                        <a:t>85</a:t>
                      </a:r>
                      <a:endPar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378" marR="49378" marT="0" marB="0"/>
                </a:tc>
                <a:tc>
                  <a:txBody>
                    <a:bodyPr/>
                    <a:lstStyle/>
                    <a:p>
                      <a:pPr algn="ctr">
                        <a:lnSpc>
                          <a:spcPts val="1660"/>
                        </a:lnSpc>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a:t>
                      </a:r>
                      <a:endPar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378" marR="49378" marT="0" marB="0"/>
                </a:tc>
                <a:tc>
                  <a:txBody>
                    <a:bodyPr/>
                    <a:lstStyle/>
                    <a:p>
                      <a:pPr algn="ctr">
                        <a:lnSpc>
                          <a:spcPts val="1660"/>
                        </a:lnSpc>
                        <a:spcAft>
                          <a:spcPts val="0"/>
                        </a:spcAft>
                      </a:pPr>
                      <a:r>
                        <a:rPr lang="tr-TR" sz="12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85</a:t>
                      </a:r>
                      <a:endPar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378" marR="49378" marT="0" marB="0"/>
                </a:tc>
                <a:extLst>
                  <a:ext uri="{0D108BD9-81ED-4DB2-BD59-A6C34878D82A}">
                    <a16:rowId xmlns:a16="http://schemas.microsoft.com/office/drawing/2014/main" val="10005"/>
                  </a:ext>
                </a:extLst>
              </a:tr>
              <a:tr h="238210">
                <a:tc>
                  <a:txBody>
                    <a:bodyPr/>
                    <a:lstStyle/>
                    <a:p>
                      <a:pPr marL="0" marR="0" indent="0" algn="l" defTabSz="457200" rtl="0" eaLnBrk="1" fontAlgn="auto" latinLnBrk="0" hangingPunct="1">
                        <a:lnSpc>
                          <a:spcPts val="1660"/>
                        </a:lnSpc>
                        <a:spcBef>
                          <a:spcPts val="0"/>
                        </a:spcBef>
                        <a:spcAft>
                          <a:spcPts val="0"/>
                        </a:spcAft>
                        <a:buClrTx/>
                        <a:buSzTx/>
                        <a:buFontTx/>
                        <a:buNone/>
                        <a:tabLst/>
                        <a:defRPr/>
                      </a:pPr>
                      <a:r>
                        <a:rPr lang="en-US" sz="1200" b="0" dirty="0" err="1">
                          <a:solidFill>
                            <a:schemeClr val="bg1"/>
                          </a:solidFill>
                          <a:effectLst/>
                          <a:latin typeface="Times New Roman" panose="02020603050405020304" pitchFamily="18" charset="0"/>
                          <a:cs typeface="Times New Roman" panose="02020603050405020304" pitchFamily="18" charset="0"/>
                        </a:rPr>
                        <a:t>Zorunlu</a:t>
                      </a:r>
                      <a:r>
                        <a:rPr lang="en-US" sz="1200" b="0" dirty="0">
                          <a:solidFill>
                            <a:schemeClr val="bg1"/>
                          </a:solidFill>
                          <a:effectLst/>
                          <a:latin typeface="Times New Roman" panose="02020603050405020304" pitchFamily="18" charset="0"/>
                          <a:cs typeface="Times New Roman" panose="02020603050405020304" pitchFamily="18" charset="0"/>
                        </a:rPr>
                        <a:t> </a:t>
                      </a:r>
                      <a:r>
                        <a:rPr lang="en-US" sz="1200" b="0" dirty="0" err="1">
                          <a:solidFill>
                            <a:schemeClr val="bg1"/>
                          </a:solidFill>
                          <a:effectLst/>
                          <a:latin typeface="Times New Roman" panose="02020603050405020304" pitchFamily="18" charset="0"/>
                          <a:cs typeface="Times New Roman" panose="02020603050405020304" pitchFamily="18" charset="0"/>
                        </a:rPr>
                        <a:t>Yabancı</a:t>
                      </a:r>
                      <a:r>
                        <a:rPr lang="en-US" sz="1200" b="0" dirty="0">
                          <a:solidFill>
                            <a:schemeClr val="bg1"/>
                          </a:solidFill>
                          <a:effectLst/>
                          <a:latin typeface="Times New Roman" panose="02020603050405020304" pitchFamily="18" charset="0"/>
                          <a:cs typeface="Times New Roman" panose="02020603050405020304" pitchFamily="18" charset="0"/>
                        </a:rPr>
                        <a:t> </a:t>
                      </a:r>
                      <a:r>
                        <a:rPr lang="en-US" sz="1200" b="0" dirty="0" err="1">
                          <a:solidFill>
                            <a:schemeClr val="bg1"/>
                          </a:solidFill>
                          <a:effectLst/>
                          <a:latin typeface="Times New Roman" panose="02020603050405020304" pitchFamily="18" charset="0"/>
                          <a:cs typeface="Times New Roman" panose="02020603050405020304" pitchFamily="18" charset="0"/>
                        </a:rPr>
                        <a:t>Dil</a:t>
                      </a:r>
                      <a:r>
                        <a:rPr lang="en-US" sz="1200" b="0" dirty="0">
                          <a:solidFill>
                            <a:schemeClr val="bg1"/>
                          </a:solidFill>
                          <a:effectLst/>
                          <a:latin typeface="Times New Roman" panose="02020603050405020304" pitchFamily="18" charset="0"/>
                          <a:cs typeface="Times New Roman" panose="02020603050405020304" pitchFamily="18" charset="0"/>
                        </a:rPr>
                        <a:t> </a:t>
                      </a:r>
                      <a:r>
                        <a:rPr lang="en-US" sz="1200" b="0" dirty="0" err="1">
                          <a:solidFill>
                            <a:schemeClr val="bg1"/>
                          </a:solidFill>
                          <a:effectLst/>
                          <a:latin typeface="Times New Roman" panose="02020603050405020304" pitchFamily="18" charset="0"/>
                          <a:cs typeface="Times New Roman" panose="02020603050405020304" pitchFamily="18" charset="0"/>
                        </a:rPr>
                        <a:t>Hazırlık</a:t>
                      </a:r>
                      <a:r>
                        <a:rPr lang="en-US" sz="1200" b="0" dirty="0">
                          <a:solidFill>
                            <a:schemeClr val="bg1"/>
                          </a:solidFill>
                          <a:effectLst/>
                          <a:latin typeface="Times New Roman" panose="02020603050405020304" pitchFamily="18" charset="0"/>
                          <a:cs typeface="Times New Roman" panose="02020603050405020304" pitchFamily="18" charset="0"/>
                        </a:rPr>
                        <a:t> </a:t>
                      </a:r>
                      <a:r>
                        <a:rPr lang="en-US" sz="1200" b="0" dirty="0" err="1">
                          <a:solidFill>
                            <a:schemeClr val="bg1"/>
                          </a:solidFill>
                          <a:effectLst/>
                          <a:latin typeface="Times New Roman" panose="02020603050405020304" pitchFamily="18" charset="0"/>
                          <a:cs typeface="Times New Roman" panose="02020603050405020304" pitchFamily="18" charset="0"/>
                        </a:rPr>
                        <a:t>Programı</a:t>
                      </a:r>
                      <a:r>
                        <a:rPr lang="en-US" sz="1200" b="0" dirty="0">
                          <a:solidFill>
                            <a:schemeClr val="bg1"/>
                          </a:solidFill>
                          <a:effectLst/>
                          <a:latin typeface="Times New Roman" panose="02020603050405020304" pitchFamily="18" charset="0"/>
                          <a:cs typeface="Times New Roman" panose="02020603050405020304" pitchFamily="18" charset="0"/>
                        </a:rPr>
                        <a:t> </a:t>
                      </a:r>
                      <a:r>
                        <a:rPr lang="en-US" sz="1200" b="0" dirty="0" err="1">
                          <a:solidFill>
                            <a:schemeClr val="bg1"/>
                          </a:solidFill>
                          <a:effectLst/>
                          <a:latin typeface="Times New Roman" panose="02020603050405020304" pitchFamily="18" charset="0"/>
                          <a:cs typeface="Times New Roman" panose="02020603050405020304" pitchFamily="18" charset="0"/>
                        </a:rPr>
                        <a:t>Toplamı</a:t>
                      </a:r>
                      <a:endParaRPr lang="tr-TR" sz="1200" b="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378" marR="49378" marT="0" marB="0"/>
                </a:tc>
                <a:tc>
                  <a:txBody>
                    <a:bodyPr/>
                    <a:lstStyle/>
                    <a:p>
                      <a:pPr algn="ctr">
                        <a:lnSpc>
                          <a:spcPts val="1660"/>
                        </a:lnSpc>
                        <a:spcAft>
                          <a:spcPts val="0"/>
                        </a:spcAft>
                      </a:pPr>
                      <a:r>
                        <a:rPr lang="tr-TR" sz="12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318</a:t>
                      </a:r>
                      <a:endPar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378" marR="49378" marT="0" marB="0"/>
                </a:tc>
                <a:tc>
                  <a:txBody>
                    <a:bodyPr/>
                    <a:lstStyle/>
                    <a:p>
                      <a:pPr algn="ctr">
                        <a:lnSpc>
                          <a:spcPts val="1660"/>
                        </a:lnSpc>
                        <a:spcAft>
                          <a:spcPts val="0"/>
                        </a:spcAft>
                      </a:pPr>
                      <a:r>
                        <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49378" marR="49378" marT="0" marB="0"/>
                </a:tc>
                <a:tc>
                  <a:txBody>
                    <a:bodyPr/>
                    <a:lstStyle/>
                    <a:p>
                      <a:pPr algn="ctr">
                        <a:lnSpc>
                          <a:spcPts val="1660"/>
                        </a:lnSpc>
                        <a:spcAft>
                          <a:spcPts val="0"/>
                        </a:spcAft>
                      </a:pPr>
                      <a:r>
                        <a:rPr lang="tr-TR" sz="12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318</a:t>
                      </a:r>
                      <a:endPar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378" marR="49378" marT="0" marB="0"/>
                </a:tc>
                <a:extLst>
                  <a:ext uri="{0D108BD9-81ED-4DB2-BD59-A6C34878D82A}">
                    <a16:rowId xmlns:a16="http://schemas.microsoft.com/office/drawing/2014/main" val="10007"/>
                  </a:ext>
                </a:extLst>
              </a:tr>
              <a:tr h="317536">
                <a:tc>
                  <a:txBody>
                    <a:bodyPr/>
                    <a:lstStyle/>
                    <a:p>
                      <a:pPr marL="0" marR="0" indent="0" algn="l" defTabSz="457200" rtl="0" eaLnBrk="1" fontAlgn="auto" latinLnBrk="0" hangingPunct="1">
                        <a:lnSpc>
                          <a:spcPts val="1660"/>
                        </a:lnSpc>
                        <a:spcBef>
                          <a:spcPts val="0"/>
                        </a:spcBef>
                        <a:spcAft>
                          <a:spcPts val="0"/>
                        </a:spcAft>
                        <a:buClrTx/>
                        <a:buSzTx/>
                        <a:buFontTx/>
                        <a:buNone/>
                        <a:tabLst/>
                        <a:defRPr/>
                      </a:pPr>
                      <a:r>
                        <a:rPr lang="en-US" sz="1200" b="0" dirty="0" err="1">
                          <a:solidFill>
                            <a:schemeClr val="bg1"/>
                          </a:solidFill>
                          <a:effectLst/>
                          <a:latin typeface="Times New Roman" panose="02020603050405020304" pitchFamily="18" charset="0"/>
                          <a:cs typeface="Times New Roman" panose="02020603050405020304" pitchFamily="18" charset="0"/>
                        </a:rPr>
                        <a:t>İsteğe</a:t>
                      </a:r>
                      <a:r>
                        <a:rPr lang="en-US" sz="1200" b="0" dirty="0">
                          <a:solidFill>
                            <a:schemeClr val="bg1"/>
                          </a:solidFill>
                          <a:effectLst/>
                          <a:latin typeface="Times New Roman" panose="02020603050405020304" pitchFamily="18" charset="0"/>
                          <a:cs typeface="Times New Roman" panose="02020603050405020304" pitchFamily="18" charset="0"/>
                        </a:rPr>
                        <a:t> </a:t>
                      </a:r>
                      <a:r>
                        <a:rPr lang="en-US" sz="1200" b="0" dirty="0" err="1">
                          <a:solidFill>
                            <a:schemeClr val="bg1"/>
                          </a:solidFill>
                          <a:effectLst/>
                          <a:latin typeface="Times New Roman" panose="02020603050405020304" pitchFamily="18" charset="0"/>
                          <a:cs typeface="Times New Roman" panose="02020603050405020304" pitchFamily="18" charset="0"/>
                        </a:rPr>
                        <a:t>Bağlı</a:t>
                      </a:r>
                      <a:r>
                        <a:rPr lang="en-US" sz="1200" b="0" dirty="0">
                          <a:solidFill>
                            <a:schemeClr val="bg1"/>
                          </a:solidFill>
                          <a:effectLst/>
                          <a:latin typeface="Times New Roman" panose="02020603050405020304" pitchFamily="18" charset="0"/>
                          <a:cs typeface="Times New Roman" panose="02020603050405020304" pitchFamily="18" charset="0"/>
                        </a:rPr>
                        <a:t> </a:t>
                      </a:r>
                      <a:r>
                        <a:rPr lang="en-US" sz="1200" b="0" dirty="0" err="1">
                          <a:solidFill>
                            <a:schemeClr val="bg1"/>
                          </a:solidFill>
                          <a:effectLst/>
                          <a:latin typeface="Times New Roman" panose="02020603050405020304" pitchFamily="18" charset="0"/>
                          <a:cs typeface="Times New Roman" panose="02020603050405020304" pitchFamily="18" charset="0"/>
                        </a:rPr>
                        <a:t>Yabancı</a:t>
                      </a:r>
                      <a:r>
                        <a:rPr lang="en-US" sz="1200" b="0" dirty="0">
                          <a:solidFill>
                            <a:schemeClr val="bg1"/>
                          </a:solidFill>
                          <a:effectLst/>
                          <a:latin typeface="Times New Roman" panose="02020603050405020304" pitchFamily="18" charset="0"/>
                          <a:cs typeface="Times New Roman" panose="02020603050405020304" pitchFamily="18" charset="0"/>
                        </a:rPr>
                        <a:t> </a:t>
                      </a:r>
                      <a:r>
                        <a:rPr lang="en-US" sz="1200" b="0" dirty="0" err="1">
                          <a:solidFill>
                            <a:schemeClr val="bg1"/>
                          </a:solidFill>
                          <a:effectLst/>
                          <a:latin typeface="Times New Roman" panose="02020603050405020304" pitchFamily="18" charset="0"/>
                          <a:cs typeface="Times New Roman" panose="02020603050405020304" pitchFamily="18" charset="0"/>
                        </a:rPr>
                        <a:t>Dil</a:t>
                      </a:r>
                      <a:r>
                        <a:rPr lang="en-US" sz="1200" b="0" dirty="0">
                          <a:solidFill>
                            <a:schemeClr val="bg1"/>
                          </a:solidFill>
                          <a:effectLst/>
                          <a:latin typeface="Times New Roman" panose="02020603050405020304" pitchFamily="18" charset="0"/>
                          <a:cs typeface="Times New Roman" panose="02020603050405020304" pitchFamily="18" charset="0"/>
                        </a:rPr>
                        <a:t> </a:t>
                      </a:r>
                      <a:r>
                        <a:rPr lang="en-US" sz="1200" b="0" dirty="0" err="1">
                          <a:solidFill>
                            <a:schemeClr val="bg1"/>
                          </a:solidFill>
                          <a:effectLst/>
                          <a:latin typeface="Times New Roman" panose="02020603050405020304" pitchFamily="18" charset="0"/>
                          <a:cs typeface="Times New Roman" panose="02020603050405020304" pitchFamily="18" charset="0"/>
                        </a:rPr>
                        <a:t>Hazırlık</a:t>
                      </a:r>
                      <a:r>
                        <a:rPr lang="en-US" sz="1200" b="0" dirty="0">
                          <a:solidFill>
                            <a:schemeClr val="bg1"/>
                          </a:solidFill>
                          <a:effectLst/>
                          <a:latin typeface="Times New Roman" panose="02020603050405020304" pitchFamily="18" charset="0"/>
                          <a:cs typeface="Times New Roman" panose="02020603050405020304" pitchFamily="18" charset="0"/>
                        </a:rPr>
                        <a:t> </a:t>
                      </a:r>
                      <a:r>
                        <a:rPr lang="en-US" sz="1200" b="0" dirty="0" err="1">
                          <a:solidFill>
                            <a:schemeClr val="bg1"/>
                          </a:solidFill>
                          <a:effectLst/>
                          <a:latin typeface="Times New Roman" panose="02020603050405020304" pitchFamily="18" charset="0"/>
                          <a:cs typeface="Times New Roman" panose="02020603050405020304" pitchFamily="18" charset="0"/>
                        </a:rPr>
                        <a:t>Programı</a:t>
                      </a:r>
                      <a:r>
                        <a:rPr lang="en-US" sz="1200" b="0" dirty="0">
                          <a:solidFill>
                            <a:schemeClr val="bg1"/>
                          </a:solidFill>
                          <a:effectLst/>
                          <a:latin typeface="Times New Roman" panose="02020603050405020304" pitchFamily="18" charset="0"/>
                          <a:cs typeface="Times New Roman" panose="02020603050405020304" pitchFamily="18" charset="0"/>
                        </a:rPr>
                        <a:t> Olan </a:t>
                      </a:r>
                      <a:r>
                        <a:rPr lang="en-US" sz="1200" b="0" dirty="0" err="1">
                          <a:solidFill>
                            <a:schemeClr val="bg1"/>
                          </a:solidFill>
                          <a:effectLst/>
                          <a:latin typeface="Times New Roman" panose="02020603050405020304" pitchFamily="18" charset="0"/>
                          <a:cs typeface="Times New Roman" panose="02020603050405020304" pitchFamily="18" charset="0"/>
                        </a:rPr>
                        <a:t>Bölümle</a:t>
                      </a:r>
                      <a:r>
                        <a:rPr lang="tr-TR" sz="1200" b="0" dirty="0">
                          <a:solidFill>
                            <a:schemeClr val="bg1"/>
                          </a:solidFill>
                          <a:effectLst/>
                          <a:latin typeface="Times New Roman" panose="02020603050405020304" pitchFamily="18" charset="0"/>
                          <a:cs typeface="Times New Roman" panose="02020603050405020304" pitchFamily="18" charset="0"/>
                        </a:rPr>
                        <a:t>r</a:t>
                      </a:r>
                    </a:p>
                  </a:txBody>
                  <a:tcPr marL="49378" marR="49378" marT="0" marB="0" anchor="ctr">
                    <a:solidFill>
                      <a:schemeClr val="accent2"/>
                    </a:solidFill>
                  </a:tcPr>
                </a:tc>
                <a:tc>
                  <a:txBody>
                    <a:bodyPr/>
                    <a:lstStyle/>
                    <a:p>
                      <a:pPr marL="0" marR="0" indent="0" algn="ctr" defTabSz="457200" rtl="0" eaLnBrk="1" fontAlgn="auto" latinLnBrk="0" hangingPunct="1">
                        <a:lnSpc>
                          <a:spcPts val="1660"/>
                        </a:lnSpc>
                        <a:spcBef>
                          <a:spcPts val="0"/>
                        </a:spcBef>
                        <a:spcAft>
                          <a:spcPts val="0"/>
                        </a:spcAft>
                        <a:buClrTx/>
                        <a:buSzTx/>
                        <a:buFontTx/>
                        <a:buNone/>
                        <a:tabLst/>
                        <a:defRPr/>
                      </a:pPr>
                      <a:r>
                        <a:rPr lang="en-US" sz="1200" dirty="0">
                          <a:solidFill>
                            <a:schemeClr val="bg1"/>
                          </a:solidFill>
                          <a:effectLst/>
                          <a:latin typeface="Times New Roman" panose="02020603050405020304" pitchFamily="18" charset="0"/>
                          <a:cs typeface="Times New Roman" panose="02020603050405020304" pitchFamily="18" charset="0"/>
                        </a:rPr>
                        <a:t>N.Ö.</a:t>
                      </a:r>
                      <a:endParaRPr lang="tr-TR" sz="1200" dirty="0">
                        <a:solidFill>
                          <a:schemeClr val="bg1"/>
                        </a:solidFill>
                        <a:effectLst/>
                        <a:latin typeface="Times New Roman" panose="02020603050405020304" pitchFamily="18" charset="0"/>
                        <a:cs typeface="Times New Roman" panose="02020603050405020304" pitchFamily="18" charset="0"/>
                      </a:endParaRPr>
                    </a:p>
                  </a:txBody>
                  <a:tcPr marL="49378" marR="49378" marT="0" marB="0" anchor="ctr">
                    <a:solidFill>
                      <a:schemeClr val="accent2"/>
                    </a:solidFill>
                  </a:tcPr>
                </a:tc>
                <a:tc>
                  <a:txBody>
                    <a:bodyPr/>
                    <a:lstStyle/>
                    <a:p>
                      <a:pPr marL="0" marR="0" indent="0" algn="ctr" defTabSz="457200" rtl="0" eaLnBrk="1" fontAlgn="auto" latinLnBrk="0" hangingPunct="1">
                        <a:lnSpc>
                          <a:spcPts val="1660"/>
                        </a:lnSpc>
                        <a:spcBef>
                          <a:spcPts val="0"/>
                        </a:spcBef>
                        <a:spcAft>
                          <a:spcPts val="0"/>
                        </a:spcAft>
                        <a:buClrTx/>
                        <a:buSzTx/>
                        <a:buFontTx/>
                        <a:buNone/>
                        <a:tabLst/>
                        <a:defRPr/>
                      </a:pPr>
                      <a:r>
                        <a:rPr lang="en-US" sz="1200" dirty="0">
                          <a:solidFill>
                            <a:schemeClr val="bg1"/>
                          </a:solidFill>
                          <a:effectLst/>
                          <a:latin typeface="Times New Roman" panose="02020603050405020304" pitchFamily="18" charset="0"/>
                          <a:cs typeface="Times New Roman" panose="02020603050405020304" pitchFamily="18" charset="0"/>
                        </a:rPr>
                        <a:t>İ.Ö.</a:t>
                      </a:r>
                      <a:endParaRPr lang="tr-TR"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378" marR="49378" marT="0" marB="0" anchor="ctr">
                    <a:solidFill>
                      <a:schemeClr val="accent2"/>
                    </a:solidFill>
                  </a:tcPr>
                </a:tc>
                <a:tc>
                  <a:txBody>
                    <a:bodyPr/>
                    <a:lstStyle/>
                    <a:p>
                      <a:pPr marL="0" marR="0" indent="0" algn="ctr" defTabSz="457200" rtl="0" eaLnBrk="1" fontAlgn="auto" latinLnBrk="0" hangingPunct="1">
                        <a:lnSpc>
                          <a:spcPts val="1660"/>
                        </a:lnSpc>
                        <a:spcBef>
                          <a:spcPts val="0"/>
                        </a:spcBef>
                        <a:spcAft>
                          <a:spcPts val="0"/>
                        </a:spcAft>
                        <a:buClrTx/>
                        <a:buSzTx/>
                        <a:buFontTx/>
                        <a:buNone/>
                        <a:tabLst/>
                        <a:defRPr/>
                      </a:pPr>
                      <a:r>
                        <a:rPr lang="en-US" sz="1200" dirty="0">
                          <a:solidFill>
                            <a:schemeClr val="bg1"/>
                          </a:solidFill>
                          <a:effectLst/>
                          <a:latin typeface="Times New Roman" panose="02020603050405020304" pitchFamily="18" charset="0"/>
                          <a:cs typeface="Times New Roman" panose="02020603050405020304" pitchFamily="18" charset="0"/>
                        </a:rPr>
                        <a:t>TOPLAM</a:t>
                      </a:r>
                      <a:endParaRPr lang="tr-TR" sz="1200" dirty="0">
                        <a:solidFill>
                          <a:schemeClr val="bg1"/>
                        </a:solidFill>
                        <a:effectLst/>
                        <a:latin typeface="Times New Roman" panose="02020603050405020304" pitchFamily="18" charset="0"/>
                        <a:cs typeface="Times New Roman" panose="02020603050405020304" pitchFamily="18" charset="0"/>
                      </a:endParaRPr>
                    </a:p>
                  </a:txBody>
                  <a:tcPr marL="49378" marR="49378" marT="0" marB="0" anchor="ctr">
                    <a:solidFill>
                      <a:schemeClr val="accent2"/>
                    </a:solidFill>
                  </a:tcPr>
                </a:tc>
                <a:extLst>
                  <a:ext uri="{0D108BD9-81ED-4DB2-BD59-A6C34878D82A}">
                    <a16:rowId xmlns:a16="http://schemas.microsoft.com/office/drawing/2014/main" val="10008"/>
                  </a:ext>
                </a:extLst>
              </a:tr>
              <a:tr h="276546">
                <a:tc>
                  <a:txBody>
                    <a:bodyPr/>
                    <a:lstStyle/>
                    <a:p>
                      <a:pPr marL="0" marR="0" lvl="0" indent="0" algn="l" defTabSz="457200" rtl="0" eaLnBrk="1" fontAlgn="auto" latinLnBrk="0" hangingPunct="1">
                        <a:lnSpc>
                          <a:spcPts val="1660"/>
                        </a:lnSpc>
                        <a:spcBef>
                          <a:spcPts val="0"/>
                        </a:spcBef>
                        <a:spcAft>
                          <a:spcPts val="0"/>
                        </a:spcAft>
                        <a:buClrTx/>
                        <a:buSzTx/>
                        <a:buFontTx/>
                        <a:buNone/>
                        <a:tabLst/>
                        <a:defRPr/>
                      </a:pPr>
                      <a:r>
                        <a:rPr lang="tr-TR" sz="1200" b="0" dirty="0">
                          <a:solidFill>
                            <a:schemeClr val="bg1"/>
                          </a:solidFill>
                          <a:effectLst/>
                          <a:latin typeface="Times New Roman" panose="02020603050405020304" pitchFamily="18" charset="0"/>
                          <a:cs typeface="Times New Roman" panose="02020603050405020304" pitchFamily="18" charset="0"/>
                        </a:rPr>
                        <a:t>Elektrik Elektronik Mühendisliği</a:t>
                      </a:r>
                    </a:p>
                  </a:txBody>
                  <a:tcPr marL="49378" marR="49378" marT="0" marB="0"/>
                </a:tc>
                <a:tc>
                  <a:txBody>
                    <a:bodyPr/>
                    <a:lstStyle/>
                    <a:p>
                      <a:pPr marL="0" marR="0" indent="0" algn="ctr" defTabSz="457200" rtl="0" eaLnBrk="1" fontAlgn="auto" latinLnBrk="0" hangingPunct="1">
                        <a:lnSpc>
                          <a:spcPts val="1660"/>
                        </a:lnSpc>
                        <a:spcBef>
                          <a:spcPts val="0"/>
                        </a:spcBef>
                        <a:spcAft>
                          <a:spcPts val="0"/>
                        </a:spcAft>
                        <a:buClrTx/>
                        <a:buSzTx/>
                        <a:buFontTx/>
                        <a:buNone/>
                        <a:tabLst/>
                        <a:defRPr/>
                      </a:pPr>
                      <a:r>
                        <a:rPr lang="tr-TR" sz="1200" dirty="0">
                          <a:solidFill>
                            <a:schemeClr val="tx1"/>
                          </a:solidFill>
                          <a:effectLst/>
                          <a:latin typeface="Times New Roman" panose="02020603050405020304" pitchFamily="18" charset="0"/>
                          <a:cs typeface="Times New Roman" panose="02020603050405020304" pitchFamily="18" charset="0"/>
                        </a:rPr>
                        <a:t>8</a:t>
                      </a:r>
                    </a:p>
                  </a:txBody>
                  <a:tcPr marL="49378" marR="49378" marT="0" marB="0"/>
                </a:tc>
                <a:tc>
                  <a:txBody>
                    <a:bodyPr/>
                    <a:lstStyle/>
                    <a:p>
                      <a:pPr algn="ctr">
                        <a:lnSpc>
                          <a:spcPts val="1660"/>
                        </a:lnSpc>
                        <a:spcAft>
                          <a:spcPts val="0"/>
                        </a:spcAft>
                      </a:pPr>
                      <a:r>
                        <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49378" marR="49378" marT="0" marB="0"/>
                </a:tc>
                <a:tc>
                  <a:txBody>
                    <a:bodyPr/>
                    <a:lstStyle/>
                    <a:p>
                      <a:pPr marL="0" marR="0" indent="0" algn="ctr" defTabSz="457200" rtl="0" eaLnBrk="1" fontAlgn="auto" latinLnBrk="0" hangingPunct="1">
                        <a:lnSpc>
                          <a:spcPts val="1660"/>
                        </a:lnSpc>
                        <a:spcBef>
                          <a:spcPts val="0"/>
                        </a:spcBef>
                        <a:spcAft>
                          <a:spcPts val="0"/>
                        </a:spcAft>
                        <a:buClrTx/>
                        <a:buSzTx/>
                        <a:buFontTx/>
                        <a:buNone/>
                        <a:tabLst/>
                        <a:defRPr/>
                      </a:pPr>
                      <a:r>
                        <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8</a:t>
                      </a:r>
                    </a:p>
                  </a:txBody>
                  <a:tcPr marL="49378" marR="49378" marT="0" marB="0"/>
                </a:tc>
                <a:extLst>
                  <a:ext uri="{0D108BD9-81ED-4DB2-BD59-A6C34878D82A}">
                    <a16:rowId xmlns:a16="http://schemas.microsoft.com/office/drawing/2014/main" val="4033730628"/>
                  </a:ext>
                </a:extLst>
              </a:tr>
              <a:tr h="276546">
                <a:tc>
                  <a:txBody>
                    <a:bodyPr/>
                    <a:lstStyle/>
                    <a:p>
                      <a:pPr marL="0" marR="0" lvl="0" indent="0" algn="l" defTabSz="457200" rtl="0" eaLnBrk="1" fontAlgn="auto" latinLnBrk="0" hangingPunct="1">
                        <a:lnSpc>
                          <a:spcPts val="1660"/>
                        </a:lnSpc>
                        <a:spcBef>
                          <a:spcPts val="0"/>
                        </a:spcBef>
                        <a:spcAft>
                          <a:spcPts val="0"/>
                        </a:spcAft>
                        <a:buClrTx/>
                        <a:buSzTx/>
                        <a:buFontTx/>
                        <a:buNone/>
                        <a:tabLst/>
                        <a:defRPr/>
                      </a:pPr>
                      <a:r>
                        <a:rPr lang="tr-TR" sz="1200" b="0" dirty="0">
                          <a:solidFill>
                            <a:schemeClr val="bg1"/>
                          </a:solidFill>
                          <a:effectLst/>
                          <a:latin typeface="Times New Roman" panose="02020603050405020304" pitchFamily="18" charset="0"/>
                          <a:cs typeface="Times New Roman" panose="02020603050405020304" pitchFamily="18" charset="0"/>
                        </a:rPr>
                        <a:t>Makine Mühendisliği</a:t>
                      </a:r>
                    </a:p>
                  </a:txBody>
                  <a:tcPr marL="49378" marR="49378" marT="0" marB="0"/>
                </a:tc>
                <a:tc>
                  <a:txBody>
                    <a:bodyPr/>
                    <a:lstStyle/>
                    <a:p>
                      <a:pPr marL="0" marR="0" indent="0" algn="ctr" defTabSz="457200" rtl="0" eaLnBrk="1" fontAlgn="auto" latinLnBrk="0" hangingPunct="1">
                        <a:lnSpc>
                          <a:spcPts val="1660"/>
                        </a:lnSpc>
                        <a:spcBef>
                          <a:spcPts val="0"/>
                        </a:spcBef>
                        <a:spcAft>
                          <a:spcPts val="0"/>
                        </a:spcAft>
                        <a:buClrTx/>
                        <a:buSzTx/>
                        <a:buFontTx/>
                        <a:buNone/>
                        <a:tabLst/>
                        <a:defRPr/>
                      </a:pPr>
                      <a:r>
                        <a:rPr lang="tr-TR" sz="1200" dirty="0" smtClean="0">
                          <a:solidFill>
                            <a:schemeClr val="tx1"/>
                          </a:solidFill>
                          <a:effectLst/>
                          <a:latin typeface="Times New Roman" panose="02020603050405020304" pitchFamily="18" charset="0"/>
                          <a:cs typeface="Times New Roman" panose="02020603050405020304" pitchFamily="18" charset="0"/>
                        </a:rPr>
                        <a:t>4</a:t>
                      </a:r>
                      <a:endParaRPr lang="tr-TR" sz="1200" dirty="0">
                        <a:solidFill>
                          <a:schemeClr val="tx1"/>
                        </a:solidFill>
                        <a:effectLst/>
                        <a:latin typeface="Times New Roman" panose="02020603050405020304" pitchFamily="18" charset="0"/>
                        <a:cs typeface="Times New Roman" panose="02020603050405020304" pitchFamily="18" charset="0"/>
                      </a:endParaRPr>
                    </a:p>
                  </a:txBody>
                  <a:tcPr marL="49378" marR="49378" marT="0" marB="0"/>
                </a:tc>
                <a:tc>
                  <a:txBody>
                    <a:bodyPr/>
                    <a:lstStyle/>
                    <a:p>
                      <a:pPr algn="ctr">
                        <a:lnSpc>
                          <a:spcPts val="1660"/>
                        </a:lnSpc>
                        <a:spcAft>
                          <a:spcPts val="0"/>
                        </a:spcAft>
                      </a:pPr>
                      <a:r>
                        <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49378" marR="49378" marT="0" marB="0"/>
                </a:tc>
                <a:tc>
                  <a:txBody>
                    <a:bodyPr/>
                    <a:lstStyle/>
                    <a:p>
                      <a:pPr marL="0" marR="0" indent="0" algn="ctr" defTabSz="457200" rtl="0" eaLnBrk="1" fontAlgn="auto" latinLnBrk="0" hangingPunct="1">
                        <a:lnSpc>
                          <a:spcPts val="1660"/>
                        </a:lnSpc>
                        <a:spcBef>
                          <a:spcPts val="0"/>
                        </a:spcBef>
                        <a:spcAft>
                          <a:spcPts val="0"/>
                        </a:spcAft>
                        <a:buClrTx/>
                        <a:buSzTx/>
                        <a:buFontTx/>
                        <a:buNone/>
                        <a:tabLst/>
                        <a:defRPr/>
                      </a:pPr>
                      <a:r>
                        <a:rPr lang="tr-TR" sz="12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a:t>
                      </a:r>
                      <a:endPar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378" marR="49378" marT="0" marB="0"/>
                </a:tc>
                <a:extLst>
                  <a:ext uri="{0D108BD9-81ED-4DB2-BD59-A6C34878D82A}">
                    <a16:rowId xmlns:a16="http://schemas.microsoft.com/office/drawing/2014/main" val="3391870165"/>
                  </a:ext>
                </a:extLst>
              </a:tr>
              <a:tr h="276546">
                <a:tc>
                  <a:txBody>
                    <a:bodyPr/>
                    <a:lstStyle/>
                    <a:p>
                      <a:pPr marL="0" marR="0" lvl="0" indent="0" algn="l" defTabSz="457200" rtl="0" eaLnBrk="1" fontAlgn="auto" latinLnBrk="0" hangingPunct="1">
                        <a:lnSpc>
                          <a:spcPts val="1660"/>
                        </a:lnSpc>
                        <a:spcBef>
                          <a:spcPts val="0"/>
                        </a:spcBef>
                        <a:spcAft>
                          <a:spcPts val="0"/>
                        </a:spcAft>
                        <a:buClrTx/>
                        <a:buSzTx/>
                        <a:buFontTx/>
                        <a:buNone/>
                        <a:tabLst/>
                        <a:defRPr/>
                      </a:pPr>
                      <a:r>
                        <a:rPr lang="tr-TR" sz="1200" b="0" dirty="0">
                          <a:solidFill>
                            <a:schemeClr val="bg1"/>
                          </a:solidFill>
                          <a:effectLst/>
                          <a:latin typeface="Times New Roman" panose="02020603050405020304" pitchFamily="18" charset="0"/>
                          <a:cs typeface="Times New Roman" panose="02020603050405020304" pitchFamily="18" charset="0"/>
                        </a:rPr>
                        <a:t>İnşaat Mühendisliği</a:t>
                      </a:r>
                    </a:p>
                  </a:txBody>
                  <a:tcPr marL="49378" marR="49378" marT="0" marB="0"/>
                </a:tc>
                <a:tc>
                  <a:txBody>
                    <a:bodyPr/>
                    <a:lstStyle/>
                    <a:p>
                      <a:pPr marL="0" marR="0" indent="0" algn="ctr" defTabSz="457200" rtl="0" eaLnBrk="1" fontAlgn="auto" latinLnBrk="0" hangingPunct="1">
                        <a:lnSpc>
                          <a:spcPts val="1660"/>
                        </a:lnSpc>
                        <a:spcBef>
                          <a:spcPts val="0"/>
                        </a:spcBef>
                        <a:spcAft>
                          <a:spcPts val="0"/>
                        </a:spcAft>
                        <a:buClrTx/>
                        <a:buSzTx/>
                        <a:buFontTx/>
                        <a:buNone/>
                        <a:tabLst/>
                        <a:defRPr/>
                      </a:pPr>
                      <a:r>
                        <a:rPr lang="tr-TR" sz="1200" dirty="0">
                          <a:solidFill>
                            <a:schemeClr val="tx1"/>
                          </a:solidFill>
                          <a:effectLst/>
                          <a:latin typeface="Times New Roman" panose="02020603050405020304" pitchFamily="18" charset="0"/>
                          <a:cs typeface="Times New Roman" panose="02020603050405020304" pitchFamily="18" charset="0"/>
                        </a:rPr>
                        <a:t>--</a:t>
                      </a:r>
                    </a:p>
                  </a:txBody>
                  <a:tcPr marL="49378" marR="49378" marT="0" marB="0"/>
                </a:tc>
                <a:tc>
                  <a:txBody>
                    <a:bodyPr/>
                    <a:lstStyle/>
                    <a:p>
                      <a:pPr algn="ctr">
                        <a:lnSpc>
                          <a:spcPts val="1660"/>
                        </a:lnSpc>
                        <a:spcAft>
                          <a:spcPts val="0"/>
                        </a:spcAft>
                      </a:pPr>
                      <a:r>
                        <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49378" marR="49378" marT="0" marB="0"/>
                </a:tc>
                <a:tc>
                  <a:txBody>
                    <a:bodyPr/>
                    <a:lstStyle/>
                    <a:p>
                      <a:pPr marL="0" marR="0" indent="0" algn="ctr" defTabSz="457200" rtl="0" eaLnBrk="1" fontAlgn="auto" latinLnBrk="0" hangingPunct="1">
                        <a:lnSpc>
                          <a:spcPts val="1660"/>
                        </a:lnSpc>
                        <a:spcBef>
                          <a:spcPts val="0"/>
                        </a:spcBef>
                        <a:spcAft>
                          <a:spcPts val="0"/>
                        </a:spcAft>
                        <a:buClrTx/>
                        <a:buSzTx/>
                        <a:buFontTx/>
                        <a:buNone/>
                        <a:tabLst/>
                        <a:defRPr/>
                      </a:pPr>
                      <a:r>
                        <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49378" marR="49378" marT="0" marB="0"/>
                </a:tc>
                <a:extLst>
                  <a:ext uri="{0D108BD9-81ED-4DB2-BD59-A6C34878D82A}">
                    <a16:rowId xmlns:a16="http://schemas.microsoft.com/office/drawing/2014/main" val="2861607018"/>
                  </a:ext>
                </a:extLst>
              </a:tr>
              <a:tr h="276546">
                <a:tc>
                  <a:txBody>
                    <a:bodyPr/>
                    <a:lstStyle/>
                    <a:p>
                      <a:pPr marL="0" marR="0" lvl="0" indent="0" algn="l" defTabSz="457200" rtl="0" eaLnBrk="1" fontAlgn="auto" latinLnBrk="0" hangingPunct="1">
                        <a:lnSpc>
                          <a:spcPts val="1660"/>
                        </a:lnSpc>
                        <a:spcBef>
                          <a:spcPts val="0"/>
                        </a:spcBef>
                        <a:spcAft>
                          <a:spcPts val="0"/>
                        </a:spcAft>
                        <a:buClrTx/>
                        <a:buSzTx/>
                        <a:buFontTx/>
                        <a:buNone/>
                        <a:tabLst/>
                        <a:defRPr/>
                      </a:pPr>
                      <a:r>
                        <a:rPr lang="tr-TR" sz="1200" b="0" dirty="0">
                          <a:solidFill>
                            <a:schemeClr val="bg1"/>
                          </a:solidFill>
                          <a:effectLst/>
                          <a:latin typeface="Times New Roman" panose="02020603050405020304" pitchFamily="18" charset="0"/>
                          <a:cs typeface="Times New Roman" panose="02020603050405020304" pitchFamily="18" charset="0"/>
                        </a:rPr>
                        <a:t>Gıda Mühendisliği</a:t>
                      </a:r>
                    </a:p>
                  </a:txBody>
                  <a:tcPr marL="49378" marR="49378" marT="0" marB="0"/>
                </a:tc>
                <a:tc>
                  <a:txBody>
                    <a:bodyPr/>
                    <a:lstStyle/>
                    <a:p>
                      <a:pPr marL="0" marR="0" indent="0" algn="ctr" defTabSz="457200" rtl="0" eaLnBrk="1" fontAlgn="auto" latinLnBrk="0" hangingPunct="1">
                        <a:lnSpc>
                          <a:spcPts val="1660"/>
                        </a:lnSpc>
                        <a:spcBef>
                          <a:spcPts val="0"/>
                        </a:spcBef>
                        <a:spcAft>
                          <a:spcPts val="0"/>
                        </a:spcAft>
                        <a:buClrTx/>
                        <a:buSzTx/>
                        <a:buFontTx/>
                        <a:buNone/>
                        <a:tabLst/>
                        <a:defRPr/>
                      </a:pPr>
                      <a:r>
                        <a:rPr lang="tr-TR" sz="1200" dirty="0">
                          <a:solidFill>
                            <a:schemeClr val="tx1"/>
                          </a:solidFill>
                          <a:effectLst/>
                          <a:latin typeface="Times New Roman" panose="02020603050405020304" pitchFamily="18" charset="0"/>
                          <a:cs typeface="Times New Roman" panose="02020603050405020304" pitchFamily="18" charset="0"/>
                        </a:rPr>
                        <a:t>--</a:t>
                      </a:r>
                    </a:p>
                  </a:txBody>
                  <a:tcPr marL="49378" marR="49378" marT="0" marB="0"/>
                </a:tc>
                <a:tc>
                  <a:txBody>
                    <a:bodyPr/>
                    <a:lstStyle/>
                    <a:p>
                      <a:pPr algn="ctr">
                        <a:lnSpc>
                          <a:spcPts val="1660"/>
                        </a:lnSpc>
                        <a:spcAft>
                          <a:spcPts val="0"/>
                        </a:spcAft>
                      </a:pPr>
                      <a:r>
                        <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49378" marR="49378" marT="0" marB="0"/>
                </a:tc>
                <a:tc>
                  <a:txBody>
                    <a:bodyPr/>
                    <a:lstStyle/>
                    <a:p>
                      <a:pPr marL="0" marR="0" indent="0" algn="ctr" defTabSz="457200" rtl="0" eaLnBrk="1" fontAlgn="auto" latinLnBrk="0" hangingPunct="1">
                        <a:lnSpc>
                          <a:spcPts val="1660"/>
                        </a:lnSpc>
                        <a:spcBef>
                          <a:spcPts val="0"/>
                        </a:spcBef>
                        <a:spcAft>
                          <a:spcPts val="0"/>
                        </a:spcAft>
                        <a:buClrTx/>
                        <a:buSzTx/>
                        <a:buFontTx/>
                        <a:buNone/>
                        <a:tabLst/>
                        <a:defRPr/>
                      </a:pPr>
                      <a:r>
                        <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49378" marR="49378" marT="0" marB="0"/>
                </a:tc>
                <a:extLst>
                  <a:ext uri="{0D108BD9-81ED-4DB2-BD59-A6C34878D82A}">
                    <a16:rowId xmlns:a16="http://schemas.microsoft.com/office/drawing/2014/main" val="1941991786"/>
                  </a:ext>
                </a:extLst>
              </a:tr>
              <a:tr h="276546">
                <a:tc>
                  <a:txBody>
                    <a:bodyPr/>
                    <a:lstStyle/>
                    <a:p>
                      <a:pPr marL="0" marR="0" lvl="0" indent="0" algn="l" defTabSz="457200" rtl="0" eaLnBrk="1" fontAlgn="auto" latinLnBrk="0" hangingPunct="1">
                        <a:lnSpc>
                          <a:spcPts val="1660"/>
                        </a:lnSpc>
                        <a:spcBef>
                          <a:spcPts val="0"/>
                        </a:spcBef>
                        <a:spcAft>
                          <a:spcPts val="0"/>
                        </a:spcAft>
                        <a:buClrTx/>
                        <a:buSzTx/>
                        <a:buFontTx/>
                        <a:buNone/>
                        <a:tabLst/>
                        <a:defRPr/>
                      </a:pPr>
                      <a:r>
                        <a:rPr lang="tr-TR" sz="1200" b="0" dirty="0">
                          <a:solidFill>
                            <a:schemeClr val="bg1"/>
                          </a:solidFill>
                          <a:effectLst/>
                          <a:latin typeface="Times New Roman" panose="02020603050405020304" pitchFamily="18" charset="0"/>
                          <a:cs typeface="Times New Roman" panose="02020603050405020304" pitchFamily="18" charset="0"/>
                        </a:rPr>
                        <a:t>Mekatronik Mühendisliği</a:t>
                      </a:r>
                    </a:p>
                  </a:txBody>
                  <a:tcPr marL="49378" marR="49378" marT="0" marB="0"/>
                </a:tc>
                <a:tc>
                  <a:txBody>
                    <a:bodyPr/>
                    <a:lstStyle/>
                    <a:p>
                      <a:pPr marL="0" marR="0" indent="0" algn="ctr" defTabSz="457200" rtl="0" eaLnBrk="1" fontAlgn="auto" latinLnBrk="0" hangingPunct="1">
                        <a:lnSpc>
                          <a:spcPts val="1660"/>
                        </a:lnSpc>
                        <a:spcBef>
                          <a:spcPts val="0"/>
                        </a:spcBef>
                        <a:spcAft>
                          <a:spcPts val="0"/>
                        </a:spcAft>
                        <a:buClrTx/>
                        <a:buSzTx/>
                        <a:buFontTx/>
                        <a:buNone/>
                        <a:tabLst/>
                        <a:defRPr/>
                      </a:pPr>
                      <a:r>
                        <a:rPr lang="tr-TR" sz="1200" dirty="0">
                          <a:solidFill>
                            <a:schemeClr val="tx1"/>
                          </a:solidFill>
                          <a:effectLst/>
                          <a:latin typeface="Times New Roman" panose="02020603050405020304" pitchFamily="18" charset="0"/>
                          <a:cs typeface="Times New Roman" panose="02020603050405020304" pitchFamily="18" charset="0"/>
                        </a:rPr>
                        <a:t>--</a:t>
                      </a:r>
                    </a:p>
                  </a:txBody>
                  <a:tcPr marL="49378" marR="49378" marT="0" marB="0"/>
                </a:tc>
                <a:tc>
                  <a:txBody>
                    <a:bodyPr/>
                    <a:lstStyle/>
                    <a:p>
                      <a:pPr algn="ctr">
                        <a:lnSpc>
                          <a:spcPts val="1660"/>
                        </a:lnSpc>
                        <a:spcAft>
                          <a:spcPts val="0"/>
                        </a:spcAft>
                      </a:pPr>
                      <a:r>
                        <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49378" marR="49378" marT="0" marB="0"/>
                </a:tc>
                <a:tc>
                  <a:txBody>
                    <a:bodyPr/>
                    <a:lstStyle/>
                    <a:p>
                      <a:pPr marL="0" marR="0" indent="0" algn="ctr" defTabSz="457200" rtl="0" eaLnBrk="1" fontAlgn="auto" latinLnBrk="0" hangingPunct="1">
                        <a:lnSpc>
                          <a:spcPts val="1660"/>
                        </a:lnSpc>
                        <a:spcBef>
                          <a:spcPts val="0"/>
                        </a:spcBef>
                        <a:spcAft>
                          <a:spcPts val="0"/>
                        </a:spcAft>
                        <a:buClrTx/>
                        <a:buSzTx/>
                        <a:buFontTx/>
                        <a:buNone/>
                        <a:tabLst/>
                        <a:defRPr/>
                      </a:pPr>
                      <a:r>
                        <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49378" marR="49378" marT="0" marB="0"/>
                </a:tc>
                <a:extLst>
                  <a:ext uri="{0D108BD9-81ED-4DB2-BD59-A6C34878D82A}">
                    <a16:rowId xmlns:a16="http://schemas.microsoft.com/office/drawing/2014/main" val="1220107276"/>
                  </a:ext>
                </a:extLst>
              </a:tr>
              <a:tr h="276546">
                <a:tc>
                  <a:txBody>
                    <a:bodyPr/>
                    <a:lstStyle/>
                    <a:p>
                      <a:pPr marL="0" marR="0" lvl="0" indent="0" algn="l" defTabSz="457200" rtl="0" eaLnBrk="1" fontAlgn="auto" latinLnBrk="0" hangingPunct="1">
                        <a:lnSpc>
                          <a:spcPts val="1660"/>
                        </a:lnSpc>
                        <a:spcBef>
                          <a:spcPts val="0"/>
                        </a:spcBef>
                        <a:spcAft>
                          <a:spcPts val="0"/>
                        </a:spcAft>
                        <a:buClrTx/>
                        <a:buSzTx/>
                        <a:buFontTx/>
                        <a:buNone/>
                        <a:tabLst/>
                        <a:defRPr/>
                      </a:pPr>
                      <a:r>
                        <a:rPr lang="tr-TR" sz="1200" b="0" dirty="0">
                          <a:solidFill>
                            <a:schemeClr val="bg1"/>
                          </a:solidFill>
                          <a:effectLst/>
                          <a:latin typeface="Times New Roman" panose="02020603050405020304" pitchFamily="18" charset="0"/>
                          <a:cs typeface="Times New Roman" panose="02020603050405020304" pitchFamily="18" charset="0"/>
                        </a:rPr>
                        <a:t>Çevre Mühendisliği</a:t>
                      </a:r>
                    </a:p>
                  </a:txBody>
                  <a:tcPr marL="49378" marR="49378" marT="0" marB="0"/>
                </a:tc>
                <a:tc>
                  <a:txBody>
                    <a:bodyPr/>
                    <a:lstStyle/>
                    <a:p>
                      <a:pPr marL="0" marR="0" indent="0" algn="ctr" defTabSz="457200" rtl="0" eaLnBrk="1" fontAlgn="auto" latinLnBrk="0" hangingPunct="1">
                        <a:lnSpc>
                          <a:spcPts val="1660"/>
                        </a:lnSpc>
                        <a:spcBef>
                          <a:spcPts val="0"/>
                        </a:spcBef>
                        <a:spcAft>
                          <a:spcPts val="0"/>
                        </a:spcAft>
                        <a:buClrTx/>
                        <a:buSzTx/>
                        <a:buFontTx/>
                        <a:buNone/>
                        <a:tabLst/>
                        <a:defRPr/>
                      </a:pPr>
                      <a:r>
                        <a:rPr lang="tr-TR" sz="1200" dirty="0">
                          <a:solidFill>
                            <a:schemeClr val="tx1"/>
                          </a:solidFill>
                          <a:effectLst/>
                          <a:latin typeface="Times New Roman" panose="02020603050405020304" pitchFamily="18" charset="0"/>
                          <a:cs typeface="Times New Roman" panose="02020603050405020304" pitchFamily="18" charset="0"/>
                        </a:rPr>
                        <a:t>--</a:t>
                      </a:r>
                    </a:p>
                  </a:txBody>
                  <a:tcPr marL="49378" marR="49378" marT="0" marB="0"/>
                </a:tc>
                <a:tc>
                  <a:txBody>
                    <a:bodyPr/>
                    <a:lstStyle/>
                    <a:p>
                      <a:pPr algn="ctr">
                        <a:lnSpc>
                          <a:spcPts val="1660"/>
                        </a:lnSpc>
                        <a:spcAft>
                          <a:spcPts val="0"/>
                        </a:spcAft>
                      </a:pPr>
                      <a:r>
                        <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49378" marR="49378" marT="0" marB="0"/>
                </a:tc>
                <a:tc>
                  <a:txBody>
                    <a:bodyPr/>
                    <a:lstStyle/>
                    <a:p>
                      <a:pPr marL="0" marR="0" indent="0" algn="ctr" defTabSz="457200" rtl="0" eaLnBrk="1" fontAlgn="auto" latinLnBrk="0" hangingPunct="1">
                        <a:lnSpc>
                          <a:spcPts val="1660"/>
                        </a:lnSpc>
                        <a:spcBef>
                          <a:spcPts val="0"/>
                        </a:spcBef>
                        <a:spcAft>
                          <a:spcPts val="0"/>
                        </a:spcAft>
                        <a:buClrTx/>
                        <a:buSzTx/>
                        <a:buFontTx/>
                        <a:buNone/>
                        <a:tabLst/>
                        <a:defRPr/>
                      </a:pPr>
                      <a:r>
                        <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49378" marR="49378" marT="0" marB="0"/>
                </a:tc>
                <a:extLst>
                  <a:ext uri="{0D108BD9-81ED-4DB2-BD59-A6C34878D82A}">
                    <a16:rowId xmlns:a16="http://schemas.microsoft.com/office/drawing/2014/main" val="1830666157"/>
                  </a:ext>
                </a:extLst>
              </a:tr>
              <a:tr h="276546">
                <a:tc>
                  <a:txBody>
                    <a:bodyPr/>
                    <a:lstStyle/>
                    <a:p>
                      <a:pPr marL="0" marR="0" lvl="0" indent="0" algn="l" defTabSz="457200" rtl="0" eaLnBrk="1" fontAlgn="auto" latinLnBrk="0" hangingPunct="1">
                        <a:lnSpc>
                          <a:spcPts val="1660"/>
                        </a:lnSpc>
                        <a:spcBef>
                          <a:spcPts val="0"/>
                        </a:spcBef>
                        <a:spcAft>
                          <a:spcPts val="0"/>
                        </a:spcAft>
                        <a:buClrTx/>
                        <a:buSzTx/>
                        <a:buFontTx/>
                        <a:buNone/>
                        <a:tabLst/>
                        <a:defRPr/>
                      </a:pPr>
                      <a:r>
                        <a:rPr lang="tr-TR" sz="1200" b="0" dirty="0">
                          <a:solidFill>
                            <a:schemeClr val="bg1"/>
                          </a:solidFill>
                          <a:effectLst/>
                          <a:latin typeface="Times New Roman" panose="02020603050405020304" pitchFamily="18" charset="0"/>
                          <a:cs typeface="Times New Roman" panose="02020603050405020304" pitchFamily="18" charset="0"/>
                        </a:rPr>
                        <a:t>Harita Mühendisliği</a:t>
                      </a:r>
                    </a:p>
                  </a:txBody>
                  <a:tcPr marL="49378" marR="49378" marT="0" marB="0"/>
                </a:tc>
                <a:tc>
                  <a:txBody>
                    <a:bodyPr/>
                    <a:lstStyle/>
                    <a:p>
                      <a:pPr marL="0" marR="0" indent="0" algn="ctr" defTabSz="457200" rtl="0" eaLnBrk="1" fontAlgn="auto" latinLnBrk="0" hangingPunct="1">
                        <a:lnSpc>
                          <a:spcPts val="1660"/>
                        </a:lnSpc>
                        <a:spcBef>
                          <a:spcPts val="0"/>
                        </a:spcBef>
                        <a:spcAft>
                          <a:spcPts val="0"/>
                        </a:spcAft>
                        <a:buClrTx/>
                        <a:buSzTx/>
                        <a:buFontTx/>
                        <a:buNone/>
                        <a:tabLst/>
                        <a:defRPr/>
                      </a:pPr>
                      <a:r>
                        <a:rPr lang="tr-TR" sz="1200" dirty="0">
                          <a:solidFill>
                            <a:schemeClr val="tx1"/>
                          </a:solidFill>
                          <a:effectLst/>
                          <a:latin typeface="Times New Roman" panose="02020603050405020304" pitchFamily="18" charset="0"/>
                          <a:cs typeface="Times New Roman" panose="02020603050405020304" pitchFamily="18" charset="0"/>
                        </a:rPr>
                        <a:t>--</a:t>
                      </a:r>
                    </a:p>
                  </a:txBody>
                  <a:tcPr marL="49378" marR="49378" marT="0" marB="0"/>
                </a:tc>
                <a:tc>
                  <a:txBody>
                    <a:bodyPr/>
                    <a:lstStyle/>
                    <a:p>
                      <a:pPr algn="ctr">
                        <a:lnSpc>
                          <a:spcPts val="1660"/>
                        </a:lnSpc>
                        <a:spcAft>
                          <a:spcPts val="0"/>
                        </a:spcAft>
                      </a:pPr>
                      <a:r>
                        <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49378" marR="49378" marT="0" marB="0"/>
                </a:tc>
                <a:tc>
                  <a:txBody>
                    <a:bodyPr/>
                    <a:lstStyle/>
                    <a:p>
                      <a:pPr marL="0" marR="0" indent="0" algn="ctr" defTabSz="457200" rtl="0" eaLnBrk="1" fontAlgn="auto" latinLnBrk="0" hangingPunct="1">
                        <a:lnSpc>
                          <a:spcPts val="1660"/>
                        </a:lnSpc>
                        <a:spcBef>
                          <a:spcPts val="0"/>
                        </a:spcBef>
                        <a:spcAft>
                          <a:spcPts val="0"/>
                        </a:spcAft>
                        <a:buClrTx/>
                        <a:buSzTx/>
                        <a:buFontTx/>
                        <a:buNone/>
                        <a:tabLst/>
                        <a:defRPr/>
                      </a:pPr>
                      <a:r>
                        <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49378" marR="49378" marT="0" marB="0"/>
                </a:tc>
                <a:extLst>
                  <a:ext uri="{0D108BD9-81ED-4DB2-BD59-A6C34878D82A}">
                    <a16:rowId xmlns:a16="http://schemas.microsoft.com/office/drawing/2014/main" val="1417097819"/>
                  </a:ext>
                </a:extLst>
              </a:tr>
              <a:tr h="252207">
                <a:tc>
                  <a:txBody>
                    <a:bodyPr/>
                    <a:lstStyle/>
                    <a:p>
                      <a:pPr>
                        <a:lnSpc>
                          <a:spcPts val="1660"/>
                        </a:lnSpc>
                        <a:spcAft>
                          <a:spcPts val="0"/>
                        </a:spcAft>
                      </a:pPr>
                      <a:r>
                        <a:rPr lang="tr-TR" sz="1200" b="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Bilgisayar Mühendisliği</a:t>
                      </a:r>
                    </a:p>
                  </a:txBody>
                  <a:tcPr marL="49378" marR="49378" marT="0" marB="0"/>
                </a:tc>
                <a:tc>
                  <a:txBody>
                    <a:bodyPr/>
                    <a:lstStyle/>
                    <a:p>
                      <a:pPr algn="ctr">
                        <a:lnSpc>
                          <a:spcPts val="1660"/>
                        </a:lnSpc>
                        <a:spcAft>
                          <a:spcPts val="0"/>
                        </a:spcAft>
                      </a:pPr>
                      <a:r>
                        <a:rPr lang="tr-TR" sz="12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10</a:t>
                      </a:r>
                      <a:endPar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378" marR="49378" marT="0" marB="0"/>
                </a:tc>
                <a:tc>
                  <a:txBody>
                    <a:bodyPr/>
                    <a:lstStyle/>
                    <a:p>
                      <a:pPr algn="ctr">
                        <a:lnSpc>
                          <a:spcPts val="1660"/>
                        </a:lnSpc>
                        <a:spcAft>
                          <a:spcPts val="0"/>
                        </a:spcAft>
                      </a:pPr>
                      <a:r>
                        <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49378" marR="49378" marT="0" marB="0"/>
                </a:tc>
                <a:tc>
                  <a:txBody>
                    <a:bodyPr/>
                    <a:lstStyle/>
                    <a:p>
                      <a:pPr algn="ctr">
                        <a:lnSpc>
                          <a:spcPts val="1660"/>
                        </a:lnSpc>
                        <a:spcAft>
                          <a:spcPts val="0"/>
                        </a:spcAft>
                      </a:pPr>
                      <a:r>
                        <a:rPr lang="tr-TR" sz="12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10</a:t>
                      </a:r>
                      <a:endPar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378" marR="49378" marT="0" marB="0"/>
                </a:tc>
                <a:extLst>
                  <a:ext uri="{0D108BD9-81ED-4DB2-BD59-A6C34878D82A}">
                    <a16:rowId xmlns:a16="http://schemas.microsoft.com/office/drawing/2014/main" val="10009"/>
                  </a:ext>
                </a:extLst>
              </a:tr>
              <a:tr h="238210">
                <a:tc>
                  <a:txBody>
                    <a:bodyPr/>
                    <a:lstStyle/>
                    <a:p>
                      <a:pPr>
                        <a:lnSpc>
                          <a:spcPts val="1660"/>
                        </a:lnSpc>
                        <a:spcAft>
                          <a:spcPts val="0"/>
                        </a:spcAft>
                      </a:pPr>
                      <a:r>
                        <a:rPr lang="en-US" sz="1200" b="0" dirty="0" err="1">
                          <a:solidFill>
                            <a:schemeClr val="bg1"/>
                          </a:solidFill>
                          <a:effectLst/>
                          <a:latin typeface="Times New Roman" panose="02020603050405020304" pitchFamily="18" charset="0"/>
                          <a:cs typeface="Times New Roman" panose="02020603050405020304" pitchFamily="18" charset="0"/>
                        </a:rPr>
                        <a:t>İşl</a:t>
                      </a:r>
                      <a:r>
                        <a:rPr lang="tr-TR" sz="1200" b="0" dirty="0">
                          <a:solidFill>
                            <a:schemeClr val="bg1"/>
                          </a:solidFill>
                          <a:effectLst/>
                          <a:latin typeface="Times New Roman" panose="02020603050405020304" pitchFamily="18" charset="0"/>
                          <a:cs typeface="Times New Roman" panose="02020603050405020304" pitchFamily="18" charset="0"/>
                        </a:rPr>
                        <a:t>etme</a:t>
                      </a:r>
                      <a:endParaRPr lang="tr-TR" sz="1200" b="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378" marR="49378" marT="0" marB="0"/>
                </a:tc>
                <a:tc>
                  <a:txBody>
                    <a:bodyPr/>
                    <a:lstStyle/>
                    <a:p>
                      <a:pPr algn="ctr">
                        <a:lnSpc>
                          <a:spcPts val="1660"/>
                        </a:lnSpc>
                        <a:spcAft>
                          <a:spcPts val="0"/>
                        </a:spcAft>
                      </a:pPr>
                      <a:r>
                        <a:rPr lang="tr-TR" sz="1200" dirty="0">
                          <a:solidFill>
                            <a:schemeClr val="tx1"/>
                          </a:solidFill>
                          <a:effectLst/>
                          <a:latin typeface="Times New Roman" panose="02020603050405020304" pitchFamily="18" charset="0"/>
                          <a:ea typeface="+mn-ea"/>
                          <a:cs typeface="Times New Roman" panose="02020603050405020304" pitchFamily="18" charset="0"/>
                        </a:rPr>
                        <a:t>4</a:t>
                      </a:r>
                      <a:endPar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378" marR="49378" marT="0" marB="0"/>
                </a:tc>
                <a:tc>
                  <a:txBody>
                    <a:bodyPr/>
                    <a:lstStyle/>
                    <a:p>
                      <a:pPr algn="ctr">
                        <a:lnSpc>
                          <a:spcPts val="1660"/>
                        </a:lnSpc>
                        <a:spcAft>
                          <a:spcPts val="0"/>
                        </a:spcAft>
                      </a:pPr>
                      <a:r>
                        <a:rPr lang="en-US" sz="1200">
                          <a:solidFill>
                            <a:schemeClr val="tx1"/>
                          </a:solidFill>
                          <a:effectLst/>
                          <a:latin typeface="Times New Roman" panose="02020603050405020304" pitchFamily="18" charset="0"/>
                          <a:cs typeface="Times New Roman" panose="02020603050405020304" pitchFamily="18" charset="0"/>
                        </a:rPr>
                        <a:t>--</a:t>
                      </a:r>
                      <a:endParaRPr lang="tr-TR"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378" marR="49378" marT="0" marB="0"/>
                </a:tc>
                <a:tc>
                  <a:txBody>
                    <a:bodyPr/>
                    <a:lstStyle/>
                    <a:p>
                      <a:pPr algn="ctr">
                        <a:lnSpc>
                          <a:spcPts val="1660"/>
                        </a:lnSpc>
                        <a:spcAft>
                          <a:spcPts val="0"/>
                        </a:spcAft>
                      </a:pPr>
                      <a:r>
                        <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a:t>
                      </a:r>
                    </a:p>
                  </a:txBody>
                  <a:tcPr marL="49378" marR="49378" marT="0" marB="0"/>
                </a:tc>
                <a:extLst>
                  <a:ext uri="{0D108BD9-81ED-4DB2-BD59-A6C34878D82A}">
                    <a16:rowId xmlns:a16="http://schemas.microsoft.com/office/drawing/2014/main" val="10011"/>
                  </a:ext>
                </a:extLst>
              </a:tr>
              <a:tr h="238210">
                <a:tc>
                  <a:txBody>
                    <a:bodyPr/>
                    <a:lstStyle/>
                    <a:p>
                      <a:pPr>
                        <a:lnSpc>
                          <a:spcPts val="1660"/>
                        </a:lnSpc>
                        <a:spcAft>
                          <a:spcPts val="0"/>
                        </a:spcAft>
                      </a:pPr>
                      <a:r>
                        <a:rPr lang="en-US" sz="1200" b="0" dirty="0" err="1">
                          <a:solidFill>
                            <a:schemeClr val="bg1"/>
                          </a:solidFill>
                          <a:effectLst/>
                          <a:latin typeface="Times New Roman" panose="02020603050405020304" pitchFamily="18" charset="0"/>
                          <a:cs typeface="Times New Roman" panose="02020603050405020304" pitchFamily="18" charset="0"/>
                        </a:rPr>
                        <a:t>Siyaset</a:t>
                      </a:r>
                      <a:r>
                        <a:rPr lang="en-US" sz="1200" b="0" dirty="0">
                          <a:solidFill>
                            <a:schemeClr val="bg1"/>
                          </a:solidFill>
                          <a:effectLst/>
                          <a:latin typeface="Times New Roman" panose="02020603050405020304" pitchFamily="18" charset="0"/>
                          <a:cs typeface="Times New Roman" panose="02020603050405020304" pitchFamily="18" charset="0"/>
                        </a:rPr>
                        <a:t> </a:t>
                      </a:r>
                      <a:r>
                        <a:rPr lang="en-US" sz="1200" b="0" dirty="0" err="1">
                          <a:solidFill>
                            <a:schemeClr val="bg1"/>
                          </a:solidFill>
                          <a:effectLst/>
                          <a:latin typeface="Times New Roman" panose="02020603050405020304" pitchFamily="18" charset="0"/>
                          <a:cs typeface="Times New Roman" panose="02020603050405020304" pitchFamily="18" charset="0"/>
                        </a:rPr>
                        <a:t>Bilimi</a:t>
                      </a:r>
                      <a:r>
                        <a:rPr lang="en-US" sz="1200" b="0" dirty="0">
                          <a:solidFill>
                            <a:schemeClr val="bg1"/>
                          </a:solidFill>
                          <a:effectLst/>
                          <a:latin typeface="Times New Roman" panose="02020603050405020304" pitchFamily="18" charset="0"/>
                          <a:cs typeface="Times New Roman" panose="02020603050405020304" pitchFamily="18" charset="0"/>
                        </a:rPr>
                        <a:t> </a:t>
                      </a:r>
                      <a:r>
                        <a:rPr lang="en-US" sz="1200" b="0" dirty="0" err="1">
                          <a:solidFill>
                            <a:schemeClr val="bg1"/>
                          </a:solidFill>
                          <a:effectLst/>
                          <a:latin typeface="Times New Roman" panose="02020603050405020304" pitchFamily="18" charset="0"/>
                          <a:cs typeface="Times New Roman" panose="02020603050405020304" pitchFamily="18" charset="0"/>
                        </a:rPr>
                        <a:t>ve</a:t>
                      </a:r>
                      <a:r>
                        <a:rPr lang="en-US" sz="1200" b="0" dirty="0">
                          <a:solidFill>
                            <a:schemeClr val="bg1"/>
                          </a:solidFill>
                          <a:effectLst/>
                          <a:latin typeface="Times New Roman" panose="02020603050405020304" pitchFamily="18" charset="0"/>
                          <a:cs typeface="Times New Roman" panose="02020603050405020304" pitchFamily="18" charset="0"/>
                        </a:rPr>
                        <a:t> </a:t>
                      </a:r>
                      <a:r>
                        <a:rPr lang="en-US" sz="1200" b="0" dirty="0" err="1">
                          <a:solidFill>
                            <a:schemeClr val="bg1"/>
                          </a:solidFill>
                          <a:effectLst/>
                          <a:latin typeface="Times New Roman" panose="02020603050405020304" pitchFamily="18" charset="0"/>
                          <a:cs typeface="Times New Roman" panose="02020603050405020304" pitchFamily="18" charset="0"/>
                        </a:rPr>
                        <a:t>Uluslararası</a:t>
                      </a:r>
                      <a:r>
                        <a:rPr lang="en-US" sz="1200" b="0" dirty="0">
                          <a:solidFill>
                            <a:schemeClr val="bg1"/>
                          </a:solidFill>
                          <a:effectLst/>
                          <a:latin typeface="Times New Roman" panose="02020603050405020304" pitchFamily="18" charset="0"/>
                          <a:cs typeface="Times New Roman" panose="02020603050405020304" pitchFamily="18" charset="0"/>
                        </a:rPr>
                        <a:t> </a:t>
                      </a:r>
                      <a:r>
                        <a:rPr lang="en-US" sz="1200" b="0" dirty="0" err="1">
                          <a:solidFill>
                            <a:schemeClr val="bg1"/>
                          </a:solidFill>
                          <a:effectLst/>
                          <a:latin typeface="Times New Roman" panose="02020603050405020304" pitchFamily="18" charset="0"/>
                          <a:cs typeface="Times New Roman" panose="02020603050405020304" pitchFamily="18" charset="0"/>
                        </a:rPr>
                        <a:t>İlişkiler</a:t>
                      </a:r>
                      <a:endParaRPr lang="tr-TR" sz="1200" b="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378" marR="49378" marT="0" marB="0"/>
                </a:tc>
                <a:tc>
                  <a:txBody>
                    <a:bodyPr/>
                    <a:lstStyle/>
                    <a:p>
                      <a:pPr algn="ctr">
                        <a:lnSpc>
                          <a:spcPts val="1660"/>
                        </a:lnSpc>
                        <a:spcAft>
                          <a:spcPts val="0"/>
                        </a:spcAft>
                      </a:pPr>
                      <a:r>
                        <a:rPr lang="tr-TR" sz="1200" dirty="0" smtClean="0">
                          <a:solidFill>
                            <a:schemeClr val="tx1"/>
                          </a:solidFill>
                          <a:effectLst/>
                          <a:latin typeface="Times New Roman" panose="02020603050405020304" pitchFamily="18" charset="0"/>
                          <a:ea typeface="+mn-ea"/>
                          <a:cs typeface="Times New Roman" panose="02020603050405020304" pitchFamily="18" charset="0"/>
                        </a:rPr>
                        <a:t>12</a:t>
                      </a:r>
                      <a:endPar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378" marR="49378" marT="0" marB="0"/>
                </a:tc>
                <a:tc>
                  <a:txBody>
                    <a:bodyPr/>
                    <a:lstStyle/>
                    <a:p>
                      <a:pPr algn="ctr">
                        <a:lnSpc>
                          <a:spcPts val="1660"/>
                        </a:lnSpc>
                        <a:spcAft>
                          <a:spcPts val="0"/>
                        </a:spcAft>
                      </a:pPr>
                      <a:r>
                        <a:rPr lang="tr-TR" sz="1200" dirty="0">
                          <a:solidFill>
                            <a:schemeClr val="tx1"/>
                          </a:solidFill>
                          <a:effectLst/>
                          <a:latin typeface="Times New Roman" panose="02020603050405020304" pitchFamily="18" charset="0"/>
                          <a:ea typeface="+mn-ea"/>
                          <a:cs typeface="Times New Roman" panose="02020603050405020304" pitchFamily="18" charset="0"/>
                        </a:rPr>
                        <a:t>--</a:t>
                      </a:r>
                      <a:endPar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378" marR="49378" marT="0" marB="0"/>
                </a:tc>
                <a:tc>
                  <a:txBody>
                    <a:bodyPr/>
                    <a:lstStyle/>
                    <a:p>
                      <a:pPr algn="ctr">
                        <a:lnSpc>
                          <a:spcPts val="1660"/>
                        </a:lnSpc>
                        <a:spcAft>
                          <a:spcPts val="0"/>
                        </a:spcAft>
                      </a:pPr>
                      <a:r>
                        <a:rPr lang="tr-TR" sz="12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12</a:t>
                      </a:r>
                      <a:endPar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378" marR="49378" marT="0" marB="0"/>
                </a:tc>
                <a:extLst>
                  <a:ext uri="{0D108BD9-81ED-4DB2-BD59-A6C34878D82A}">
                    <a16:rowId xmlns:a16="http://schemas.microsoft.com/office/drawing/2014/main" val="10012"/>
                  </a:ext>
                </a:extLst>
              </a:tr>
            </a:tbl>
          </a:graphicData>
        </a:graphic>
      </p:graphicFrame>
      <p:sp>
        <p:nvSpPr>
          <p:cNvPr id="6" name="Rectangle 1"/>
          <p:cNvSpPr>
            <a:spLocks noChangeArrowheads="1"/>
          </p:cNvSpPr>
          <p:nvPr/>
        </p:nvSpPr>
        <p:spPr bwMode="auto">
          <a:xfrm>
            <a:off x="4948238" y="13779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Tree>
    <p:extLst>
      <p:ext uri="{BB962C8B-B14F-4D97-AF65-F5344CB8AC3E}">
        <p14:creationId xmlns:p14="http://schemas.microsoft.com/office/powerpoint/2010/main" val="10601273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a:extLst>
              <a:ext uri="{FF2B5EF4-FFF2-40B4-BE49-F238E27FC236}">
                <a16:creationId xmlns:a16="http://schemas.microsoft.com/office/drawing/2014/main" id="{1555D592-1BD5-EAE9-F902-7B75E2CA5BBD}"/>
              </a:ext>
            </a:extLst>
          </p:cNvPr>
          <p:cNvGraphicFramePr>
            <a:graphicFrameLocks noGrp="1"/>
          </p:cNvGraphicFramePr>
          <p:nvPr>
            <p:extLst>
              <p:ext uri="{D42A27DB-BD31-4B8C-83A1-F6EECF244321}">
                <p14:modId xmlns:p14="http://schemas.microsoft.com/office/powerpoint/2010/main" val="3209020807"/>
              </p:ext>
            </p:extLst>
          </p:nvPr>
        </p:nvGraphicFramePr>
        <p:xfrm>
          <a:off x="1696323" y="1670900"/>
          <a:ext cx="9554660" cy="4287780"/>
        </p:xfrm>
        <a:graphic>
          <a:graphicData uri="http://schemas.openxmlformats.org/drawingml/2006/table">
            <a:tbl>
              <a:tblPr firstRow="1" firstCol="1" bandRow="1">
                <a:tableStyleId>{5C22544A-7EE6-4342-B048-85BDC9FD1C3A}</a:tableStyleId>
              </a:tblPr>
              <a:tblGrid>
                <a:gridCol w="6074181">
                  <a:extLst>
                    <a:ext uri="{9D8B030D-6E8A-4147-A177-3AD203B41FA5}">
                      <a16:colId xmlns:a16="http://schemas.microsoft.com/office/drawing/2014/main" val="1281274999"/>
                    </a:ext>
                  </a:extLst>
                </a:gridCol>
                <a:gridCol w="998139">
                  <a:extLst>
                    <a:ext uri="{9D8B030D-6E8A-4147-A177-3AD203B41FA5}">
                      <a16:colId xmlns:a16="http://schemas.microsoft.com/office/drawing/2014/main" val="2121716650"/>
                    </a:ext>
                  </a:extLst>
                </a:gridCol>
                <a:gridCol w="976284">
                  <a:extLst>
                    <a:ext uri="{9D8B030D-6E8A-4147-A177-3AD203B41FA5}">
                      <a16:colId xmlns:a16="http://schemas.microsoft.com/office/drawing/2014/main" val="102265690"/>
                    </a:ext>
                  </a:extLst>
                </a:gridCol>
                <a:gridCol w="1506056">
                  <a:extLst>
                    <a:ext uri="{9D8B030D-6E8A-4147-A177-3AD203B41FA5}">
                      <a16:colId xmlns:a16="http://schemas.microsoft.com/office/drawing/2014/main" val="2968858868"/>
                    </a:ext>
                  </a:extLst>
                </a:gridCol>
              </a:tblGrid>
              <a:tr h="238210">
                <a:tc>
                  <a:txBody>
                    <a:bodyPr/>
                    <a:lstStyle/>
                    <a:p>
                      <a:pPr>
                        <a:lnSpc>
                          <a:spcPts val="1660"/>
                        </a:lnSpc>
                        <a:spcAft>
                          <a:spcPts val="0"/>
                        </a:spcAft>
                      </a:pPr>
                      <a:r>
                        <a:rPr lang="tr-TR" sz="1200" b="0" dirty="0">
                          <a:solidFill>
                            <a:schemeClr val="bg1"/>
                          </a:solidFill>
                          <a:effectLst/>
                          <a:latin typeface="Times New Roman" panose="02020603050405020304" pitchFamily="18" charset="0"/>
                          <a:cs typeface="Times New Roman" panose="02020603050405020304" pitchFamily="18" charset="0"/>
                        </a:rPr>
                        <a:t>Finans ve </a:t>
                      </a:r>
                      <a:r>
                        <a:rPr lang="en-US" sz="1200" b="0" dirty="0" err="1">
                          <a:solidFill>
                            <a:schemeClr val="bg1"/>
                          </a:solidFill>
                          <a:effectLst/>
                          <a:latin typeface="Times New Roman" panose="02020603050405020304" pitchFamily="18" charset="0"/>
                          <a:cs typeface="Times New Roman" panose="02020603050405020304" pitchFamily="18" charset="0"/>
                        </a:rPr>
                        <a:t>Bankacılık</a:t>
                      </a:r>
                      <a:endParaRPr lang="tr-TR" sz="1200" b="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378" marR="49378" marT="0" marB="0"/>
                </a:tc>
                <a:tc>
                  <a:txBody>
                    <a:bodyPr/>
                    <a:lstStyle/>
                    <a:p>
                      <a:pPr algn="ctr">
                        <a:lnSpc>
                          <a:spcPts val="1660"/>
                        </a:lnSpc>
                        <a:spcAft>
                          <a:spcPts val="0"/>
                        </a:spcAft>
                      </a:pPr>
                      <a:r>
                        <a:rPr lang="tr-TR" sz="1200" b="0" dirty="0">
                          <a:solidFill>
                            <a:schemeClr val="tx1"/>
                          </a:solidFill>
                          <a:effectLst/>
                          <a:latin typeface="Times New Roman" panose="02020603050405020304" pitchFamily="18" charset="0"/>
                          <a:ea typeface="+mn-ea"/>
                          <a:cs typeface="Times New Roman" panose="02020603050405020304" pitchFamily="18" charset="0"/>
                        </a:rPr>
                        <a:t>3</a:t>
                      </a:r>
                      <a:endParaRPr lang="tr-TR"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378" marR="49378" marT="0" marB="0">
                    <a:solidFill>
                      <a:schemeClr val="bg1">
                        <a:lumMod val="95000"/>
                      </a:schemeClr>
                    </a:solidFill>
                  </a:tcPr>
                </a:tc>
                <a:tc>
                  <a:txBody>
                    <a:bodyPr/>
                    <a:lstStyle/>
                    <a:p>
                      <a:pPr algn="ctr">
                        <a:lnSpc>
                          <a:spcPts val="1660"/>
                        </a:lnSpc>
                        <a:spcAft>
                          <a:spcPts val="0"/>
                        </a:spcAft>
                      </a:pPr>
                      <a:r>
                        <a:rPr lang="en-US" sz="1200" b="0" dirty="0">
                          <a:solidFill>
                            <a:schemeClr val="tx1"/>
                          </a:solidFill>
                          <a:effectLst/>
                          <a:latin typeface="Times New Roman" panose="02020603050405020304" pitchFamily="18" charset="0"/>
                          <a:cs typeface="Times New Roman" panose="02020603050405020304" pitchFamily="18" charset="0"/>
                        </a:rPr>
                        <a:t>--</a:t>
                      </a:r>
                      <a:endParaRPr lang="tr-TR"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378" marR="49378" marT="0" marB="0">
                    <a:solidFill>
                      <a:schemeClr val="bg1">
                        <a:lumMod val="95000"/>
                      </a:schemeClr>
                    </a:solidFill>
                  </a:tcPr>
                </a:tc>
                <a:tc>
                  <a:txBody>
                    <a:bodyPr/>
                    <a:lstStyle/>
                    <a:p>
                      <a:pPr algn="ctr">
                        <a:lnSpc>
                          <a:spcPts val="1660"/>
                        </a:lnSpc>
                        <a:spcAft>
                          <a:spcPts val="0"/>
                        </a:spcAft>
                      </a:pPr>
                      <a:r>
                        <a:rPr lang="tr-TR"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a:t>
                      </a:r>
                    </a:p>
                  </a:txBody>
                  <a:tcPr marL="49378" marR="49378" marT="0" marB="0">
                    <a:solidFill>
                      <a:schemeClr val="bg1">
                        <a:lumMod val="95000"/>
                      </a:schemeClr>
                    </a:solidFill>
                  </a:tcPr>
                </a:tc>
                <a:extLst>
                  <a:ext uri="{0D108BD9-81ED-4DB2-BD59-A6C34878D82A}">
                    <a16:rowId xmlns:a16="http://schemas.microsoft.com/office/drawing/2014/main" val="1419541392"/>
                  </a:ext>
                </a:extLst>
              </a:tr>
              <a:tr h="238210">
                <a:tc>
                  <a:txBody>
                    <a:bodyPr/>
                    <a:lstStyle/>
                    <a:p>
                      <a:pPr>
                        <a:lnSpc>
                          <a:spcPts val="1660"/>
                        </a:lnSpc>
                        <a:spcAft>
                          <a:spcPts val="0"/>
                        </a:spcAft>
                      </a:pPr>
                      <a:r>
                        <a:rPr lang="en-US" sz="1200" b="0" dirty="0" err="1">
                          <a:solidFill>
                            <a:schemeClr val="bg1"/>
                          </a:solidFill>
                          <a:effectLst/>
                          <a:latin typeface="Times New Roman" panose="02020603050405020304" pitchFamily="18" charset="0"/>
                          <a:cs typeface="Times New Roman" panose="02020603050405020304" pitchFamily="18" charset="0"/>
                        </a:rPr>
                        <a:t>İktisat</a:t>
                      </a:r>
                      <a:endParaRPr lang="tr-TR" sz="1200" b="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378" marR="49378" marT="0" marB="0"/>
                </a:tc>
                <a:tc>
                  <a:txBody>
                    <a:bodyPr/>
                    <a:lstStyle/>
                    <a:p>
                      <a:pPr algn="ctr">
                        <a:lnSpc>
                          <a:spcPts val="1660"/>
                        </a:lnSpc>
                        <a:spcAft>
                          <a:spcPts val="0"/>
                        </a:spcAft>
                      </a:pPr>
                      <a:r>
                        <a:rPr lang="tr-TR" sz="1200" dirty="0">
                          <a:solidFill>
                            <a:schemeClr val="tx1"/>
                          </a:solidFill>
                          <a:effectLst/>
                          <a:latin typeface="Times New Roman" panose="02020603050405020304" pitchFamily="18" charset="0"/>
                          <a:ea typeface="+mn-ea"/>
                          <a:cs typeface="Times New Roman" panose="02020603050405020304" pitchFamily="18" charset="0"/>
                        </a:rPr>
                        <a:t>2</a:t>
                      </a:r>
                      <a:endPar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378" marR="49378" marT="0" marB="0"/>
                </a:tc>
                <a:tc>
                  <a:txBody>
                    <a:bodyPr/>
                    <a:lstStyle/>
                    <a:p>
                      <a:pPr algn="ctr">
                        <a:lnSpc>
                          <a:spcPts val="1660"/>
                        </a:lnSpc>
                        <a:spcAft>
                          <a:spcPts val="0"/>
                        </a:spcAft>
                      </a:pPr>
                      <a:r>
                        <a:rPr lang="en-US" sz="1200">
                          <a:solidFill>
                            <a:schemeClr val="tx1"/>
                          </a:solidFill>
                          <a:effectLst/>
                          <a:latin typeface="Times New Roman" panose="02020603050405020304" pitchFamily="18" charset="0"/>
                          <a:cs typeface="Times New Roman" panose="02020603050405020304" pitchFamily="18" charset="0"/>
                        </a:rPr>
                        <a:t>--</a:t>
                      </a:r>
                      <a:endParaRPr lang="tr-TR"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378" marR="49378" marT="0" marB="0"/>
                </a:tc>
                <a:tc>
                  <a:txBody>
                    <a:bodyPr/>
                    <a:lstStyle/>
                    <a:p>
                      <a:pPr algn="ctr">
                        <a:lnSpc>
                          <a:spcPts val="1660"/>
                        </a:lnSpc>
                        <a:spcAft>
                          <a:spcPts val="0"/>
                        </a:spcAft>
                      </a:pPr>
                      <a:r>
                        <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a:t>
                      </a:r>
                    </a:p>
                  </a:txBody>
                  <a:tcPr marL="49378" marR="49378" marT="0" marB="0"/>
                </a:tc>
                <a:extLst>
                  <a:ext uri="{0D108BD9-81ED-4DB2-BD59-A6C34878D82A}">
                    <a16:rowId xmlns:a16="http://schemas.microsoft.com/office/drawing/2014/main" val="2382673432"/>
                  </a:ext>
                </a:extLst>
              </a:tr>
              <a:tr h="238210">
                <a:tc>
                  <a:txBody>
                    <a:bodyPr/>
                    <a:lstStyle/>
                    <a:p>
                      <a:pPr>
                        <a:lnSpc>
                          <a:spcPts val="1660"/>
                        </a:lnSpc>
                        <a:spcAft>
                          <a:spcPts val="0"/>
                        </a:spcAft>
                      </a:pPr>
                      <a:r>
                        <a:rPr lang="en-US" sz="1200" b="0" dirty="0">
                          <a:solidFill>
                            <a:schemeClr val="bg1"/>
                          </a:solidFill>
                          <a:effectLst/>
                          <a:latin typeface="Times New Roman" panose="02020603050405020304" pitchFamily="18" charset="0"/>
                          <a:cs typeface="Times New Roman" panose="02020603050405020304" pitchFamily="18" charset="0"/>
                        </a:rPr>
                        <a:t>Kamu </a:t>
                      </a:r>
                      <a:r>
                        <a:rPr lang="en-US" sz="1200" b="0" dirty="0" err="1">
                          <a:solidFill>
                            <a:schemeClr val="bg1"/>
                          </a:solidFill>
                          <a:effectLst/>
                          <a:latin typeface="Times New Roman" panose="02020603050405020304" pitchFamily="18" charset="0"/>
                          <a:cs typeface="Times New Roman" panose="02020603050405020304" pitchFamily="18" charset="0"/>
                        </a:rPr>
                        <a:t>Yönetimi</a:t>
                      </a:r>
                      <a:endParaRPr lang="tr-TR" sz="1200" b="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378" marR="49378" marT="0" marB="0"/>
                </a:tc>
                <a:tc>
                  <a:txBody>
                    <a:bodyPr/>
                    <a:lstStyle/>
                    <a:p>
                      <a:pPr algn="ctr">
                        <a:lnSpc>
                          <a:spcPts val="1660"/>
                        </a:lnSpc>
                        <a:spcAft>
                          <a:spcPts val="0"/>
                        </a:spcAft>
                      </a:pPr>
                      <a:r>
                        <a:rPr lang="tr-TR" sz="1200" dirty="0">
                          <a:solidFill>
                            <a:schemeClr val="tx1"/>
                          </a:solidFill>
                          <a:effectLst/>
                          <a:latin typeface="Times New Roman" panose="02020603050405020304" pitchFamily="18" charset="0"/>
                          <a:ea typeface="+mn-ea"/>
                          <a:cs typeface="Times New Roman" panose="02020603050405020304" pitchFamily="18" charset="0"/>
                        </a:rPr>
                        <a:t>5</a:t>
                      </a:r>
                      <a:endPar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378" marR="49378" marT="0" marB="0"/>
                </a:tc>
                <a:tc>
                  <a:txBody>
                    <a:bodyPr/>
                    <a:lstStyle/>
                    <a:p>
                      <a:pPr algn="ctr">
                        <a:lnSpc>
                          <a:spcPts val="1660"/>
                        </a:lnSpc>
                        <a:spcAft>
                          <a:spcPts val="0"/>
                        </a:spcAft>
                      </a:pPr>
                      <a:r>
                        <a:rPr lang="tr-TR" sz="1200" dirty="0">
                          <a:solidFill>
                            <a:schemeClr val="tx1"/>
                          </a:solidFill>
                          <a:effectLst/>
                          <a:latin typeface="Times New Roman" panose="02020603050405020304" pitchFamily="18" charset="0"/>
                          <a:ea typeface="+mn-ea"/>
                          <a:cs typeface="Times New Roman" panose="02020603050405020304" pitchFamily="18" charset="0"/>
                        </a:rPr>
                        <a:t>--</a:t>
                      </a:r>
                      <a:endPar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378" marR="49378" marT="0" marB="0"/>
                </a:tc>
                <a:tc>
                  <a:txBody>
                    <a:bodyPr/>
                    <a:lstStyle/>
                    <a:p>
                      <a:pPr algn="ctr">
                        <a:lnSpc>
                          <a:spcPts val="1660"/>
                        </a:lnSpc>
                        <a:spcAft>
                          <a:spcPts val="0"/>
                        </a:spcAft>
                      </a:pPr>
                      <a:r>
                        <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5</a:t>
                      </a:r>
                    </a:p>
                  </a:txBody>
                  <a:tcPr marL="49378" marR="49378" marT="0" marB="0"/>
                </a:tc>
                <a:extLst>
                  <a:ext uri="{0D108BD9-81ED-4DB2-BD59-A6C34878D82A}">
                    <a16:rowId xmlns:a16="http://schemas.microsoft.com/office/drawing/2014/main" val="87479262"/>
                  </a:ext>
                </a:extLst>
              </a:tr>
              <a:tr h="238210">
                <a:tc>
                  <a:txBody>
                    <a:bodyPr/>
                    <a:lstStyle/>
                    <a:p>
                      <a:pPr>
                        <a:lnSpc>
                          <a:spcPts val="1660"/>
                        </a:lnSpc>
                        <a:spcAft>
                          <a:spcPts val="0"/>
                        </a:spcAft>
                      </a:pPr>
                      <a:r>
                        <a:rPr lang="en-US" sz="1200" b="0" dirty="0" err="1">
                          <a:solidFill>
                            <a:schemeClr val="bg1"/>
                          </a:solidFill>
                          <a:effectLst/>
                          <a:latin typeface="Times New Roman" panose="02020603050405020304" pitchFamily="18" charset="0"/>
                          <a:cs typeface="Times New Roman" panose="02020603050405020304" pitchFamily="18" charset="0"/>
                        </a:rPr>
                        <a:t>Maliye</a:t>
                      </a:r>
                      <a:endParaRPr lang="tr-TR" sz="1200" b="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378" marR="49378" marT="0" marB="0"/>
                </a:tc>
                <a:tc>
                  <a:txBody>
                    <a:bodyPr/>
                    <a:lstStyle/>
                    <a:p>
                      <a:pPr algn="ctr">
                        <a:lnSpc>
                          <a:spcPts val="1660"/>
                        </a:lnSpc>
                        <a:spcAft>
                          <a:spcPts val="0"/>
                        </a:spcAft>
                      </a:pPr>
                      <a:r>
                        <a:rPr lang="tr-TR" sz="1200" dirty="0">
                          <a:solidFill>
                            <a:schemeClr val="tx1"/>
                          </a:solidFill>
                          <a:effectLst/>
                          <a:latin typeface="Times New Roman" panose="02020603050405020304" pitchFamily="18" charset="0"/>
                          <a:ea typeface="+mn-ea"/>
                          <a:cs typeface="Times New Roman" panose="02020603050405020304" pitchFamily="18" charset="0"/>
                        </a:rPr>
                        <a:t>1</a:t>
                      </a:r>
                      <a:endPar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378" marR="49378" marT="0" marB="0"/>
                </a:tc>
                <a:tc>
                  <a:txBody>
                    <a:bodyPr/>
                    <a:lstStyle/>
                    <a:p>
                      <a:pPr algn="ctr">
                        <a:lnSpc>
                          <a:spcPts val="1660"/>
                        </a:lnSpc>
                        <a:spcAft>
                          <a:spcPts val="0"/>
                        </a:spcAft>
                      </a:pPr>
                      <a:r>
                        <a:rPr lang="tr-TR" sz="1200" dirty="0">
                          <a:solidFill>
                            <a:schemeClr val="tx1"/>
                          </a:solidFill>
                          <a:effectLst/>
                          <a:latin typeface="Times New Roman" panose="02020603050405020304" pitchFamily="18" charset="0"/>
                          <a:ea typeface="+mn-ea"/>
                          <a:cs typeface="Times New Roman" panose="02020603050405020304" pitchFamily="18" charset="0"/>
                        </a:rPr>
                        <a:t>--</a:t>
                      </a:r>
                      <a:endPar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378" marR="49378" marT="0" marB="0"/>
                </a:tc>
                <a:tc>
                  <a:txBody>
                    <a:bodyPr/>
                    <a:lstStyle/>
                    <a:p>
                      <a:pPr algn="ctr">
                        <a:lnSpc>
                          <a:spcPts val="1660"/>
                        </a:lnSpc>
                        <a:spcAft>
                          <a:spcPts val="0"/>
                        </a:spcAft>
                      </a:pPr>
                      <a:r>
                        <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a:t>
                      </a:r>
                    </a:p>
                  </a:txBody>
                  <a:tcPr marL="49378" marR="49378" marT="0" marB="0"/>
                </a:tc>
                <a:extLst>
                  <a:ext uri="{0D108BD9-81ED-4DB2-BD59-A6C34878D82A}">
                    <a16:rowId xmlns:a16="http://schemas.microsoft.com/office/drawing/2014/main" val="2445921814"/>
                  </a:ext>
                </a:extLst>
              </a:tr>
              <a:tr h="238210">
                <a:tc>
                  <a:txBody>
                    <a:bodyPr/>
                    <a:lstStyle/>
                    <a:p>
                      <a:pPr>
                        <a:lnSpc>
                          <a:spcPts val="1660"/>
                        </a:lnSpc>
                        <a:spcAft>
                          <a:spcPts val="0"/>
                        </a:spcAft>
                      </a:pPr>
                      <a:r>
                        <a:rPr lang="en-US" sz="1200" b="0" dirty="0" err="1">
                          <a:solidFill>
                            <a:schemeClr val="bg1"/>
                          </a:solidFill>
                          <a:effectLst/>
                          <a:latin typeface="Times New Roman" panose="02020603050405020304" pitchFamily="18" charset="0"/>
                          <a:cs typeface="Times New Roman" panose="02020603050405020304" pitchFamily="18" charset="0"/>
                        </a:rPr>
                        <a:t>Uluslararası</a:t>
                      </a:r>
                      <a:r>
                        <a:rPr lang="en-US" sz="1200" b="0" dirty="0">
                          <a:solidFill>
                            <a:schemeClr val="bg1"/>
                          </a:solidFill>
                          <a:effectLst/>
                          <a:latin typeface="Times New Roman" panose="02020603050405020304" pitchFamily="18" charset="0"/>
                          <a:cs typeface="Times New Roman" panose="02020603050405020304" pitchFamily="18" charset="0"/>
                        </a:rPr>
                        <a:t> </a:t>
                      </a:r>
                      <a:r>
                        <a:rPr lang="en-US" sz="1200" b="0" dirty="0" err="1">
                          <a:solidFill>
                            <a:schemeClr val="bg1"/>
                          </a:solidFill>
                          <a:effectLst/>
                          <a:latin typeface="Times New Roman" panose="02020603050405020304" pitchFamily="18" charset="0"/>
                          <a:cs typeface="Times New Roman" panose="02020603050405020304" pitchFamily="18" charset="0"/>
                        </a:rPr>
                        <a:t>Ticaret</a:t>
                      </a:r>
                      <a:r>
                        <a:rPr lang="en-US" sz="1200" b="0" dirty="0">
                          <a:solidFill>
                            <a:schemeClr val="bg1"/>
                          </a:solidFill>
                          <a:effectLst/>
                          <a:latin typeface="Times New Roman" panose="02020603050405020304" pitchFamily="18" charset="0"/>
                          <a:cs typeface="Times New Roman" panose="02020603050405020304" pitchFamily="18" charset="0"/>
                        </a:rPr>
                        <a:t> </a:t>
                      </a:r>
                      <a:r>
                        <a:rPr lang="en-US" sz="1200" b="0" dirty="0" err="1">
                          <a:solidFill>
                            <a:schemeClr val="bg1"/>
                          </a:solidFill>
                          <a:effectLst/>
                          <a:latin typeface="Times New Roman" panose="02020603050405020304" pitchFamily="18" charset="0"/>
                          <a:cs typeface="Times New Roman" panose="02020603050405020304" pitchFamily="18" charset="0"/>
                        </a:rPr>
                        <a:t>ve</a:t>
                      </a:r>
                      <a:r>
                        <a:rPr lang="en-US" sz="1200" b="0" dirty="0">
                          <a:solidFill>
                            <a:schemeClr val="bg1"/>
                          </a:solidFill>
                          <a:effectLst/>
                          <a:latin typeface="Times New Roman" panose="02020603050405020304" pitchFamily="18" charset="0"/>
                          <a:cs typeface="Times New Roman" panose="02020603050405020304" pitchFamily="18" charset="0"/>
                        </a:rPr>
                        <a:t> </a:t>
                      </a:r>
                      <a:r>
                        <a:rPr lang="en-US" sz="1200" b="0" dirty="0" err="1">
                          <a:solidFill>
                            <a:schemeClr val="bg1"/>
                          </a:solidFill>
                          <a:effectLst/>
                          <a:latin typeface="Times New Roman" panose="02020603050405020304" pitchFamily="18" charset="0"/>
                          <a:cs typeface="Times New Roman" panose="02020603050405020304" pitchFamily="18" charset="0"/>
                        </a:rPr>
                        <a:t>Lojistik</a:t>
                      </a:r>
                      <a:endParaRPr lang="tr-TR" sz="1200" b="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378" marR="49378" marT="0" marB="0"/>
                </a:tc>
                <a:tc>
                  <a:txBody>
                    <a:bodyPr/>
                    <a:lstStyle/>
                    <a:p>
                      <a:pPr algn="ctr">
                        <a:lnSpc>
                          <a:spcPts val="1660"/>
                        </a:lnSpc>
                        <a:spcAft>
                          <a:spcPts val="0"/>
                        </a:spcAft>
                      </a:pPr>
                      <a:r>
                        <a:rPr lang="tr-TR" sz="1200" dirty="0" smtClean="0">
                          <a:solidFill>
                            <a:schemeClr val="tx1"/>
                          </a:solidFill>
                          <a:effectLst/>
                          <a:latin typeface="Times New Roman" panose="02020603050405020304" pitchFamily="18" charset="0"/>
                          <a:ea typeface="+mn-ea"/>
                          <a:cs typeface="Times New Roman" panose="02020603050405020304" pitchFamily="18" charset="0"/>
                        </a:rPr>
                        <a:t>9</a:t>
                      </a:r>
                      <a:endPar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378" marR="49378" marT="0" marB="0"/>
                </a:tc>
                <a:tc>
                  <a:txBody>
                    <a:bodyPr/>
                    <a:lstStyle/>
                    <a:p>
                      <a:pPr algn="ctr">
                        <a:lnSpc>
                          <a:spcPts val="1660"/>
                        </a:lnSpc>
                        <a:spcAft>
                          <a:spcPts val="0"/>
                        </a:spcAft>
                      </a:pPr>
                      <a:r>
                        <a:rPr lang="en-US" sz="1200">
                          <a:solidFill>
                            <a:schemeClr val="tx1"/>
                          </a:solidFill>
                          <a:effectLst/>
                          <a:latin typeface="Times New Roman" panose="02020603050405020304" pitchFamily="18" charset="0"/>
                          <a:cs typeface="Times New Roman" panose="02020603050405020304" pitchFamily="18" charset="0"/>
                        </a:rPr>
                        <a:t>--</a:t>
                      </a:r>
                      <a:endParaRPr lang="tr-TR"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378" marR="49378" marT="0" marB="0"/>
                </a:tc>
                <a:tc>
                  <a:txBody>
                    <a:bodyPr/>
                    <a:lstStyle/>
                    <a:p>
                      <a:pPr algn="ctr">
                        <a:lnSpc>
                          <a:spcPts val="1660"/>
                        </a:lnSpc>
                        <a:spcAft>
                          <a:spcPts val="0"/>
                        </a:spcAft>
                      </a:pPr>
                      <a:r>
                        <a:rPr lang="tr-TR" sz="12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9</a:t>
                      </a:r>
                      <a:endPar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378" marR="49378" marT="0" marB="0"/>
                </a:tc>
                <a:extLst>
                  <a:ext uri="{0D108BD9-81ED-4DB2-BD59-A6C34878D82A}">
                    <a16:rowId xmlns:a16="http://schemas.microsoft.com/office/drawing/2014/main" val="1006644275"/>
                  </a:ext>
                </a:extLst>
              </a:tr>
              <a:tr h="238210">
                <a:tc>
                  <a:txBody>
                    <a:bodyPr/>
                    <a:lstStyle/>
                    <a:p>
                      <a:pPr>
                        <a:lnSpc>
                          <a:spcPts val="1660"/>
                        </a:lnSpc>
                        <a:spcAft>
                          <a:spcPts val="0"/>
                        </a:spcAft>
                      </a:pPr>
                      <a:r>
                        <a:rPr lang="tr-TR" sz="1200" b="0" kern="1200" dirty="0" smtClean="0">
                          <a:solidFill>
                            <a:schemeClr val="bg1"/>
                          </a:solidFill>
                          <a:effectLst/>
                          <a:latin typeface="Times New Roman" panose="02020603050405020304" pitchFamily="18" charset="0"/>
                          <a:ea typeface="+mn-ea"/>
                          <a:cs typeface="Times New Roman" panose="02020603050405020304" pitchFamily="18" charset="0"/>
                        </a:rPr>
                        <a:t>Bilişim Sistemleri</a:t>
                      </a:r>
                      <a:endParaRPr lang="tr-TR" sz="1200" b="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378" marR="49378" marT="0" marB="0"/>
                </a:tc>
                <a:tc>
                  <a:txBody>
                    <a:bodyPr/>
                    <a:lstStyle/>
                    <a:p>
                      <a:pPr algn="ctr">
                        <a:lnSpc>
                          <a:spcPts val="1660"/>
                        </a:lnSpc>
                        <a:spcAft>
                          <a:spcPts val="0"/>
                        </a:spcAft>
                      </a:pPr>
                      <a:r>
                        <a:rPr lang="tr-TR" sz="12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a:t>
                      </a:r>
                      <a:endPar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378" marR="49378" marT="0" marB="0"/>
                </a:tc>
                <a:tc>
                  <a:txBody>
                    <a:bodyPr/>
                    <a:lstStyle/>
                    <a:p>
                      <a:pPr algn="ctr">
                        <a:lnSpc>
                          <a:spcPts val="1660"/>
                        </a:lnSpc>
                        <a:spcAft>
                          <a:spcPts val="0"/>
                        </a:spcAft>
                      </a:pPr>
                      <a:r>
                        <a:rPr lang="tr-TR" sz="12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378" marR="49378" marT="0" marB="0"/>
                </a:tc>
                <a:tc>
                  <a:txBody>
                    <a:bodyPr/>
                    <a:lstStyle/>
                    <a:p>
                      <a:pPr algn="ctr">
                        <a:lnSpc>
                          <a:spcPts val="1660"/>
                        </a:lnSpc>
                        <a:spcAft>
                          <a:spcPts val="0"/>
                        </a:spcAft>
                      </a:pPr>
                      <a:r>
                        <a:rPr lang="tr-TR" sz="12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a:t>
                      </a:r>
                      <a:endPar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378" marR="49378" marT="0" marB="0"/>
                </a:tc>
                <a:extLst>
                  <a:ext uri="{0D108BD9-81ED-4DB2-BD59-A6C34878D82A}">
                    <a16:rowId xmlns:a16="http://schemas.microsoft.com/office/drawing/2014/main" val="1893551442"/>
                  </a:ext>
                </a:extLst>
              </a:tr>
              <a:tr h="238210">
                <a:tc>
                  <a:txBody>
                    <a:bodyPr/>
                    <a:lstStyle/>
                    <a:p>
                      <a:pPr>
                        <a:lnSpc>
                          <a:spcPts val="1660"/>
                        </a:lnSpc>
                        <a:spcAft>
                          <a:spcPts val="0"/>
                        </a:spcAft>
                      </a:pPr>
                      <a:r>
                        <a:rPr lang="en-US" sz="1200" b="0" dirty="0" err="1">
                          <a:solidFill>
                            <a:schemeClr val="bg1"/>
                          </a:solidFill>
                          <a:effectLst/>
                          <a:latin typeface="Times New Roman" panose="02020603050405020304" pitchFamily="18" charset="0"/>
                          <a:cs typeface="Times New Roman" panose="02020603050405020304" pitchFamily="18" charset="0"/>
                        </a:rPr>
                        <a:t>Mimarlık</a:t>
                      </a:r>
                      <a:r>
                        <a:rPr lang="en-US" sz="1200" b="0" dirty="0">
                          <a:solidFill>
                            <a:schemeClr val="bg1"/>
                          </a:solidFill>
                          <a:effectLst/>
                          <a:latin typeface="Times New Roman" panose="02020603050405020304" pitchFamily="18" charset="0"/>
                          <a:cs typeface="Times New Roman" panose="02020603050405020304" pitchFamily="18" charset="0"/>
                        </a:rPr>
                        <a:t> </a:t>
                      </a:r>
                      <a:endParaRPr lang="tr-TR" sz="1200" b="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378" marR="49378" marT="0" marB="0"/>
                </a:tc>
                <a:tc>
                  <a:txBody>
                    <a:bodyPr/>
                    <a:lstStyle/>
                    <a:p>
                      <a:pPr algn="ctr">
                        <a:lnSpc>
                          <a:spcPts val="1660"/>
                        </a:lnSpc>
                        <a:spcAft>
                          <a:spcPts val="0"/>
                        </a:spcAft>
                      </a:pPr>
                      <a:r>
                        <a:rPr lang="tr-TR" sz="1200" dirty="0">
                          <a:solidFill>
                            <a:schemeClr val="tx1"/>
                          </a:solidFill>
                          <a:effectLst/>
                          <a:latin typeface="Times New Roman" panose="02020603050405020304" pitchFamily="18" charset="0"/>
                          <a:ea typeface="+mn-ea"/>
                          <a:cs typeface="Times New Roman" panose="02020603050405020304" pitchFamily="18" charset="0"/>
                        </a:rPr>
                        <a:t>--</a:t>
                      </a:r>
                      <a:endPar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378" marR="49378" marT="0" marB="0"/>
                </a:tc>
                <a:tc>
                  <a:txBody>
                    <a:bodyPr/>
                    <a:lstStyle/>
                    <a:p>
                      <a:pPr algn="ctr">
                        <a:lnSpc>
                          <a:spcPts val="1660"/>
                        </a:lnSpc>
                        <a:spcAft>
                          <a:spcPts val="0"/>
                        </a:spcAft>
                      </a:pPr>
                      <a:r>
                        <a:rPr lang="tr-TR" sz="1200" dirty="0">
                          <a:solidFill>
                            <a:schemeClr val="tx1"/>
                          </a:solidFill>
                          <a:effectLst/>
                          <a:latin typeface="Times New Roman" panose="02020603050405020304" pitchFamily="18" charset="0"/>
                          <a:cs typeface="Times New Roman" panose="02020603050405020304" pitchFamily="18" charset="0"/>
                        </a:rPr>
                        <a:t>-</a:t>
                      </a:r>
                      <a:r>
                        <a:rPr lang="en-US" sz="1200" dirty="0">
                          <a:solidFill>
                            <a:schemeClr val="tx1"/>
                          </a:solidFill>
                          <a:effectLst/>
                          <a:latin typeface="Times New Roman" panose="02020603050405020304" pitchFamily="18" charset="0"/>
                          <a:cs typeface="Times New Roman" panose="02020603050405020304" pitchFamily="18" charset="0"/>
                        </a:rPr>
                        <a:t>-</a:t>
                      </a:r>
                      <a:endPar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378" marR="49378" marT="0" marB="0"/>
                </a:tc>
                <a:tc>
                  <a:txBody>
                    <a:bodyPr/>
                    <a:lstStyle/>
                    <a:p>
                      <a:pPr algn="ctr">
                        <a:lnSpc>
                          <a:spcPts val="1660"/>
                        </a:lnSpc>
                        <a:spcAft>
                          <a:spcPts val="0"/>
                        </a:spcAft>
                      </a:pPr>
                      <a:r>
                        <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49378" marR="49378" marT="0" marB="0"/>
                </a:tc>
                <a:extLst>
                  <a:ext uri="{0D108BD9-81ED-4DB2-BD59-A6C34878D82A}">
                    <a16:rowId xmlns:a16="http://schemas.microsoft.com/office/drawing/2014/main" val="1119490585"/>
                  </a:ext>
                </a:extLst>
              </a:tr>
              <a:tr h="238210">
                <a:tc>
                  <a:txBody>
                    <a:bodyPr/>
                    <a:lstStyle/>
                    <a:p>
                      <a:pPr>
                        <a:lnSpc>
                          <a:spcPts val="1660"/>
                        </a:lnSpc>
                        <a:spcAft>
                          <a:spcPts val="0"/>
                        </a:spcAft>
                      </a:pPr>
                      <a:r>
                        <a:rPr lang="tr-TR" sz="1200" b="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Peyzaj Mimarlığı</a:t>
                      </a:r>
                    </a:p>
                  </a:txBody>
                  <a:tcPr marL="49378" marR="49378" marT="0" marB="0"/>
                </a:tc>
                <a:tc>
                  <a:txBody>
                    <a:bodyPr/>
                    <a:lstStyle/>
                    <a:p>
                      <a:pPr algn="ctr">
                        <a:lnSpc>
                          <a:spcPts val="1660"/>
                        </a:lnSpc>
                        <a:spcAft>
                          <a:spcPts val="0"/>
                        </a:spcAft>
                      </a:pPr>
                      <a:r>
                        <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a:t>
                      </a:r>
                    </a:p>
                  </a:txBody>
                  <a:tcPr marL="49378" marR="49378" marT="0" marB="0"/>
                </a:tc>
                <a:tc>
                  <a:txBody>
                    <a:bodyPr/>
                    <a:lstStyle/>
                    <a:p>
                      <a:pPr algn="ctr">
                        <a:lnSpc>
                          <a:spcPts val="1660"/>
                        </a:lnSpc>
                        <a:spcAft>
                          <a:spcPts val="0"/>
                        </a:spcAft>
                      </a:pPr>
                      <a:r>
                        <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49378" marR="49378" marT="0" marB="0"/>
                </a:tc>
                <a:tc>
                  <a:txBody>
                    <a:bodyPr/>
                    <a:lstStyle/>
                    <a:p>
                      <a:pPr algn="ctr">
                        <a:lnSpc>
                          <a:spcPts val="1660"/>
                        </a:lnSpc>
                        <a:spcAft>
                          <a:spcPts val="0"/>
                        </a:spcAft>
                      </a:pPr>
                      <a:r>
                        <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a:t>
                      </a:r>
                    </a:p>
                  </a:txBody>
                  <a:tcPr marL="49378" marR="49378" marT="0" marB="0"/>
                </a:tc>
                <a:extLst>
                  <a:ext uri="{0D108BD9-81ED-4DB2-BD59-A6C34878D82A}">
                    <a16:rowId xmlns:a16="http://schemas.microsoft.com/office/drawing/2014/main" val="1401073135"/>
                  </a:ext>
                </a:extLst>
              </a:tr>
              <a:tr h="238210">
                <a:tc>
                  <a:txBody>
                    <a:bodyPr/>
                    <a:lstStyle/>
                    <a:p>
                      <a:pPr>
                        <a:lnSpc>
                          <a:spcPts val="1660"/>
                        </a:lnSpc>
                        <a:spcAft>
                          <a:spcPts val="0"/>
                        </a:spcAft>
                      </a:pPr>
                      <a:r>
                        <a:rPr lang="tr-TR" sz="1200" b="0" dirty="0">
                          <a:solidFill>
                            <a:schemeClr val="bg1"/>
                          </a:solidFill>
                          <a:effectLst/>
                          <a:latin typeface="Times New Roman" panose="02020603050405020304" pitchFamily="18" charset="0"/>
                          <a:ea typeface="+mn-ea"/>
                          <a:cs typeface="Times New Roman" panose="02020603050405020304" pitchFamily="18" charset="0"/>
                        </a:rPr>
                        <a:t>Halkla</a:t>
                      </a:r>
                      <a:r>
                        <a:rPr lang="tr-TR" sz="1200" b="0" baseline="0" dirty="0">
                          <a:solidFill>
                            <a:schemeClr val="bg1"/>
                          </a:solidFill>
                          <a:effectLst/>
                          <a:latin typeface="Times New Roman" panose="02020603050405020304" pitchFamily="18" charset="0"/>
                          <a:ea typeface="+mn-ea"/>
                          <a:cs typeface="Times New Roman" panose="02020603050405020304" pitchFamily="18" charset="0"/>
                        </a:rPr>
                        <a:t> İlişkiler ve Reklamcılık</a:t>
                      </a:r>
                      <a:endParaRPr lang="tr-TR" sz="1200" b="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378" marR="49378" marT="0" marB="0"/>
                </a:tc>
                <a:tc>
                  <a:txBody>
                    <a:bodyPr/>
                    <a:lstStyle/>
                    <a:p>
                      <a:pPr algn="ctr">
                        <a:lnSpc>
                          <a:spcPts val="1660"/>
                        </a:lnSpc>
                        <a:spcAft>
                          <a:spcPts val="0"/>
                        </a:spcAft>
                      </a:pPr>
                      <a:r>
                        <a:rPr lang="tr-TR" sz="1200" dirty="0">
                          <a:solidFill>
                            <a:schemeClr val="tx1"/>
                          </a:solidFill>
                          <a:effectLst/>
                          <a:latin typeface="Times New Roman" panose="02020603050405020304" pitchFamily="18" charset="0"/>
                          <a:ea typeface="+mn-ea"/>
                          <a:cs typeface="Times New Roman" panose="02020603050405020304" pitchFamily="18" charset="0"/>
                        </a:rPr>
                        <a:t>4</a:t>
                      </a:r>
                      <a:endPar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378" marR="49378" marT="0" marB="0"/>
                </a:tc>
                <a:tc>
                  <a:txBody>
                    <a:bodyPr/>
                    <a:lstStyle/>
                    <a:p>
                      <a:pPr algn="ctr">
                        <a:lnSpc>
                          <a:spcPts val="1660"/>
                        </a:lnSpc>
                        <a:spcAft>
                          <a:spcPts val="0"/>
                        </a:spcAft>
                      </a:pPr>
                      <a:r>
                        <a:rPr lang="tr-TR" sz="1200" dirty="0">
                          <a:solidFill>
                            <a:schemeClr val="tx1"/>
                          </a:solidFill>
                          <a:effectLst/>
                          <a:latin typeface="Times New Roman" panose="02020603050405020304" pitchFamily="18" charset="0"/>
                          <a:ea typeface="+mn-ea"/>
                          <a:cs typeface="Times New Roman" panose="02020603050405020304" pitchFamily="18" charset="0"/>
                        </a:rPr>
                        <a:t>--</a:t>
                      </a:r>
                      <a:endPar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378" marR="49378" marT="0" marB="0"/>
                </a:tc>
                <a:tc>
                  <a:txBody>
                    <a:bodyPr/>
                    <a:lstStyle/>
                    <a:p>
                      <a:pPr algn="ctr">
                        <a:lnSpc>
                          <a:spcPts val="1660"/>
                        </a:lnSpc>
                        <a:spcAft>
                          <a:spcPts val="0"/>
                        </a:spcAft>
                      </a:pPr>
                      <a:r>
                        <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a:t>
                      </a:r>
                    </a:p>
                  </a:txBody>
                  <a:tcPr marL="49378" marR="49378" marT="0" marB="0"/>
                </a:tc>
                <a:extLst>
                  <a:ext uri="{0D108BD9-81ED-4DB2-BD59-A6C34878D82A}">
                    <a16:rowId xmlns:a16="http://schemas.microsoft.com/office/drawing/2014/main" val="396973122"/>
                  </a:ext>
                </a:extLst>
              </a:tr>
              <a:tr h="238210">
                <a:tc>
                  <a:txBody>
                    <a:bodyPr/>
                    <a:lstStyle/>
                    <a:p>
                      <a:pPr>
                        <a:lnSpc>
                          <a:spcPts val="1660"/>
                        </a:lnSpc>
                        <a:spcAft>
                          <a:spcPts val="0"/>
                        </a:spcAft>
                      </a:pPr>
                      <a:r>
                        <a:rPr lang="tr-TR" sz="1200" b="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Rehberlik ve Psikolojik Danışmanlık</a:t>
                      </a:r>
                    </a:p>
                  </a:txBody>
                  <a:tcPr marL="49378" marR="49378" marT="0" marB="0"/>
                </a:tc>
                <a:tc>
                  <a:txBody>
                    <a:bodyPr/>
                    <a:lstStyle/>
                    <a:p>
                      <a:pPr algn="ctr">
                        <a:lnSpc>
                          <a:spcPts val="1660"/>
                        </a:lnSpc>
                        <a:spcAft>
                          <a:spcPts val="0"/>
                        </a:spcAft>
                      </a:pPr>
                      <a:r>
                        <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49378" marR="49378" marT="0" marB="0"/>
                </a:tc>
                <a:tc>
                  <a:txBody>
                    <a:bodyPr/>
                    <a:lstStyle/>
                    <a:p>
                      <a:pPr algn="ctr">
                        <a:lnSpc>
                          <a:spcPts val="1660"/>
                        </a:lnSpc>
                        <a:spcAft>
                          <a:spcPts val="0"/>
                        </a:spcAft>
                      </a:pPr>
                      <a:r>
                        <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49378" marR="49378" marT="0" marB="0"/>
                </a:tc>
                <a:tc>
                  <a:txBody>
                    <a:bodyPr/>
                    <a:lstStyle/>
                    <a:p>
                      <a:pPr algn="ctr">
                        <a:lnSpc>
                          <a:spcPts val="1660"/>
                        </a:lnSpc>
                        <a:spcAft>
                          <a:spcPts val="0"/>
                        </a:spcAft>
                      </a:pPr>
                      <a:r>
                        <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49378" marR="49378" marT="0" marB="0"/>
                </a:tc>
                <a:extLst>
                  <a:ext uri="{0D108BD9-81ED-4DB2-BD59-A6C34878D82A}">
                    <a16:rowId xmlns:a16="http://schemas.microsoft.com/office/drawing/2014/main" val="3065862070"/>
                  </a:ext>
                </a:extLst>
              </a:tr>
              <a:tr h="238210">
                <a:tc>
                  <a:txBody>
                    <a:bodyPr/>
                    <a:lstStyle/>
                    <a:p>
                      <a:pPr>
                        <a:lnSpc>
                          <a:spcPts val="1660"/>
                        </a:lnSpc>
                        <a:spcAft>
                          <a:spcPts val="0"/>
                        </a:spcAft>
                      </a:pPr>
                      <a:r>
                        <a:rPr lang="tr-TR" sz="1200" b="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Tekstil ve Moda Tasarımı</a:t>
                      </a:r>
                    </a:p>
                  </a:txBody>
                  <a:tcPr marL="49378" marR="49378" marT="0" marB="0"/>
                </a:tc>
                <a:tc>
                  <a:txBody>
                    <a:bodyPr/>
                    <a:lstStyle/>
                    <a:p>
                      <a:pPr algn="ctr">
                        <a:lnSpc>
                          <a:spcPts val="1660"/>
                        </a:lnSpc>
                        <a:spcAft>
                          <a:spcPts val="0"/>
                        </a:spcAft>
                      </a:pPr>
                      <a:r>
                        <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a:t>
                      </a:r>
                    </a:p>
                  </a:txBody>
                  <a:tcPr marL="49378" marR="49378" marT="0" marB="0"/>
                </a:tc>
                <a:tc>
                  <a:txBody>
                    <a:bodyPr/>
                    <a:lstStyle/>
                    <a:p>
                      <a:pPr algn="ctr">
                        <a:lnSpc>
                          <a:spcPts val="1660"/>
                        </a:lnSpc>
                        <a:spcAft>
                          <a:spcPts val="0"/>
                        </a:spcAft>
                      </a:pPr>
                      <a:r>
                        <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49378" marR="49378" marT="0" marB="0"/>
                </a:tc>
                <a:tc>
                  <a:txBody>
                    <a:bodyPr/>
                    <a:lstStyle/>
                    <a:p>
                      <a:pPr algn="ctr">
                        <a:lnSpc>
                          <a:spcPts val="1660"/>
                        </a:lnSpc>
                        <a:spcAft>
                          <a:spcPts val="0"/>
                        </a:spcAft>
                      </a:pPr>
                      <a:r>
                        <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a:t>
                      </a:r>
                    </a:p>
                  </a:txBody>
                  <a:tcPr marL="49378" marR="49378" marT="0" marB="0"/>
                </a:tc>
                <a:extLst>
                  <a:ext uri="{0D108BD9-81ED-4DB2-BD59-A6C34878D82A}">
                    <a16:rowId xmlns:a16="http://schemas.microsoft.com/office/drawing/2014/main" val="1683093727"/>
                  </a:ext>
                </a:extLst>
              </a:tr>
              <a:tr h="238210">
                <a:tc>
                  <a:txBody>
                    <a:bodyPr/>
                    <a:lstStyle/>
                    <a:p>
                      <a:pPr>
                        <a:lnSpc>
                          <a:spcPts val="1660"/>
                        </a:lnSpc>
                        <a:spcAft>
                          <a:spcPts val="0"/>
                        </a:spcAft>
                      </a:pPr>
                      <a:r>
                        <a:rPr lang="tr-TR" sz="1200" b="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Ebelik</a:t>
                      </a:r>
                    </a:p>
                  </a:txBody>
                  <a:tcPr marL="49378" marR="49378" marT="0" marB="0"/>
                </a:tc>
                <a:tc>
                  <a:txBody>
                    <a:bodyPr/>
                    <a:lstStyle/>
                    <a:p>
                      <a:pPr algn="ctr">
                        <a:lnSpc>
                          <a:spcPts val="1660"/>
                        </a:lnSpc>
                        <a:spcAft>
                          <a:spcPts val="0"/>
                        </a:spcAft>
                      </a:pPr>
                      <a:r>
                        <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49378" marR="49378" marT="0" marB="0"/>
                </a:tc>
                <a:tc>
                  <a:txBody>
                    <a:bodyPr/>
                    <a:lstStyle/>
                    <a:p>
                      <a:pPr algn="ctr">
                        <a:lnSpc>
                          <a:spcPts val="1660"/>
                        </a:lnSpc>
                        <a:spcAft>
                          <a:spcPts val="0"/>
                        </a:spcAft>
                      </a:pPr>
                      <a:r>
                        <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49378" marR="49378" marT="0" marB="0"/>
                </a:tc>
                <a:tc>
                  <a:txBody>
                    <a:bodyPr/>
                    <a:lstStyle/>
                    <a:p>
                      <a:pPr algn="ctr">
                        <a:lnSpc>
                          <a:spcPts val="1660"/>
                        </a:lnSpc>
                        <a:spcAft>
                          <a:spcPts val="0"/>
                        </a:spcAft>
                      </a:pPr>
                      <a:r>
                        <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49378" marR="49378" marT="0" marB="0"/>
                </a:tc>
                <a:extLst>
                  <a:ext uri="{0D108BD9-81ED-4DB2-BD59-A6C34878D82A}">
                    <a16:rowId xmlns:a16="http://schemas.microsoft.com/office/drawing/2014/main" val="1335093830"/>
                  </a:ext>
                </a:extLst>
              </a:tr>
              <a:tr h="238210">
                <a:tc>
                  <a:txBody>
                    <a:bodyPr/>
                    <a:lstStyle/>
                    <a:p>
                      <a:pPr>
                        <a:lnSpc>
                          <a:spcPts val="1660"/>
                        </a:lnSpc>
                        <a:spcAft>
                          <a:spcPts val="0"/>
                        </a:spcAft>
                      </a:pPr>
                      <a:r>
                        <a:rPr lang="tr-TR" sz="1200" b="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Hemşirelik</a:t>
                      </a:r>
                    </a:p>
                  </a:txBody>
                  <a:tcPr marL="49378" marR="49378" marT="0" marB="0"/>
                </a:tc>
                <a:tc>
                  <a:txBody>
                    <a:bodyPr/>
                    <a:lstStyle/>
                    <a:p>
                      <a:pPr algn="ctr">
                        <a:lnSpc>
                          <a:spcPts val="1660"/>
                        </a:lnSpc>
                        <a:spcAft>
                          <a:spcPts val="0"/>
                        </a:spcAft>
                      </a:pPr>
                      <a:r>
                        <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49378" marR="49378" marT="0" marB="0"/>
                </a:tc>
                <a:tc>
                  <a:txBody>
                    <a:bodyPr/>
                    <a:lstStyle/>
                    <a:p>
                      <a:pPr algn="ctr">
                        <a:lnSpc>
                          <a:spcPts val="1660"/>
                        </a:lnSpc>
                        <a:spcAft>
                          <a:spcPts val="0"/>
                        </a:spcAft>
                      </a:pPr>
                      <a:r>
                        <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49378" marR="49378" marT="0" marB="0"/>
                </a:tc>
                <a:tc>
                  <a:txBody>
                    <a:bodyPr/>
                    <a:lstStyle/>
                    <a:p>
                      <a:pPr algn="ctr">
                        <a:lnSpc>
                          <a:spcPts val="1660"/>
                        </a:lnSpc>
                        <a:spcAft>
                          <a:spcPts val="0"/>
                        </a:spcAft>
                      </a:pPr>
                      <a:r>
                        <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49378" marR="49378" marT="0" marB="0"/>
                </a:tc>
                <a:extLst>
                  <a:ext uri="{0D108BD9-81ED-4DB2-BD59-A6C34878D82A}">
                    <a16:rowId xmlns:a16="http://schemas.microsoft.com/office/drawing/2014/main" val="893363421"/>
                  </a:ext>
                </a:extLst>
              </a:tr>
              <a:tr h="238210">
                <a:tc>
                  <a:txBody>
                    <a:bodyPr/>
                    <a:lstStyle/>
                    <a:p>
                      <a:pPr>
                        <a:lnSpc>
                          <a:spcPts val="1660"/>
                        </a:lnSpc>
                        <a:spcAft>
                          <a:spcPts val="0"/>
                        </a:spcAft>
                      </a:pPr>
                      <a:r>
                        <a:rPr lang="tr-TR" sz="1200" b="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Sosyal Hizmet</a:t>
                      </a:r>
                    </a:p>
                  </a:txBody>
                  <a:tcPr marL="49378" marR="49378" marT="0" marB="0"/>
                </a:tc>
                <a:tc>
                  <a:txBody>
                    <a:bodyPr/>
                    <a:lstStyle/>
                    <a:p>
                      <a:pPr algn="ctr">
                        <a:lnSpc>
                          <a:spcPts val="1660"/>
                        </a:lnSpc>
                        <a:spcAft>
                          <a:spcPts val="0"/>
                        </a:spcAft>
                      </a:pPr>
                      <a:r>
                        <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49378" marR="49378" marT="0" marB="0"/>
                </a:tc>
                <a:tc>
                  <a:txBody>
                    <a:bodyPr/>
                    <a:lstStyle/>
                    <a:p>
                      <a:pPr algn="ctr">
                        <a:lnSpc>
                          <a:spcPts val="1660"/>
                        </a:lnSpc>
                        <a:spcAft>
                          <a:spcPts val="0"/>
                        </a:spcAft>
                      </a:pPr>
                      <a:r>
                        <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49378" marR="49378" marT="0" marB="0"/>
                </a:tc>
                <a:tc>
                  <a:txBody>
                    <a:bodyPr/>
                    <a:lstStyle/>
                    <a:p>
                      <a:pPr algn="ctr">
                        <a:lnSpc>
                          <a:spcPts val="1660"/>
                        </a:lnSpc>
                        <a:spcAft>
                          <a:spcPts val="0"/>
                        </a:spcAft>
                      </a:pPr>
                      <a:r>
                        <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49378" marR="49378" marT="0" marB="0"/>
                </a:tc>
                <a:extLst>
                  <a:ext uri="{0D108BD9-81ED-4DB2-BD59-A6C34878D82A}">
                    <a16:rowId xmlns:a16="http://schemas.microsoft.com/office/drawing/2014/main" val="2392109081"/>
                  </a:ext>
                </a:extLst>
              </a:tr>
              <a:tr h="238210">
                <a:tc>
                  <a:txBody>
                    <a:bodyPr/>
                    <a:lstStyle/>
                    <a:p>
                      <a:pPr>
                        <a:lnSpc>
                          <a:spcPts val="1660"/>
                        </a:lnSpc>
                        <a:spcAft>
                          <a:spcPts val="0"/>
                        </a:spcAft>
                      </a:pPr>
                      <a:r>
                        <a:rPr lang="tr-TR" sz="1200" b="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Sağlık Yönetimi</a:t>
                      </a:r>
                    </a:p>
                  </a:txBody>
                  <a:tcPr marL="49378" marR="49378" marT="0" marB="0"/>
                </a:tc>
                <a:tc>
                  <a:txBody>
                    <a:bodyPr/>
                    <a:lstStyle/>
                    <a:p>
                      <a:pPr algn="ctr">
                        <a:lnSpc>
                          <a:spcPts val="1660"/>
                        </a:lnSpc>
                        <a:spcAft>
                          <a:spcPts val="0"/>
                        </a:spcAft>
                      </a:pPr>
                      <a:r>
                        <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49378" marR="49378" marT="0" marB="0"/>
                </a:tc>
                <a:tc>
                  <a:txBody>
                    <a:bodyPr/>
                    <a:lstStyle/>
                    <a:p>
                      <a:pPr algn="ctr">
                        <a:lnSpc>
                          <a:spcPts val="1660"/>
                        </a:lnSpc>
                        <a:spcAft>
                          <a:spcPts val="0"/>
                        </a:spcAft>
                      </a:pPr>
                      <a:r>
                        <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49378" marR="49378" marT="0" marB="0"/>
                </a:tc>
                <a:tc>
                  <a:txBody>
                    <a:bodyPr/>
                    <a:lstStyle/>
                    <a:p>
                      <a:pPr algn="ctr">
                        <a:lnSpc>
                          <a:spcPts val="1660"/>
                        </a:lnSpc>
                        <a:spcAft>
                          <a:spcPts val="0"/>
                        </a:spcAft>
                      </a:pPr>
                      <a:r>
                        <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49378" marR="49378" marT="0" marB="0"/>
                </a:tc>
                <a:extLst>
                  <a:ext uri="{0D108BD9-81ED-4DB2-BD59-A6C34878D82A}">
                    <a16:rowId xmlns:a16="http://schemas.microsoft.com/office/drawing/2014/main" val="3540907581"/>
                  </a:ext>
                </a:extLst>
              </a:tr>
              <a:tr h="238210">
                <a:tc>
                  <a:txBody>
                    <a:bodyPr/>
                    <a:lstStyle/>
                    <a:p>
                      <a:pPr>
                        <a:lnSpc>
                          <a:spcPts val="1660"/>
                        </a:lnSpc>
                        <a:spcAft>
                          <a:spcPts val="0"/>
                        </a:spcAft>
                      </a:pPr>
                      <a:r>
                        <a:rPr lang="tr-TR" sz="1200" b="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Fen Bilimleri Enstitüsü</a:t>
                      </a:r>
                    </a:p>
                  </a:txBody>
                  <a:tcPr marL="49378" marR="49378" marT="0" marB="0"/>
                </a:tc>
                <a:tc>
                  <a:txBody>
                    <a:bodyPr/>
                    <a:lstStyle/>
                    <a:p>
                      <a:pPr algn="ctr">
                        <a:lnSpc>
                          <a:spcPts val="1660"/>
                        </a:lnSpc>
                        <a:spcAft>
                          <a:spcPts val="0"/>
                        </a:spcAft>
                      </a:pPr>
                      <a:r>
                        <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a:t>
                      </a:r>
                    </a:p>
                  </a:txBody>
                  <a:tcPr marL="49378" marR="49378" marT="0" marB="0"/>
                </a:tc>
                <a:tc>
                  <a:txBody>
                    <a:bodyPr/>
                    <a:lstStyle/>
                    <a:p>
                      <a:pPr algn="ctr">
                        <a:lnSpc>
                          <a:spcPts val="1660"/>
                        </a:lnSpc>
                        <a:spcAft>
                          <a:spcPts val="0"/>
                        </a:spcAft>
                      </a:pPr>
                      <a:r>
                        <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49378" marR="49378" marT="0" marB="0"/>
                </a:tc>
                <a:tc>
                  <a:txBody>
                    <a:bodyPr/>
                    <a:lstStyle/>
                    <a:p>
                      <a:pPr algn="ctr">
                        <a:lnSpc>
                          <a:spcPts val="1660"/>
                        </a:lnSpc>
                        <a:spcAft>
                          <a:spcPts val="0"/>
                        </a:spcAft>
                      </a:pPr>
                      <a:r>
                        <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a:t>
                      </a:r>
                    </a:p>
                  </a:txBody>
                  <a:tcPr marL="49378" marR="49378" marT="0" marB="0"/>
                </a:tc>
                <a:extLst>
                  <a:ext uri="{0D108BD9-81ED-4DB2-BD59-A6C34878D82A}">
                    <a16:rowId xmlns:a16="http://schemas.microsoft.com/office/drawing/2014/main" val="314639411"/>
                  </a:ext>
                </a:extLst>
              </a:tr>
              <a:tr h="238210">
                <a:tc>
                  <a:txBody>
                    <a:bodyPr/>
                    <a:lstStyle/>
                    <a:p>
                      <a:pPr marL="0" marR="0" indent="0" algn="l" defTabSz="457200" rtl="0" eaLnBrk="1" fontAlgn="auto" latinLnBrk="0" hangingPunct="1">
                        <a:lnSpc>
                          <a:spcPts val="1660"/>
                        </a:lnSpc>
                        <a:spcBef>
                          <a:spcPts val="0"/>
                        </a:spcBef>
                        <a:spcAft>
                          <a:spcPts val="0"/>
                        </a:spcAft>
                        <a:buClrTx/>
                        <a:buSzTx/>
                        <a:buFontTx/>
                        <a:buNone/>
                        <a:tabLst/>
                        <a:defRPr/>
                      </a:pPr>
                      <a:r>
                        <a:rPr lang="en-US" sz="1200" b="0" i="0" dirty="0" err="1">
                          <a:solidFill>
                            <a:schemeClr val="bg1"/>
                          </a:solidFill>
                          <a:effectLst/>
                          <a:latin typeface="Times New Roman" panose="02020603050405020304" pitchFamily="18" charset="0"/>
                          <a:cs typeface="Times New Roman" panose="02020603050405020304" pitchFamily="18" charset="0"/>
                        </a:rPr>
                        <a:t>İsteğe</a:t>
                      </a:r>
                      <a:r>
                        <a:rPr lang="en-US" sz="1200" b="0" i="0" dirty="0">
                          <a:solidFill>
                            <a:schemeClr val="bg1"/>
                          </a:solidFill>
                          <a:effectLst/>
                          <a:latin typeface="Times New Roman" panose="02020603050405020304" pitchFamily="18" charset="0"/>
                          <a:cs typeface="Times New Roman" panose="02020603050405020304" pitchFamily="18" charset="0"/>
                        </a:rPr>
                        <a:t> </a:t>
                      </a:r>
                      <a:r>
                        <a:rPr lang="en-US" sz="1200" b="0" i="0" dirty="0" err="1">
                          <a:solidFill>
                            <a:schemeClr val="bg1"/>
                          </a:solidFill>
                          <a:effectLst/>
                          <a:latin typeface="Times New Roman" panose="02020603050405020304" pitchFamily="18" charset="0"/>
                          <a:cs typeface="Times New Roman" panose="02020603050405020304" pitchFamily="18" charset="0"/>
                        </a:rPr>
                        <a:t>Bağlı</a:t>
                      </a:r>
                      <a:r>
                        <a:rPr lang="en-US" sz="1200" b="0" i="0" dirty="0">
                          <a:solidFill>
                            <a:schemeClr val="bg1"/>
                          </a:solidFill>
                          <a:effectLst/>
                          <a:latin typeface="Times New Roman" panose="02020603050405020304" pitchFamily="18" charset="0"/>
                          <a:cs typeface="Times New Roman" panose="02020603050405020304" pitchFamily="18" charset="0"/>
                        </a:rPr>
                        <a:t> </a:t>
                      </a:r>
                      <a:r>
                        <a:rPr lang="en-US" sz="1200" b="0" i="0" dirty="0" err="1">
                          <a:solidFill>
                            <a:schemeClr val="bg1"/>
                          </a:solidFill>
                          <a:effectLst/>
                          <a:latin typeface="Times New Roman" panose="02020603050405020304" pitchFamily="18" charset="0"/>
                          <a:cs typeface="Times New Roman" panose="02020603050405020304" pitchFamily="18" charset="0"/>
                        </a:rPr>
                        <a:t>Yabancı</a:t>
                      </a:r>
                      <a:r>
                        <a:rPr lang="en-US" sz="1200" b="0" i="0" dirty="0">
                          <a:solidFill>
                            <a:schemeClr val="bg1"/>
                          </a:solidFill>
                          <a:effectLst/>
                          <a:latin typeface="Times New Roman" panose="02020603050405020304" pitchFamily="18" charset="0"/>
                          <a:cs typeface="Times New Roman" panose="02020603050405020304" pitchFamily="18" charset="0"/>
                        </a:rPr>
                        <a:t> </a:t>
                      </a:r>
                      <a:r>
                        <a:rPr lang="en-US" sz="1200" b="0" i="0" dirty="0" err="1">
                          <a:solidFill>
                            <a:schemeClr val="bg1"/>
                          </a:solidFill>
                          <a:effectLst/>
                          <a:latin typeface="Times New Roman" panose="02020603050405020304" pitchFamily="18" charset="0"/>
                          <a:cs typeface="Times New Roman" panose="02020603050405020304" pitchFamily="18" charset="0"/>
                        </a:rPr>
                        <a:t>Dil</a:t>
                      </a:r>
                      <a:r>
                        <a:rPr lang="en-US" sz="1200" b="0" i="0" dirty="0">
                          <a:solidFill>
                            <a:schemeClr val="bg1"/>
                          </a:solidFill>
                          <a:effectLst/>
                          <a:latin typeface="Times New Roman" panose="02020603050405020304" pitchFamily="18" charset="0"/>
                          <a:cs typeface="Times New Roman" panose="02020603050405020304" pitchFamily="18" charset="0"/>
                        </a:rPr>
                        <a:t> </a:t>
                      </a:r>
                      <a:r>
                        <a:rPr lang="en-US" sz="1200" b="0" i="0" dirty="0" err="1">
                          <a:solidFill>
                            <a:schemeClr val="bg1"/>
                          </a:solidFill>
                          <a:effectLst/>
                          <a:latin typeface="Times New Roman" panose="02020603050405020304" pitchFamily="18" charset="0"/>
                          <a:cs typeface="Times New Roman" panose="02020603050405020304" pitchFamily="18" charset="0"/>
                        </a:rPr>
                        <a:t>Hazırlık</a:t>
                      </a:r>
                      <a:r>
                        <a:rPr lang="en-US" sz="1200" b="0" i="0" dirty="0">
                          <a:solidFill>
                            <a:schemeClr val="bg1"/>
                          </a:solidFill>
                          <a:effectLst/>
                          <a:latin typeface="Times New Roman" panose="02020603050405020304" pitchFamily="18" charset="0"/>
                          <a:cs typeface="Times New Roman" panose="02020603050405020304" pitchFamily="18" charset="0"/>
                        </a:rPr>
                        <a:t> </a:t>
                      </a:r>
                      <a:r>
                        <a:rPr lang="en-US" sz="1200" b="0" i="0" dirty="0" err="1">
                          <a:solidFill>
                            <a:schemeClr val="bg1"/>
                          </a:solidFill>
                          <a:effectLst/>
                          <a:latin typeface="Times New Roman" panose="02020603050405020304" pitchFamily="18" charset="0"/>
                          <a:cs typeface="Times New Roman" panose="02020603050405020304" pitchFamily="18" charset="0"/>
                        </a:rPr>
                        <a:t>Programı</a:t>
                      </a:r>
                      <a:r>
                        <a:rPr lang="en-US" sz="1200" b="0" i="0" dirty="0">
                          <a:solidFill>
                            <a:schemeClr val="bg1"/>
                          </a:solidFill>
                          <a:effectLst/>
                          <a:latin typeface="Times New Roman" panose="02020603050405020304" pitchFamily="18" charset="0"/>
                          <a:cs typeface="Times New Roman" panose="02020603050405020304" pitchFamily="18" charset="0"/>
                        </a:rPr>
                        <a:t> </a:t>
                      </a:r>
                      <a:r>
                        <a:rPr lang="en-US" sz="1200" b="0" i="0" dirty="0" err="1">
                          <a:solidFill>
                            <a:schemeClr val="bg1"/>
                          </a:solidFill>
                          <a:effectLst/>
                          <a:latin typeface="Times New Roman" panose="02020603050405020304" pitchFamily="18" charset="0"/>
                          <a:cs typeface="Times New Roman" panose="02020603050405020304" pitchFamily="18" charset="0"/>
                        </a:rPr>
                        <a:t>Toplamı</a:t>
                      </a:r>
                      <a:endParaRPr lang="tr-TR" sz="1200" b="0" i="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378" marR="49378" marT="0" marB="0"/>
                </a:tc>
                <a:tc>
                  <a:txBody>
                    <a:bodyPr/>
                    <a:lstStyle/>
                    <a:p>
                      <a:pPr algn="ctr">
                        <a:lnSpc>
                          <a:spcPts val="1660"/>
                        </a:lnSpc>
                        <a:spcAft>
                          <a:spcPts val="0"/>
                        </a:spcAft>
                      </a:pPr>
                      <a:r>
                        <a:rPr lang="tr-TR" sz="12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71</a:t>
                      </a:r>
                      <a:endPar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378" marR="49378" marT="0" marB="0"/>
                </a:tc>
                <a:tc>
                  <a:txBody>
                    <a:bodyPr/>
                    <a:lstStyle/>
                    <a:p>
                      <a:pPr algn="ctr">
                        <a:lnSpc>
                          <a:spcPts val="1660"/>
                        </a:lnSpc>
                        <a:spcAft>
                          <a:spcPts val="0"/>
                        </a:spcAft>
                      </a:pPr>
                      <a:r>
                        <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49378" marR="49378" marT="0" marB="0"/>
                </a:tc>
                <a:tc>
                  <a:txBody>
                    <a:bodyPr/>
                    <a:lstStyle/>
                    <a:p>
                      <a:pPr algn="ctr">
                        <a:lnSpc>
                          <a:spcPts val="1660"/>
                        </a:lnSpc>
                        <a:spcAft>
                          <a:spcPts val="0"/>
                        </a:spcAft>
                      </a:pPr>
                      <a:r>
                        <a:rPr lang="tr-TR" sz="12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71</a:t>
                      </a:r>
                      <a:endPar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378" marR="49378" marT="0" marB="0"/>
                </a:tc>
                <a:extLst>
                  <a:ext uri="{0D108BD9-81ED-4DB2-BD59-A6C34878D82A}">
                    <a16:rowId xmlns:a16="http://schemas.microsoft.com/office/drawing/2014/main" val="2196257022"/>
                  </a:ext>
                </a:extLst>
              </a:tr>
              <a:tr h="238210">
                <a:tc>
                  <a:txBody>
                    <a:bodyPr/>
                    <a:lstStyle/>
                    <a:p>
                      <a:pPr marL="0" marR="0" indent="0" algn="l" defTabSz="457200" rtl="0" eaLnBrk="1" fontAlgn="auto" latinLnBrk="0" hangingPunct="1">
                        <a:lnSpc>
                          <a:spcPts val="1660"/>
                        </a:lnSpc>
                        <a:spcBef>
                          <a:spcPts val="0"/>
                        </a:spcBef>
                        <a:spcAft>
                          <a:spcPts val="0"/>
                        </a:spcAft>
                        <a:buClrTx/>
                        <a:buSzTx/>
                        <a:buFontTx/>
                        <a:buNone/>
                        <a:tabLst/>
                        <a:defRPr/>
                      </a:pPr>
                      <a:r>
                        <a:rPr lang="en-US" sz="1200" b="0" dirty="0">
                          <a:solidFill>
                            <a:schemeClr val="bg1"/>
                          </a:solidFill>
                          <a:effectLst/>
                          <a:latin typeface="Times New Roman" panose="02020603050405020304" pitchFamily="18" charset="0"/>
                          <a:cs typeface="Times New Roman" panose="02020603050405020304" pitchFamily="18" charset="0"/>
                        </a:rPr>
                        <a:t>GENEL TOPLAM</a:t>
                      </a:r>
                      <a:endParaRPr lang="tr-TR" sz="1200" b="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378" marR="49378" marT="0" marB="0"/>
                </a:tc>
                <a:tc>
                  <a:txBody>
                    <a:bodyPr/>
                    <a:lstStyle/>
                    <a:p>
                      <a:pPr algn="ctr">
                        <a:lnSpc>
                          <a:spcPts val="1660"/>
                        </a:lnSpc>
                        <a:spcAft>
                          <a:spcPts val="0"/>
                        </a:spcAft>
                      </a:pPr>
                      <a:r>
                        <a:rPr lang="tr-TR" sz="12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389</a:t>
                      </a:r>
                      <a:endPar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378" marR="49378" marT="0" marB="0"/>
                </a:tc>
                <a:tc>
                  <a:txBody>
                    <a:bodyPr/>
                    <a:lstStyle/>
                    <a:p>
                      <a:pPr algn="ctr">
                        <a:lnSpc>
                          <a:spcPts val="1660"/>
                        </a:lnSpc>
                        <a:spcAft>
                          <a:spcPts val="0"/>
                        </a:spcAft>
                      </a:pPr>
                      <a:r>
                        <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49378" marR="49378" marT="0" marB="0"/>
                </a:tc>
                <a:tc>
                  <a:txBody>
                    <a:bodyPr/>
                    <a:lstStyle/>
                    <a:p>
                      <a:pPr algn="ctr">
                        <a:lnSpc>
                          <a:spcPts val="1660"/>
                        </a:lnSpc>
                        <a:spcAft>
                          <a:spcPts val="0"/>
                        </a:spcAft>
                      </a:pPr>
                      <a:r>
                        <a:rPr lang="tr-TR" sz="12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389</a:t>
                      </a:r>
                      <a:endPar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378" marR="49378" marT="0" marB="0"/>
                </a:tc>
                <a:extLst>
                  <a:ext uri="{0D108BD9-81ED-4DB2-BD59-A6C34878D82A}">
                    <a16:rowId xmlns:a16="http://schemas.microsoft.com/office/drawing/2014/main" val="1903566118"/>
                  </a:ext>
                </a:extLst>
              </a:tr>
            </a:tbl>
          </a:graphicData>
        </a:graphic>
      </p:graphicFrame>
      <p:sp>
        <p:nvSpPr>
          <p:cNvPr id="3" name="Dikdörtgen 2">
            <a:extLst>
              <a:ext uri="{FF2B5EF4-FFF2-40B4-BE49-F238E27FC236}">
                <a16:creationId xmlns:a16="http://schemas.microsoft.com/office/drawing/2014/main" id="{EC19FF8F-771C-4EA5-18B0-19709215C43C}"/>
              </a:ext>
            </a:extLst>
          </p:cNvPr>
          <p:cNvSpPr/>
          <p:nvPr/>
        </p:nvSpPr>
        <p:spPr>
          <a:xfrm>
            <a:off x="0" y="694316"/>
            <a:ext cx="1184940" cy="584775"/>
          </a:xfrm>
          <a:prstGeom prst="rect">
            <a:avLst/>
          </a:prstGeom>
        </p:spPr>
        <p:txBody>
          <a:bodyPr wrap="none">
            <a:spAutoFit/>
          </a:bodyPr>
          <a:lstStyle/>
          <a:p>
            <a:r>
              <a:rPr lang="tr-TR" sz="1600" b="1" dirty="0">
                <a:solidFill>
                  <a:schemeClr val="bg1"/>
                </a:solidFill>
              </a:rPr>
              <a:t>ÖĞRENCİ </a:t>
            </a:r>
          </a:p>
          <a:p>
            <a:r>
              <a:rPr lang="tr-TR" sz="1600" b="1" dirty="0">
                <a:solidFill>
                  <a:schemeClr val="bg1"/>
                </a:solidFill>
              </a:rPr>
              <a:t>SAYILARI</a:t>
            </a:r>
          </a:p>
        </p:txBody>
      </p:sp>
    </p:spTree>
    <p:extLst>
      <p:ext uri="{BB962C8B-B14F-4D97-AF65-F5344CB8AC3E}">
        <p14:creationId xmlns:p14="http://schemas.microsoft.com/office/powerpoint/2010/main" val="16380504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893943" y="194988"/>
            <a:ext cx="8911687" cy="745508"/>
          </a:xfrm>
        </p:spPr>
        <p:txBody>
          <a:bodyPr/>
          <a:lstStyle/>
          <a:p>
            <a:r>
              <a:rPr lang="tr-TR" b="1" dirty="0">
                <a:solidFill>
                  <a:schemeClr val="tx1"/>
                </a:solidFill>
              </a:rPr>
              <a:t>HAZIRLIK PROGRAMI AKIŞI </a:t>
            </a:r>
            <a:endParaRPr lang="en-US" dirty="0"/>
          </a:p>
        </p:txBody>
      </p:sp>
      <p:sp>
        <p:nvSpPr>
          <p:cNvPr id="4" name="Akış Çizelgesi: İşlem 3"/>
          <p:cNvSpPr/>
          <p:nvPr/>
        </p:nvSpPr>
        <p:spPr>
          <a:xfrm>
            <a:off x="5136573" y="989769"/>
            <a:ext cx="2171700" cy="6858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a:t>MUAFİYET SINAVI</a:t>
            </a:r>
          </a:p>
        </p:txBody>
      </p:sp>
      <p:sp>
        <p:nvSpPr>
          <p:cNvPr id="5" name="Akış Çizelgesi: İşlem 4"/>
          <p:cNvSpPr/>
          <p:nvPr/>
        </p:nvSpPr>
        <p:spPr>
          <a:xfrm>
            <a:off x="5104326" y="2197094"/>
            <a:ext cx="2171700" cy="6858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a:t>SEVİYE TESPİT SINAVI </a:t>
            </a:r>
          </a:p>
        </p:txBody>
      </p:sp>
      <p:sp>
        <p:nvSpPr>
          <p:cNvPr id="6" name="Akış Çizelgesi: İşlem 5"/>
          <p:cNvSpPr/>
          <p:nvPr/>
        </p:nvSpPr>
        <p:spPr>
          <a:xfrm>
            <a:off x="3959658" y="3502392"/>
            <a:ext cx="1248661" cy="6858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a:t>A1 KURU (</a:t>
            </a:r>
            <a:r>
              <a:rPr lang="tr-TR" sz="1600" b="1" dirty="0" smtClean="0"/>
              <a:t>24 </a:t>
            </a:r>
            <a:r>
              <a:rPr lang="tr-TR" sz="1600" b="1" dirty="0"/>
              <a:t>SAAT)</a:t>
            </a:r>
          </a:p>
        </p:txBody>
      </p:sp>
      <p:sp>
        <p:nvSpPr>
          <p:cNvPr id="7" name="Aşağı Ok 6"/>
          <p:cNvSpPr/>
          <p:nvPr/>
        </p:nvSpPr>
        <p:spPr>
          <a:xfrm>
            <a:off x="6018726" y="1720094"/>
            <a:ext cx="284459" cy="42652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600"/>
          </a:p>
        </p:txBody>
      </p:sp>
      <p:sp>
        <p:nvSpPr>
          <p:cNvPr id="8" name="Aşağı Ok 7"/>
          <p:cNvSpPr/>
          <p:nvPr/>
        </p:nvSpPr>
        <p:spPr>
          <a:xfrm>
            <a:off x="6018726" y="2991744"/>
            <a:ext cx="284459" cy="42652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600"/>
          </a:p>
        </p:txBody>
      </p:sp>
      <p:sp>
        <p:nvSpPr>
          <p:cNvPr id="9" name="Akış Çizelgesi: İşlem 8"/>
          <p:cNvSpPr/>
          <p:nvPr/>
        </p:nvSpPr>
        <p:spPr>
          <a:xfrm>
            <a:off x="7171033" y="3508828"/>
            <a:ext cx="1248661" cy="6858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a:t>B1 KURU (22 SAAT)</a:t>
            </a:r>
          </a:p>
        </p:txBody>
      </p:sp>
      <p:sp>
        <p:nvSpPr>
          <p:cNvPr id="10" name="Akış Çizelgesi: İşlem 9"/>
          <p:cNvSpPr/>
          <p:nvPr/>
        </p:nvSpPr>
        <p:spPr>
          <a:xfrm>
            <a:off x="5520951" y="3512287"/>
            <a:ext cx="1248661" cy="6858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a:t>A2 KURU (22 SAAT)</a:t>
            </a:r>
          </a:p>
        </p:txBody>
      </p:sp>
      <p:sp>
        <p:nvSpPr>
          <p:cNvPr id="11" name="Akış Çizelgesi: İşlem 10"/>
          <p:cNvSpPr/>
          <p:nvPr/>
        </p:nvSpPr>
        <p:spPr>
          <a:xfrm>
            <a:off x="5104326" y="4789869"/>
            <a:ext cx="2171700" cy="6858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a:t>EĞİTİM-ÖĞRETİM (28 HAFTA)</a:t>
            </a:r>
          </a:p>
        </p:txBody>
      </p:sp>
      <p:sp>
        <p:nvSpPr>
          <p:cNvPr id="12" name="Aşağı Ok 11"/>
          <p:cNvSpPr/>
          <p:nvPr/>
        </p:nvSpPr>
        <p:spPr>
          <a:xfrm>
            <a:off x="6003051" y="4256469"/>
            <a:ext cx="284459" cy="42652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600"/>
          </a:p>
        </p:txBody>
      </p:sp>
      <p:sp>
        <p:nvSpPr>
          <p:cNvPr id="13" name="Akış Çizelgesi: İşlem 12"/>
          <p:cNvSpPr/>
          <p:nvPr/>
        </p:nvSpPr>
        <p:spPr>
          <a:xfrm>
            <a:off x="5201660" y="6056569"/>
            <a:ext cx="2171700" cy="6858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a:t>FİNAL YA DA BÜTÜNLEME SINAVI</a:t>
            </a:r>
          </a:p>
        </p:txBody>
      </p:sp>
      <p:sp>
        <p:nvSpPr>
          <p:cNvPr id="14" name="Aşağı Ok 13"/>
          <p:cNvSpPr/>
          <p:nvPr/>
        </p:nvSpPr>
        <p:spPr>
          <a:xfrm>
            <a:off x="6053689" y="5582544"/>
            <a:ext cx="284459" cy="42652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600"/>
          </a:p>
        </p:txBody>
      </p:sp>
      <p:sp>
        <p:nvSpPr>
          <p:cNvPr id="15" name="Dikdörtgen 14"/>
          <p:cNvSpPr/>
          <p:nvPr/>
        </p:nvSpPr>
        <p:spPr>
          <a:xfrm>
            <a:off x="0" y="694316"/>
            <a:ext cx="1277914" cy="584775"/>
          </a:xfrm>
          <a:prstGeom prst="rect">
            <a:avLst/>
          </a:prstGeom>
        </p:spPr>
        <p:txBody>
          <a:bodyPr wrap="none">
            <a:spAutoFit/>
          </a:bodyPr>
          <a:lstStyle/>
          <a:p>
            <a:r>
              <a:rPr lang="tr-TR" sz="1600" b="1" dirty="0">
                <a:solidFill>
                  <a:schemeClr val="bg1"/>
                </a:solidFill>
              </a:rPr>
              <a:t>HAZIRLIK</a:t>
            </a:r>
          </a:p>
          <a:p>
            <a:r>
              <a:rPr lang="tr-TR" sz="1600" b="1" dirty="0">
                <a:solidFill>
                  <a:schemeClr val="bg1"/>
                </a:solidFill>
              </a:rPr>
              <a:t>PROGRAMI</a:t>
            </a:r>
          </a:p>
        </p:txBody>
      </p:sp>
    </p:spTree>
    <p:extLst>
      <p:ext uri="{BB962C8B-B14F-4D97-AF65-F5344CB8AC3E}">
        <p14:creationId xmlns:p14="http://schemas.microsoft.com/office/powerpoint/2010/main" val="37563993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Düz Ok Bağlayıcısı 3"/>
          <p:cNvCxnSpPr/>
          <p:nvPr/>
        </p:nvCxnSpPr>
        <p:spPr>
          <a:xfrm>
            <a:off x="7087778" y="6472077"/>
            <a:ext cx="862532" cy="0"/>
          </a:xfrm>
          <a:prstGeom prst="straightConnector1">
            <a:avLst/>
          </a:prstGeom>
          <a:ln w="25400">
            <a:solidFill>
              <a:schemeClr val="accent1">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5" name="Dirsek Bağlayıcısı 4"/>
          <p:cNvCxnSpPr>
            <a:endCxn id="44" idx="1"/>
          </p:cNvCxnSpPr>
          <p:nvPr/>
        </p:nvCxnSpPr>
        <p:spPr>
          <a:xfrm>
            <a:off x="3412972" y="5289442"/>
            <a:ext cx="1645012" cy="1103910"/>
          </a:xfrm>
          <a:prstGeom prst="bentConnector3">
            <a:avLst>
              <a:gd name="adj1" fmla="val 50000"/>
            </a:avLst>
          </a:prstGeom>
          <a:ln w="25400">
            <a:solidFill>
              <a:schemeClr val="accent1">
                <a:lumMod val="60000"/>
                <a:lumOff val="40000"/>
              </a:schemeClr>
            </a:solidFill>
            <a:tailEnd type="arrow"/>
          </a:ln>
        </p:spPr>
        <p:style>
          <a:lnRef idx="3">
            <a:schemeClr val="accent6"/>
          </a:lnRef>
          <a:fillRef idx="0">
            <a:schemeClr val="accent6"/>
          </a:fillRef>
          <a:effectRef idx="2">
            <a:schemeClr val="accent6"/>
          </a:effectRef>
          <a:fontRef idx="minor">
            <a:schemeClr val="tx1"/>
          </a:fontRef>
        </p:style>
      </p:cxnSp>
      <p:sp>
        <p:nvSpPr>
          <p:cNvPr id="6" name="Dikdörtgen 5"/>
          <p:cNvSpPr/>
          <p:nvPr/>
        </p:nvSpPr>
        <p:spPr>
          <a:xfrm>
            <a:off x="6596446" y="736242"/>
            <a:ext cx="3962400" cy="25146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2122870" y="736242"/>
            <a:ext cx="3962400" cy="25146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Rectangle 51"/>
          <p:cNvSpPr>
            <a:spLocks noChangeArrowheads="1"/>
          </p:cNvSpPr>
          <p:nvPr/>
        </p:nvSpPr>
        <p:spPr bwMode="auto">
          <a:xfrm>
            <a:off x="2102057" y="65379"/>
            <a:ext cx="8314090" cy="523220"/>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tr-TR" sz="2800" b="1" dirty="0"/>
              <a:t>HAZIRLIK PROGRAMI-BAŞARI DEĞERLENDİRME </a:t>
            </a:r>
          </a:p>
        </p:txBody>
      </p:sp>
      <p:sp>
        <p:nvSpPr>
          <p:cNvPr id="15" name="Akış Çizelgesi: İşlem 14"/>
          <p:cNvSpPr/>
          <p:nvPr/>
        </p:nvSpPr>
        <p:spPr>
          <a:xfrm>
            <a:off x="2379368" y="812442"/>
            <a:ext cx="789709" cy="5334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a:t>I. ARA SINAV</a:t>
            </a:r>
          </a:p>
        </p:txBody>
      </p:sp>
      <p:sp>
        <p:nvSpPr>
          <p:cNvPr id="16" name="Akış Çizelgesi: İşlem 15"/>
          <p:cNvSpPr/>
          <p:nvPr/>
        </p:nvSpPr>
        <p:spPr>
          <a:xfrm>
            <a:off x="3293768" y="816403"/>
            <a:ext cx="838200" cy="5334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a:t>II. ARA SINAV</a:t>
            </a:r>
          </a:p>
        </p:txBody>
      </p:sp>
      <p:sp>
        <p:nvSpPr>
          <p:cNvPr id="17" name="Akış Çizelgesi: İşlem 16"/>
          <p:cNvSpPr/>
          <p:nvPr/>
        </p:nvSpPr>
        <p:spPr>
          <a:xfrm>
            <a:off x="4284368" y="812442"/>
            <a:ext cx="776288" cy="5334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a:t>PORT-FOLYO</a:t>
            </a:r>
          </a:p>
        </p:txBody>
      </p:sp>
      <p:sp>
        <p:nvSpPr>
          <p:cNvPr id="18" name="Akış Çizelgesi: İşlem 17"/>
          <p:cNvSpPr/>
          <p:nvPr/>
        </p:nvSpPr>
        <p:spPr>
          <a:xfrm>
            <a:off x="5198768" y="824815"/>
            <a:ext cx="807244" cy="5334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a:t>QUİZ ORT.</a:t>
            </a:r>
          </a:p>
        </p:txBody>
      </p:sp>
      <p:sp>
        <p:nvSpPr>
          <p:cNvPr id="19" name="Akış Çizelgesi: İşlem 18"/>
          <p:cNvSpPr/>
          <p:nvPr/>
        </p:nvSpPr>
        <p:spPr>
          <a:xfrm>
            <a:off x="2892543" y="2416108"/>
            <a:ext cx="2171700" cy="6858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a:t>GÜZ YARIYILI BAŞARI NOTU</a:t>
            </a:r>
          </a:p>
        </p:txBody>
      </p:sp>
      <p:cxnSp>
        <p:nvCxnSpPr>
          <p:cNvPr id="20" name="Düz Ok Bağlayıcısı 19"/>
          <p:cNvCxnSpPr>
            <a:stCxn id="15" idx="2"/>
          </p:cNvCxnSpPr>
          <p:nvPr/>
        </p:nvCxnSpPr>
        <p:spPr>
          <a:xfrm>
            <a:off x="2774223" y="1345842"/>
            <a:ext cx="394854" cy="1070266"/>
          </a:xfrm>
          <a:prstGeom prst="straightConnector1">
            <a:avLst/>
          </a:prstGeom>
          <a:ln w="25400">
            <a:solidFill>
              <a:schemeClr val="accent1">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1" name="Düz Ok Bağlayıcısı 20"/>
          <p:cNvCxnSpPr>
            <a:stCxn id="16" idx="2"/>
          </p:cNvCxnSpPr>
          <p:nvPr/>
        </p:nvCxnSpPr>
        <p:spPr>
          <a:xfrm>
            <a:off x="3712868" y="1349803"/>
            <a:ext cx="0" cy="1066305"/>
          </a:xfrm>
          <a:prstGeom prst="straightConnector1">
            <a:avLst/>
          </a:prstGeom>
          <a:ln w="25400">
            <a:solidFill>
              <a:schemeClr val="accent1">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2" name="Düz Ok Bağlayıcısı 21"/>
          <p:cNvCxnSpPr>
            <a:stCxn id="17" idx="2"/>
          </p:cNvCxnSpPr>
          <p:nvPr/>
        </p:nvCxnSpPr>
        <p:spPr>
          <a:xfrm flipH="1">
            <a:off x="4422482" y="1345842"/>
            <a:ext cx="250030" cy="990600"/>
          </a:xfrm>
          <a:prstGeom prst="straightConnector1">
            <a:avLst/>
          </a:prstGeom>
          <a:ln w="25400">
            <a:solidFill>
              <a:schemeClr val="accent1">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3" name="Düz Ok Bağlayıcısı 22"/>
          <p:cNvCxnSpPr>
            <a:stCxn id="18" idx="2"/>
          </p:cNvCxnSpPr>
          <p:nvPr/>
        </p:nvCxnSpPr>
        <p:spPr>
          <a:xfrm flipH="1">
            <a:off x="4708478" y="1358215"/>
            <a:ext cx="893912" cy="1057893"/>
          </a:xfrm>
          <a:prstGeom prst="straightConnector1">
            <a:avLst/>
          </a:prstGeom>
          <a:ln w="25400">
            <a:solidFill>
              <a:schemeClr val="accent1">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
        <p:nvSpPr>
          <p:cNvPr id="24" name="Akış Çizelgesi: İşlem 23"/>
          <p:cNvSpPr/>
          <p:nvPr/>
        </p:nvSpPr>
        <p:spPr>
          <a:xfrm>
            <a:off x="6753724" y="888642"/>
            <a:ext cx="789709" cy="5334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a:t>I. ARA SINAV</a:t>
            </a:r>
          </a:p>
        </p:txBody>
      </p:sp>
      <p:sp>
        <p:nvSpPr>
          <p:cNvPr id="25" name="Akış Çizelgesi: İşlem 24"/>
          <p:cNvSpPr/>
          <p:nvPr/>
        </p:nvSpPr>
        <p:spPr>
          <a:xfrm>
            <a:off x="7668124" y="892603"/>
            <a:ext cx="838200" cy="5334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a:t>II. ARA SINAV</a:t>
            </a:r>
          </a:p>
        </p:txBody>
      </p:sp>
      <p:sp>
        <p:nvSpPr>
          <p:cNvPr id="26" name="Akış Çizelgesi: İşlem 25"/>
          <p:cNvSpPr/>
          <p:nvPr/>
        </p:nvSpPr>
        <p:spPr>
          <a:xfrm>
            <a:off x="8658724" y="901015"/>
            <a:ext cx="776288" cy="5334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a:t>PORT-FOLYO</a:t>
            </a:r>
          </a:p>
        </p:txBody>
      </p:sp>
      <p:sp>
        <p:nvSpPr>
          <p:cNvPr id="27" name="Akış Çizelgesi: İşlem 26"/>
          <p:cNvSpPr/>
          <p:nvPr/>
        </p:nvSpPr>
        <p:spPr>
          <a:xfrm>
            <a:off x="9573124" y="901015"/>
            <a:ext cx="807244" cy="5334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a:t>QUİZ ORT.</a:t>
            </a:r>
          </a:p>
        </p:txBody>
      </p:sp>
      <p:sp>
        <p:nvSpPr>
          <p:cNvPr id="28" name="Akış Çizelgesi: İşlem 27"/>
          <p:cNvSpPr/>
          <p:nvPr/>
        </p:nvSpPr>
        <p:spPr>
          <a:xfrm>
            <a:off x="7266899" y="2492308"/>
            <a:ext cx="2171700" cy="6858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a:t>BAHAR YARIYILI BAŞARI NOTU</a:t>
            </a:r>
          </a:p>
        </p:txBody>
      </p:sp>
      <p:cxnSp>
        <p:nvCxnSpPr>
          <p:cNvPr id="29" name="Düz Ok Bağlayıcısı 28"/>
          <p:cNvCxnSpPr>
            <a:stCxn id="24" idx="2"/>
          </p:cNvCxnSpPr>
          <p:nvPr/>
        </p:nvCxnSpPr>
        <p:spPr>
          <a:xfrm>
            <a:off x="7148579" y="1422042"/>
            <a:ext cx="394854" cy="1070266"/>
          </a:xfrm>
          <a:prstGeom prst="straightConnector1">
            <a:avLst/>
          </a:prstGeom>
          <a:ln w="25400">
            <a:solidFill>
              <a:schemeClr val="accent1">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0" name="Düz Ok Bağlayıcısı 29"/>
          <p:cNvCxnSpPr>
            <a:stCxn id="25" idx="2"/>
          </p:cNvCxnSpPr>
          <p:nvPr/>
        </p:nvCxnSpPr>
        <p:spPr>
          <a:xfrm>
            <a:off x="8087224" y="1426003"/>
            <a:ext cx="0" cy="1066305"/>
          </a:xfrm>
          <a:prstGeom prst="straightConnector1">
            <a:avLst/>
          </a:prstGeom>
          <a:ln w="25400">
            <a:solidFill>
              <a:schemeClr val="accent1">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1" name="Düz Ok Bağlayıcısı 30"/>
          <p:cNvCxnSpPr>
            <a:stCxn id="26" idx="2"/>
          </p:cNvCxnSpPr>
          <p:nvPr/>
        </p:nvCxnSpPr>
        <p:spPr>
          <a:xfrm flipH="1">
            <a:off x="8796838" y="1434415"/>
            <a:ext cx="250030" cy="1057893"/>
          </a:xfrm>
          <a:prstGeom prst="straightConnector1">
            <a:avLst/>
          </a:prstGeom>
          <a:ln w="25400">
            <a:solidFill>
              <a:schemeClr val="accent1">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2" name="Düz Ok Bağlayıcısı 31"/>
          <p:cNvCxnSpPr>
            <a:stCxn id="27" idx="2"/>
          </p:cNvCxnSpPr>
          <p:nvPr/>
        </p:nvCxnSpPr>
        <p:spPr>
          <a:xfrm flipH="1">
            <a:off x="9082834" y="1434415"/>
            <a:ext cx="893912" cy="1057893"/>
          </a:xfrm>
          <a:prstGeom prst="straightConnector1">
            <a:avLst/>
          </a:prstGeom>
          <a:ln w="25400">
            <a:solidFill>
              <a:schemeClr val="accent1">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
        <p:nvSpPr>
          <p:cNvPr id="33" name="Akış Çizelgesi: İşlem 32"/>
          <p:cNvSpPr/>
          <p:nvPr/>
        </p:nvSpPr>
        <p:spPr>
          <a:xfrm>
            <a:off x="5059851" y="3399783"/>
            <a:ext cx="2171700" cy="6858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a:t>YIL İÇİ BAŞARI NOTU</a:t>
            </a:r>
          </a:p>
        </p:txBody>
      </p:sp>
      <p:cxnSp>
        <p:nvCxnSpPr>
          <p:cNvPr id="35" name="Dirsek Bağlayıcısı 34"/>
          <p:cNvCxnSpPr>
            <a:stCxn id="6" idx="2"/>
            <a:endCxn id="33" idx="3"/>
          </p:cNvCxnSpPr>
          <p:nvPr/>
        </p:nvCxnSpPr>
        <p:spPr>
          <a:xfrm rot="5400000">
            <a:off x="7658679" y="2823715"/>
            <a:ext cx="491841" cy="1346095"/>
          </a:xfrm>
          <a:prstGeom prst="bentConnector2">
            <a:avLst/>
          </a:prstGeom>
          <a:ln w="25400">
            <a:solidFill>
              <a:schemeClr val="accent1">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
        <p:nvSpPr>
          <p:cNvPr id="36" name="Akış Çizelgesi: Karar 35"/>
          <p:cNvSpPr/>
          <p:nvPr/>
        </p:nvSpPr>
        <p:spPr>
          <a:xfrm>
            <a:off x="5535815" y="4560101"/>
            <a:ext cx="1219772" cy="1074716"/>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t>&gt;75</a:t>
            </a:r>
          </a:p>
        </p:txBody>
      </p:sp>
      <p:cxnSp>
        <p:nvCxnSpPr>
          <p:cNvPr id="37" name="Düz Ok Bağlayıcısı 36"/>
          <p:cNvCxnSpPr>
            <a:stCxn id="33" idx="2"/>
            <a:endCxn id="36" idx="0"/>
          </p:cNvCxnSpPr>
          <p:nvPr/>
        </p:nvCxnSpPr>
        <p:spPr>
          <a:xfrm>
            <a:off x="6145701" y="4085583"/>
            <a:ext cx="0" cy="474518"/>
          </a:xfrm>
          <a:prstGeom prst="straightConnector1">
            <a:avLst/>
          </a:prstGeom>
          <a:ln w="25400">
            <a:solidFill>
              <a:schemeClr val="accent1">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
        <p:nvSpPr>
          <p:cNvPr id="38" name="Akış Çizelgesi: İşlem 37"/>
          <p:cNvSpPr/>
          <p:nvPr/>
        </p:nvSpPr>
        <p:spPr>
          <a:xfrm>
            <a:off x="7618119" y="4696664"/>
            <a:ext cx="2171700" cy="87432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a:t>HAZIRLIK PROGRAMINDA BAŞARILI</a:t>
            </a:r>
          </a:p>
        </p:txBody>
      </p:sp>
      <p:cxnSp>
        <p:nvCxnSpPr>
          <p:cNvPr id="39" name="Düz Ok Bağlayıcısı 38"/>
          <p:cNvCxnSpPr>
            <a:stCxn id="36" idx="3"/>
          </p:cNvCxnSpPr>
          <p:nvPr/>
        </p:nvCxnSpPr>
        <p:spPr>
          <a:xfrm>
            <a:off x="6755587" y="5097459"/>
            <a:ext cx="862532" cy="0"/>
          </a:xfrm>
          <a:prstGeom prst="straightConnector1">
            <a:avLst/>
          </a:prstGeom>
          <a:ln w="25400">
            <a:solidFill>
              <a:schemeClr val="accent1">
                <a:lumMod val="60000"/>
                <a:lumOff val="40000"/>
              </a:schemeClr>
            </a:solidFill>
            <a:tailEnd type="arrow"/>
          </a:ln>
        </p:spPr>
        <p:style>
          <a:lnRef idx="2">
            <a:schemeClr val="accent3"/>
          </a:lnRef>
          <a:fillRef idx="0">
            <a:schemeClr val="accent3"/>
          </a:fillRef>
          <a:effectRef idx="1">
            <a:schemeClr val="accent3"/>
          </a:effectRef>
          <a:fontRef idx="minor">
            <a:schemeClr val="tx1"/>
          </a:fontRef>
        </p:style>
      </p:cxnSp>
      <p:sp>
        <p:nvSpPr>
          <p:cNvPr id="40" name="Metin kutusu 39"/>
          <p:cNvSpPr txBox="1"/>
          <p:nvPr/>
        </p:nvSpPr>
        <p:spPr>
          <a:xfrm>
            <a:off x="6814368" y="4708335"/>
            <a:ext cx="646331" cy="369332"/>
          </a:xfrm>
          <a:prstGeom prst="rect">
            <a:avLst/>
          </a:prstGeom>
          <a:noFill/>
        </p:spPr>
        <p:txBody>
          <a:bodyPr wrap="none" rtlCol="0">
            <a:spAutoFit/>
          </a:bodyPr>
          <a:lstStyle/>
          <a:p>
            <a:r>
              <a:rPr lang="tr-TR" b="1" dirty="0"/>
              <a:t>Evet</a:t>
            </a:r>
          </a:p>
        </p:txBody>
      </p:sp>
      <p:sp>
        <p:nvSpPr>
          <p:cNvPr id="41" name="Metin kutusu 40"/>
          <p:cNvSpPr txBox="1"/>
          <p:nvPr/>
        </p:nvSpPr>
        <p:spPr>
          <a:xfrm>
            <a:off x="4552437" y="4730314"/>
            <a:ext cx="758541" cy="369332"/>
          </a:xfrm>
          <a:prstGeom prst="rect">
            <a:avLst/>
          </a:prstGeom>
          <a:noFill/>
        </p:spPr>
        <p:txBody>
          <a:bodyPr wrap="none" rtlCol="0">
            <a:spAutoFit/>
          </a:bodyPr>
          <a:lstStyle/>
          <a:p>
            <a:r>
              <a:rPr lang="tr-TR" b="1" dirty="0"/>
              <a:t>Hayır</a:t>
            </a:r>
          </a:p>
        </p:txBody>
      </p:sp>
      <p:sp>
        <p:nvSpPr>
          <p:cNvPr id="42" name="Akış Çizelgesi: İşlem 41"/>
          <p:cNvSpPr/>
          <p:nvPr/>
        </p:nvSpPr>
        <p:spPr>
          <a:xfrm>
            <a:off x="2226968" y="4744871"/>
            <a:ext cx="2171700" cy="6858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a:t>GENEL SINAV YA DA</a:t>
            </a:r>
          </a:p>
          <a:p>
            <a:pPr algn="ctr"/>
            <a:r>
              <a:rPr lang="tr-TR" sz="1400" b="1" dirty="0"/>
              <a:t>BÜTÜNLEME</a:t>
            </a:r>
          </a:p>
        </p:txBody>
      </p:sp>
      <p:cxnSp>
        <p:nvCxnSpPr>
          <p:cNvPr id="43" name="Düz Ok Bağlayıcısı 42"/>
          <p:cNvCxnSpPr>
            <a:stCxn id="36" idx="1"/>
            <a:endCxn id="42" idx="3"/>
          </p:cNvCxnSpPr>
          <p:nvPr/>
        </p:nvCxnSpPr>
        <p:spPr>
          <a:xfrm flipH="1" flipV="1">
            <a:off x="4398668" y="5087771"/>
            <a:ext cx="1137147" cy="9688"/>
          </a:xfrm>
          <a:prstGeom prst="straightConnector1">
            <a:avLst/>
          </a:prstGeom>
          <a:ln w="25400">
            <a:solidFill>
              <a:schemeClr val="accent1">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
        <p:nvSpPr>
          <p:cNvPr id="44" name="Akış Çizelgesi: İşlem 43"/>
          <p:cNvSpPr/>
          <p:nvPr/>
        </p:nvSpPr>
        <p:spPr>
          <a:xfrm>
            <a:off x="5057984" y="6050452"/>
            <a:ext cx="2171700" cy="6858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a:t>BAŞARI NOTU</a:t>
            </a:r>
          </a:p>
        </p:txBody>
      </p:sp>
      <p:sp>
        <p:nvSpPr>
          <p:cNvPr id="45" name="Metin kutusu 44"/>
          <p:cNvSpPr txBox="1"/>
          <p:nvPr/>
        </p:nvSpPr>
        <p:spPr>
          <a:xfrm>
            <a:off x="2279973" y="1726842"/>
            <a:ext cx="652743" cy="338554"/>
          </a:xfrm>
          <a:prstGeom prst="rect">
            <a:avLst/>
          </a:prstGeom>
          <a:noFill/>
        </p:spPr>
        <p:txBody>
          <a:bodyPr wrap="none" rtlCol="0">
            <a:spAutoFit/>
          </a:bodyPr>
          <a:lstStyle/>
          <a:p>
            <a:r>
              <a:rPr lang="tr-TR" sz="1600" b="1" dirty="0"/>
              <a:t>% 25</a:t>
            </a:r>
          </a:p>
        </p:txBody>
      </p:sp>
      <p:sp>
        <p:nvSpPr>
          <p:cNvPr id="46" name="Metin kutusu 45"/>
          <p:cNvSpPr txBox="1"/>
          <p:nvPr/>
        </p:nvSpPr>
        <p:spPr>
          <a:xfrm>
            <a:off x="3086601" y="1726842"/>
            <a:ext cx="652743" cy="338554"/>
          </a:xfrm>
          <a:prstGeom prst="rect">
            <a:avLst/>
          </a:prstGeom>
          <a:noFill/>
        </p:spPr>
        <p:txBody>
          <a:bodyPr wrap="none" rtlCol="0">
            <a:spAutoFit/>
          </a:bodyPr>
          <a:lstStyle/>
          <a:p>
            <a:r>
              <a:rPr lang="tr-TR" sz="1600" b="1" dirty="0"/>
              <a:t>% 25</a:t>
            </a:r>
          </a:p>
        </p:txBody>
      </p:sp>
      <p:sp>
        <p:nvSpPr>
          <p:cNvPr id="47" name="Metin kutusu 46"/>
          <p:cNvSpPr txBox="1"/>
          <p:nvPr/>
        </p:nvSpPr>
        <p:spPr>
          <a:xfrm>
            <a:off x="3805596" y="1717884"/>
            <a:ext cx="652743" cy="338554"/>
          </a:xfrm>
          <a:prstGeom prst="rect">
            <a:avLst/>
          </a:prstGeom>
          <a:noFill/>
        </p:spPr>
        <p:txBody>
          <a:bodyPr wrap="none" rtlCol="0">
            <a:spAutoFit/>
          </a:bodyPr>
          <a:lstStyle/>
          <a:p>
            <a:r>
              <a:rPr lang="tr-TR" sz="1600" b="1" dirty="0"/>
              <a:t>% 25</a:t>
            </a:r>
          </a:p>
        </p:txBody>
      </p:sp>
      <p:sp>
        <p:nvSpPr>
          <p:cNvPr id="48" name="Metin kutusu 47"/>
          <p:cNvSpPr txBox="1"/>
          <p:nvPr/>
        </p:nvSpPr>
        <p:spPr>
          <a:xfrm>
            <a:off x="5135294" y="1726842"/>
            <a:ext cx="652743" cy="338554"/>
          </a:xfrm>
          <a:prstGeom prst="rect">
            <a:avLst/>
          </a:prstGeom>
          <a:noFill/>
        </p:spPr>
        <p:txBody>
          <a:bodyPr wrap="none" rtlCol="0">
            <a:spAutoFit/>
          </a:bodyPr>
          <a:lstStyle/>
          <a:p>
            <a:r>
              <a:rPr lang="tr-TR" sz="1600" b="1" dirty="0"/>
              <a:t>% 25</a:t>
            </a:r>
          </a:p>
        </p:txBody>
      </p:sp>
      <p:sp>
        <p:nvSpPr>
          <p:cNvPr id="49" name="Metin kutusu 48"/>
          <p:cNvSpPr txBox="1"/>
          <p:nvPr/>
        </p:nvSpPr>
        <p:spPr>
          <a:xfrm>
            <a:off x="6741888" y="1803042"/>
            <a:ext cx="652743" cy="338554"/>
          </a:xfrm>
          <a:prstGeom prst="rect">
            <a:avLst/>
          </a:prstGeom>
          <a:noFill/>
        </p:spPr>
        <p:txBody>
          <a:bodyPr wrap="none" rtlCol="0">
            <a:spAutoFit/>
          </a:bodyPr>
          <a:lstStyle/>
          <a:p>
            <a:r>
              <a:rPr lang="tr-TR" sz="1600" b="1" dirty="0"/>
              <a:t>% 25</a:t>
            </a:r>
          </a:p>
        </p:txBody>
      </p:sp>
      <p:sp>
        <p:nvSpPr>
          <p:cNvPr id="50" name="Metin kutusu 49"/>
          <p:cNvSpPr txBox="1"/>
          <p:nvPr/>
        </p:nvSpPr>
        <p:spPr>
          <a:xfrm>
            <a:off x="7434481" y="1807586"/>
            <a:ext cx="652743" cy="338554"/>
          </a:xfrm>
          <a:prstGeom prst="rect">
            <a:avLst/>
          </a:prstGeom>
          <a:noFill/>
        </p:spPr>
        <p:txBody>
          <a:bodyPr wrap="none" rtlCol="0">
            <a:spAutoFit/>
          </a:bodyPr>
          <a:lstStyle/>
          <a:p>
            <a:r>
              <a:rPr lang="tr-TR" sz="1600" b="1" dirty="0"/>
              <a:t>% 25</a:t>
            </a:r>
          </a:p>
        </p:txBody>
      </p:sp>
      <p:sp>
        <p:nvSpPr>
          <p:cNvPr id="51" name="Metin kutusu 50"/>
          <p:cNvSpPr txBox="1"/>
          <p:nvPr/>
        </p:nvSpPr>
        <p:spPr>
          <a:xfrm>
            <a:off x="8220717" y="1797988"/>
            <a:ext cx="652743" cy="338554"/>
          </a:xfrm>
          <a:prstGeom prst="rect">
            <a:avLst/>
          </a:prstGeom>
          <a:noFill/>
        </p:spPr>
        <p:txBody>
          <a:bodyPr wrap="none" rtlCol="0">
            <a:spAutoFit/>
          </a:bodyPr>
          <a:lstStyle/>
          <a:p>
            <a:r>
              <a:rPr lang="tr-TR" sz="1600" b="1" dirty="0"/>
              <a:t>% 25</a:t>
            </a:r>
          </a:p>
        </p:txBody>
      </p:sp>
      <p:sp>
        <p:nvSpPr>
          <p:cNvPr id="52" name="Metin kutusu 51"/>
          <p:cNvSpPr txBox="1"/>
          <p:nvPr/>
        </p:nvSpPr>
        <p:spPr>
          <a:xfrm>
            <a:off x="9494165" y="1808386"/>
            <a:ext cx="652743" cy="338554"/>
          </a:xfrm>
          <a:prstGeom prst="rect">
            <a:avLst/>
          </a:prstGeom>
          <a:noFill/>
        </p:spPr>
        <p:txBody>
          <a:bodyPr wrap="none" rtlCol="0">
            <a:spAutoFit/>
          </a:bodyPr>
          <a:lstStyle/>
          <a:p>
            <a:r>
              <a:rPr lang="tr-TR" sz="1600" b="1" dirty="0"/>
              <a:t>% 25</a:t>
            </a:r>
          </a:p>
        </p:txBody>
      </p:sp>
      <p:sp>
        <p:nvSpPr>
          <p:cNvPr id="53" name="Metin kutusu 52"/>
          <p:cNvSpPr txBox="1"/>
          <p:nvPr/>
        </p:nvSpPr>
        <p:spPr>
          <a:xfrm>
            <a:off x="4203218" y="3404482"/>
            <a:ext cx="652743" cy="338554"/>
          </a:xfrm>
          <a:prstGeom prst="rect">
            <a:avLst/>
          </a:prstGeom>
          <a:noFill/>
          <a:ln w="25400">
            <a:noFill/>
          </a:ln>
        </p:spPr>
        <p:txBody>
          <a:bodyPr wrap="none" rtlCol="0">
            <a:spAutoFit/>
          </a:bodyPr>
          <a:lstStyle/>
          <a:p>
            <a:r>
              <a:rPr lang="tr-TR" sz="1600" b="1" dirty="0"/>
              <a:t>% 50</a:t>
            </a:r>
          </a:p>
        </p:txBody>
      </p:sp>
      <p:sp>
        <p:nvSpPr>
          <p:cNvPr id="54" name="Metin kutusu 53"/>
          <p:cNvSpPr txBox="1"/>
          <p:nvPr/>
        </p:nvSpPr>
        <p:spPr>
          <a:xfrm>
            <a:off x="7305933" y="3404482"/>
            <a:ext cx="652743" cy="338554"/>
          </a:xfrm>
          <a:prstGeom prst="rect">
            <a:avLst/>
          </a:prstGeom>
          <a:noFill/>
        </p:spPr>
        <p:txBody>
          <a:bodyPr wrap="none" rtlCol="0">
            <a:spAutoFit/>
          </a:bodyPr>
          <a:lstStyle/>
          <a:p>
            <a:r>
              <a:rPr lang="tr-TR" sz="1600" b="1" dirty="0"/>
              <a:t>% 50</a:t>
            </a:r>
          </a:p>
        </p:txBody>
      </p:sp>
      <p:sp>
        <p:nvSpPr>
          <p:cNvPr id="55" name="Metin kutusu 54"/>
          <p:cNvSpPr txBox="1"/>
          <p:nvPr/>
        </p:nvSpPr>
        <p:spPr>
          <a:xfrm>
            <a:off x="4295669" y="6096988"/>
            <a:ext cx="652743" cy="338554"/>
          </a:xfrm>
          <a:prstGeom prst="rect">
            <a:avLst/>
          </a:prstGeom>
          <a:noFill/>
        </p:spPr>
        <p:txBody>
          <a:bodyPr wrap="none" rtlCol="0">
            <a:spAutoFit/>
          </a:bodyPr>
          <a:lstStyle/>
          <a:p>
            <a:r>
              <a:rPr lang="tr-TR" sz="1600" b="1" dirty="0"/>
              <a:t>% 40</a:t>
            </a:r>
          </a:p>
        </p:txBody>
      </p:sp>
      <p:cxnSp>
        <p:nvCxnSpPr>
          <p:cNvPr id="56" name="Düz Ok Bağlayıcısı 55"/>
          <p:cNvCxnSpPr/>
          <p:nvPr/>
        </p:nvCxnSpPr>
        <p:spPr>
          <a:xfrm>
            <a:off x="5351168" y="4092264"/>
            <a:ext cx="0" cy="1970806"/>
          </a:xfrm>
          <a:prstGeom prst="straightConnector1">
            <a:avLst/>
          </a:prstGeom>
          <a:ln w="25400">
            <a:solidFill>
              <a:schemeClr val="accent1">
                <a:lumMod val="60000"/>
                <a:lumOff val="40000"/>
              </a:schemeClr>
            </a:solidFill>
            <a:tailEnd type="arrow"/>
          </a:ln>
        </p:spPr>
        <p:style>
          <a:lnRef idx="3">
            <a:schemeClr val="accent2"/>
          </a:lnRef>
          <a:fillRef idx="0">
            <a:schemeClr val="accent2"/>
          </a:fillRef>
          <a:effectRef idx="2">
            <a:schemeClr val="accent2"/>
          </a:effectRef>
          <a:fontRef idx="minor">
            <a:schemeClr val="tx1"/>
          </a:fontRef>
        </p:style>
      </p:cxnSp>
      <p:sp>
        <p:nvSpPr>
          <p:cNvPr id="57" name="Metin kutusu 56"/>
          <p:cNvSpPr txBox="1"/>
          <p:nvPr/>
        </p:nvSpPr>
        <p:spPr>
          <a:xfrm>
            <a:off x="5461665" y="5655488"/>
            <a:ext cx="652743" cy="338554"/>
          </a:xfrm>
          <a:prstGeom prst="rect">
            <a:avLst/>
          </a:prstGeom>
          <a:noFill/>
        </p:spPr>
        <p:txBody>
          <a:bodyPr wrap="none" rtlCol="0">
            <a:spAutoFit/>
          </a:bodyPr>
          <a:lstStyle/>
          <a:p>
            <a:r>
              <a:rPr lang="tr-TR" sz="1600" b="1" dirty="0"/>
              <a:t>% 60</a:t>
            </a:r>
          </a:p>
        </p:txBody>
      </p:sp>
      <p:sp>
        <p:nvSpPr>
          <p:cNvPr id="58" name="Akış Çizelgesi: Karar 57"/>
          <p:cNvSpPr/>
          <p:nvPr/>
        </p:nvSpPr>
        <p:spPr>
          <a:xfrm>
            <a:off x="7967760" y="5910032"/>
            <a:ext cx="1219772" cy="1074716"/>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t>&gt;60</a:t>
            </a:r>
          </a:p>
        </p:txBody>
      </p:sp>
      <p:cxnSp>
        <p:nvCxnSpPr>
          <p:cNvPr id="59" name="Düz Ok Bağlayıcısı 58"/>
          <p:cNvCxnSpPr>
            <a:stCxn id="58" idx="0"/>
          </p:cNvCxnSpPr>
          <p:nvPr/>
        </p:nvCxnSpPr>
        <p:spPr>
          <a:xfrm flipV="1">
            <a:off x="8577646" y="5570984"/>
            <a:ext cx="0" cy="339048"/>
          </a:xfrm>
          <a:prstGeom prst="straightConnector1">
            <a:avLst/>
          </a:prstGeom>
          <a:ln w="25400">
            <a:solidFill>
              <a:schemeClr val="accent1">
                <a:lumMod val="60000"/>
                <a:lumOff val="40000"/>
              </a:schemeClr>
            </a:solidFill>
            <a:tailEnd type="arrow"/>
          </a:ln>
        </p:spPr>
        <p:style>
          <a:lnRef idx="2">
            <a:schemeClr val="accent3"/>
          </a:lnRef>
          <a:fillRef idx="0">
            <a:schemeClr val="accent3"/>
          </a:fillRef>
          <a:effectRef idx="1">
            <a:schemeClr val="accent3"/>
          </a:effectRef>
          <a:fontRef idx="minor">
            <a:schemeClr val="tx1"/>
          </a:fontRef>
        </p:style>
      </p:cxnSp>
      <p:sp>
        <p:nvSpPr>
          <p:cNvPr id="60" name="Akış Çizelgesi: İşlem 59"/>
          <p:cNvSpPr/>
          <p:nvPr/>
        </p:nvSpPr>
        <p:spPr>
          <a:xfrm>
            <a:off x="9653652" y="6088973"/>
            <a:ext cx="1748356" cy="71673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a:t>HAZIRLIK PROGRAMINDA BAŞARISIZ</a:t>
            </a:r>
          </a:p>
        </p:txBody>
      </p:sp>
      <p:cxnSp>
        <p:nvCxnSpPr>
          <p:cNvPr id="61" name="Düz Ok Bağlayıcısı 60"/>
          <p:cNvCxnSpPr>
            <a:stCxn id="58" idx="3"/>
            <a:endCxn id="60" idx="1"/>
          </p:cNvCxnSpPr>
          <p:nvPr/>
        </p:nvCxnSpPr>
        <p:spPr>
          <a:xfrm flipV="1">
            <a:off x="9187532" y="6447338"/>
            <a:ext cx="466120" cy="52"/>
          </a:xfrm>
          <a:prstGeom prst="straightConnector1">
            <a:avLst/>
          </a:prstGeom>
          <a:ln w="25400">
            <a:solidFill>
              <a:schemeClr val="accent1">
                <a:lumMod val="60000"/>
                <a:lumOff val="40000"/>
              </a:schemeClr>
            </a:solidFill>
            <a:tailEnd type="arrow"/>
          </a:ln>
        </p:spPr>
        <p:style>
          <a:lnRef idx="2">
            <a:schemeClr val="accent3"/>
          </a:lnRef>
          <a:fillRef idx="0">
            <a:schemeClr val="accent3"/>
          </a:fillRef>
          <a:effectRef idx="1">
            <a:schemeClr val="accent3"/>
          </a:effectRef>
          <a:fontRef idx="minor">
            <a:schemeClr val="tx1"/>
          </a:fontRef>
        </p:style>
      </p:cxnSp>
      <p:sp>
        <p:nvSpPr>
          <p:cNvPr id="62" name="Metin kutusu 61"/>
          <p:cNvSpPr txBox="1"/>
          <p:nvPr/>
        </p:nvSpPr>
        <p:spPr>
          <a:xfrm>
            <a:off x="7829037" y="5624710"/>
            <a:ext cx="646331" cy="369332"/>
          </a:xfrm>
          <a:prstGeom prst="rect">
            <a:avLst/>
          </a:prstGeom>
          <a:noFill/>
        </p:spPr>
        <p:txBody>
          <a:bodyPr wrap="none" rtlCol="0">
            <a:spAutoFit/>
          </a:bodyPr>
          <a:lstStyle/>
          <a:p>
            <a:r>
              <a:rPr lang="tr-TR" b="1" dirty="0"/>
              <a:t>Evet</a:t>
            </a:r>
          </a:p>
        </p:txBody>
      </p:sp>
      <p:sp>
        <p:nvSpPr>
          <p:cNvPr id="63" name="Metin kutusu 62"/>
          <p:cNvSpPr txBox="1"/>
          <p:nvPr/>
        </p:nvSpPr>
        <p:spPr>
          <a:xfrm>
            <a:off x="8954550" y="5980850"/>
            <a:ext cx="758541" cy="369332"/>
          </a:xfrm>
          <a:prstGeom prst="rect">
            <a:avLst/>
          </a:prstGeom>
          <a:noFill/>
        </p:spPr>
        <p:txBody>
          <a:bodyPr wrap="none" rtlCol="0">
            <a:spAutoFit/>
          </a:bodyPr>
          <a:lstStyle/>
          <a:p>
            <a:r>
              <a:rPr lang="tr-TR" b="1" dirty="0"/>
              <a:t>Hayır</a:t>
            </a:r>
          </a:p>
        </p:txBody>
      </p:sp>
      <p:cxnSp>
        <p:nvCxnSpPr>
          <p:cNvPr id="75" name="Dirsek Bağlayıcısı 74"/>
          <p:cNvCxnSpPr/>
          <p:nvPr/>
        </p:nvCxnSpPr>
        <p:spPr>
          <a:xfrm>
            <a:off x="3919774" y="3124323"/>
            <a:ext cx="1138210" cy="675112"/>
          </a:xfrm>
          <a:prstGeom prst="bentConnector3">
            <a:avLst>
              <a:gd name="adj1" fmla="val -46"/>
            </a:avLst>
          </a:prstGeom>
          <a:ln w="25400">
            <a:solidFill>
              <a:schemeClr val="accent1">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
        <p:nvSpPr>
          <p:cNvPr id="82" name="Dikdörtgen 81"/>
          <p:cNvSpPr/>
          <p:nvPr/>
        </p:nvSpPr>
        <p:spPr>
          <a:xfrm>
            <a:off x="0" y="694316"/>
            <a:ext cx="1588897" cy="523220"/>
          </a:xfrm>
          <a:prstGeom prst="rect">
            <a:avLst/>
          </a:prstGeom>
        </p:spPr>
        <p:txBody>
          <a:bodyPr wrap="none">
            <a:spAutoFit/>
          </a:bodyPr>
          <a:lstStyle/>
          <a:p>
            <a:r>
              <a:rPr lang="tr-TR" sz="1400" b="1" dirty="0">
                <a:solidFill>
                  <a:schemeClr val="bg1"/>
                </a:solidFill>
              </a:rPr>
              <a:t>BAŞARI </a:t>
            </a:r>
          </a:p>
          <a:p>
            <a:r>
              <a:rPr lang="tr-TR" sz="1400" b="1" dirty="0">
                <a:solidFill>
                  <a:schemeClr val="bg1"/>
                </a:solidFill>
              </a:rPr>
              <a:t>DEĞERLENDİRME</a:t>
            </a:r>
          </a:p>
        </p:txBody>
      </p:sp>
    </p:spTree>
    <p:extLst>
      <p:ext uri="{BB962C8B-B14F-4D97-AF65-F5344CB8AC3E}">
        <p14:creationId xmlns:p14="http://schemas.microsoft.com/office/powerpoint/2010/main" val="3432074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92925" y="108953"/>
            <a:ext cx="8911687" cy="1280890"/>
          </a:xfrm>
        </p:spPr>
        <p:txBody>
          <a:bodyPr>
            <a:normAutofit fontScale="90000"/>
          </a:bodyPr>
          <a:lstStyle/>
          <a:p>
            <a:r>
              <a:rPr lang="tr-TR" b="1" cap="all" dirty="0">
                <a:solidFill>
                  <a:schemeClr val="tx1"/>
                </a:solidFill>
              </a:rPr>
              <a:t>HAZIRLIK PROGRAMI AKADEMİK TAKVİMİ</a:t>
            </a:r>
            <a:r>
              <a:rPr lang="tr-TR" b="1" cap="all" dirty="0">
                <a:solidFill>
                  <a:srgbClr val="FF0000"/>
                </a:solidFill>
              </a:rPr>
              <a:t/>
            </a:r>
            <a:br>
              <a:rPr lang="tr-TR" b="1" cap="all" dirty="0">
                <a:solidFill>
                  <a:srgbClr val="FF0000"/>
                </a:solidFill>
              </a:rPr>
            </a:br>
            <a:endParaRPr lang="en-US" b="1" dirty="0"/>
          </a:p>
        </p:txBody>
      </p:sp>
      <p:sp>
        <p:nvSpPr>
          <p:cNvPr id="5" name="Dikdörtgen 4"/>
          <p:cNvSpPr/>
          <p:nvPr/>
        </p:nvSpPr>
        <p:spPr>
          <a:xfrm>
            <a:off x="0" y="694316"/>
            <a:ext cx="1101584" cy="523220"/>
          </a:xfrm>
          <a:prstGeom prst="rect">
            <a:avLst/>
          </a:prstGeom>
        </p:spPr>
        <p:txBody>
          <a:bodyPr wrap="none">
            <a:spAutoFit/>
          </a:bodyPr>
          <a:lstStyle/>
          <a:p>
            <a:r>
              <a:rPr lang="tr-TR" sz="1400" b="1" dirty="0">
                <a:solidFill>
                  <a:schemeClr val="bg1"/>
                </a:solidFill>
              </a:rPr>
              <a:t>AKADEMİK</a:t>
            </a:r>
          </a:p>
          <a:p>
            <a:r>
              <a:rPr lang="tr-TR" sz="1400" b="1" dirty="0">
                <a:solidFill>
                  <a:schemeClr val="bg1"/>
                </a:solidFill>
              </a:rPr>
              <a:t>TAKVİM</a:t>
            </a:r>
          </a:p>
        </p:txBody>
      </p:sp>
      <p:pic>
        <p:nvPicPr>
          <p:cNvPr id="7" name="Resim 6"/>
          <p:cNvPicPr>
            <a:picLocks noChangeAspect="1"/>
          </p:cNvPicPr>
          <p:nvPr/>
        </p:nvPicPr>
        <p:blipFill>
          <a:blip r:embed="rId2"/>
          <a:stretch>
            <a:fillRect/>
          </a:stretch>
        </p:blipFill>
        <p:spPr>
          <a:xfrm>
            <a:off x="2355925" y="957430"/>
            <a:ext cx="8100508" cy="5444873"/>
          </a:xfrm>
          <a:prstGeom prst="rect">
            <a:avLst/>
          </a:prstGeom>
        </p:spPr>
      </p:pic>
    </p:spTree>
    <p:extLst>
      <p:ext uri="{BB962C8B-B14F-4D97-AF65-F5344CB8AC3E}">
        <p14:creationId xmlns:p14="http://schemas.microsoft.com/office/powerpoint/2010/main" val="3630070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chemeClr val="tx1"/>
                </a:solidFill>
              </a:rPr>
              <a:t>SUNUM ÖZETİ</a:t>
            </a:r>
          </a:p>
        </p:txBody>
      </p:sp>
      <p:sp>
        <p:nvSpPr>
          <p:cNvPr id="3" name="İçerik Yer Tutucusu 2"/>
          <p:cNvSpPr>
            <a:spLocks noGrp="1"/>
          </p:cNvSpPr>
          <p:nvPr>
            <p:ph idx="1"/>
          </p:nvPr>
        </p:nvSpPr>
        <p:spPr>
          <a:xfrm>
            <a:off x="2124141" y="1722119"/>
            <a:ext cx="9776202" cy="3917731"/>
          </a:xfrm>
        </p:spPr>
        <p:txBody>
          <a:bodyPr>
            <a:noAutofit/>
          </a:bodyPr>
          <a:lstStyle/>
          <a:p>
            <a:r>
              <a:rPr lang="tr-TR" b="1" dirty="0"/>
              <a:t>TARİHÇE</a:t>
            </a:r>
          </a:p>
          <a:p>
            <a:r>
              <a:rPr lang="tr-TR" b="1" dirty="0"/>
              <a:t>MİSYON</a:t>
            </a:r>
          </a:p>
          <a:p>
            <a:r>
              <a:rPr lang="tr-TR" b="1" dirty="0"/>
              <a:t>VİZYON</a:t>
            </a:r>
          </a:p>
          <a:p>
            <a:r>
              <a:rPr lang="tr-TR" b="1" dirty="0"/>
              <a:t>AKADEMİK YAPI</a:t>
            </a:r>
          </a:p>
          <a:p>
            <a:r>
              <a:rPr lang="tr-TR" b="1" dirty="0"/>
              <a:t>İDARİ YAPI</a:t>
            </a:r>
          </a:p>
          <a:p>
            <a:r>
              <a:rPr lang="tr-TR" b="1" dirty="0"/>
              <a:t>BÖLÜMLER</a:t>
            </a:r>
          </a:p>
          <a:p>
            <a:r>
              <a:rPr lang="tr-TR" b="1" dirty="0"/>
              <a:t>İNGİLİZCE HAZIRLIK PROGRAMI</a:t>
            </a:r>
          </a:p>
          <a:p>
            <a:r>
              <a:rPr lang="tr-TR" b="1" dirty="0"/>
              <a:t>ORTAK ZORUNLU YABANCI DİL DERSLERİ</a:t>
            </a:r>
            <a:endParaRPr lang="en-GB" b="1" dirty="0"/>
          </a:p>
          <a:p>
            <a:r>
              <a:rPr lang="tr-TR" b="1" dirty="0" smtClean="0"/>
              <a:t>FİZİKÎ </a:t>
            </a:r>
            <a:r>
              <a:rPr lang="tr-TR" b="1" dirty="0"/>
              <a:t>ALTYAPI</a:t>
            </a:r>
          </a:p>
          <a:p>
            <a:r>
              <a:rPr lang="tr-TR" b="1" dirty="0"/>
              <a:t>SOSYAL ETKİNLİKLER</a:t>
            </a:r>
            <a:endParaRPr lang="en-GB" b="1" dirty="0"/>
          </a:p>
        </p:txBody>
      </p:sp>
      <p:sp>
        <p:nvSpPr>
          <p:cNvPr id="5" name="Metin kutusu 4"/>
          <p:cNvSpPr txBox="1"/>
          <p:nvPr/>
        </p:nvSpPr>
        <p:spPr>
          <a:xfrm>
            <a:off x="-1" y="774676"/>
            <a:ext cx="1548385" cy="338554"/>
          </a:xfrm>
          <a:prstGeom prst="rect">
            <a:avLst/>
          </a:prstGeom>
          <a:noFill/>
        </p:spPr>
        <p:txBody>
          <a:bodyPr wrap="square" rtlCol="0">
            <a:spAutoFit/>
          </a:bodyPr>
          <a:lstStyle/>
          <a:p>
            <a:r>
              <a:rPr lang="tr-TR" sz="1600" b="1" dirty="0">
                <a:solidFill>
                  <a:schemeClr val="bg1"/>
                </a:solidFill>
              </a:rPr>
              <a:t>ÖZET</a:t>
            </a:r>
          </a:p>
        </p:txBody>
      </p:sp>
    </p:spTree>
    <p:extLst>
      <p:ext uri="{BB962C8B-B14F-4D97-AF65-F5344CB8AC3E}">
        <p14:creationId xmlns:p14="http://schemas.microsoft.com/office/powerpoint/2010/main" val="33250435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solidFill>
                  <a:schemeClr val="tx1"/>
                </a:solidFill>
              </a:rPr>
              <a:t>HAZIRLIK PROGRAMI YÖNETMELİK VE YÖNERGELER</a:t>
            </a:r>
            <a:br>
              <a:rPr lang="tr-TR" b="1" dirty="0">
                <a:solidFill>
                  <a:schemeClr val="tx1"/>
                </a:solidFill>
              </a:rPr>
            </a:br>
            <a:endParaRPr lang="en-US" dirty="0">
              <a:solidFill>
                <a:schemeClr val="tx1"/>
              </a:solidFill>
            </a:endParaRPr>
          </a:p>
        </p:txBody>
      </p:sp>
      <p:sp>
        <p:nvSpPr>
          <p:cNvPr id="3" name="İçerik Yer Tutucusu 2"/>
          <p:cNvSpPr>
            <a:spLocks noGrp="1"/>
          </p:cNvSpPr>
          <p:nvPr>
            <p:ph idx="1"/>
          </p:nvPr>
        </p:nvSpPr>
        <p:spPr/>
        <p:txBody>
          <a:bodyPr>
            <a:normAutofit/>
          </a:bodyPr>
          <a:lstStyle/>
          <a:p>
            <a:r>
              <a:rPr lang="tr-TR" sz="2000" b="1" dirty="0"/>
              <a:t>NİĞDE ÖMER HALİSDEMİR </a:t>
            </a:r>
            <a:r>
              <a:rPr lang="en-US" sz="2000" b="1" dirty="0"/>
              <a:t> ÜNİVERSİTESİ YABANCI DİLLER YÜKSEKOKULU HAZIRLIK PROGRAMI EĞİTİM</a:t>
            </a:r>
            <a:r>
              <a:rPr lang="tr-TR" sz="2000" b="1" dirty="0"/>
              <a:t>-</a:t>
            </a:r>
            <a:r>
              <a:rPr lang="en-US" sz="2000" b="1" dirty="0"/>
              <a:t>ÖĞRETİM VE SINAV YÖNETMELİĞİ</a:t>
            </a:r>
          </a:p>
          <a:p>
            <a:r>
              <a:rPr lang="tr-TR" sz="2000" b="1" dirty="0"/>
              <a:t>NİĞDE ÖMER HALİSDEMİR </a:t>
            </a:r>
            <a:r>
              <a:rPr lang="en-US" sz="2000" b="1" dirty="0"/>
              <a:t>ÜNİVERSİTESİ YABANCI DİLLER YÜKSEKOKULU İSTEĞE BAĞLI YABANCI DİL HAZIRLIK PROGRAMI YÖNERGESİ</a:t>
            </a:r>
          </a:p>
          <a:p>
            <a:r>
              <a:rPr lang="en-US" sz="2000" b="1" dirty="0"/>
              <a:t>BU YÖNETMELİK VE YÖNERGEYE YÜKSE</a:t>
            </a:r>
            <a:r>
              <a:rPr lang="tr-TR" sz="2000" b="1" dirty="0"/>
              <a:t>K</a:t>
            </a:r>
            <a:r>
              <a:rPr lang="en-US" sz="2000" b="1" dirty="0"/>
              <a:t>OKULUMUZ İNTERNET SİTESİNDEN ULAŞILABİLİR: </a:t>
            </a:r>
            <a:endParaRPr lang="tr-TR" sz="2000" b="1" dirty="0"/>
          </a:p>
          <a:p>
            <a:r>
              <a:rPr lang="en-US" sz="2000" b="1" dirty="0">
                <a:hlinkClick r:id="rId2"/>
              </a:rPr>
              <a:t>http://www.ohu.edu.tr/yabancidilleryuksekokulu</a:t>
            </a:r>
            <a:endParaRPr lang="tr-TR" sz="2000" b="1" dirty="0"/>
          </a:p>
          <a:p>
            <a:pPr marL="0" indent="0" algn="ctr">
              <a:buNone/>
            </a:pPr>
            <a:endParaRPr lang="tr-TR" sz="2000" b="1" dirty="0"/>
          </a:p>
          <a:p>
            <a:pPr marL="0" indent="0" algn="ctr">
              <a:buNone/>
            </a:pPr>
            <a:endParaRPr lang="tr-TR" sz="2000" b="1" dirty="0"/>
          </a:p>
          <a:p>
            <a:pPr marL="0" indent="0" algn="ctr">
              <a:buNone/>
            </a:pPr>
            <a:endParaRPr lang="en-US" sz="2000" b="1" dirty="0"/>
          </a:p>
        </p:txBody>
      </p:sp>
      <p:sp>
        <p:nvSpPr>
          <p:cNvPr id="4" name="Dikdörtgen 3"/>
          <p:cNvSpPr/>
          <p:nvPr/>
        </p:nvSpPr>
        <p:spPr>
          <a:xfrm>
            <a:off x="0" y="694316"/>
            <a:ext cx="1295547" cy="523220"/>
          </a:xfrm>
          <a:prstGeom prst="rect">
            <a:avLst/>
          </a:prstGeom>
        </p:spPr>
        <p:txBody>
          <a:bodyPr wrap="none">
            <a:spAutoFit/>
          </a:bodyPr>
          <a:lstStyle/>
          <a:p>
            <a:r>
              <a:rPr lang="tr-TR" sz="1400" b="1" dirty="0">
                <a:solidFill>
                  <a:schemeClr val="bg1"/>
                </a:solidFill>
              </a:rPr>
              <a:t>YÖNETMELİK</a:t>
            </a:r>
          </a:p>
          <a:p>
            <a:r>
              <a:rPr lang="tr-TR" sz="1400" b="1" dirty="0">
                <a:solidFill>
                  <a:schemeClr val="bg1"/>
                </a:solidFill>
              </a:rPr>
              <a:t>YÖNERGELER</a:t>
            </a:r>
          </a:p>
        </p:txBody>
      </p:sp>
    </p:spTree>
    <p:extLst>
      <p:ext uri="{BB962C8B-B14F-4D97-AF65-F5344CB8AC3E}">
        <p14:creationId xmlns:p14="http://schemas.microsoft.com/office/powerpoint/2010/main" val="17675637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87618" y="366530"/>
            <a:ext cx="8911687" cy="1280890"/>
          </a:xfrm>
        </p:spPr>
        <p:txBody>
          <a:bodyPr/>
          <a:lstStyle/>
          <a:p>
            <a:pPr algn="ctr"/>
            <a:r>
              <a:rPr lang="tr-TR" b="1" dirty="0">
                <a:solidFill>
                  <a:schemeClr val="tx1"/>
                </a:solidFill>
                <a:latin typeface="Arial" pitchFamily="34" charset="0"/>
                <a:cs typeface="Arial" pitchFamily="34" charset="0"/>
              </a:rPr>
              <a:t>ORTAK </a:t>
            </a:r>
            <a:r>
              <a:rPr lang="tr-TR" b="1" dirty="0" smtClean="0">
                <a:solidFill>
                  <a:schemeClr val="tx1"/>
                </a:solidFill>
                <a:latin typeface="Arial" pitchFamily="34" charset="0"/>
                <a:cs typeface="Arial" pitchFamily="34" charset="0"/>
              </a:rPr>
              <a:t>ZORUNLU-MESLEKÎ  </a:t>
            </a:r>
            <a:r>
              <a:rPr lang="tr-TR" b="1" dirty="0">
                <a:solidFill>
                  <a:schemeClr val="tx1"/>
                </a:solidFill>
                <a:latin typeface="Arial" pitchFamily="34" charset="0"/>
                <a:cs typeface="Arial" pitchFamily="34" charset="0"/>
              </a:rPr>
              <a:t>YABANCI DİL DERSLERİ</a:t>
            </a:r>
            <a:endParaRPr lang="en-US" dirty="0">
              <a:solidFill>
                <a:schemeClr val="tx1"/>
              </a:solidFill>
            </a:endParaRPr>
          </a:p>
        </p:txBody>
      </p:sp>
      <p:sp>
        <p:nvSpPr>
          <p:cNvPr id="3" name="İçerik Yer Tutucusu 2"/>
          <p:cNvSpPr>
            <a:spLocks noGrp="1"/>
          </p:cNvSpPr>
          <p:nvPr>
            <p:ph idx="1"/>
          </p:nvPr>
        </p:nvSpPr>
        <p:spPr>
          <a:xfrm>
            <a:off x="1803600" y="3988164"/>
            <a:ext cx="8915400" cy="2361126"/>
          </a:xfrm>
        </p:spPr>
        <p:txBody>
          <a:bodyPr>
            <a:normAutofit/>
          </a:bodyPr>
          <a:lstStyle/>
          <a:p>
            <a:r>
              <a:rPr lang="tr-TR" sz="2000" b="1" dirty="0"/>
              <a:t>Yabancı Dil I, II (</a:t>
            </a:r>
            <a:r>
              <a:rPr lang="en-US" sz="2000" b="1" dirty="0"/>
              <a:t>YDL 1013</a:t>
            </a:r>
            <a:r>
              <a:rPr lang="tr-TR" sz="2000" b="1" dirty="0"/>
              <a:t>, </a:t>
            </a:r>
            <a:r>
              <a:rPr lang="en-US" sz="2000" b="1" dirty="0"/>
              <a:t>YDL 1014</a:t>
            </a:r>
            <a:r>
              <a:rPr lang="tr-TR" sz="2000" b="1" dirty="0"/>
              <a:t>, </a:t>
            </a:r>
            <a:r>
              <a:rPr lang="en-US" sz="2000" b="1" dirty="0" err="1"/>
              <a:t>Haftada</a:t>
            </a:r>
            <a:r>
              <a:rPr lang="en-US" sz="2000" b="1" dirty="0"/>
              <a:t> 3 </a:t>
            </a:r>
            <a:r>
              <a:rPr lang="en-US" sz="2000" b="1" dirty="0" err="1"/>
              <a:t>saat</a:t>
            </a:r>
            <a:r>
              <a:rPr lang="tr-TR" sz="2000" b="1" dirty="0"/>
              <a:t> / Eğitim Fakültesi ve Öğretmenlik Bölümleri 2 saat)</a:t>
            </a:r>
            <a:endParaRPr lang="en-US" sz="2000" b="1" dirty="0"/>
          </a:p>
          <a:p>
            <a:r>
              <a:rPr lang="en-US" sz="2000" b="1" dirty="0" err="1"/>
              <a:t>Tüm</a:t>
            </a:r>
            <a:r>
              <a:rPr lang="en-US" sz="2000" b="1" dirty="0"/>
              <a:t> </a:t>
            </a:r>
            <a:r>
              <a:rPr lang="tr-TR" sz="2000" b="1" dirty="0" err="1"/>
              <a:t>F</a:t>
            </a:r>
            <a:r>
              <a:rPr lang="en-US" sz="2000" b="1" dirty="0" err="1"/>
              <a:t>akülte</a:t>
            </a:r>
            <a:r>
              <a:rPr lang="en-US" sz="2000" b="1" dirty="0"/>
              <a:t> </a:t>
            </a:r>
            <a:r>
              <a:rPr lang="en-US" sz="2000" b="1" dirty="0" err="1"/>
              <a:t>ve</a:t>
            </a:r>
            <a:r>
              <a:rPr lang="en-US" sz="2000" b="1" dirty="0"/>
              <a:t> </a:t>
            </a:r>
            <a:r>
              <a:rPr lang="tr-TR" sz="2000" b="1" dirty="0" err="1"/>
              <a:t>Y</a:t>
            </a:r>
            <a:r>
              <a:rPr lang="en-US" sz="2000" b="1" dirty="0" err="1"/>
              <a:t>üksekokullar</a:t>
            </a:r>
            <a:endParaRPr lang="en-US" sz="2000" b="1" dirty="0"/>
          </a:p>
          <a:p>
            <a:r>
              <a:rPr lang="en-US" sz="2000" b="1" dirty="0" err="1"/>
              <a:t>Kullanılan</a:t>
            </a:r>
            <a:r>
              <a:rPr lang="en-US" sz="2000" b="1" dirty="0"/>
              <a:t> </a:t>
            </a:r>
            <a:r>
              <a:rPr lang="en-US" sz="2000" b="1" dirty="0" err="1"/>
              <a:t>kaynak</a:t>
            </a:r>
            <a:r>
              <a:rPr lang="en-US" sz="2000" b="1" dirty="0"/>
              <a:t> </a:t>
            </a:r>
            <a:r>
              <a:rPr lang="en-US" sz="2000" b="1" dirty="0" err="1"/>
              <a:t>kitap</a:t>
            </a:r>
            <a:r>
              <a:rPr lang="en-US" sz="2000" b="1" dirty="0"/>
              <a:t>: </a:t>
            </a:r>
            <a:r>
              <a:rPr lang="tr-TR" sz="2000" b="1" dirty="0"/>
              <a:t>Cambridge </a:t>
            </a:r>
            <a:r>
              <a:rPr lang="tr-TR" sz="2000" b="1" dirty="0" err="1"/>
              <a:t>Evolve</a:t>
            </a:r>
            <a:r>
              <a:rPr lang="tr-TR" sz="2000" b="1" dirty="0"/>
              <a:t> 1</a:t>
            </a:r>
            <a:endParaRPr lang="en-US" sz="2000" b="1" dirty="0">
              <a:solidFill>
                <a:srgbClr val="FF0000"/>
              </a:solidFill>
            </a:endParaRPr>
          </a:p>
          <a:p>
            <a:r>
              <a:rPr lang="en-US" sz="2000" b="1" dirty="0" err="1"/>
              <a:t>Ara</a:t>
            </a:r>
            <a:r>
              <a:rPr lang="en-US" sz="2000" b="1" dirty="0"/>
              <a:t> </a:t>
            </a:r>
            <a:r>
              <a:rPr lang="en-US" sz="2000" b="1" dirty="0" err="1"/>
              <a:t>Sınav</a:t>
            </a:r>
            <a:r>
              <a:rPr lang="en-US" sz="2000" b="1" dirty="0"/>
              <a:t>, Final </a:t>
            </a:r>
            <a:r>
              <a:rPr lang="en-US" sz="2000" b="1" dirty="0" err="1"/>
              <a:t>ve</a:t>
            </a:r>
            <a:r>
              <a:rPr lang="en-US" sz="2000" b="1" dirty="0"/>
              <a:t> </a:t>
            </a:r>
            <a:r>
              <a:rPr lang="en-US" sz="2000" b="1" dirty="0" err="1"/>
              <a:t>Bütünleme</a:t>
            </a:r>
            <a:r>
              <a:rPr lang="en-US" sz="2000" b="1" dirty="0"/>
              <a:t> </a:t>
            </a:r>
            <a:r>
              <a:rPr lang="en-US" sz="2000" b="1" dirty="0" err="1"/>
              <a:t>Sınavları</a:t>
            </a:r>
            <a:r>
              <a:rPr lang="en-US" sz="2000" b="1" dirty="0"/>
              <a:t> </a:t>
            </a:r>
            <a:r>
              <a:rPr lang="en-US" sz="2000" b="1" dirty="0" err="1"/>
              <a:t>tüm</a:t>
            </a:r>
            <a:r>
              <a:rPr lang="en-US" sz="2000" b="1" dirty="0"/>
              <a:t> </a:t>
            </a:r>
            <a:r>
              <a:rPr lang="en-US" sz="2000" b="1" dirty="0" err="1"/>
              <a:t>üniversitede</a:t>
            </a:r>
            <a:r>
              <a:rPr lang="en-US" sz="2000" b="1" dirty="0"/>
              <a:t> </a:t>
            </a:r>
            <a:r>
              <a:rPr lang="en-US" sz="2000" b="1" dirty="0" err="1" smtClean="0"/>
              <a:t>merkezî</a:t>
            </a:r>
            <a:r>
              <a:rPr lang="tr-TR" sz="2000" b="1" dirty="0" smtClean="0"/>
              <a:t> </a:t>
            </a:r>
            <a:r>
              <a:rPr lang="en-US" sz="2000" b="1" dirty="0" err="1" smtClean="0"/>
              <a:t>olarak</a:t>
            </a:r>
            <a:r>
              <a:rPr lang="en-US" sz="2000" b="1" dirty="0" smtClean="0"/>
              <a:t> </a:t>
            </a:r>
            <a:r>
              <a:rPr lang="en-US" sz="2000" b="1" dirty="0" err="1"/>
              <a:t>yapılmaktadır</a:t>
            </a:r>
            <a:r>
              <a:rPr lang="en-US" sz="2000" b="1" dirty="0"/>
              <a:t>. </a:t>
            </a:r>
          </a:p>
          <a:p>
            <a:endParaRPr lang="en-US" sz="2000" b="1" dirty="0"/>
          </a:p>
        </p:txBody>
      </p:sp>
      <p:graphicFrame>
        <p:nvGraphicFramePr>
          <p:cNvPr id="5" name="Tablo 4"/>
          <p:cNvGraphicFramePr>
            <a:graphicFrameLocks noGrp="1"/>
          </p:cNvGraphicFramePr>
          <p:nvPr>
            <p:extLst>
              <p:ext uri="{D42A27DB-BD31-4B8C-83A1-F6EECF244321}">
                <p14:modId xmlns:p14="http://schemas.microsoft.com/office/powerpoint/2010/main" val="3817221559"/>
              </p:ext>
            </p:extLst>
          </p:nvPr>
        </p:nvGraphicFramePr>
        <p:xfrm>
          <a:off x="1803600" y="2027353"/>
          <a:ext cx="8100254" cy="1738641"/>
        </p:xfrm>
        <a:graphic>
          <a:graphicData uri="http://schemas.openxmlformats.org/drawingml/2006/table">
            <a:tbl>
              <a:tblPr firstRow="1" firstCol="1" bandRow="1">
                <a:tableStyleId>{5C22544A-7EE6-4342-B048-85BDC9FD1C3A}</a:tableStyleId>
              </a:tblPr>
              <a:tblGrid>
                <a:gridCol w="4040152">
                  <a:extLst>
                    <a:ext uri="{9D8B030D-6E8A-4147-A177-3AD203B41FA5}">
                      <a16:colId xmlns:a16="http://schemas.microsoft.com/office/drawing/2014/main" val="20000"/>
                    </a:ext>
                  </a:extLst>
                </a:gridCol>
                <a:gridCol w="4060102">
                  <a:extLst>
                    <a:ext uri="{9D8B030D-6E8A-4147-A177-3AD203B41FA5}">
                      <a16:colId xmlns:a16="http://schemas.microsoft.com/office/drawing/2014/main" val="20001"/>
                    </a:ext>
                  </a:extLst>
                </a:gridCol>
              </a:tblGrid>
              <a:tr h="367814">
                <a:tc>
                  <a:txBody>
                    <a:bodyPr/>
                    <a:lstStyle/>
                    <a:p>
                      <a:pPr algn="ctr">
                        <a:lnSpc>
                          <a:spcPct val="115000"/>
                        </a:lnSpc>
                        <a:spcAft>
                          <a:spcPts val="0"/>
                        </a:spcAft>
                      </a:pPr>
                      <a:r>
                        <a:rPr lang="tr-TR" sz="2400" dirty="0">
                          <a:effectLst/>
                          <a:latin typeface="Calibri"/>
                          <a:ea typeface="Calibri"/>
                          <a:cs typeface="Times New Roman"/>
                        </a:rPr>
                        <a:t>Ortak</a:t>
                      </a:r>
                      <a:r>
                        <a:rPr lang="tr-TR" sz="2400" baseline="0" dirty="0">
                          <a:effectLst/>
                          <a:latin typeface="Calibri"/>
                          <a:ea typeface="Calibri"/>
                          <a:cs typeface="Times New Roman"/>
                        </a:rPr>
                        <a:t> Zorunlu ve </a:t>
                      </a:r>
                      <a:r>
                        <a:rPr lang="tr-TR" sz="2400" baseline="0" dirty="0" smtClean="0">
                          <a:effectLst/>
                          <a:latin typeface="Calibri"/>
                          <a:ea typeface="Calibri"/>
                          <a:cs typeface="Times New Roman"/>
                        </a:rPr>
                        <a:t>Meslekî </a:t>
                      </a:r>
                      <a:r>
                        <a:rPr lang="tr-TR" sz="2400" baseline="0" dirty="0">
                          <a:effectLst/>
                          <a:latin typeface="Calibri"/>
                          <a:ea typeface="Calibri"/>
                          <a:cs typeface="Times New Roman"/>
                        </a:rPr>
                        <a:t>Yabancı Dil Dersleri</a:t>
                      </a:r>
                      <a:endParaRPr lang="tr-TR" sz="2400" dirty="0">
                        <a:effectLst/>
                        <a:latin typeface="Calibri"/>
                        <a:ea typeface="Calibri"/>
                        <a:cs typeface="Times New Roman"/>
                      </a:endParaRPr>
                    </a:p>
                  </a:txBody>
                  <a:tcPr marL="68580" marR="68580" marT="0" marB="0" anchor="ct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tcPr>
                </a:tc>
                <a:tc>
                  <a:txBody>
                    <a:bodyPr/>
                    <a:lstStyle/>
                    <a:p>
                      <a:pPr algn="ctr">
                        <a:lnSpc>
                          <a:spcPct val="115000"/>
                        </a:lnSpc>
                        <a:spcAft>
                          <a:spcPts val="0"/>
                        </a:spcAft>
                      </a:pPr>
                      <a:r>
                        <a:rPr lang="tr-TR" sz="2400" dirty="0" smtClean="0">
                          <a:effectLst/>
                          <a:latin typeface="Calibri"/>
                          <a:ea typeface="Calibri"/>
                          <a:cs typeface="Times New Roman"/>
                        </a:rPr>
                        <a:t>TOPLAM</a:t>
                      </a:r>
                      <a:endParaRPr lang="tr-TR" sz="2400" dirty="0">
                        <a:effectLst/>
                        <a:latin typeface="Calibri"/>
                        <a:ea typeface="Calibri"/>
                        <a:cs typeface="Times New Roman"/>
                      </a:endParaRPr>
                    </a:p>
                  </a:txBody>
                  <a:tcPr marL="68580" marR="68580" marT="0" marB="0" anchor="ct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tcPr>
                </a:tc>
                <a:extLst>
                  <a:ext uri="{0D108BD9-81ED-4DB2-BD59-A6C34878D82A}">
                    <a16:rowId xmlns:a16="http://schemas.microsoft.com/office/drawing/2014/main" val="10000"/>
                  </a:ext>
                </a:extLst>
              </a:tr>
              <a:tr h="433572">
                <a:tc>
                  <a:txBody>
                    <a:bodyPr/>
                    <a:lstStyle/>
                    <a:p>
                      <a:pPr algn="just">
                        <a:lnSpc>
                          <a:spcPct val="115000"/>
                        </a:lnSpc>
                        <a:spcAft>
                          <a:spcPts val="0"/>
                        </a:spcAft>
                      </a:pPr>
                      <a:r>
                        <a:rPr lang="tr-TR" sz="1800" dirty="0">
                          <a:effectLst/>
                          <a:latin typeface="Century Gothic" panose="020B0502020202020204" pitchFamily="34" charset="0"/>
                          <a:ea typeface="Calibri"/>
                          <a:cs typeface="Times New Roman"/>
                        </a:rPr>
                        <a:t>GÜZ</a:t>
                      </a:r>
                      <a:r>
                        <a:rPr lang="tr-TR" sz="1800" baseline="0" dirty="0">
                          <a:effectLst/>
                          <a:latin typeface="Century Gothic" panose="020B0502020202020204" pitchFamily="34" charset="0"/>
                          <a:ea typeface="Calibri"/>
                          <a:cs typeface="Times New Roman"/>
                        </a:rPr>
                        <a:t> YARIYILI</a:t>
                      </a:r>
                      <a:endParaRPr lang="tr-TR" sz="1800" dirty="0">
                        <a:effectLst/>
                        <a:latin typeface="Century Gothic" panose="020B0502020202020204" pitchFamily="34" charset="0"/>
                        <a:ea typeface="Calibri"/>
                        <a:cs typeface="Times New Roman"/>
                      </a:endParaRPr>
                    </a:p>
                  </a:txBody>
                  <a:tcPr marL="68580" marR="68580" marT="0" marB="0" anchor="ct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tcPr>
                </a:tc>
                <a:tc>
                  <a:txBody>
                    <a:bodyPr/>
                    <a:lstStyle/>
                    <a:p>
                      <a:pPr marL="0" indent="0" algn="ctr">
                        <a:buFont typeface="Arial" panose="020B0604020202020204" pitchFamily="34" charset="0"/>
                        <a:buNone/>
                      </a:pPr>
                      <a:r>
                        <a:rPr lang="tr-TR" sz="1600" b="1" dirty="0" smtClean="0">
                          <a:latin typeface="Century Gothic" panose="020B0502020202020204" pitchFamily="34" charset="0"/>
                        </a:rPr>
                        <a:t>4808</a:t>
                      </a:r>
                      <a:endParaRPr lang="en-US" sz="1600" b="1" dirty="0">
                        <a:latin typeface="Century Gothic" panose="020B0502020202020204" pitchFamily="34" charset="0"/>
                      </a:endParaRPr>
                    </a:p>
                  </a:txBody>
                  <a:tcPr marL="68580" marR="68580" marT="0" marB="0" anchor="ct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tcPr>
                </a:tc>
                <a:extLst>
                  <a:ext uri="{0D108BD9-81ED-4DB2-BD59-A6C34878D82A}">
                    <a16:rowId xmlns:a16="http://schemas.microsoft.com/office/drawing/2014/main" val="10001"/>
                  </a:ext>
                </a:extLst>
              </a:tr>
              <a:tr h="463821">
                <a:tc>
                  <a:txBody>
                    <a:bodyPr/>
                    <a:lstStyle/>
                    <a:p>
                      <a:pPr algn="just">
                        <a:lnSpc>
                          <a:spcPct val="115000"/>
                        </a:lnSpc>
                        <a:spcAft>
                          <a:spcPts val="0"/>
                        </a:spcAft>
                      </a:pPr>
                      <a:r>
                        <a:rPr lang="tr-TR" sz="1800" dirty="0">
                          <a:effectLst/>
                          <a:latin typeface="+mn-lt"/>
                          <a:ea typeface="+mn-ea"/>
                          <a:cs typeface="+mn-cs"/>
                        </a:rPr>
                        <a:t>BAHAR</a:t>
                      </a:r>
                      <a:r>
                        <a:rPr lang="tr-TR" sz="1800" baseline="0" dirty="0">
                          <a:effectLst/>
                          <a:latin typeface="+mn-lt"/>
                          <a:ea typeface="+mn-ea"/>
                          <a:cs typeface="+mn-cs"/>
                        </a:rPr>
                        <a:t> YARIYILI</a:t>
                      </a:r>
                      <a:endParaRPr lang="tr-TR" sz="1800" dirty="0">
                        <a:effectLst/>
                        <a:latin typeface="Calibri"/>
                        <a:ea typeface="Calibri"/>
                        <a:cs typeface="Times New Roman"/>
                      </a:endParaRPr>
                    </a:p>
                  </a:txBody>
                  <a:tcPr marL="68580" marR="68580" marT="0" marB="0" anchor="ct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tcPr>
                </a:tc>
                <a:tc>
                  <a:txBody>
                    <a:bodyPr/>
                    <a:lstStyle/>
                    <a:p>
                      <a:pPr marL="0" indent="0" algn="ctr">
                        <a:buFont typeface="Arial" panose="020B0604020202020204" pitchFamily="34" charset="0"/>
                        <a:buNone/>
                      </a:pPr>
                      <a:r>
                        <a:rPr lang="tr-TR" sz="1600" b="1" dirty="0" smtClean="0">
                          <a:latin typeface="Century Gothic" panose="020B0502020202020204" pitchFamily="34" charset="0"/>
                        </a:rPr>
                        <a:t>--</a:t>
                      </a:r>
                      <a:endParaRPr lang="en-US" sz="1600" b="1" dirty="0">
                        <a:latin typeface="Century Gothic" panose="020B0502020202020204" pitchFamily="34" charset="0"/>
                      </a:endParaRPr>
                    </a:p>
                  </a:txBody>
                  <a:tcPr marL="68580" marR="68580" marT="0" marB="0" anchor="ct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tcPr>
                </a:tc>
                <a:extLst>
                  <a:ext uri="{0D108BD9-81ED-4DB2-BD59-A6C34878D82A}">
                    <a16:rowId xmlns:a16="http://schemas.microsoft.com/office/drawing/2014/main" val="10002"/>
                  </a:ext>
                </a:extLst>
              </a:tr>
            </a:tbl>
          </a:graphicData>
        </a:graphic>
      </p:graphicFrame>
      <p:sp>
        <p:nvSpPr>
          <p:cNvPr id="6" name="Dikdörtgen 5"/>
          <p:cNvSpPr/>
          <p:nvPr/>
        </p:nvSpPr>
        <p:spPr>
          <a:xfrm>
            <a:off x="0" y="694316"/>
            <a:ext cx="1595309" cy="523220"/>
          </a:xfrm>
          <a:prstGeom prst="rect">
            <a:avLst/>
          </a:prstGeom>
        </p:spPr>
        <p:txBody>
          <a:bodyPr wrap="none">
            <a:spAutoFit/>
          </a:bodyPr>
          <a:lstStyle/>
          <a:p>
            <a:r>
              <a:rPr lang="tr-TR" sz="1400" b="1" dirty="0">
                <a:solidFill>
                  <a:schemeClr val="bg1"/>
                </a:solidFill>
              </a:rPr>
              <a:t>ORTAK ZORUNLU</a:t>
            </a:r>
          </a:p>
          <a:p>
            <a:r>
              <a:rPr lang="tr-TR" sz="1400" b="1" dirty="0">
                <a:solidFill>
                  <a:schemeClr val="bg1"/>
                </a:solidFill>
              </a:rPr>
              <a:t>DERSLER</a:t>
            </a:r>
          </a:p>
        </p:txBody>
      </p:sp>
      <p:pic>
        <p:nvPicPr>
          <p:cNvPr id="1025" name="Picture 1" desc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Giz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62108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FİZİKSEL ALTYAPI</a:t>
            </a:r>
            <a:endParaRPr lang="en-US" b="1" dirty="0"/>
          </a:p>
        </p:txBody>
      </p:sp>
      <p:graphicFrame>
        <p:nvGraphicFramePr>
          <p:cNvPr id="5" name="Tablo 4"/>
          <p:cNvGraphicFramePr>
            <a:graphicFrameLocks noGrp="1"/>
          </p:cNvGraphicFramePr>
          <p:nvPr>
            <p:extLst>
              <p:ext uri="{D42A27DB-BD31-4B8C-83A1-F6EECF244321}">
                <p14:modId xmlns:p14="http://schemas.microsoft.com/office/powerpoint/2010/main" val="1291884490"/>
              </p:ext>
            </p:extLst>
          </p:nvPr>
        </p:nvGraphicFramePr>
        <p:xfrm>
          <a:off x="2221546" y="1813775"/>
          <a:ext cx="6628446" cy="4648203"/>
        </p:xfrm>
        <a:graphic>
          <a:graphicData uri="http://schemas.openxmlformats.org/drawingml/2006/table">
            <a:tbl>
              <a:tblPr firstRow="1" firstCol="1" lastRow="1" lastCol="1" bandRow="1" bandCol="1"/>
              <a:tblGrid>
                <a:gridCol w="3344619">
                  <a:extLst>
                    <a:ext uri="{9D8B030D-6E8A-4147-A177-3AD203B41FA5}">
                      <a16:colId xmlns:a16="http://schemas.microsoft.com/office/drawing/2014/main" val="20000"/>
                    </a:ext>
                  </a:extLst>
                </a:gridCol>
                <a:gridCol w="1410354">
                  <a:extLst>
                    <a:ext uri="{9D8B030D-6E8A-4147-A177-3AD203B41FA5}">
                      <a16:colId xmlns:a16="http://schemas.microsoft.com/office/drawing/2014/main" val="20001"/>
                    </a:ext>
                  </a:extLst>
                </a:gridCol>
                <a:gridCol w="1873473">
                  <a:extLst>
                    <a:ext uri="{9D8B030D-6E8A-4147-A177-3AD203B41FA5}">
                      <a16:colId xmlns:a16="http://schemas.microsoft.com/office/drawing/2014/main" val="20002"/>
                    </a:ext>
                  </a:extLst>
                </a:gridCol>
              </a:tblGrid>
              <a:tr h="815575">
                <a:tc>
                  <a:txBody>
                    <a:bodyPr/>
                    <a:lstStyle/>
                    <a:p>
                      <a:pPr algn="ctr">
                        <a:lnSpc>
                          <a:spcPct val="115000"/>
                        </a:lnSpc>
                        <a:spcAft>
                          <a:spcPts val="600"/>
                        </a:spcAft>
                      </a:pPr>
                      <a:r>
                        <a:rPr lang="tr-TR" sz="1800" b="1" dirty="0">
                          <a:solidFill>
                            <a:schemeClr val="bg1"/>
                          </a:solidFill>
                          <a:effectLst/>
                          <a:latin typeface="Arial" pitchFamily="34" charset="0"/>
                          <a:ea typeface="Calibri"/>
                          <a:cs typeface="Arial" pitchFamily="34" charset="0"/>
                        </a:rPr>
                        <a:t>Kapalı Alan Türü</a:t>
                      </a:r>
                      <a:endParaRPr lang="tr-TR" sz="1800" dirty="0">
                        <a:solidFill>
                          <a:schemeClr val="bg1"/>
                        </a:solidFill>
                        <a:effectLst/>
                        <a:latin typeface="Arial" pitchFamily="34" charset="0"/>
                        <a:ea typeface="Calibri"/>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tcPr>
                </a:tc>
                <a:tc>
                  <a:txBody>
                    <a:bodyPr/>
                    <a:lstStyle/>
                    <a:p>
                      <a:pPr algn="ctr">
                        <a:lnSpc>
                          <a:spcPct val="115000"/>
                        </a:lnSpc>
                        <a:spcAft>
                          <a:spcPts val="600"/>
                        </a:spcAft>
                      </a:pPr>
                      <a:r>
                        <a:rPr lang="tr-TR" sz="1800" b="1" dirty="0">
                          <a:solidFill>
                            <a:schemeClr val="bg1"/>
                          </a:solidFill>
                          <a:effectLst/>
                          <a:latin typeface="Arial" pitchFamily="34" charset="0"/>
                          <a:ea typeface="Calibri"/>
                          <a:cs typeface="Arial" pitchFamily="34" charset="0"/>
                        </a:rPr>
                        <a:t>Adet</a:t>
                      </a:r>
                      <a:endParaRPr lang="tr-TR" sz="1800" dirty="0">
                        <a:solidFill>
                          <a:schemeClr val="bg1"/>
                        </a:solidFill>
                        <a:effectLst/>
                        <a:latin typeface="Arial" pitchFamily="34" charset="0"/>
                        <a:ea typeface="Calibri"/>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tcPr>
                </a:tc>
                <a:tc>
                  <a:txBody>
                    <a:bodyPr/>
                    <a:lstStyle/>
                    <a:p>
                      <a:pPr algn="ctr">
                        <a:lnSpc>
                          <a:spcPct val="115000"/>
                        </a:lnSpc>
                        <a:spcAft>
                          <a:spcPts val="600"/>
                        </a:spcAft>
                      </a:pPr>
                      <a:r>
                        <a:rPr lang="tr-TR" sz="1800" b="1" dirty="0">
                          <a:solidFill>
                            <a:schemeClr val="bg1"/>
                          </a:solidFill>
                          <a:effectLst/>
                          <a:latin typeface="Arial" pitchFamily="34" charset="0"/>
                          <a:ea typeface="Calibri"/>
                          <a:cs typeface="Arial" pitchFamily="34" charset="0"/>
                        </a:rPr>
                        <a:t>Alanı (m</a:t>
                      </a:r>
                      <a:r>
                        <a:rPr lang="tr-TR" sz="1800" b="1" baseline="30000" dirty="0">
                          <a:solidFill>
                            <a:schemeClr val="bg1"/>
                          </a:solidFill>
                          <a:effectLst/>
                          <a:latin typeface="Arial" pitchFamily="34" charset="0"/>
                          <a:ea typeface="Calibri"/>
                          <a:cs typeface="Arial" pitchFamily="34" charset="0"/>
                        </a:rPr>
                        <a:t>2</a:t>
                      </a:r>
                      <a:r>
                        <a:rPr lang="tr-TR" sz="1800" b="1" dirty="0">
                          <a:solidFill>
                            <a:schemeClr val="bg1"/>
                          </a:solidFill>
                          <a:effectLst/>
                          <a:latin typeface="Arial" pitchFamily="34" charset="0"/>
                          <a:ea typeface="Calibri"/>
                          <a:cs typeface="Arial" pitchFamily="34" charset="0"/>
                        </a:rPr>
                        <a:t>)</a:t>
                      </a:r>
                      <a:endParaRPr lang="tr-TR" sz="1800" dirty="0">
                        <a:solidFill>
                          <a:schemeClr val="bg1"/>
                        </a:solidFill>
                        <a:effectLst/>
                        <a:latin typeface="Arial" pitchFamily="34" charset="0"/>
                        <a:ea typeface="Calibri"/>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tcPr>
                </a:tc>
                <a:extLst>
                  <a:ext uri="{0D108BD9-81ED-4DB2-BD59-A6C34878D82A}">
                    <a16:rowId xmlns:a16="http://schemas.microsoft.com/office/drawing/2014/main" val="10000"/>
                  </a:ext>
                </a:extLst>
              </a:tr>
              <a:tr h="464044">
                <a:tc>
                  <a:txBody>
                    <a:bodyPr/>
                    <a:lstStyle/>
                    <a:p>
                      <a:pPr>
                        <a:lnSpc>
                          <a:spcPct val="115000"/>
                        </a:lnSpc>
                        <a:spcAft>
                          <a:spcPts val="0"/>
                        </a:spcAft>
                      </a:pPr>
                      <a:r>
                        <a:rPr lang="tr-TR" sz="1800" dirty="0">
                          <a:solidFill>
                            <a:schemeClr val="bg1"/>
                          </a:solidFill>
                          <a:effectLst/>
                          <a:latin typeface="Arial" pitchFamily="34" charset="0"/>
                          <a:ea typeface="Calibri"/>
                          <a:cs typeface="Arial" pitchFamily="34" charset="0"/>
                        </a:rPr>
                        <a:t>Derslik</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tcPr>
                </a:tc>
                <a:tc>
                  <a:txBody>
                    <a:bodyPr/>
                    <a:lstStyle/>
                    <a:p>
                      <a:pPr algn="ctr">
                        <a:lnSpc>
                          <a:spcPct val="115000"/>
                        </a:lnSpc>
                        <a:spcAft>
                          <a:spcPts val="0"/>
                        </a:spcAft>
                      </a:pPr>
                      <a:r>
                        <a:rPr lang="tr-TR" sz="1800" dirty="0">
                          <a:effectLst/>
                          <a:latin typeface="Arial" pitchFamily="34" charset="0"/>
                          <a:ea typeface="Calibri"/>
                          <a:cs typeface="Arial" pitchFamily="34" charset="0"/>
                        </a:rPr>
                        <a:t>40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tcPr>
                </a:tc>
                <a:tc>
                  <a:txBody>
                    <a:bodyPr/>
                    <a:lstStyle/>
                    <a:p>
                      <a:pPr algn="ctr">
                        <a:lnSpc>
                          <a:spcPct val="115000"/>
                        </a:lnSpc>
                        <a:spcAft>
                          <a:spcPts val="0"/>
                        </a:spcAft>
                      </a:pPr>
                      <a:r>
                        <a:rPr lang="tr-TR" sz="1800">
                          <a:effectLst/>
                          <a:latin typeface="Arial" pitchFamily="34" charset="0"/>
                          <a:ea typeface="Calibri"/>
                          <a:cs typeface="Arial" pitchFamily="34" charset="0"/>
                        </a:rPr>
                        <a:t>36.8</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tcPr>
                </a:tc>
                <a:extLst>
                  <a:ext uri="{0D108BD9-81ED-4DB2-BD59-A6C34878D82A}">
                    <a16:rowId xmlns:a16="http://schemas.microsoft.com/office/drawing/2014/main" val="10001"/>
                  </a:ext>
                </a:extLst>
              </a:tr>
              <a:tr h="421073">
                <a:tc>
                  <a:txBody>
                    <a:bodyPr/>
                    <a:lstStyle/>
                    <a:p>
                      <a:pPr>
                        <a:lnSpc>
                          <a:spcPct val="115000"/>
                        </a:lnSpc>
                        <a:spcAft>
                          <a:spcPts val="0"/>
                        </a:spcAft>
                      </a:pPr>
                      <a:r>
                        <a:rPr lang="tr-TR" sz="1800" dirty="0">
                          <a:solidFill>
                            <a:schemeClr val="bg1"/>
                          </a:solidFill>
                          <a:effectLst/>
                          <a:latin typeface="Arial" pitchFamily="34" charset="0"/>
                          <a:ea typeface="Calibri"/>
                          <a:cs typeface="Arial" pitchFamily="34" charset="0"/>
                        </a:rPr>
                        <a:t>A Tipi Ofis</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tcPr>
                </a:tc>
                <a:tc>
                  <a:txBody>
                    <a:bodyPr/>
                    <a:lstStyle/>
                    <a:p>
                      <a:pPr algn="ctr">
                        <a:lnSpc>
                          <a:spcPct val="115000"/>
                        </a:lnSpc>
                        <a:spcAft>
                          <a:spcPts val="0"/>
                        </a:spcAft>
                      </a:pPr>
                      <a:r>
                        <a:rPr lang="tr-TR" sz="1800" dirty="0">
                          <a:effectLst/>
                          <a:latin typeface="Arial" pitchFamily="34" charset="0"/>
                          <a:ea typeface="Calibri"/>
                          <a:cs typeface="Arial" pitchFamily="34" charset="0"/>
                        </a:rPr>
                        <a:t>20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tcPr>
                </a:tc>
                <a:tc>
                  <a:txBody>
                    <a:bodyPr/>
                    <a:lstStyle/>
                    <a:p>
                      <a:pPr algn="ctr">
                        <a:lnSpc>
                          <a:spcPct val="115000"/>
                        </a:lnSpc>
                        <a:spcAft>
                          <a:spcPts val="0"/>
                        </a:spcAft>
                      </a:pPr>
                      <a:r>
                        <a:rPr lang="tr-TR" sz="1800">
                          <a:effectLst/>
                          <a:latin typeface="Arial" pitchFamily="34" charset="0"/>
                          <a:ea typeface="Calibri"/>
                          <a:cs typeface="Arial" pitchFamily="34" charset="0"/>
                        </a:rPr>
                        <a:t>14</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tcPr>
                </a:tc>
                <a:extLst>
                  <a:ext uri="{0D108BD9-81ED-4DB2-BD59-A6C34878D82A}">
                    <a16:rowId xmlns:a16="http://schemas.microsoft.com/office/drawing/2014/main" val="10002"/>
                  </a:ext>
                </a:extLst>
              </a:tr>
              <a:tr h="421073">
                <a:tc>
                  <a:txBody>
                    <a:bodyPr/>
                    <a:lstStyle/>
                    <a:p>
                      <a:pPr>
                        <a:lnSpc>
                          <a:spcPct val="115000"/>
                        </a:lnSpc>
                        <a:spcAft>
                          <a:spcPts val="0"/>
                        </a:spcAft>
                      </a:pPr>
                      <a:r>
                        <a:rPr lang="tr-TR" sz="1800" dirty="0">
                          <a:solidFill>
                            <a:schemeClr val="bg1"/>
                          </a:solidFill>
                          <a:effectLst/>
                          <a:latin typeface="Arial" pitchFamily="34" charset="0"/>
                          <a:ea typeface="Calibri"/>
                          <a:cs typeface="Arial" pitchFamily="34" charset="0"/>
                        </a:rPr>
                        <a:t>B Tipi Ofis</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tcPr>
                </a:tc>
                <a:tc>
                  <a:txBody>
                    <a:bodyPr/>
                    <a:lstStyle/>
                    <a:p>
                      <a:pPr algn="ctr">
                        <a:lnSpc>
                          <a:spcPct val="115000"/>
                        </a:lnSpc>
                        <a:spcAft>
                          <a:spcPts val="0"/>
                        </a:spcAft>
                      </a:pPr>
                      <a:r>
                        <a:rPr lang="tr-TR" sz="1800" dirty="0">
                          <a:effectLst/>
                          <a:latin typeface="Arial" pitchFamily="34" charset="0"/>
                          <a:ea typeface="Calibri"/>
                          <a:cs typeface="Arial" pitchFamily="34" charset="0"/>
                        </a:rPr>
                        <a:t>7</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tcPr>
                </a:tc>
                <a:tc>
                  <a:txBody>
                    <a:bodyPr/>
                    <a:lstStyle/>
                    <a:p>
                      <a:pPr algn="ctr">
                        <a:lnSpc>
                          <a:spcPct val="115000"/>
                        </a:lnSpc>
                        <a:spcAft>
                          <a:spcPts val="0"/>
                        </a:spcAft>
                      </a:pPr>
                      <a:r>
                        <a:rPr lang="tr-TR" sz="1800" dirty="0">
                          <a:effectLst/>
                          <a:latin typeface="Arial" pitchFamily="34" charset="0"/>
                          <a:ea typeface="Calibri"/>
                          <a:cs typeface="Arial" pitchFamily="34" charset="0"/>
                        </a:rPr>
                        <a:t>24</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tcPr>
                </a:tc>
                <a:extLst>
                  <a:ext uri="{0D108BD9-81ED-4DB2-BD59-A6C34878D82A}">
                    <a16:rowId xmlns:a16="http://schemas.microsoft.com/office/drawing/2014/main" val="10003"/>
                  </a:ext>
                </a:extLst>
              </a:tr>
              <a:tr h="421073">
                <a:tc>
                  <a:txBody>
                    <a:bodyPr/>
                    <a:lstStyle/>
                    <a:p>
                      <a:pPr>
                        <a:lnSpc>
                          <a:spcPct val="115000"/>
                        </a:lnSpc>
                        <a:spcAft>
                          <a:spcPts val="0"/>
                        </a:spcAft>
                      </a:pPr>
                      <a:r>
                        <a:rPr lang="tr-TR" sz="1800" dirty="0">
                          <a:solidFill>
                            <a:schemeClr val="bg1"/>
                          </a:solidFill>
                          <a:effectLst/>
                          <a:latin typeface="Arial" pitchFamily="34" charset="0"/>
                          <a:ea typeface="Calibri"/>
                          <a:cs typeface="Arial" pitchFamily="34" charset="0"/>
                        </a:rPr>
                        <a:t>C Tipi Ofis</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tcPr>
                </a:tc>
                <a:tc>
                  <a:txBody>
                    <a:bodyPr/>
                    <a:lstStyle/>
                    <a:p>
                      <a:pPr algn="ctr">
                        <a:lnSpc>
                          <a:spcPct val="115000"/>
                        </a:lnSpc>
                        <a:spcAft>
                          <a:spcPts val="0"/>
                        </a:spcAft>
                      </a:pPr>
                      <a:r>
                        <a:rPr lang="tr-TR" sz="1800">
                          <a:effectLst/>
                          <a:latin typeface="Arial" pitchFamily="34" charset="0"/>
                          <a:ea typeface="Calibri"/>
                          <a:cs typeface="Arial" pitchFamily="34" charset="0"/>
                        </a:rPr>
                        <a:t>3</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tcPr>
                </a:tc>
                <a:tc>
                  <a:txBody>
                    <a:bodyPr/>
                    <a:lstStyle/>
                    <a:p>
                      <a:pPr algn="ctr">
                        <a:lnSpc>
                          <a:spcPct val="115000"/>
                        </a:lnSpc>
                        <a:spcAft>
                          <a:spcPts val="0"/>
                        </a:spcAft>
                      </a:pPr>
                      <a:r>
                        <a:rPr lang="tr-TR" sz="1800" dirty="0">
                          <a:effectLst/>
                          <a:latin typeface="Arial" pitchFamily="34" charset="0"/>
                          <a:ea typeface="Calibri"/>
                          <a:cs typeface="Arial" pitchFamily="34" charset="0"/>
                        </a:rPr>
                        <a:t>26</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tcPr>
                </a:tc>
                <a:extLst>
                  <a:ext uri="{0D108BD9-81ED-4DB2-BD59-A6C34878D82A}">
                    <a16:rowId xmlns:a16="http://schemas.microsoft.com/office/drawing/2014/main" val="10004"/>
                  </a:ext>
                </a:extLst>
              </a:tr>
              <a:tr h="421073">
                <a:tc>
                  <a:txBody>
                    <a:bodyPr/>
                    <a:lstStyle/>
                    <a:p>
                      <a:pPr>
                        <a:lnSpc>
                          <a:spcPct val="115000"/>
                        </a:lnSpc>
                        <a:spcAft>
                          <a:spcPts val="0"/>
                        </a:spcAft>
                      </a:pPr>
                      <a:r>
                        <a:rPr lang="tr-TR" sz="1800" dirty="0">
                          <a:solidFill>
                            <a:schemeClr val="bg1"/>
                          </a:solidFill>
                          <a:effectLst/>
                          <a:latin typeface="Arial" pitchFamily="34" charset="0"/>
                          <a:ea typeface="Calibri"/>
                          <a:cs typeface="Arial" pitchFamily="34" charset="0"/>
                        </a:rPr>
                        <a:t>D Tipi Ofis</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tcPr>
                </a:tc>
                <a:tc>
                  <a:txBody>
                    <a:bodyPr/>
                    <a:lstStyle/>
                    <a:p>
                      <a:pPr algn="ctr">
                        <a:lnSpc>
                          <a:spcPct val="115000"/>
                        </a:lnSpc>
                        <a:spcAft>
                          <a:spcPts val="0"/>
                        </a:spcAft>
                      </a:pPr>
                      <a:r>
                        <a:rPr lang="tr-TR" sz="1800">
                          <a:effectLst/>
                          <a:latin typeface="Arial" pitchFamily="34" charset="0"/>
                          <a:ea typeface="Calibri"/>
                          <a:cs typeface="Arial" pitchFamily="34" charset="0"/>
                        </a:rPr>
                        <a:t>3</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tcPr>
                </a:tc>
                <a:tc>
                  <a:txBody>
                    <a:bodyPr/>
                    <a:lstStyle/>
                    <a:p>
                      <a:pPr algn="ctr">
                        <a:lnSpc>
                          <a:spcPct val="115000"/>
                        </a:lnSpc>
                        <a:spcAft>
                          <a:spcPts val="0"/>
                        </a:spcAft>
                      </a:pPr>
                      <a:r>
                        <a:rPr lang="tr-TR" sz="1800" dirty="0">
                          <a:effectLst/>
                          <a:latin typeface="Arial" pitchFamily="34" charset="0"/>
                          <a:ea typeface="Calibri"/>
                          <a:cs typeface="Arial" pitchFamily="34" charset="0"/>
                        </a:rPr>
                        <a:t>40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tcPr>
                </a:tc>
                <a:extLst>
                  <a:ext uri="{0D108BD9-81ED-4DB2-BD59-A6C34878D82A}">
                    <a16:rowId xmlns:a16="http://schemas.microsoft.com/office/drawing/2014/main" val="10005"/>
                  </a:ext>
                </a:extLst>
              </a:tr>
              <a:tr h="421073">
                <a:tc>
                  <a:txBody>
                    <a:bodyPr/>
                    <a:lstStyle/>
                    <a:p>
                      <a:pPr>
                        <a:lnSpc>
                          <a:spcPct val="115000"/>
                        </a:lnSpc>
                        <a:spcAft>
                          <a:spcPts val="0"/>
                        </a:spcAft>
                      </a:pPr>
                      <a:r>
                        <a:rPr lang="tr-TR" sz="1800" dirty="0">
                          <a:solidFill>
                            <a:schemeClr val="bg1"/>
                          </a:solidFill>
                          <a:effectLst/>
                          <a:latin typeface="Arial" pitchFamily="34" charset="0"/>
                          <a:ea typeface="Calibri"/>
                          <a:cs typeface="Arial" pitchFamily="34" charset="0"/>
                        </a:rPr>
                        <a:t>Öğrenci Kantini</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tcPr>
                </a:tc>
                <a:tc>
                  <a:txBody>
                    <a:bodyPr/>
                    <a:lstStyle/>
                    <a:p>
                      <a:pPr algn="ctr">
                        <a:lnSpc>
                          <a:spcPct val="115000"/>
                        </a:lnSpc>
                        <a:spcAft>
                          <a:spcPts val="0"/>
                        </a:spcAft>
                      </a:pPr>
                      <a:r>
                        <a:rPr lang="tr-TR" sz="1800">
                          <a:effectLst/>
                          <a:latin typeface="Arial" pitchFamily="34" charset="0"/>
                          <a:ea typeface="Calibri"/>
                          <a:cs typeface="Arial" pitchFamily="34" charset="0"/>
                        </a:rPr>
                        <a:t>1</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tcPr>
                </a:tc>
                <a:tc>
                  <a:txBody>
                    <a:bodyPr/>
                    <a:lstStyle/>
                    <a:p>
                      <a:pPr algn="ctr">
                        <a:lnSpc>
                          <a:spcPct val="115000"/>
                        </a:lnSpc>
                        <a:spcAft>
                          <a:spcPts val="0"/>
                        </a:spcAft>
                      </a:pPr>
                      <a:r>
                        <a:rPr lang="tr-TR" sz="1800" dirty="0">
                          <a:effectLst/>
                          <a:latin typeface="Arial" pitchFamily="34" charset="0"/>
                          <a:ea typeface="Calibri"/>
                          <a:cs typeface="Arial" pitchFamily="34" charset="0"/>
                        </a:rPr>
                        <a:t>150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tcPr>
                </a:tc>
                <a:extLst>
                  <a:ext uri="{0D108BD9-81ED-4DB2-BD59-A6C34878D82A}">
                    <a16:rowId xmlns:a16="http://schemas.microsoft.com/office/drawing/2014/main" val="10006"/>
                  </a:ext>
                </a:extLst>
              </a:tr>
              <a:tr h="421073">
                <a:tc>
                  <a:txBody>
                    <a:bodyPr/>
                    <a:lstStyle/>
                    <a:p>
                      <a:pPr>
                        <a:lnSpc>
                          <a:spcPct val="115000"/>
                        </a:lnSpc>
                        <a:spcAft>
                          <a:spcPts val="0"/>
                        </a:spcAft>
                      </a:pPr>
                      <a:r>
                        <a:rPr lang="tr-TR" sz="1800" dirty="0">
                          <a:solidFill>
                            <a:schemeClr val="bg1"/>
                          </a:solidFill>
                          <a:effectLst/>
                          <a:latin typeface="Arial" pitchFamily="34" charset="0"/>
                          <a:ea typeface="Calibri"/>
                          <a:cs typeface="Arial" pitchFamily="34" charset="0"/>
                        </a:rPr>
                        <a:t>Bilgisayar Laboratuvarı</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tcPr>
                </a:tc>
                <a:tc>
                  <a:txBody>
                    <a:bodyPr/>
                    <a:lstStyle/>
                    <a:p>
                      <a:pPr algn="ctr">
                        <a:lnSpc>
                          <a:spcPct val="115000"/>
                        </a:lnSpc>
                        <a:spcAft>
                          <a:spcPts val="0"/>
                        </a:spcAft>
                      </a:pPr>
                      <a:r>
                        <a:rPr lang="tr-TR" sz="1800">
                          <a:effectLst/>
                          <a:latin typeface="Arial" pitchFamily="34" charset="0"/>
                          <a:ea typeface="Calibri"/>
                          <a:cs typeface="Arial" pitchFamily="34" charset="0"/>
                        </a:rPr>
                        <a:t>3</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tcPr>
                </a:tc>
                <a:tc>
                  <a:txBody>
                    <a:bodyPr/>
                    <a:lstStyle/>
                    <a:p>
                      <a:pPr algn="ctr">
                        <a:lnSpc>
                          <a:spcPct val="115000"/>
                        </a:lnSpc>
                        <a:spcAft>
                          <a:spcPts val="0"/>
                        </a:spcAft>
                      </a:pPr>
                      <a:r>
                        <a:rPr lang="tr-TR" sz="1800" dirty="0">
                          <a:effectLst/>
                          <a:latin typeface="Arial" pitchFamily="34" charset="0"/>
                          <a:ea typeface="Calibri"/>
                          <a:cs typeface="Arial" pitchFamily="34" charset="0"/>
                        </a:rPr>
                        <a:t>50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tcPr>
                </a:tc>
                <a:extLst>
                  <a:ext uri="{0D108BD9-81ED-4DB2-BD59-A6C34878D82A}">
                    <a16:rowId xmlns:a16="http://schemas.microsoft.com/office/drawing/2014/main" val="10007"/>
                  </a:ext>
                </a:extLst>
              </a:tr>
              <a:tr h="421073">
                <a:tc>
                  <a:txBody>
                    <a:bodyPr/>
                    <a:lstStyle/>
                    <a:p>
                      <a:pPr>
                        <a:lnSpc>
                          <a:spcPct val="115000"/>
                        </a:lnSpc>
                        <a:spcAft>
                          <a:spcPts val="0"/>
                        </a:spcAft>
                      </a:pPr>
                      <a:r>
                        <a:rPr lang="tr-TR" sz="1800" dirty="0">
                          <a:solidFill>
                            <a:schemeClr val="bg1"/>
                          </a:solidFill>
                          <a:effectLst/>
                          <a:latin typeface="Arial" pitchFamily="34" charset="0"/>
                          <a:ea typeface="Calibri"/>
                          <a:cs typeface="Arial" pitchFamily="34" charset="0"/>
                        </a:rPr>
                        <a:t>Kütüphane/Okuma Salonu</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tcPr>
                </a:tc>
                <a:tc>
                  <a:txBody>
                    <a:bodyPr/>
                    <a:lstStyle/>
                    <a:p>
                      <a:pPr algn="ctr">
                        <a:lnSpc>
                          <a:spcPct val="115000"/>
                        </a:lnSpc>
                        <a:spcAft>
                          <a:spcPts val="0"/>
                        </a:spcAft>
                      </a:pPr>
                      <a:r>
                        <a:rPr lang="tr-TR" sz="1800">
                          <a:effectLst/>
                          <a:latin typeface="Arial" pitchFamily="34" charset="0"/>
                          <a:ea typeface="Calibri"/>
                          <a:cs typeface="Arial" pitchFamily="34" charset="0"/>
                        </a:rPr>
                        <a:t>1</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tcPr>
                </a:tc>
                <a:tc>
                  <a:txBody>
                    <a:bodyPr/>
                    <a:lstStyle/>
                    <a:p>
                      <a:pPr algn="ctr">
                        <a:lnSpc>
                          <a:spcPct val="115000"/>
                        </a:lnSpc>
                        <a:spcAft>
                          <a:spcPts val="0"/>
                        </a:spcAft>
                      </a:pPr>
                      <a:r>
                        <a:rPr lang="tr-TR" sz="1800" dirty="0">
                          <a:effectLst/>
                          <a:latin typeface="Arial" pitchFamily="34" charset="0"/>
                          <a:ea typeface="Calibri"/>
                          <a:cs typeface="Arial" pitchFamily="34" charset="0"/>
                        </a:rPr>
                        <a:t>190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tcPr>
                </a:tc>
                <a:extLst>
                  <a:ext uri="{0D108BD9-81ED-4DB2-BD59-A6C34878D82A}">
                    <a16:rowId xmlns:a16="http://schemas.microsoft.com/office/drawing/2014/main" val="10008"/>
                  </a:ext>
                </a:extLst>
              </a:tr>
              <a:tr h="421073">
                <a:tc>
                  <a:txBody>
                    <a:bodyPr/>
                    <a:lstStyle/>
                    <a:p>
                      <a:pPr>
                        <a:lnSpc>
                          <a:spcPct val="115000"/>
                        </a:lnSpc>
                        <a:spcAft>
                          <a:spcPts val="0"/>
                        </a:spcAft>
                      </a:pPr>
                      <a:r>
                        <a:rPr lang="tr-TR" sz="1800" dirty="0">
                          <a:solidFill>
                            <a:schemeClr val="bg1"/>
                          </a:solidFill>
                          <a:effectLst/>
                          <a:latin typeface="Arial" pitchFamily="34" charset="0"/>
                          <a:ea typeface="Calibri"/>
                          <a:cs typeface="Arial" pitchFamily="34" charset="0"/>
                        </a:rPr>
                        <a:t>Sinema Salonu (114 Kişilik)</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tcPr>
                </a:tc>
                <a:tc>
                  <a:txBody>
                    <a:bodyPr/>
                    <a:lstStyle/>
                    <a:p>
                      <a:pPr algn="ctr">
                        <a:lnSpc>
                          <a:spcPct val="115000"/>
                        </a:lnSpc>
                        <a:spcAft>
                          <a:spcPts val="0"/>
                        </a:spcAft>
                      </a:pPr>
                      <a:r>
                        <a:rPr lang="tr-TR" sz="1800">
                          <a:effectLst/>
                          <a:latin typeface="Arial" pitchFamily="34" charset="0"/>
                          <a:ea typeface="Calibri"/>
                          <a:cs typeface="Arial" pitchFamily="34" charset="0"/>
                        </a:rPr>
                        <a:t>1</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tcPr>
                </a:tc>
                <a:tc>
                  <a:txBody>
                    <a:bodyPr/>
                    <a:lstStyle/>
                    <a:p>
                      <a:pPr algn="ctr">
                        <a:lnSpc>
                          <a:spcPct val="115000"/>
                        </a:lnSpc>
                        <a:spcAft>
                          <a:spcPts val="0"/>
                        </a:spcAft>
                      </a:pPr>
                      <a:r>
                        <a:rPr lang="tr-TR" sz="1800" dirty="0">
                          <a:effectLst/>
                          <a:latin typeface="Arial" pitchFamily="34" charset="0"/>
                          <a:ea typeface="Calibri"/>
                          <a:cs typeface="Arial" pitchFamily="34" charset="0"/>
                        </a:rPr>
                        <a:t>190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tcPr>
                </a:tc>
                <a:extLst>
                  <a:ext uri="{0D108BD9-81ED-4DB2-BD59-A6C34878D82A}">
                    <a16:rowId xmlns:a16="http://schemas.microsoft.com/office/drawing/2014/main" val="10009"/>
                  </a:ext>
                </a:extLst>
              </a:tr>
            </a:tbl>
          </a:graphicData>
        </a:graphic>
      </p:graphicFrame>
      <p:sp>
        <p:nvSpPr>
          <p:cNvPr id="6" name="Dikdörtgen 5"/>
          <p:cNvSpPr/>
          <p:nvPr/>
        </p:nvSpPr>
        <p:spPr>
          <a:xfrm>
            <a:off x="0" y="694316"/>
            <a:ext cx="865943" cy="523220"/>
          </a:xfrm>
          <a:prstGeom prst="rect">
            <a:avLst/>
          </a:prstGeom>
        </p:spPr>
        <p:txBody>
          <a:bodyPr wrap="none">
            <a:spAutoFit/>
          </a:bodyPr>
          <a:lstStyle/>
          <a:p>
            <a:r>
              <a:rPr lang="tr-TR" sz="1400" b="1" dirty="0">
                <a:solidFill>
                  <a:schemeClr val="bg1"/>
                </a:solidFill>
              </a:rPr>
              <a:t>FİZİKSEL</a:t>
            </a:r>
          </a:p>
          <a:p>
            <a:r>
              <a:rPr lang="tr-TR" sz="1400" b="1" dirty="0">
                <a:solidFill>
                  <a:schemeClr val="bg1"/>
                </a:solidFill>
              </a:rPr>
              <a:t>ALTYAPI</a:t>
            </a:r>
          </a:p>
        </p:txBody>
      </p:sp>
    </p:spTree>
    <p:extLst>
      <p:ext uri="{BB962C8B-B14F-4D97-AF65-F5344CB8AC3E}">
        <p14:creationId xmlns:p14="http://schemas.microsoft.com/office/powerpoint/2010/main" val="26835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DERSLİKLER</a:t>
            </a:r>
            <a:endParaRPr lang="en-US" b="1" dirty="0"/>
          </a:p>
        </p:txBody>
      </p:sp>
      <p:sp>
        <p:nvSpPr>
          <p:cNvPr id="3" name="İçerik Yer Tutucusu 2"/>
          <p:cNvSpPr>
            <a:spLocks noGrp="1"/>
          </p:cNvSpPr>
          <p:nvPr>
            <p:ph idx="1"/>
          </p:nvPr>
        </p:nvSpPr>
        <p:spPr>
          <a:xfrm>
            <a:off x="8113689" y="2468513"/>
            <a:ext cx="3876541" cy="1931650"/>
          </a:xfrm>
        </p:spPr>
        <p:txBody>
          <a:bodyPr>
            <a:noAutofit/>
          </a:bodyPr>
          <a:lstStyle/>
          <a:p>
            <a:pPr marL="285750" lvl="0" indent="-285750">
              <a:buFont typeface="Arial" pitchFamily="34" charset="0"/>
              <a:buChar char="•"/>
            </a:pPr>
            <a:r>
              <a:rPr lang="tr-TR" sz="2000" b="1" dirty="0">
                <a:solidFill>
                  <a:schemeClr val="tx1"/>
                </a:solidFill>
              </a:rPr>
              <a:t>1 adet dizüstü bilgisayar</a:t>
            </a:r>
          </a:p>
          <a:p>
            <a:pPr marL="285750" lvl="0" indent="-285750">
              <a:buFont typeface="Arial" pitchFamily="34" charset="0"/>
              <a:buChar char="•"/>
            </a:pPr>
            <a:r>
              <a:rPr lang="tr-TR" sz="2000" b="1" dirty="0">
                <a:solidFill>
                  <a:schemeClr val="tx1"/>
                </a:solidFill>
              </a:rPr>
              <a:t>1 adet akıllı tahta</a:t>
            </a:r>
          </a:p>
          <a:p>
            <a:pPr marL="285750" lvl="0" indent="-285750">
              <a:buFont typeface="Arial" pitchFamily="34" charset="0"/>
              <a:buChar char="•"/>
            </a:pPr>
            <a:r>
              <a:rPr lang="tr-TR" sz="2000" b="1" dirty="0">
                <a:solidFill>
                  <a:schemeClr val="tx1"/>
                </a:solidFill>
              </a:rPr>
              <a:t>1 adet projeksiyon cihazı</a:t>
            </a:r>
          </a:p>
          <a:p>
            <a:pPr marL="285750" lvl="0" indent="-285750">
              <a:buFont typeface="Arial" pitchFamily="34" charset="0"/>
              <a:buChar char="•"/>
            </a:pPr>
            <a:r>
              <a:rPr lang="tr-TR" sz="2000" b="1" dirty="0">
                <a:solidFill>
                  <a:schemeClr val="tx1"/>
                </a:solidFill>
              </a:rPr>
              <a:t>1 adet 5+1 ses sistemi</a:t>
            </a:r>
          </a:p>
          <a:p>
            <a:pPr marL="0" indent="0">
              <a:buNone/>
            </a:pPr>
            <a:endParaRPr lang="en-US" sz="2000" dirty="0">
              <a:solidFill>
                <a:schemeClr val="tx1"/>
              </a:solidFill>
            </a:endParaRP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0589" y="1672022"/>
            <a:ext cx="3022077" cy="226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F:\YDYO FOTOĞRAFLARI\20131206_1524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2949" y="1672021"/>
            <a:ext cx="3025216" cy="2268913"/>
          </a:xfrm>
          <a:prstGeom prst="rect">
            <a:avLst/>
          </a:prstGeom>
          <a:noFill/>
          <a:extLst>
            <a:ext uri="{909E8E84-426E-40DD-AFC4-6F175D3DCCD1}">
              <a14:hiddenFill xmlns:a14="http://schemas.microsoft.com/office/drawing/2010/main">
                <a:solidFill>
                  <a:srgbClr val="FFFFFF"/>
                </a:solidFill>
              </a14:hiddenFill>
            </a:ext>
          </a:extLst>
        </p:spPr>
      </p:pic>
      <p:sp>
        <p:nvSpPr>
          <p:cNvPr id="7" name="Dikdörtgen 6"/>
          <p:cNvSpPr/>
          <p:nvPr/>
        </p:nvSpPr>
        <p:spPr>
          <a:xfrm>
            <a:off x="0" y="784469"/>
            <a:ext cx="1114408" cy="307777"/>
          </a:xfrm>
          <a:prstGeom prst="rect">
            <a:avLst/>
          </a:prstGeom>
        </p:spPr>
        <p:txBody>
          <a:bodyPr wrap="none">
            <a:spAutoFit/>
          </a:bodyPr>
          <a:lstStyle/>
          <a:p>
            <a:r>
              <a:rPr lang="tr-TR" sz="1400" b="1" dirty="0">
                <a:solidFill>
                  <a:schemeClr val="bg1"/>
                </a:solidFill>
              </a:rPr>
              <a:t>DERSLİKLER</a:t>
            </a:r>
          </a:p>
        </p:txBody>
      </p:sp>
      <p:pic>
        <p:nvPicPr>
          <p:cNvPr id="3074" name="Picture 2" descr="C:\Users\ACER\Desktop\IMG_060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2949" y="4062334"/>
            <a:ext cx="6502054" cy="2503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7090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BİLGİSAYAR DİL LABORATUVARI (CALL)</a:t>
            </a:r>
            <a:endParaRPr lang="en-US" b="1" dirty="0"/>
          </a:p>
        </p:txBody>
      </p:sp>
      <p:sp>
        <p:nvSpPr>
          <p:cNvPr id="4" name="Dikdörtgen 3"/>
          <p:cNvSpPr/>
          <p:nvPr/>
        </p:nvSpPr>
        <p:spPr>
          <a:xfrm>
            <a:off x="257580" y="758711"/>
            <a:ext cx="614271" cy="307777"/>
          </a:xfrm>
          <a:prstGeom prst="rect">
            <a:avLst/>
          </a:prstGeom>
        </p:spPr>
        <p:txBody>
          <a:bodyPr wrap="none">
            <a:spAutoFit/>
          </a:bodyPr>
          <a:lstStyle/>
          <a:p>
            <a:r>
              <a:rPr lang="tr-TR" sz="1400" b="1" dirty="0">
                <a:solidFill>
                  <a:schemeClr val="bg1"/>
                </a:solidFill>
              </a:rPr>
              <a:t>CALL</a:t>
            </a:r>
          </a:p>
        </p:txBody>
      </p:sp>
      <p:pic>
        <p:nvPicPr>
          <p:cNvPr id="2051" name="Picture 3" descr="C:\Users\ACER\Desktop\ohu.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64106" y="1704141"/>
            <a:ext cx="9938478" cy="436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35681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      SİNEMA </a:t>
            </a:r>
            <a:r>
              <a:rPr lang="tr-TR" b="1" dirty="0"/>
              <a:t>SALONU</a:t>
            </a:r>
            <a:endParaRPr lang="en-US" dirty="0"/>
          </a:p>
        </p:txBody>
      </p:sp>
      <p:sp>
        <p:nvSpPr>
          <p:cNvPr id="6" name="Dikdörtgen 5"/>
          <p:cNvSpPr/>
          <p:nvPr/>
        </p:nvSpPr>
        <p:spPr>
          <a:xfrm>
            <a:off x="257580" y="707911"/>
            <a:ext cx="888385" cy="523220"/>
          </a:xfrm>
          <a:prstGeom prst="rect">
            <a:avLst/>
          </a:prstGeom>
        </p:spPr>
        <p:txBody>
          <a:bodyPr wrap="none">
            <a:spAutoFit/>
          </a:bodyPr>
          <a:lstStyle/>
          <a:p>
            <a:r>
              <a:rPr lang="tr-TR" sz="1400" b="1" dirty="0">
                <a:solidFill>
                  <a:schemeClr val="bg1"/>
                </a:solidFill>
              </a:rPr>
              <a:t>SİNEMA</a:t>
            </a:r>
            <a:br>
              <a:rPr lang="tr-TR" sz="1400" b="1" dirty="0">
                <a:solidFill>
                  <a:schemeClr val="bg1"/>
                </a:solidFill>
              </a:rPr>
            </a:br>
            <a:r>
              <a:rPr lang="tr-TR" sz="1400" b="1" dirty="0">
                <a:solidFill>
                  <a:schemeClr val="bg1"/>
                </a:solidFill>
              </a:rPr>
              <a:t>SALONU</a:t>
            </a:r>
          </a:p>
        </p:txBody>
      </p:sp>
      <p:pic>
        <p:nvPicPr>
          <p:cNvPr id="4099" name="Picture 3" descr="C:\Users\ACER\Desktop\yabancı diller fotograflar\2013 Yabancı Diller YO\IMG_46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500" y="1543987"/>
            <a:ext cx="10287000" cy="4826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07609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SOSYAL ETKİNLİKLER</a:t>
            </a:r>
            <a:endParaRPr lang="en-US" b="1"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3952" y="256218"/>
            <a:ext cx="4368048" cy="6178675"/>
          </a:xfrm>
          <a:prstGeom prst="rect">
            <a:avLst/>
          </a:prstGeom>
        </p:spPr>
      </p:pic>
      <p:sp>
        <p:nvSpPr>
          <p:cNvPr id="5" name="Dikdörtgen 4"/>
          <p:cNvSpPr/>
          <p:nvPr/>
        </p:nvSpPr>
        <p:spPr>
          <a:xfrm>
            <a:off x="0" y="784256"/>
            <a:ext cx="1593706" cy="307777"/>
          </a:xfrm>
          <a:prstGeom prst="rect">
            <a:avLst/>
          </a:prstGeom>
        </p:spPr>
        <p:txBody>
          <a:bodyPr wrap="none">
            <a:spAutoFit/>
          </a:bodyPr>
          <a:lstStyle/>
          <a:p>
            <a:r>
              <a:rPr lang="tr-TR" sz="1400" b="1" dirty="0">
                <a:solidFill>
                  <a:schemeClr val="bg1"/>
                </a:solidFill>
              </a:rPr>
              <a:t>SOSYAL ETKİNLİK</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31066" y="1558978"/>
            <a:ext cx="3013023" cy="2008682"/>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31065" y="3927422"/>
            <a:ext cx="3013023" cy="2173573"/>
          </a:xfrm>
          <a:prstGeom prst="rect">
            <a:avLst/>
          </a:prstGeom>
        </p:spPr>
      </p:pic>
      <p:pic>
        <p:nvPicPr>
          <p:cNvPr id="9" name="Resim 8"/>
          <p:cNvPicPr>
            <a:picLocks noChangeAspect="1"/>
          </p:cNvPicPr>
          <p:nvPr/>
        </p:nvPicPr>
        <p:blipFill>
          <a:blip r:embed="rId5"/>
          <a:stretch>
            <a:fillRect/>
          </a:stretch>
        </p:blipFill>
        <p:spPr>
          <a:xfrm>
            <a:off x="309669" y="1558979"/>
            <a:ext cx="3287970" cy="2014524"/>
          </a:xfrm>
          <a:prstGeom prst="rect">
            <a:avLst/>
          </a:prstGeom>
        </p:spPr>
      </p:pic>
      <p:pic>
        <p:nvPicPr>
          <p:cNvPr id="10" name="Resim 9"/>
          <p:cNvPicPr>
            <a:picLocks noChangeAspect="1"/>
          </p:cNvPicPr>
          <p:nvPr/>
        </p:nvPicPr>
        <p:blipFill>
          <a:blip r:embed="rId6"/>
          <a:stretch>
            <a:fillRect/>
          </a:stretch>
        </p:blipFill>
        <p:spPr>
          <a:xfrm>
            <a:off x="291726" y="3917076"/>
            <a:ext cx="3289533" cy="2194264"/>
          </a:xfrm>
          <a:prstGeom prst="rect">
            <a:avLst/>
          </a:prstGeom>
        </p:spPr>
      </p:pic>
    </p:spTree>
    <p:extLst>
      <p:ext uri="{BB962C8B-B14F-4D97-AF65-F5344CB8AC3E}">
        <p14:creationId xmlns:p14="http://schemas.microsoft.com/office/powerpoint/2010/main" val="9679666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08083" y="1923392"/>
            <a:ext cx="10012143" cy="3237187"/>
          </a:xfrm>
        </p:spPr>
        <p:txBody>
          <a:bodyPr>
            <a:normAutofit fontScale="25000" lnSpcReduction="20000"/>
          </a:bodyPr>
          <a:lstStyle/>
          <a:p>
            <a:pPr marL="0" indent="0" algn="ctr">
              <a:buNone/>
            </a:pPr>
            <a:endParaRPr lang="tr-TR" sz="5400" dirty="0"/>
          </a:p>
          <a:p>
            <a:pPr marL="0" indent="0" algn="ctr">
              <a:buNone/>
            </a:pPr>
            <a:r>
              <a:rPr lang="tr-TR" sz="14400" b="1" dirty="0"/>
              <a:t>TEŞEKKÜRLER</a:t>
            </a:r>
          </a:p>
          <a:p>
            <a:pPr marL="0" indent="0">
              <a:buNone/>
            </a:pPr>
            <a:endParaRPr lang="tr-TR" sz="5400" b="1" dirty="0"/>
          </a:p>
          <a:p>
            <a:pPr marL="0" indent="0">
              <a:buNone/>
            </a:pPr>
            <a:endParaRPr lang="tr-TR" sz="5400" b="1" dirty="0"/>
          </a:p>
          <a:p>
            <a:pPr marL="0" indent="0">
              <a:buNone/>
            </a:pPr>
            <a:endParaRPr lang="tr-TR" sz="5400" b="1" dirty="0"/>
          </a:p>
          <a:p>
            <a:pPr marL="0" indent="0">
              <a:buNone/>
            </a:pPr>
            <a:endParaRPr lang="tr-TR" sz="5400" b="1" dirty="0"/>
          </a:p>
          <a:p>
            <a:pPr marL="0" indent="0">
              <a:buNone/>
            </a:pPr>
            <a:r>
              <a:rPr lang="en-US" sz="7200" b="1" dirty="0" err="1"/>
              <a:t>İletişim</a:t>
            </a:r>
            <a:endParaRPr lang="en-US" sz="7200" b="1" dirty="0"/>
          </a:p>
          <a:p>
            <a:pPr marL="0" indent="0">
              <a:buNone/>
            </a:pPr>
            <a:r>
              <a:rPr lang="en-US" sz="7200" b="1" dirty="0"/>
              <a:t>Tel :</a:t>
            </a:r>
            <a:r>
              <a:rPr lang="en-US" sz="7200" dirty="0"/>
              <a:t>+90 388 225 20 01</a:t>
            </a:r>
          </a:p>
          <a:p>
            <a:pPr marL="0" indent="0">
              <a:buNone/>
            </a:pPr>
            <a:r>
              <a:rPr lang="en-US" sz="7200" b="1" dirty="0" err="1"/>
              <a:t>Adres</a:t>
            </a:r>
            <a:r>
              <a:rPr lang="en-US" sz="7200" b="1" dirty="0"/>
              <a:t> :</a:t>
            </a:r>
            <a:r>
              <a:rPr lang="en-US" sz="7200" dirty="0"/>
              <a:t> </a:t>
            </a:r>
            <a:r>
              <a:rPr lang="tr-TR" sz="7200" dirty="0"/>
              <a:t>Niğde </a:t>
            </a:r>
            <a:r>
              <a:rPr lang="en-US" sz="7200" dirty="0" err="1"/>
              <a:t>Ömer</a:t>
            </a:r>
            <a:r>
              <a:rPr lang="en-US" sz="7200" dirty="0"/>
              <a:t> </a:t>
            </a:r>
            <a:r>
              <a:rPr lang="en-US" sz="7200" dirty="0" err="1"/>
              <a:t>Halisdemir</a:t>
            </a:r>
            <a:r>
              <a:rPr lang="en-US" sz="7200" dirty="0"/>
              <a:t> </a:t>
            </a:r>
            <a:r>
              <a:rPr lang="en-US" sz="7200" dirty="0" err="1"/>
              <a:t>Üniversitesi</a:t>
            </a:r>
            <a:r>
              <a:rPr lang="en-US" sz="7200" dirty="0"/>
              <a:t> </a:t>
            </a:r>
            <a:r>
              <a:rPr lang="en-US" sz="7200" dirty="0" err="1"/>
              <a:t>Yabancı</a:t>
            </a:r>
            <a:r>
              <a:rPr lang="en-US" sz="7200" dirty="0"/>
              <a:t> Diller </a:t>
            </a:r>
            <a:r>
              <a:rPr lang="en-US" sz="7200" dirty="0" err="1"/>
              <a:t>Yüksekokulu</a:t>
            </a:r>
            <a:r>
              <a:rPr lang="en-US" sz="7200" dirty="0"/>
              <a:t>, </a:t>
            </a:r>
            <a:r>
              <a:rPr lang="en-US" sz="7200" dirty="0" err="1"/>
              <a:t>Merkez</a:t>
            </a:r>
            <a:r>
              <a:rPr lang="en-US" sz="7200" dirty="0"/>
              <a:t> </a:t>
            </a:r>
            <a:r>
              <a:rPr lang="en-US" sz="7200" dirty="0" err="1"/>
              <a:t>Yerleşke</a:t>
            </a:r>
            <a:r>
              <a:rPr lang="en-US" sz="7200" dirty="0"/>
              <a:t>, </a:t>
            </a:r>
            <a:r>
              <a:rPr lang="tr-TR" sz="7200" dirty="0"/>
              <a:t>   	      </a:t>
            </a:r>
            <a:r>
              <a:rPr lang="en-US" sz="7200" dirty="0"/>
              <a:t>PK 51240 </a:t>
            </a:r>
            <a:r>
              <a:rPr lang="en-US" sz="7200" dirty="0" err="1"/>
              <a:t>Bor</a:t>
            </a:r>
            <a:r>
              <a:rPr lang="en-US" sz="7200" dirty="0"/>
              <a:t> </a:t>
            </a:r>
            <a:r>
              <a:rPr lang="en-US" sz="7200" dirty="0" err="1"/>
              <a:t>Yolu</a:t>
            </a:r>
            <a:r>
              <a:rPr lang="en-US" sz="7200" dirty="0"/>
              <a:t> </a:t>
            </a:r>
            <a:r>
              <a:rPr lang="en-US" sz="7200" dirty="0" err="1"/>
              <a:t>Üzeri</a:t>
            </a:r>
            <a:r>
              <a:rPr lang="en-US" sz="7200" dirty="0"/>
              <a:t>/NİĞDE</a:t>
            </a:r>
            <a:endParaRPr lang="tr-TR" sz="7200" dirty="0"/>
          </a:p>
          <a:p>
            <a:pPr marL="0" indent="0">
              <a:buNone/>
            </a:pPr>
            <a:endParaRPr lang="tr-TR" sz="7200" dirty="0"/>
          </a:p>
          <a:p>
            <a:pPr marL="0" indent="0">
              <a:buNone/>
            </a:pPr>
            <a:r>
              <a:rPr lang="tr-TR" sz="7200" dirty="0"/>
              <a:t>Web: </a:t>
            </a:r>
            <a:r>
              <a:rPr lang="tr-TR" sz="7200" dirty="0" smtClean="0">
                <a:hlinkClick r:id="rId2"/>
              </a:rPr>
              <a:t>https://</a:t>
            </a:r>
            <a:r>
              <a:rPr lang="tr-TR" sz="7200" dirty="0">
                <a:hlinkClick r:id="rId2"/>
              </a:rPr>
              <a:t>www.ohu.edu.tr/yabancidilleryuksekokulu</a:t>
            </a:r>
            <a:endParaRPr lang="tr-TR" sz="7200" dirty="0"/>
          </a:p>
          <a:p>
            <a:pPr marL="0" indent="0">
              <a:buNone/>
            </a:pPr>
            <a:r>
              <a:rPr lang="tr-TR" sz="7200" dirty="0"/>
              <a:t>E-posta: </a:t>
            </a:r>
            <a:r>
              <a:rPr lang="tr-TR" sz="7200" dirty="0">
                <a:hlinkClick r:id="rId3"/>
              </a:rPr>
              <a:t>yabdilyukok@ohu.edu.tr</a:t>
            </a:r>
            <a:endParaRPr lang="tr-TR" sz="7200" dirty="0"/>
          </a:p>
          <a:p>
            <a:pPr marL="0" indent="0">
              <a:buNone/>
            </a:pPr>
            <a:endParaRPr lang="tr-TR" sz="7200" dirty="0"/>
          </a:p>
          <a:p>
            <a:pPr marL="0" indent="0">
              <a:buNone/>
            </a:pPr>
            <a:endParaRPr lang="tr-TR" sz="7200" dirty="0"/>
          </a:p>
          <a:p>
            <a:pPr marL="0" indent="0">
              <a:buNone/>
            </a:pPr>
            <a:endParaRPr lang="en-US" sz="5400" dirty="0"/>
          </a:p>
          <a:p>
            <a:pPr marL="0" indent="0" algn="ctr">
              <a:buNone/>
            </a:pPr>
            <a:endParaRPr lang="tr-TR" sz="5400" b="1" dirty="0"/>
          </a:p>
        </p:txBody>
      </p:sp>
      <p:sp>
        <p:nvSpPr>
          <p:cNvPr id="4" name="Metin kutusu 3"/>
          <p:cNvSpPr txBox="1"/>
          <p:nvPr/>
        </p:nvSpPr>
        <p:spPr>
          <a:xfrm>
            <a:off x="0" y="733953"/>
            <a:ext cx="1572768" cy="584775"/>
          </a:xfrm>
          <a:prstGeom prst="rect">
            <a:avLst/>
          </a:prstGeom>
          <a:noFill/>
        </p:spPr>
        <p:txBody>
          <a:bodyPr wrap="square" rtlCol="0">
            <a:spAutoFit/>
          </a:bodyPr>
          <a:lstStyle/>
          <a:p>
            <a:r>
              <a:rPr lang="tr-TR" sz="1600" b="1" dirty="0" err="1">
                <a:solidFill>
                  <a:schemeClr val="bg1"/>
                </a:solidFill>
              </a:rPr>
              <a:t>Thank</a:t>
            </a:r>
            <a:r>
              <a:rPr lang="tr-TR" sz="1600" b="1" dirty="0">
                <a:solidFill>
                  <a:schemeClr val="bg1"/>
                </a:solidFill>
              </a:rPr>
              <a:t> </a:t>
            </a:r>
            <a:r>
              <a:rPr lang="tr-TR" sz="1600" b="1" dirty="0" err="1">
                <a:solidFill>
                  <a:schemeClr val="bg1"/>
                </a:solidFill>
              </a:rPr>
              <a:t>you</a:t>
            </a:r>
            <a:endParaRPr lang="tr-TR" sz="1600" b="1" dirty="0">
              <a:solidFill>
                <a:schemeClr val="bg1"/>
              </a:solidFill>
            </a:endParaRPr>
          </a:p>
          <a:p>
            <a:endParaRPr lang="tr-TR" sz="1600" b="1" dirty="0">
              <a:solidFill>
                <a:schemeClr val="bg1"/>
              </a:solidFill>
            </a:endParaRPr>
          </a:p>
        </p:txBody>
      </p:sp>
    </p:spTree>
    <p:extLst>
      <p:ext uri="{BB962C8B-B14F-4D97-AF65-F5344CB8AC3E}">
        <p14:creationId xmlns:p14="http://schemas.microsoft.com/office/powerpoint/2010/main" val="9183057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92925" y="624110"/>
            <a:ext cx="8911687" cy="841133"/>
          </a:xfrm>
        </p:spPr>
        <p:txBody>
          <a:bodyPr>
            <a:normAutofit fontScale="90000"/>
          </a:bodyPr>
          <a:lstStyle/>
          <a:p>
            <a:r>
              <a:rPr lang="tr-TR" b="1" dirty="0">
                <a:solidFill>
                  <a:schemeClr val="tx1"/>
                </a:solidFill>
              </a:rPr>
              <a:t>TARİHÇE</a:t>
            </a:r>
            <a:r>
              <a:rPr lang="tr-TR" dirty="0">
                <a:effectLst>
                  <a:outerShdw blurRad="38100" dist="38100" dir="2700000" algn="tl">
                    <a:srgbClr val="000000">
                      <a:alpha val="43137"/>
                    </a:srgbClr>
                  </a:outerShdw>
                </a:effectLst>
                <a:latin typeface="Arial Black" panose="020B0A04020102020204" pitchFamily="34" charset="0"/>
              </a:rPr>
              <a:t/>
            </a:r>
            <a:br>
              <a:rPr lang="tr-TR" dirty="0">
                <a:effectLst>
                  <a:outerShdw blurRad="38100" dist="38100" dir="2700000" algn="tl">
                    <a:srgbClr val="000000">
                      <a:alpha val="43137"/>
                    </a:srgbClr>
                  </a:outerShdw>
                </a:effectLst>
                <a:latin typeface="Arial Black" panose="020B0A04020102020204" pitchFamily="34" charset="0"/>
              </a:rPr>
            </a:br>
            <a:endParaRPr lang="en-US" dirty="0"/>
          </a:p>
        </p:txBody>
      </p:sp>
      <p:sp>
        <p:nvSpPr>
          <p:cNvPr id="3" name="İçerik Yer Tutucusu 2"/>
          <p:cNvSpPr>
            <a:spLocks noGrp="1"/>
          </p:cNvSpPr>
          <p:nvPr>
            <p:ph idx="1"/>
          </p:nvPr>
        </p:nvSpPr>
        <p:spPr>
          <a:xfrm>
            <a:off x="2280740" y="1329369"/>
            <a:ext cx="8915400" cy="1391653"/>
          </a:xfrm>
        </p:spPr>
        <p:txBody>
          <a:bodyPr>
            <a:noAutofit/>
          </a:bodyPr>
          <a:lstStyle/>
          <a:p>
            <a:r>
              <a:rPr lang="en-US" sz="2000" b="1" dirty="0"/>
              <a:t>1992-2010: </a:t>
            </a:r>
            <a:r>
              <a:rPr lang="en-US" sz="2000" b="1" dirty="0" err="1"/>
              <a:t>Niğde</a:t>
            </a:r>
            <a:r>
              <a:rPr lang="en-US" sz="2000" b="1" dirty="0"/>
              <a:t> </a:t>
            </a:r>
            <a:r>
              <a:rPr lang="en-US" sz="2000" b="1" dirty="0" err="1"/>
              <a:t>Üniversitesi</a:t>
            </a:r>
            <a:r>
              <a:rPr lang="en-US" sz="2000" b="1" dirty="0"/>
              <a:t> </a:t>
            </a:r>
            <a:r>
              <a:rPr lang="en-US" sz="2000" b="1" dirty="0" err="1"/>
              <a:t>Rektörlüğüne</a:t>
            </a:r>
            <a:r>
              <a:rPr lang="en-US" sz="2000" b="1" dirty="0"/>
              <a:t> </a:t>
            </a:r>
            <a:r>
              <a:rPr lang="en-US" sz="2000" b="1" dirty="0" err="1"/>
              <a:t>bağlı</a:t>
            </a:r>
            <a:r>
              <a:rPr lang="en-US" sz="2000" b="1" dirty="0"/>
              <a:t> </a:t>
            </a:r>
            <a:r>
              <a:rPr lang="en-US" sz="2000" b="1" dirty="0" err="1"/>
              <a:t>Yabancı</a:t>
            </a:r>
            <a:r>
              <a:rPr lang="en-US" sz="2000" b="1" dirty="0"/>
              <a:t> Diller </a:t>
            </a:r>
            <a:r>
              <a:rPr lang="en-US" sz="2000" b="1" dirty="0" err="1"/>
              <a:t>Bölüm</a:t>
            </a:r>
            <a:r>
              <a:rPr lang="en-US" sz="2000" b="1" dirty="0"/>
              <a:t> </a:t>
            </a:r>
            <a:r>
              <a:rPr lang="en-US" sz="2000" b="1" dirty="0" err="1"/>
              <a:t>Başkanlığı</a:t>
            </a:r>
            <a:endParaRPr lang="en-US" sz="2000" b="1" dirty="0"/>
          </a:p>
          <a:p>
            <a:r>
              <a:rPr lang="en-US" sz="2000" b="1" dirty="0" err="1"/>
              <a:t>Yabancı</a:t>
            </a:r>
            <a:r>
              <a:rPr lang="en-US" sz="2000" b="1" dirty="0"/>
              <a:t> Diller </a:t>
            </a:r>
            <a:r>
              <a:rPr lang="en-US" sz="2000" b="1" dirty="0" err="1"/>
              <a:t>Yüksekokulu</a:t>
            </a:r>
            <a:r>
              <a:rPr lang="en-US" sz="2000" b="1" dirty="0"/>
              <a:t>, 30 </a:t>
            </a:r>
            <a:r>
              <a:rPr lang="en-US" sz="2000" b="1" dirty="0" err="1"/>
              <a:t>Haziran</a:t>
            </a:r>
            <a:r>
              <a:rPr lang="en-US" sz="2000" b="1" dirty="0"/>
              <a:t> 2010 </a:t>
            </a:r>
            <a:r>
              <a:rPr lang="en-US" sz="2000" b="1" dirty="0" err="1"/>
              <a:t>tarihli</a:t>
            </a:r>
            <a:r>
              <a:rPr lang="en-US" sz="2000" b="1" dirty="0"/>
              <a:t> </a:t>
            </a:r>
            <a:r>
              <a:rPr lang="en-US" sz="2000" b="1" dirty="0" err="1"/>
              <a:t>ve</a:t>
            </a:r>
            <a:r>
              <a:rPr lang="en-US" sz="2000" b="1" dirty="0"/>
              <a:t> 27627 </a:t>
            </a:r>
            <a:r>
              <a:rPr lang="en-US" sz="2000" b="1" dirty="0" err="1"/>
              <a:t>sayılı</a:t>
            </a:r>
            <a:r>
              <a:rPr lang="en-US" sz="2000" b="1" dirty="0"/>
              <a:t> </a:t>
            </a:r>
            <a:r>
              <a:rPr lang="en-US" sz="2000" b="1" dirty="0" err="1"/>
              <a:t>Resmi</a:t>
            </a:r>
            <a:r>
              <a:rPr lang="en-US" sz="2000" b="1" dirty="0"/>
              <a:t> </a:t>
            </a:r>
            <a:r>
              <a:rPr lang="en-US" sz="2000" b="1" dirty="0" err="1"/>
              <a:t>Gazete’de</a:t>
            </a:r>
            <a:r>
              <a:rPr lang="en-US" sz="2000" b="1" dirty="0"/>
              <a:t> </a:t>
            </a:r>
            <a:r>
              <a:rPr lang="en-US" sz="2000" b="1" dirty="0" err="1" smtClean="0"/>
              <a:t>yayı</a:t>
            </a:r>
            <a:r>
              <a:rPr lang="tr-TR" sz="2000" b="1" dirty="0" smtClean="0"/>
              <a:t>m</a:t>
            </a:r>
            <a:r>
              <a:rPr lang="en-US" sz="2000" b="1" dirty="0" err="1" smtClean="0"/>
              <a:t>lanan</a:t>
            </a:r>
            <a:r>
              <a:rPr lang="en-US" sz="2000" b="1" dirty="0" smtClean="0"/>
              <a:t> </a:t>
            </a:r>
            <a:r>
              <a:rPr lang="en-US" sz="2000" b="1" dirty="0" err="1"/>
              <a:t>Bakanlar</a:t>
            </a:r>
            <a:r>
              <a:rPr lang="en-US" sz="2000" b="1" dirty="0"/>
              <a:t> </a:t>
            </a:r>
            <a:r>
              <a:rPr lang="en-US" sz="2000" b="1" dirty="0" err="1"/>
              <a:t>Kurulu</a:t>
            </a:r>
            <a:r>
              <a:rPr lang="en-US" sz="2000" b="1" dirty="0"/>
              <a:t> </a:t>
            </a:r>
            <a:r>
              <a:rPr lang="en-US" sz="2000" b="1" dirty="0" err="1"/>
              <a:t>Kararı</a:t>
            </a:r>
            <a:r>
              <a:rPr lang="en-US" sz="2000" b="1" dirty="0"/>
              <a:t> </a:t>
            </a:r>
            <a:r>
              <a:rPr lang="en-US" sz="2000" b="1" dirty="0" err="1"/>
              <a:t>ile</a:t>
            </a:r>
            <a:r>
              <a:rPr lang="en-US" sz="2000" b="1" dirty="0"/>
              <a:t> </a:t>
            </a:r>
            <a:r>
              <a:rPr lang="en-US" sz="2000" b="1" dirty="0" err="1"/>
              <a:t>kurulmuştur</a:t>
            </a:r>
            <a:r>
              <a:rPr lang="en-US" sz="2000" b="1" dirty="0"/>
              <a:t>. </a:t>
            </a:r>
          </a:p>
        </p:txBody>
      </p:sp>
      <p:sp>
        <p:nvSpPr>
          <p:cNvPr id="5" name="Dikdörtgen 4"/>
          <p:cNvSpPr/>
          <p:nvPr/>
        </p:nvSpPr>
        <p:spPr>
          <a:xfrm>
            <a:off x="163076" y="753798"/>
            <a:ext cx="1107996" cy="369332"/>
          </a:xfrm>
          <a:prstGeom prst="rect">
            <a:avLst/>
          </a:prstGeom>
        </p:spPr>
        <p:txBody>
          <a:bodyPr wrap="none">
            <a:spAutoFit/>
          </a:bodyPr>
          <a:lstStyle/>
          <a:p>
            <a:r>
              <a:rPr lang="tr-TR" b="1" dirty="0">
                <a:solidFill>
                  <a:schemeClr val="bg1"/>
                </a:solidFill>
              </a:rPr>
              <a:t>TARİHÇE</a:t>
            </a:r>
          </a:p>
        </p:txBody>
      </p:sp>
      <p:pic>
        <p:nvPicPr>
          <p:cNvPr id="1026" name="Picture 2" descr="C:\Users\ACER\Desktop\calll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0495" y="3040656"/>
            <a:ext cx="9882131" cy="3101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69479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a:solidFill>
                  <a:schemeClr val="tx1"/>
                </a:solidFill>
              </a:rPr>
              <a:t>MİSYON</a:t>
            </a:r>
            <a:r>
              <a:rPr lang="tr-TR" dirty="0">
                <a:effectLst>
                  <a:outerShdw blurRad="38100" dist="38100" dir="2700000" algn="tl">
                    <a:srgbClr val="000000">
                      <a:alpha val="43137"/>
                    </a:srgbClr>
                  </a:outerShdw>
                </a:effectLst>
                <a:latin typeface="Arial Black" panose="020B0A04020102020204" pitchFamily="34" charset="0"/>
              </a:rPr>
              <a:t/>
            </a:r>
            <a:br>
              <a:rPr lang="tr-TR" dirty="0">
                <a:effectLst>
                  <a:outerShdw blurRad="38100" dist="38100" dir="2700000" algn="tl">
                    <a:srgbClr val="000000">
                      <a:alpha val="43137"/>
                    </a:srgbClr>
                  </a:outerShdw>
                </a:effectLst>
                <a:latin typeface="Arial Black" panose="020B0A04020102020204" pitchFamily="34" charset="0"/>
              </a:rPr>
            </a:br>
            <a:endParaRPr lang="tr-TR" dirty="0"/>
          </a:p>
        </p:txBody>
      </p:sp>
      <p:sp>
        <p:nvSpPr>
          <p:cNvPr id="3" name="Content Placeholder 2"/>
          <p:cNvSpPr>
            <a:spLocks noGrp="1"/>
          </p:cNvSpPr>
          <p:nvPr>
            <p:ph idx="1"/>
          </p:nvPr>
        </p:nvSpPr>
        <p:spPr/>
        <p:txBody>
          <a:bodyPr>
            <a:normAutofit/>
          </a:bodyPr>
          <a:lstStyle/>
          <a:p>
            <a:pPr algn="just"/>
            <a:r>
              <a:rPr lang="tr-TR" sz="2000" dirty="0"/>
              <a:t>	</a:t>
            </a:r>
            <a:r>
              <a:rPr lang="tr-TR" sz="2000" b="1" dirty="0"/>
              <a:t>“Üniversitemiz öğrencilerine, akademik, </a:t>
            </a:r>
            <a:r>
              <a:rPr lang="tr-TR" sz="2000" b="1" dirty="0" smtClean="0"/>
              <a:t>meslekî </a:t>
            </a:r>
            <a:r>
              <a:rPr lang="tr-TR" sz="2000" b="1" dirty="0"/>
              <a:t>ve sosyal yaşamlarında kendilerini ifade edebilmeleri ve bilgi alışverişinde bulunabilmeleri için ihtiyaç duyacakları yabancı dil bilgisinin temel bilgi ve becerilerini kazandırarak, sadece sınırlı bir öğretim sürecine sığdırılamayacak olan yabancı dil öğrenimini gelecekte de sürdürebilmeleri için sorumlu ve bağımsız öğrenen bireyler olmalarını sağlamaktır.”</a:t>
            </a:r>
          </a:p>
          <a:p>
            <a:endParaRPr lang="tr-TR" sz="2000" dirty="0"/>
          </a:p>
        </p:txBody>
      </p:sp>
      <p:sp>
        <p:nvSpPr>
          <p:cNvPr id="5" name="Başlık 1"/>
          <p:cNvSpPr txBox="1">
            <a:spLocks/>
          </p:cNvSpPr>
          <p:nvPr/>
        </p:nvSpPr>
        <p:spPr>
          <a:xfrm>
            <a:off x="1331640" y="849876"/>
            <a:ext cx="6995120" cy="79208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tr-TR" dirty="0">
              <a:effectLst>
                <a:outerShdw blurRad="38100" dist="38100" dir="2700000" algn="tl">
                  <a:srgbClr val="000000">
                    <a:alpha val="43137"/>
                  </a:srgbClr>
                </a:outerShdw>
              </a:effectLst>
              <a:latin typeface="Arial Black" panose="020B0A04020102020204" pitchFamily="34" charset="0"/>
            </a:endParaRPr>
          </a:p>
        </p:txBody>
      </p:sp>
      <p:sp>
        <p:nvSpPr>
          <p:cNvPr id="6" name="Metin kutusu 4"/>
          <p:cNvSpPr txBox="1"/>
          <p:nvPr/>
        </p:nvSpPr>
        <p:spPr>
          <a:xfrm>
            <a:off x="-1" y="774676"/>
            <a:ext cx="1548385" cy="338554"/>
          </a:xfrm>
          <a:prstGeom prst="rect">
            <a:avLst/>
          </a:prstGeom>
          <a:noFill/>
        </p:spPr>
        <p:txBody>
          <a:bodyPr wrap="square" rtlCol="0">
            <a:spAutoFit/>
          </a:bodyPr>
          <a:lstStyle/>
          <a:p>
            <a:r>
              <a:rPr lang="tr-TR" sz="1600" b="1" dirty="0">
                <a:solidFill>
                  <a:schemeClr val="bg1"/>
                </a:solidFill>
              </a:rPr>
              <a:t>MİSYON</a:t>
            </a:r>
          </a:p>
        </p:txBody>
      </p:sp>
      <p:pic>
        <p:nvPicPr>
          <p:cNvPr id="4" name="Resim 3"/>
          <p:cNvPicPr>
            <a:picLocks noChangeAspect="1"/>
          </p:cNvPicPr>
          <p:nvPr/>
        </p:nvPicPr>
        <p:blipFill>
          <a:blip r:embed="rId2"/>
          <a:stretch>
            <a:fillRect/>
          </a:stretch>
        </p:blipFill>
        <p:spPr>
          <a:xfrm>
            <a:off x="4397780" y="4455503"/>
            <a:ext cx="3810000" cy="2171700"/>
          </a:xfrm>
          <a:prstGeom prst="rect">
            <a:avLst/>
          </a:prstGeom>
        </p:spPr>
      </p:pic>
    </p:spTree>
    <p:extLst>
      <p:ext uri="{BB962C8B-B14F-4D97-AF65-F5344CB8AC3E}">
        <p14:creationId xmlns:p14="http://schemas.microsoft.com/office/powerpoint/2010/main" val="19808585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a:solidFill>
                  <a:schemeClr val="tx1"/>
                </a:solidFill>
              </a:rPr>
              <a:t>VİZYON</a:t>
            </a:r>
            <a:endParaRPr lang="tr-TR" dirty="0"/>
          </a:p>
        </p:txBody>
      </p:sp>
      <p:sp>
        <p:nvSpPr>
          <p:cNvPr id="3" name="Content Placeholder 2"/>
          <p:cNvSpPr>
            <a:spLocks noGrp="1"/>
          </p:cNvSpPr>
          <p:nvPr>
            <p:ph idx="1"/>
          </p:nvPr>
        </p:nvSpPr>
        <p:spPr/>
        <p:txBody>
          <a:bodyPr>
            <a:normAutofit/>
          </a:bodyPr>
          <a:lstStyle/>
          <a:p>
            <a:pPr algn="just"/>
            <a:r>
              <a:rPr lang="tr-TR" sz="2000" b="1" i="1" dirty="0"/>
              <a:t>“</a:t>
            </a:r>
            <a:r>
              <a:rPr lang="tr-TR" sz="2000" b="1" dirty="0"/>
              <a:t>Yabancı Diller Yüksekokulunun tüm birimlerinde yürütülen yabancı dil öğretim programlarını, öğretim </a:t>
            </a:r>
            <a:r>
              <a:rPr lang="tr-TR" sz="2000" b="1" dirty="0" smtClean="0"/>
              <a:t>araç-gereçlerini </a:t>
            </a:r>
            <a:r>
              <a:rPr lang="tr-TR" sz="2000" b="1" dirty="0"/>
              <a:t>ve öğrenme ortamlarını Üniversitemizin genel vizyonuna ve çağdaş uluslararası niteliklere koşut biçimde geliştirerek, öğrencileri gerek devam edecekleri bölümlerde, gerek yaşamın farklı alanlarında aldıkları yabancı dil eğitiminden azami yarar sağlayacakları biçimde yetiştirmek ve nitelikleri ile ayırt edilen bir eğitim kurumu olmaktır.” </a:t>
            </a:r>
          </a:p>
          <a:p>
            <a:pPr marL="0" indent="0" algn="just">
              <a:buNone/>
            </a:pPr>
            <a:endParaRPr lang="tr-TR" sz="2000" dirty="0"/>
          </a:p>
        </p:txBody>
      </p:sp>
      <p:sp>
        <p:nvSpPr>
          <p:cNvPr id="4" name="Metin kutusu 4"/>
          <p:cNvSpPr txBox="1"/>
          <p:nvPr/>
        </p:nvSpPr>
        <p:spPr>
          <a:xfrm>
            <a:off x="-1" y="774676"/>
            <a:ext cx="1548385" cy="338554"/>
          </a:xfrm>
          <a:prstGeom prst="rect">
            <a:avLst/>
          </a:prstGeom>
          <a:noFill/>
        </p:spPr>
        <p:txBody>
          <a:bodyPr wrap="square" rtlCol="0">
            <a:spAutoFit/>
          </a:bodyPr>
          <a:lstStyle/>
          <a:p>
            <a:r>
              <a:rPr lang="tr-TR" sz="1600" b="1" dirty="0">
                <a:solidFill>
                  <a:schemeClr val="bg1"/>
                </a:solidFill>
              </a:rPr>
              <a:t>VİZYON</a:t>
            </a:r>
          </a:p>
        </p:txBody>
      </p:sp>
    </p:spTree>
    <p:extLst>
      <p:ext uri="{BB962C8B-B14F-4D97-AF65-F5344CB8AC3E}">
        <p14:creationId xmlns:p14="http://schemas.microsoft.com/office/powerpoint/2010/main" val="40733040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1409" y="212107"/>
            <a:ext cx="8911687" cy="767019"/>
          </a:xfrm>
        </p:spPr>
        <p:txBody>
          <a:bodyPr/>
          <a:lstStyle/>
          <a:p>
            <a:r>
              <a:rPr lang="tr-TR" b="1" dirty="0">
                <a:solidFill>
                  <a:schemeClr val="tx1"/>
                </a:solidFill>
              </a:rPr>
              <a:t>            AKADEMİK YAPI</a:t>
            </a:r>
            <a:endParaRPr lang="tr-TR" dirty="0"/>
          </a:p>
        </p:txBody>
      </p:sp>
      <p:sp>
        <p:nvSpPr>
          <p:cNvPr id="4" name="Metin kutusu 4"/>
          <p:cNvSpPr txBox="1"/>
          <p:nvPr/>
        </p:nvSpPr>
        <p:spPr>
          <a:xfrm>
            <a:off x="-1" y="798122"/>
            <a:ext cx="1548385" cy="307777"/>
          </a:xfrm>
          <a:prstGeom prst="rect">
            <a:avLst/>
          </a:prstGeom>
          <a:noFill/>
        </p:spPr>
        <p:txBody>
          <a:bodyPr wrap="square" rtlCol="0">
            <a:spAutoFit/>
          </a:bodyPr>
          <a:lstStyle/>
          <a:p>
            <a:r>
              <a:rPr lang="tr-TR" sz="1400" b="1" dirty="0">
                <a:solidFill>
                  <a:schemeClr val="bg1"/>
                </a:solidFill>
              </a:rPr>
              <a:t>AKADEMİK YAPI</a:t>
            </a:r>
          </a:p>
        </p:txBody>
      </p:sp>
      <p:sp>
        <p:nvSpPr>
          <p:cNvPr id="3" name="Dikdörtgen 2"/>
          <p:cNvSpPr/>
          <p:nvPr/>
        </p:nvSpPr>
        <p:spPr>
          <a:xfrm>
            <a:off x="4303364" y="1162735"/>
            <a:ext cx="3013656" cy="9530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t>Müdür</a:t>
            </a:r>
            <a:endParaRPr lang="en-US" b="1" dirty="0"/>
          </a:p>
        </p:txBody>
      </p:sp>
      <p:sp>
        <p:nvSpPr>
          <p:cNvPr id="7" name="Dikdörtgen 6"/>
          <p:cNvSpPr/>
          <p:nvPr/>
        </p:nvSpPr>
        <p:spPr>
          <a:xfrm>
            <a:off x="1289708" y="3975711"/>
            <a:ext cx="3013656" cy="9530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t>Müdür Yardımcısı</a:t>
            </a:r>
            <a:endParaRPr lang="en-US" b="1" dirty="0"/>
          </a:p>
        </p:txBody>
      </p:sp>
      <p:sp>
        <p:nvSpPr>
          <p:cNvPr id="8" name="Dikdörtgen 7"/>
          <p:cNvSpPr/>
          <p:nvPr/>
        </p:nvSpPr>
        <p:spPr>
          <a:xfrm>
            <a:off x="7201111" y="3975711"/>
            <a:ext cx="3013656" cy="9530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t>Müdür Yardımcısı</a:t>
            </a:r>
            <a:endParaRPr lang="en-US" b="1" dirty="0"/>
          </a:p>
        </p:txBody>
      </p:sp>
      <p:sp>
        <p:nvSpPr>
          <p:cNvPr id="9" name="Dikdörtgen 8"/>
          <p:cNvSpPr/>
          <p:nvPr/>
        </p:nvSpPr>
        <p:spPr>
          <a:xfrm>
            <a:off x="1289708" y="2540805"/>
            <a:ext cx="3013656" cy="9530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t>Yüksekokul Kurulu</a:t>
            </a:r>
            <a:endParaRPr lang="en-US" b="1" dirty="0"/>
          </a:p>
        </p:txBody>
      </p:sp>
      <p:sp>
        <p:nvSpPr>
          <p:cNvPr id="12" name="Dikdörtgen 11"/>
          <p:cNvSpPr/>
          <p:nvPr/>
        </p:nvSpPr>
        <p:spPr>
          <a:xfrm>
            <a:off x="4303364" y="5760585"/>
            <a:ext cx="3013656" cy="9530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t>Yabancı Diller</a:t>
            </a:r>
          </a:p>
          <a:p>
            <a:pPr algn="ctr"/>
            <a:r>
              <a:rPr lang="tr-TR" b="1" dirty="0"/>
              <a:t>Bölümü</a:t>
            </a:r>
            <a:endParaRPr lang="en-US" b="1" dirty="0"/>
          </a:p>
        </p:txBody>
      </p:sp>
      <p:cxnSp>
        <p:nvCxnSpPr>
          <p:cNvPr id="14" name="Düz Bağlayıcı 13"/>
          <p:cNvCxnSpPr>
            <a:stCxn id="3" idx="2"/>
          </p:cNvCxnSpPr>
          <p:nvPr/>
        </p:nvCxnSpPr>
        <p:spPr>
          <a:xfrm>
            <a:off x="5810192" y="2115771"/>
            <a:ext cx="0" cy="321978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6" name="Düz Bağlayıcı 15"/>
          <p:cNvCxnSpPr>
            <a:stCxn id="9" idx="3"/>
          </p:cNvCxnSpPr>
          <p:nvPr/>
        </p:nvCxnSpPr>
        <p:spPr>
          <a:xfrm>
            <a:off x="4303364" y="3017323"/>
            <a:ext cx="1506828"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8" name="Düz Bağlayıcı 17"/>
          <p:cNvCxnSpPr>
            <a:stCxn id="7" idx="3"/>
            <a:endCxn id="8" idx="1"/>
          </p:cNvCxnSpPr>
          <p:nvPr/>
        </p:nvCxnSpPr>
        <p:spPr>
          <a:xfrm>
            <a:off x="4303364" y="4452229"/>
            <a:ext cx="2897747"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2" name="Düz Bağlayıcı 21"/>
          <p:cNvCxnSpPr/>
          <p:nvPr/>
        </p:nvCxnSpPr>
        <p:spPr>
          <a:xfrm>
            <a:off x="5810192" y="5325850"/>
            <a:ext cx="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4" name="Düz Bağlayıcı 23"/>
          <p:cNvCxnSpPr>
            <a:stCxn id="12" idx="0"/>
          </p:cNvCxnSpPr>
          <p:nvPr/>
        </p:nvCxnSpPr>
        <p:spPr>
          <a:xfrm flipV="1">
            <a:off x="5810192" y="5325851"/>
            <a:ext cx="0" cy="434734"/>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17" name="Dikdörtgen 16"/>
          <p:cNvSpPr/>
          <p:nvPr/>
        </p:nvSpPr>
        <p:spPr>
          <a:xfrm>
            <a:off x="7201111" y="2512874"/>
            <a:ext cx="3013656" cy="9530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t>Yüksekokul Yönetim Kurulu</a:t>
            </a:r>
            <a:endParaRPr lang="en-US" b="1" dirty="0"/>
          </a:p>
        </p:txBody>
      </p:sp>
      <p:cxnSp>
        <p:nvCxnSpPr>
          <p:cNvPr id="19" name="Düz Bağlayıcı 18"/>
          <p:cNvCxnSpPr/>
          <p:nvPr/>
        </p:nvCxnSpPr>
        <p:spPr>
          <a:xfrm>
            <a:off x="5752237" y="3017323"/>
            <a:ext cx="1448874"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34949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 y="774676"/>
            <a:ext cx="1815922" cy="307777"/>
          </a:xfrm>
          <a:prstGeom prst="rect">
            <a:avLst/>
          </a:prstGeom>
          <a:noFill/>
        </p:spPr>
        <p:txBody>
          <a:bodyPr wrap="square" rtlCol="0">
            <a:spAutoFit/>
          </a:bodyPr>
          <a:lstStyle/>
          <a:p>
            <a:r>
              <a:rPr lang="tr-TR" sz="1400" b="1" dirty="0">
                <a:solidFill>
                  <a:schemeClr val="bg1"/>
                </a:solidFill>
              </a:rPr>
              <a:t>ORGANİZASYON</a:t>
            </a:r>
          </a:p>
        </p:txBody>
      </p:sp>
      <p:sp>
        <p:nvSpPr>
          <p:cNvPr id="97" name="Yuvarlatılmış Dikdörtgen 96"/>
          <p:cNvSpPr/>
          <p:nvPr/>
        </p:nvSpPr>
        <p:spPr>
          <a:xfrm>
            <a:off x="3341077" y="1318260"/>
            <a:ext cx="2116677" cy="489585"/>
          </a:xfrm>
          <a:prstGeom prst="roundRect">
            <a:avLst/>
          </a:prstGeom>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tr-TR" sz="1000" b="1" dirty="0">
                <a:effectLst/>
                <a:latin typeface="Times New Roman" panose="02020603050405020304" pitchFamily="18" charset="0"/>
                <a:ea typeface="Calibri" panose="020F0502020204030204" pitchFamily="34" charset="0"/>
                <a:cs typeface="Times New Roman" panose="02020603050405020304" pitchFamily="18" charset="0"/>
              </a:rPr>
              <a:t>Müdür</a:t>
            </a:r>
            <a:endParaRPr lang="tr-TR" sz="1100" dirty="0">
              <a:effectLst/>
              <a:ea typeface="Calibri" panose="020F0502020204030204" pitchFamily="34" charset="0"/>
              <a:cs typeface="Times New Roman" panose="02020603050405020304" pitchFamily="18" charset="0"/>
            </a:endParaRPr>
          </a:p>
          <a:p>
            <a:pPr algn="ctr">
              <a:lnSpc>
                <a:spcPct val="115000"/>
              </a:lnSpc>
              <a:spcAft>
                <a:spcPts val="0"/>
              </a:spcAft>
            </a:pPr>
            <a:r>
              <a:rPr lang="tr-TR" sz="1000" dirty="0">
                <a:effectLst/>
                <a:latin typeface="Times New Roman" panose="02020603050405020304" pitchFamily="18" charset="0"/>
                <a:ea typeface="Calibri" panose="020F0502020204030204" pitchFamily="34" charset="0"/>
                <a:cs typeface="Times New Roman" panose="02020603050405020304" pitchFamily="18" charset="0"/>
              </a:rPr>
              <a:t>Prof. Dr. Mehmet DEMİRAL</a:t>
            </a:r>
            <a:endParaRPr lang="tr-TR" sz="1100" dirty="0">
              <a:effectLst/>
              <a:ea typeface="Calibri" panose="020F0502020204030204" pitchFamily="34" charset="0"/>
              <a:cs typeface="Times New Roman" panose="02020603050405020304" pitchFamily="18" charset="0"/>
            </a:endParaRPr>
          </a:p>
        </p:txBody>
      </p:sp>
      <p:sp>
        <p:nvSpPr>
          <p:cNvPr id="98" name="Yuvarlatılmış Dikdörtgen 97"/>
          <p:cNvSpPr/>
          <p:nvPr/>
        </p:nvSpPr>
        <p:spPr>
          <a:xfrm>
            <a:off x="2414133" y="2665095"/>
            <a:ext cx="1997075" cy="459740"/>
          </a:xfrm>
          <a:prstGeom prst="roundRect">
            <a:avLst/>
          </a:prstGeom>
          <a:ln/>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tr-TR" sz="1000" b="1" dirty="0">
                <a:latin typeface="Times New Roman" panose="02020603050405020304" pitchFamily="18" charset="0"/>
                <a:ea typeface="Calibri" panose="020F0502020204030204" pitchFamily="34" charset="0"/>
                <a:cs typeface="Times New Roman" panose="02020603050405020304" pitchFamily="18" charset="0"/>
              </a:rPr>
              <a:t>Müdür Yardımcısı</a:t>
            </a:r>
            <a:endParaRPr lang="tr-TR" sz="1100" dirty="0">
              <a:effectLst/>
              <a:ea typeface="Calibri" panose="020F0502020204030204" pitchFamily="34" charset="0"/>
              <a:cs typeface="Times New Roman" panose="02020603050405020304" pitchFamily="18" charset="0"/>
            </a:endParaRPr>
          </a:p>
          <a:p>
            <a:pPr algn="ctr">
              <a:lnSpc>
                <a:spcPct val="115000"/>
              </a:lnSpc>
              <a:spcAft>
                <a:spcPts val="0"/>
              </a:spcAft>
            </a:pPr>
            <a:r>
              <a:rPr lang="tr-TR" sz="1000" dirty="0" err="1">
                <a:latin typeface="Times New Roman" panose="02020603050405020304" pitchFamily="18" charset="0"/>
                <a:ea typeface="Calibri" panose="020F0502020204030204" pitchFamily="34" charset="0"/>
                <a:cs typeface="Times New Roman" panose="02020603050405020304" pitchFamily="18" charset="0"/>
              </a:rPr>
              <a:t>Öğr</a:t>
            </a:r>
            <a:r>
              <a:rPr lang="tr-TR" sz="1000" dirty="0">
                <a:latin typeface="Times New Roman" panose="02020603050405020304" pitchFamily="18" charset="0"/>
                <a:ea typeface="Calibri" panose="020F0502020204030204" pitchFamily="34" charset="0"/>
                <a:cs typeface="Times New Roman" panose="02020603050405020304" pitchFamily="18" charset="0"/>
              </a:rPr>
              <a:t>. Gör. Mahmut Metin AKSAN</a:t>
            </a:r>
            <a:endParaRPr lang="tr-TR" sz="1100" dirty="0">
              <a:effectLst/>
              <a:ea typeface="Calibri" panose="020F0502020204030204" pitchFamily="34" charset="0"/>
              <a:cs typeface="Times New Roman" panose="02020603050405020304" pitchFamily="18" charset="0"/>
            </a:endParaRPr>
          </a:p>
        </p:txBody>
      </p:sp>
      <p:sp>
        <p:nvSpPr>
          <p:cNvPr id="99" name="Yuvarlatılmış Dikdörtgen 98"/>
          <p:cNvSpPr/>
          <p:nvPr/>
        </p:nvSpPr>
        <p:spPr>
          <a:xfrm>
            <a:off x="2775515" y="2101850"/>
            <a:ext cx="1623695" cy="438785"/>
          </a:xfrm>
          <a:prstGeom prst="roundRect">
            <a:avLst/>
          </a:prstGeom>
          <a:ln/>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tr-TR" sz="1000" b="1" dirty="0">
                <a:latin typeface="Times New Roman" panose="02020603050405020304" pitchFamily="18" charset="0"/>
                <a:cs typeface="Times New Roman" panose="02020603050405020304" pitchFamily="18" charset="0"/>
              </a:rPr>
              <a:t>Yüksekokul Kurulu</a:t>
            </a:r>
            <a:endParaRPr lang="tr-TR" sz="10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0" name="Yuvarlatılmış Dikdörtgen 99"/>
          <p:cNvSpPr/>
          <p:nvPr/>
        </p:nvSpPr>
        <p:spPr>
          <a:xfrm>
            <a:off x="2012695" y="3597910"/>
            <a:ext cx="1993878" cy="501650"/>
          </a:xfrm>
          <a:prstGeom prst="roundRect">
            <a:avLst/>
          </a:prstGeom>
          <a:ln/>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spcAft>
                <a:spcPts val="0"/>
              </a:spcAft>
            </a:pPr>
            <a:r>
              <a:rPr lang="tr-TR" sz="1000" b="1" dirty="0">
                <a:latin typeface="Times New Roman" panose="02020603050405020304" pitchFamily="18" charset="0"/>
                <a:ea typeface="Calibri" panose="020F0502020204030204" pitchFamily="34" charset="0"/>
                <a:cs typeface="Times New Roman" panose="02020603050405020304" pitchFamily="18" charset="0"/>
              </a:rPr>
              <a:t>Bölüm Başkanlıkları</a:t>
            </a:r>
            <a:endParaRPr lang="tr-TR" sz="1100" dirty="0">
              <a:effectLst/>
              <a:ea typeface="Calibri" panose="020F0502020204030204" pitchFamily="34" charset="0"/>
              <a:cs typeface="Times New Roman" panose="02020603050405020304" pitchFamily="18" charset="0"/>
            </a:endParaRPr>
          </a:p>
        </p:txBody>
      </p:sp>
      <p:sp>
        <p:nvSpPr>
          <p:cNvPr id="101" name="Yuvarlatılmış Dikdörtgen 100"/>
          <p:cNvSpPr/>
          <p:nvPr/>
        </p:nvSpPr>
        <p:spPr>
          <a:xfrm>
            <a:off x="4755444" y="2665095"/>
            <a:ext cx="2171700" cy="460375"/>
          </a:xfrm>
          <a:prstGeom prst="roundRect">
            <a:avLst/>
          </a:prstGeom>
          <a:ln/>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tr-TR" sz="1000" b="1" dirty="0">
                <a:latin typeface="Times New Roman" panose="02020603050405020304" pitchFamily="18" charset="0"/>
                <a:ea typeface="Calibri" panose="020F0502020204030204" pitchFamily="34" charset="0"/>
                <a:cs typeface="Times New Roman" panose="02020603050405020304" pitchFamily="18" charset="0"/>
              </a:rPr>
              <a:t>Müdür Yardımcısı</a:t>
            </a:r>
            <a:endParaRPr lang="tr-TR" sz="1100" dirty="0">
              <a:ea typeface="Calibri" panose="020F0502020204030204" pitchFamily="34" charset="0"/>
              <a:cs typeface="Times New Roman" panose="02020603050405020304" pitchFamily="18" charset="0"/>
            </a:endParaRPr>
          </a:p>
          <a:p>
            <a:pPr algn="ctr">
              <a:lnSpc>
                <a:spcPct val="115000"/>
              </a:lnSpc>
              <a:spcAft>
                <a:spcPts val="0"/>
              </a:spcAft>
            </a:pPr>
            <a:r>
              <a:rPr lang="tr-TR" sz="1000" dirty="0" err="1">
                <a:latin typeface="Times New Roman" panose="02020603050405020304" pitchFamily="18" charset="0"/>
                <a:ea typeface="Calibri" panose="020F0502020204030204" pitchFamily="34" charset="0"/>
                <a:cs typeface="Times New Roman" panose="02020603050405020304" pitchFamily="18" charset="0"/>
              </a:rPr>
              <a:t>Öğr</a:t>
            </a:r>
            <a:r>
              <a:rPr lang="tr-TR" sz="1000" dirty="0">
                <a:latin typeface="Times New Roman" panose="02020603050405020304" pitchFamily="18" charset="0"/>
                <a:ea typeface="Calibri" panose="020F0502020204030204" pitchFamily="34" charset="0"/>
                <a:cs typeface="Times New Roman" panose="02020603050405020304" pitchFamily="18" charset="0"/>
              </a:rPr>
              <a:t>. Gör.</a:t>
            </a:r>
            <a:r>
              <a:rPr lang="tr-TR" sz="1000" dirty="0">
                <a:effectLst/>
                <a:latin typeface="Times New Roman" panose="02020603050405020304" pitchFamily="18" charset="0"/>
                <a:ea typeface="Calibri" panose="020F0502020204030204" pitchFamily="34" charset="0"/>
                <a:cs typeface="Times New Roman" panose="02020603050405020304" pitchFamily="18" charset="0"/>
              </a:rPr>
              <a:t> Ahmet KARAKUL</a:t>
            </a:r>
            <a:r>
              <a:rPr lang="tr-TR" sz="1100" dirty="0">
                <a:effectLst/>
                <a:ea typeface="Calibri" panose="020F0502020204030204" pitchFamily="34" charset="0"/>
                <a:cs typeface="Times New Roman" panose="02020603050405020304" pitchFamily="18" charset="0"/>
              </a:rPr>
              <a:t> </a:t>
            </a:r>
          </a:p>
        </p:txBody>
      </p:sp>
      <p:cxnSp>
        <p:nvCxnSpPr>
          <p:cNvPr id="102" name="Düz Bağlayıcı 101"/>
          <p:cNvCxnSpPr/>
          <p:nvPr/>
        </p:nvCxnSpPr>
        <p:spPr>
          <a:xfrm>
            <a:off x="6271824" y="6558915"/>
            <a:ext cx="1809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Düz Bağlayıcı 102"/>
          <p:cNvCxnSpPr/>
          <p:nvPr/>
        </p:nvCxnSpPr>
        <p:spPr>
          <a:xfrm flipH="1" flipV="1">
            <a:off x="4387779" y="2313305"/>
            <a:ext cx="365760" cy="0"/>
          </a:xfrm>
          <a:prstGeom prst="line">
            <a:avLst/>
          </a:prstGeom>
        </p:spPr>
        <p:style>
          <a:lnRef idx="1">
            <a:schemeClr val="accent1"/>
          </a:lnRef>
          <a:fillRef idx="0">
            <a:schemeClr val="accent1"/>
          </a:fillRef>
          <a:effectRef idx="0">
            <a:schemeClr val="accent1"/>
          </a:effectRef>
          <a:fontRef idx="minor">
            <a:schemeClr val="tx1"/>
          </a:fontRef>
        </p:style>
      </p:cxnSp>
      <p:sp>
        <p:nvSpPr>
          <p:cNvPr id="104" name="Yuvarlatılmış Dikdörtgen 103"/>
          <p:cNvSpPr/>
          <p:nvPr/>
        </p:nvSpPr>
        <p:spPr>
          <a:xfrm>
            <a:off x="4756079" y="2101850"/>
            <a:ext cx="1695450" cy="438785"/>
          </a:xfrm>
          <a:prstGeom prst="roundRect">
            <a:avLst/>
          </a:prstGeom>
          <a:ln/>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tr-TR" sz="1000" b="1" dirty="0">
                <a:latin typeface="Times New Roman" panose="02020603050405020304" pitchFamily="18" charset="0"/>
                <a:ea typeface="Calibri" panose="020F0502020204030204" pitchFamily="34" charset="0"/>
                <a:cs typeface="Times New Roman" panose="02020603050405020304" pitchFamily="18" charset="0"/>
              </a:rPr>
              <a:t>Yüksekokul Yönetim Kurulu</a:t>
            </a:r>
            <a:endParaRPr lang="tr-TR" sz="1100" dirty="0">
              <a:effectLst/>
              <a:ea typeface="Calibri" panose="020F0502020204030204" pitchFamily="34" charset="0"/>
              <a:cs typeface="Times New Roman" panose="02020603050405020304" pitchFamily="18" charset="0"/>
            </a:endParaRPr>
          </a:p>
        </p:txBody>
      </p:sp>
      <p:cxnSp>
        <p:nvCxnSpPr>
          <p:cNvPr id="105" name="Düz Bağlayıcı 104"/>
          <p:cNvCxnSpPr/>
          <p:nvPr/>
        </p:nvCxnSpPr>
        <p:spPr>
          <a:xfrm flipH="1">
            <a:off x="4577644" y="1809750"/>
            <a:ext cx="0" cy="1494790"/>
          </a:xfrm>
          <a:prstGeom prst="line">
            <a:avLst/>
          </a:prstGeom>
          <a:noFill/>
          <a:ln w="6350" cap="flat" cmpd="sng" algn="ctr">
            <a:solidFill>
              <a:srgbClr val="5B9BD5"/>
            </a:solidFill>
            <a:prstDash val="solid"/>
            <a:miter lim="800000"/>
          </a:ln>
          <a:effectLst/>
        </p:spPr>
      </p:cxnSp>
      <p:sp>
        <p:nvSpPr>
          <p:cNvPr id="106" name="Yuvarlatılmış Dikdörtgen 105"/>
          <p:cNvSpPr/>
          <p:nvPr/>
        </p:nvSpPr>
        <p:spPr>
          <a:xfrm>
            <a:off x="4706549" y="4108450"/>
            <a:ext cx="1565275" cy="636270"/>
          </a:xfrm>
          <a:prstGeom prst="roundRect">
            <a:avLst/>
          </a:prstGeom>
          <a:ln/>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tr-TR" sz="1000" b="1" dirty="0">
                <a:effectLst/>
                <a:latin typeface="Times New Roman" panose="02020603050405020304" pitchFamily="18" charset="0"/>
                <a:ea typeface="Calibri" panose="020F0502020204030204" pitchFamily="34" charset="0"/>
                <a:cs typeface="Times New Roman" panose="02020603050405020304" pitchFamily="18" charset="0"/>
              </a:rPr>
              <a:t>Tahakkuk ve </a:t>
            </a:r>
            <a:r>
              <a:rPr lang="tr-TR" sz="1000" b="1" dirty="0" err="1">
                <a:effectLst/>
                <a:latin typeface="Times New Roman" panose="02020603050405020304" pitchFamily="18" charset="0"/>
                <a:ea typeface="Calibri" panose="020F0502020204030204" pitchFamily="34" charset="0"/>
                <a:cs typeface="Times New Roman" panose="02020603050405020304" pitchFamily="18" charset="0"/>
              </a:rPr>
              <a:t>Satın</a:t>
            </a:r>
            <a:r>
              <a:rPr lang="tr-TR" sz="1000" b="1" dirty="0" err="1">
                <a:latin typeface="Times New Roman" panose="02020603050405020304" pitchFamily="18" charset="0"/>
                <a:ea typeface="Calibri" panose="020F0502020204030204" pitchFamily="34" charset="0"/>
                <a:cs typeface="Times New Roman" panose="02020603050405020304" pitchFamily="18" charset="0"/>
              </a:rPr>
              <a:t>a</a:t>
            </a:r>
            <a:r>
              <a:rPr lang="tr-TR" sz="1000" b="1" dirty="0" err="1">
                <a:effectLst/>
                <a:latin typeface="Times New Roman" panose="02020603050405020304" pitchFamily="18" charset="0"/>
                <a:ea typeface="Calibri" panose="020F0502020204030204" pitchFamily="34" charset="0"/>
                <a:cs typeface="Times New Roman" panose="02020603050405020304" pitchFamily="18" charset="0"/>
              </a:rPr>
              <a:t>lma</a:t>
            </a:r>
            <a:r>
              <a:rPr lang="tr-TR" sz="1000" b="1" dirty="0">
                <a:effectLst/>
                <a:latin typeface="Times New Roman" panose="02020603050405020304" pitchFamily="18" charset="0"/>
                <a:ea typeface="Calibri" panose="020F0502020204030204" pitchFamily="34" charset="0"/>
                <a:cs typeface="Times New Roman" panose="02020603050405020304" pitchFamily="18" charset="0"/>
              </a:rPr>
              <a:t> Birimi</a:t>
            </a:r>
            <a:endParaRPr lang="tr-TR" sz="1100" dirty="0">
              <a:effectLst/>
              <a:ea typeface="Calibri" panose="020F0502020204030204" pitchFamily="34" charset="0"/>
              <a:cs typeface="Times New Roman" panose="02020603050405020304" pitchFamily="18" charset="0"/>
            </a:endParaRPr>
          </a:p>
          <a:p>
            <a:pPr algn="ctr">
              <a:lnSpc>
                <a:spcPct val="115000"/>
              </a:lnSpc>
              <a:spcAft>
                <a:spcPts val="0"/>
              </a:spcAft>
            </a:pPr>
            <a:r>
              <a:rPr lang="tr-TR" sz="1000" dirty="0" err="1" smtClean="0">
                <a:latin typeface="Times New Roman" panose="02020603050405020304" pitchFamily="18" charset="0"/>
                <a:ea typeface="Calibri" panose="020F0502020204030204" pitchFamily="34" charset="0"/>
                <a:cs typeface="Times New Roman" panose="02020603050405020304" pitchFamily="18" charset="0"/>
              </a:rPr>
              <a:t>Güldane</a:t>
            </a:r>
            <a:r>
              <a:rPr lang="tr-TR" sz="1000" dirty="0" smtClean="0">
                <a:latin typeface="Times New Roman" panose="02020603050405020304" pitchFamily="18" charset="0"/>
                <a:ea typeface="Calibri" panose="020F0502020204030204" pitchFamily="34" charset="0"/>
                <a:cs typeface="Times New Roman" panose="02020603050405020304" pitchFamily="18" charset="0"/>
              </a:rPr>
              <a:t> SAVAŞ</a:t>
            </a:r>
            <a:endParaRPr lang="tr-TR" sz="1100" dirty="0">
              <a:effectLst/>
              <a:ea typeface="Calibri" panose="020F0502020204030204" pitchFamily="34" charset="0"/>
              <a:cs typeface="Times New Roman" panose="02020603050405020304" pitchFamily="18" charset="0"/>
            </a:endParaRPr>
          </a:p>
        </p:txBody>
      </p:sp>
      <p:sp>
        <p:nvSpPr>
          <p:cNvPr id="107" name="Yuvarlatılmış Dikdörtgen 106"/>
          <p:cNvSpPr/>
          <p:nvPr/>
        </p:nvSpPr>
        <p:spPr>
          <a:xfrm>
            <a:off x="4706549" y="5547995"/>
            <a:ext cx="1565275" cy="593090"/>
          </a:xfrm>
          <a:prstGeom prst="roundRect">
            <a:avLst/>
          </a:prstGeom>
          <a:ln/>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endParaRPr lang="tr-TR" sz="10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0"/>
              </a:spcAft>
            </a:pPr>
            <a:r>
              <a:rPr lang="tr-TR" sz="1000" b="1" dirty="0">
                <a:effectLst/>
                <a:latin typeface="Times New Roman" panose="02020603050405020304" pitchFamily="18" charset="0"/>
                <a:ea typeface="Calibri" panose="020F0502020204030204" pitchFamily="34" charset="0"/>
                <a:cs typeface="Times New Roman" panose="02020603050405020304" pitchFamily="18" charset="0"/>
              </a:rPr>
              <a:t>Teknik Hi</a:t>
            </a:r>
            <a:r>
              <a:rPr lang="tr-TR" sz="1000" b="1" dirty="0">
                <a:latin typeface="Times New Roman" panose="02020603050405020304" pitchFamily="18" charset="0"/>
                <a:ea typeface="Calibri" panose="020F0502020204030204" pitchFamily="34" charset="0"/>
                <a:cs typeface="Times New Roman" panose="02020603050405020304" pitchFamily="18" charset="0"/>
              </a:rPr>
              <a:t>zmetler Birimi</a:t>
            </a:r>
            <a:endParaRPr lang="tr-TR" sz="1100" dirty="0">
              <a:effectLst/>
              <a:ea typeface="Calibri" panose="020F0502020204030204" pitchFamily="34" charset="0"/>
              <a:cs typeface="Times New Roman" panose="02020603050405020304" pitchFamily="18" charset="0"/>
            </a:endParaRPr>
          </a:p>
          <a:p>
            <a:pPr algn="ctr">
              <a:lnSpc>
                <a:spcPct val="115000"/>
              </a:lnSpc>
            </a:pPr>
            <a:r>
              <a:rPr lang="tr-TR" sz="1000" dirty="0">
                <a:latin typeface="Times New Roman" panose="02020603050405020304" pitchFamily="18" charset="0"/>
                <a:ea typeface="Calibri" panose="020F0502020204030204" pitchFamily="34" charset="0"/>
                <a:cs typeface="Times New Roman" panose="02020603050405020304" pitchFamily="18" charset="0"/>
              </a:rPr>
              <a:t>Hüseyin TÜDEŞ</a:t>
            </a:r>
            <a:endParaRPr lang="tr-TR" sz="1100" dirty="0">
              <a:effectLst/>
              <a:ea typeface="Calibri" panose="020F0502020204030204" pitchFamily="34" charset="0"/>
              <a:cs typeface="Times New Roman" panose="02020603050405020304" pitchFamily="18" charset="0"/>
            </a:endParaRPr>
          </a:p>
          <a:p>
            <a:pPr algn="ctr">
              <a:lnSpc>
                <a:spcPct val="115000"/>
              </a:lnSpc>
              <a:spcAft>
                <a:spcPts val="0"/>
              </a:spcAft>
            </a:pPr>
            <a:r>
              <a:rPr lang="tr-TR" sz="1000" dirty="0">
                <a:effectLst/>
                <a:ea typeface="Calibri" panose="020F0502020204030204" pitchFamily="34" charset="0"/>
                <a:cs typeface="Times New Roman" panose="02020603050405020304" pitchFamily="18" charset="0"/>
              </a:rPr>
              <a:t> </a:t>
            </a:r>
            <a:endParaRPr lang="tr-TR" sz="1100" dirty="0">
              <a:effectLst/>
              <a:ea typeface="Calibri" panose="020F0502020204030204" pitchFamily="34" charset="0"/>
              <a:cs typeface="Times New Roman" panose="02020603050405020304" pitchFamily="18" charset="0"/>
            </a:endParaRPr>
          </a:p>
        </p:txBody>
      </p:sp>
      <p:sp>
        <p:nvSpPr>
          <p:cNvPr id="109" name="Yuvarlatılmış Dikdörtgen 108"/>
          <p:cNvSpPr/>
          <p:nvPr/>
        </p:nvSpPr>
        <p:spPr>
          <a:xfrm>
            <a:off x="2012695" y="4389754"/>
            <a:ext cx="2001498" cy="568325"/>
          </a:xfrm>
          <a:prstGeom prst="roundRect">
            <a:avLst/>
          </a:prstGeom>
          <a:ln/>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tr-TR" sz="1000" b="1" dirty="0">
                <a:latin typeface="Times New Roman" panose="02020603050405020304" pitchFamily="18" charset="0"/>
                <a:ea typeface="Calibri" panose="020F0502020204030204" pitchFamily="34" charset="0"/>
                <a:cs typeface="Times New Roman" panose="02020603050405020304" pitchFamily="18" charset="0"/>
              </a:rPr>
              <a:t>Yabancı Diller</a:t>
            </a:r>
            <a:endParaRPr lang="tr-TR" sz="1100" dirty="0">
              <a:effectLst/>
              <a:ea typeface="Calibri" panose="020F0502020204030204" pitchFamily="34" charset="0"/>
              <a:cs typeface="Times New Roman" panose="02020603050405020304" pitchFamily="18" charset="0"/>
            </a:endParaRPr>
          </a:p>
          <a:p>
            <a:pPr algn="ctr">
              <a:lnSpc>
                <a:spcPct val="115000"/>
              </a:lnSpc>
              <a:spcAft>
                <a:spcPts val="0"/>
              </a:spcAft>
            </a:pPr>
            <a:r>
              <a:rPr lang="tr-TR" sz="1000" dirty="0" smtClean="0">
                <a:latin typeface="Times New Roman" panose="02020603050405020304" pitchFamily="18" charset="0"/>
                <a:ea typeface="Calibri" panose="020F0502020204030204" pitchFamily="34" charset="0"/>
                <a:cs typeface="Times New Roman" panose="02020603050405020304" pitchFamily="18" charset="0"/>
              </a:rPr>
              <a:t>Doç. Dr</a:t>
            </a:r>
            <a:r>
              <a:rPr lang="tr-TR" sz="1000" dirty="0">
                <a:latin typeface="Times New Roman" panose="02020603050405020304" pitchFamily="18" charset="0"/>
                <a:ea typeface="Calibri" panose="020F0502020204030204" pitchFamily="34" charset="0"/>
                <a:cs typeface="Times New Roman" panose="02020603050405020304" pitchFamily="18" charset="0"/>
              </a:rPr>
              <a:t>. </a:t>
            </a:r>
            <a:r>
              <a:rPr lang="tr-TR" sz="1000" dirty="0" smtClean="0">
                <a:latin typeface="Times New Roman" panose="02020603050405020304" pitchFamily="18" charset="0"/>
                <a:ea typeface="Calibri" panose="020F0502020204030204" pitchFamily="34" charset="0"/>
                <a:cs typeface="Times New Roman" panose="02020603050405020304" pitchFamily="18" charset="0"/>
              </a:rPr>
              <a:t>Halit </a:t>
            </a:r>
            <a:r>
              <a:rPr lang="tr-TR" sz="1000" dirty="0">
                <a:latin typeface="Times New Roman" panose="02020603050405020304" pitchFamily="18" charset="0"/>
                <a:ea typeface="Calibri" panose="020F0502020204030204" pitchFamily="34" charset="0"/>
                <a:cs typeface="Times New Roman" panose="02020603050405020304" pitchFamily="18" charset="0"/>
              </a:rPr>
              <a:t>ÜRÜNDÜ</a:t>
            </a:r>
            <a:endParaRPr lang="tr-TR" sz="1100" dirty="0">
              <a:effectLst/>
              <a:ea typeface="Calibri" panose="020F0502020204030204" pitchFamily="34" charset="0"/>
              <a:cs typeface="Times New Roman" panose="02020603050405020304" pitchFamily="18" charset="0"/>
            </a:endParaRPr>
          </a:p>
        </p:txBody>
      </p:sp>
      <p:sp>
        <p:nvSpPr>
          <p:cNvPr id="110" name="Yuvarlatılmış Dikdörtgen 109"/>
          <p:cNvSpPr/>
          <p:nvPr/>
        </p:nvSpPr>
        <p:spPr>
          <a:xfrm>
            <a:off x="6454704" y="4860925"/>
            <a:ext cx="1572260" cy="584835"/>
          </a:xfrm>
          <a:prstGeom prst="roundRect">
            <a:avLst/>
          </a:prstGeom>
          <a:ln/>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tr-TR" sz="1000" b="1" dirty="0">
                <a:effectLst/>
                <a:latin typeface="Times New Roman" panose="02020603050405020304" pitchFamily="18" charset="0"/>
                <a:ea typeface="Calibri" panose="020F0502020204030204" pitchFamily="34" charset="0"/>
                <a:cs typeface="Times New Roman" panose="02020603050405020304" pitchFamily="18" charset="0"/>
              </a:rPr>
              <a:t>Personel İşleri Birimi</a:t>
            </a:r>
            <a:endParaRPr lang="tr-TR" sz="1100" dirty="0">
              <a:effectLst/>
              <a:ea typeface="Calibri" panose="020F0502020204030204" pitchFamily="34" charset="0"/>
              <a:cs typeface="Times New Roman" panose="02020603050405020304" pitchFamily="18" charset="0"/>
            </a:endParaRPr>
          </a:p>
          <a:p>
            <a:pPr>
              <a:lnSpc>
                <a:spcPct val="115000"/>
              </a:lnSpc>
              <a:spcAft>
                <a:spcPts val="0"/>
              </a:spcAft>
            </a:pPr>
            <a:r>
              <a:rPr lang="tr-TR" sz="1000" dirty="0">
                <a:effectLst/>
                <a:latin typeface="Times New Roman" panose="02020603050405020304" pitchFamily="18" charset="0"/>
                <a:ea typeface="Calibri" panose="020F0502020204030204" pitchFamily="34" charset="0"/>
                <a:cs typeface="Times New Roman" panose="02020603050405020304" pitchFamily="18" charset="0"/>
              </a:rPr>
              <a:t>     Mehmet ŞENGÜR</a:t>
            </a:r>
            <a:r>
              <a:rPr lang="tr-TR" sz="1100" dirty="0">
                <a:effectLst/>
                <a:ea typeface="Calibri" panose="020F0502020204030204" pitchFamily="34" charset="0"/>
                <a:cs typeface="Times New Roman" panose="02020603050405020304" pitchFamily="18" charset="0"/>
              </a:rPr>
              <a:t> </a:t>
            </a:r>
          </a:p>
        </p:txBody>
      </p:sp>
      <p:sp>
        <p:nvSpPr>
          <p:cNvPr id="111" name="Yuvarlatılmış Dikdörtgen 110"/>
          <p:cNvSpPr/>
          <p:nvPr/>
        </p:nvSpPr>
        <p:spPr>
          <a:xfrm>
            <a:off x="6454704" y="5563235"/>
            <a:ext cx="1572260" cy="577850"/>
          </a:xfrm>
          <a:prstGeom prst="roundRect">
            <a:avLst/>
          </a:prstGeom>
          <a:ln/>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tr-TR" sz="1000" b="1" dirty="0">
                <a:latin typeface="Times New Roman" panose="02020603050405020304" pitchFamily="18" charset="0"/>
                <a:ea typeface="Calibri" panose="020F0502020204030204" pitchFamily="34" charset="0"/>
                <a:cs typeface="Times New Roman" panose="02020603050405020304" pitchFamily="18" charset="0"/>
              </a:rPr>
              <a:t>Bölüm </a:t>
            </a:r>
            <a:r>
              <a:rPr lang="tr-TR" sz="1000" b="1" dirty="0" smtClean="0">
                <a:latin typeface="Times New Roman" panose="02020603050405020304" pitchFamily="18" charset="0"/>
                <a:ea typeface="Calibri" panose="020F0502020204030204" pitchFamily="34" charset="0"/>
                <a:cs typeface="Times New Roman" panose="02020603050405020304" pitchFamily="18" charset="0"/>
              </a:rPr>
              <a:t>Sekreterliği</a:t>
            </a:r>
            <a:endParaRPr lang="tr-TR" sz="1100" dirty="0">
              <a:effectLst/>
              <a:ea typeface="Calibri" panose="020F0502020204030204" pitchFamily="34" charset="0"/>
              <a:cs typeface="Times New Roman" panose="02020603050405020304" pitchFamily="18" charset="0"/>
            </a:endParaRPr>
          </a:p>
          <a:p>
            <a:pPr algn="ctr">
              <a:lnSpc>
                <a:spcPct val="115000"/>
              </a:lnSpc>
              <a:spcAft>
                <a:spcPts val="1000"/>
              </a:spcAft>
            </a:pPr>
            <a:r>
              <a:rPr lang="tr-TR" sz="1000" dirty="0">
                <a:effectLst/>
                <a:latin typeface="Times New Roman" panose="02020603050405020304" pitchFamily="18" charset="0"/>
                <a:ea typeface="Calibri" panose="020F0502020204030204" pitchFamily="34" charset="0"/>
                <a:cs typeface="Times New Roman" panose="02020603050405020304" pitchFamily="18" charset="0"/>
              </a:rPr>
              <a:t>Filiz</a:t>
            </a:r>
            <a:r>
              <a:rPr lang="tr-TR" sz="1000" dirty="0">
                <a:latin typeface="Times New Roman" panose="02020603050405020304" pitchFamily="18" charset="0"/>
                <a:ea typeface="Calibri" panose="020F0502020204030204" pitchFamily="34" charset="0"/>
                <a:cs typeface="Times New Roman" panose="02020603050405020304" pitchFamily="18" charset="0"/>
              </a:rPr>
              <a:t> ÇİÇEK</a:t>
            </a:r>
            <a:endParaRPr lang="tr-TR" sz="1100" dirty="0">
              <a:effectLst/>
              <a:ea typeface="Calibri" panose="020F0502020204030204" pitchFamily="34" charset="0"/>
              <a:cs typeface="Times New Roman" panose="02020603050405020304" pitchFamily="18" charset="0"/>
            </a:endParaRPr>
          </a:p>
        </p:txBody>
      </p:sp>
      <p:sp>
        <p:nvSpPr>
          <p:cNvPr id="112" name="Yuvarlatılmış Dikdörtgen 111"/>
          <p:cNvSpPr/>
          <p:nvPr/>
        </p:nvSpPr>
        <p:spPr>
          <a:xfrm>
            <a:off x="4706549" y="4860925"/>
            <a:ext cx="1565275" cy="584835"/>
          </a:xfrm>
          <a:prstGeom prst="roundRect">
            <a:avLst/>
          </a:prstGeom>
          <a:ln/>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tr-TR" sz="1000" b="1" dirty="0">
                <a:latin typeface="Times New Roman" panose="02020603050405020304" pitchFamily="18" charset="0"/>
                <a:cs typeface="Times New Roman" panose="02020603050405020304" pitchFamily="18" charset="0"/>
              </a:rPr>
              <a:t>Öğrenci İşleri Birimi</a:t>
            </a:r>
            <a:endParaRPr lang="tr-TR" sz="1000" b="1" u="sng"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0"/>
              </a:spcAft>
            </a:pPr>
            <a:r>
              <a:rPr lang="tr-TR" sz="1000" dirty="0">
                <a:latin typeface="Times New Roman" panose="02020603050405020304" pitchFamily="18" charset="0"/>
                <a:ea typeface="Calibri" panose="020F0502020204030204" pitchFamily="34" charset="0"/>
                <a:cs typeface="Times New Roman" panose="02020603050405020304" pitchFamily="18" charset="0"/>
              </a:rPr>
              <a:t>Süleyman AKOL</a:t>
            </a:r>
            <a:r>
              <a:rPr lang="tr-TR" sz="1000" dirty="0">
                <a:effectLst/>
                <a:ea typeface="Calibri" panose="020F0502020204030204" pitchFamily="34" charset="0"/>
                <a:cs typeface="Times New Roman" panose="02020603050405020304" pitchFamily="18" charset="0"/>
              </a:rPr>
              <a:t> </a:t>
            </a:r>
            <a:endParaRPr lang="tr-TR" sz="1100" dirty="0">
              <a:effectLst/>
              <a:ea typeface="Calibri" panose="020F0502020204030204" pitchFamily="34" charset="0"/>
              <a:cs typeface="Times New Roman" panose="02020603050405020304" pitchFamily="18" charset="0"/>
            </a:endParaRPr>
          </a:p>
        </p:txBody>
      </p:sp>
      <p:sp>
        <p:nvSpPr>
          <p:cNvPr id="113" name="Yuvarlatılmış Dikdörtgen 112"/>
          <p:cNvSpPr/>
          <p:nvPr/>
        </p:nvSpPr>
        <p:spPr>
          <a:xfrm>
            <a:off x="6447085" y="4099560"/>
            <a:ext cx="1704558" cy="622300"/>
          </a:xfrm>
          <a:prstGeom prst="roundRect">
            <a:avLst/>
          </a:prstGeom>
          <a:ln/>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pPr>
            <a:r>
              <a:rPr lang="tr-TR" sz="1000" b="1" dirty="0">
                <a:latin typeface="Times New Roman" panose="02020603050405020304" pitchFamily="18" charset="0"/>
                <a:ea typeface="Calibri" panose="020F0502020204030204" pitchFamily="34" charset="0"/>
                <a:cs typeface="Times New Roman" panose="02020603050405020304" pitchFamily="18" charset="0"/>
              </a:rPr>
              <a:t>Taşınır İşleri Birimi</a:t>
            </a:r>
            <a:endParaRPr lang="tr-TR" sz="10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0"/>
              </a:spcAft>
            </a:pPr>
            <a:r>
              <a:rPr lang="tr-TR" sz="1000" dirty="0" smtClean="0">
                <a:latin typeface="Times New Roman" panose="02020603050405020304" pitchFamily="18" charset="0"/>
                <a:ea typeface="Calibri" panose="020F0502020204030204" pitchFamily="34" charset="0"/>
                <a:cs typeface="Times New Roman" panose="02020603050405020304" pitchFamily="18" charset="0"/>
              </a:rPr>
              <a:t>Süleyman AKOL</a:t>
            </a:r>
            <a:endParaRPr lang="tr-TR" sz="1100" dirty="0">
              <a:effectLst/>
              <a:ea typeface="Calibri" panose="020F0502020204030204" pitchFamily="34" charset="0"/>
              <a:cs typeface="Times New Roman" panose="02020603050405020304" pitchFamily="18" charset="0"/>
            </a:endParaRPr>
          </a:p>
        </p:txBody>
      </p:sp>
      <p:sp>
        <p:nvSpPr>
          <p:cNvPr id="114" name="Yuvarlatılmış Dikdörtgen 113"/>
          <p:cNvSpPr/>
          <p:nvPr/>
        </p:nvSpPr>
        <p:spPr>
          <a:xfrm>
            <a:off x="5441244" y="3559175"/>
            <a:ext cx="1784350" cy="467995"/>
          </a:xfrm>
          <a:prstGeom prst="roundRect">
            <a:avLst/>
          </a:prstGeom>
          <a:ln/>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tr-TR" sz="1000" b="1" dirty="0">
                <a:latin typeface="Times New Roman" panose="02020603050405020304" pitchFamily="18" charset="0"/>
                <a:ea typeface="Calibri" panose="020F0502020204030204" pitchFamily="34" charset="0"/>
                <a:cs typeface="Times New Roman" panose="02020603050405020304" pitchFamily="18" charset="0"/>
              </a:rPr>
              <a:t>Yüksekokul Sekreteri</a:t>
            </a:r>
            <a:endParaRPr lang="tr-TR" sz="1100" dirty="0">
              <a:effectLst/>
              <a:ea typeface="Calibri" panose="020F0502020204030204" pitchFamily="34" charset="0"/>
              <a:cs typeface="Times New Roman" panose="02020603050405020304" pitchFamily="18" charset="0"/>
            </a:endParaRPr>
          </a:p>
          <a:p>
            <a:pPr algn="ctr">
              <a:lnSpc>
                <a:spcPct val="115000"/>
              </a:lnSpc>
              <a:spcAft>
                <a:spcPts val="0"/>
              </a:spcAft>
            </a:pPr>
            <a:r>
              <a:rPr lang="tr-TR" sz="1000" dirty="0">
                <a:effectLst/>
                <a:latin typeface="Times New Roman" panose="02020603050405020304" pitchFamily="18" charset="0"/>
                <a:ea typeface="Calibri" panose="020F0502020204030204" pitchFamily="34" charset="0"/>
                <a:cs typeface="Times New Roman" panose="02020603050405020304" pitchFamily="18" charset="0"/>
              </a:rPr>
              <a:t>Savaş DAYSAL</a:t>
            </a:r>
            <a:endParaRPr lang="tr-TR" sz="1100" dirty="0">
              <a:effectLst/>
              <a:ea typeface="Calibri" panose="020F0502020204030204" pitchFamily="34" charset="0"/>
              <a:cs typeface="Times New Roman" panose="02020603050405020304" pitchFamily="18" charset="0"/>
            </a:endParaRPr>
          </a:p>
        </p:txBody>
      </p:sp>
      <p:cxnSp>
        <p:nvCxnSpPr>
          <p:cNvPr id="115" name="Düz Bağlayıcı 114"/>
          <p:cNvCxnSpPr/>
          <p:nvPr/>
        </p:nvCxnSpPr>
        <p:spPr>
          <a:xfrm>
            <a:off x="4383969" y="2861945"/>
            <a:ext cx="365760" cy="0"/>
          </a:xfrm>
          <a:prstGeom prst="line">
            <a:avLst/>
          </a:prstGeom>
          <a:noFill/>
          <a:ln w="6350" cap="flat" cmpd="sng" algn="ctr">
            <a:solidFill>
              <a:srgbClr val="5B9BD5"/>
            </a:solidFill>
            <a:prstDash val="solid"/>
            <a:miter lim="800000"/>
          </a:ln>
          <a:effectLst/>
        </p:spPr>
      </p:cxnSp>
      <p:cxnSp>
        <p:nvCxnSpPr>
          <p:cNvPr id="116" name="Düz Bağlayıcı 115"/>
          <p:cNvCxnSpPr/>
          <p:nvPr/>
        </p:nvCxnSpPr>
        <p:spPr>
          <a:xfrm flipH="1" flipV="1">
            <a:off x="3123494" y="3307715"/>
            <a:ext cx="3200400" cy="0"/>
          </a:xfrm>
          <a:prstGeom prst="line">
            <a:avLst/>
          </a:prstGeom>
          <a:noFill/>
          <a:ln w="6350" cap="flat" cmpd="sng" algn="ctr">
            <a:solidFill>
              <a:srgbClr val="5B9BD5"/>
            </a:solidFill>
            <a:prstDash val="solid"/>
            <a:miter lim="800000"/>
          </a:ln>
          <a:effectLst/>
        </p:spPr>
      </p:cxnSp>
      <p:cxnSp>
        <p:nvCxnSpPr>
          <p:cNvPr id="117" name="Düz Bağlayıcı 116"/>
          <p:cNvCxnSpPr/>
          <p:nvPr/>
        </p:nvCxnSpPr>
        <p:spPr>
          <a:xfrm flipH="1">
            <a:off x="6271824" y="4370705"/>
            <a:ext cx="182880" cy="0"/>
          </a:xfrm>
          <a:prstGeom prst="line">
            <a:avLst/>
          </a:prstGeom>
          <a:noFill/>
          <a:ln w="6350" cap="flat" cmpd="sng" algn="ctr">
            <a:solidFill>
              <a:srgbClr val="5B9BD5"/>
            </a:solidFill>
            <a:prstDash val="solid"/>
            <a:miter lim="800000"/>
          </a:ln>
          <a:effectLst/>
        </p:spPr>
      </p:cxnSp>
      <p:cxnSp>
        <p:nvCxnSpPr>
          <p:cNvPr id="118" name="Düz Bağlayıcı 117"/>
          <p:cNvCxnSpPr/>
          <p:nvPr/>
        </p:nvCxnSpPr>
        <p:spPr>
          <a:xfrm flipH="1">
            <a:off x="6271824" y="5102225"/>
            <a:ext cx="182880" cy="0"/>
          </a:xfrm>
          <a:prstGeom prst="line">
            <a:avLst/>
          </a:prstGeom>
          <a:noFill/>
          <a:ln w="6350" cap="flat" cmpd="sng" algn="ctr">
            <a:solidFill>
              <a:srgbClr val="5B9BD5"/>
            </a:solidFill>
            <a:prstDash val="solid"/>
            <a:miter lim="800000"/>
          </a:ln>
          <a:effectLst/>
        </p:spPr>
      </p:cxnSp>
      <p:cxnSp>
        <p:nvCxnSpPr>
          <p:cNvPr id="119" name="Düz Bağlayıcı 118"/>
          <p:cNvCxnSpPr/>
          <p:nvPr/>
        </p:nvCxnSpPr>
        <p:spPr>
          <a:xfrm flipH="1" flipV="1">
            <a:off x="6271824" y="5834380"/>
            <a:ext cx="182880" cy="0"/>
          </a:xfrm>
          <a:prstGeom prst="line">
            <a:avLst/>
          </a:prstGeom>
          <a:noFill/>
          <a:ln w="6350" cap="flat" cmpd="sng" algn="ctr">
            <a:solidFill>
              <a:srgbClr val="5B9BD5"/>
            </a:solidFill>
            <a:prstDash val="solid"/>
            <a:miter lim="800000"/>
          </a:ln>
          <a:effectLst/>
        </p:spPr>
      </p:cxnSp>
      <p:cxnSp>
        <p:nvCxnSpPr>
          <p:cNvPr id="121" name="Düz Bağlayıcı 120"/>
          <p:cNvCxnSpPr/>
          <p:nvPr/>
        </p:nvCxnSpPr>
        <p:spPr>
          <a:xfrm flipV="1">
            <a:off x="4276019" y="5100320"/>
            <a:ext cx="0" cy="0"/>
          </a:xfrm>
          <a:prstGeom prst="line">
            <a:avLst/>
          </a:prstGeom>
          <a:noFill/>
          <a:ln w="6350" cap="flat" cmpd="sng" algn="ctr">
            <a:solidFill>
              <a:srgbClr val="5B9BD5"/>
            </a:solidFill>
            <a:prstDash val="solid"/>
            <a:miter lim="800000"/>
          </a:ln>
          <a:effectLst/>
        </p:spPr>
      </p:cxnSp>
      <p:cxnSp>
        <p:nvCxnSpPr>
          <p:cNvPr id="122" name="Düz Bağlayıcı 121"/>
          <p:cNvCxnSpPr/>
          <p:nvPr/>
        </p:nvCxnSpPr>
        <p:spPr>
          <a:xfrm>
            <a:off x="6359454" y="4027170"/>
            <a:ext cx="0" cy="2530475"/>
          </a:xfrm>
          <a:prstGeom prst="line">
            <a:avLst/>
          </a:prstGeom>
          <a:noFill/>
          <a:ln w="6350" cap="flat" cmpd="sng" algn="ctr">
            <a:solidFill>
              <a:srgbClr val="5B9BD5"/>
            </a:solidFill>
            <a:prstDash val="solid"/>
            <a:miter lim="800000"/>
          </a:ln>
          <a:effectLst/>
        </p:spPr>
      </p:cxnSp>
      <p:cxnSp>
        <p:nvCxnSpPr>
          <p:cNvPr id="123" name="Düz Bağlayıcı 122"/>
          <p:cNvCxnSpPr/>
          <p:nvPr/>
        </p:nvCxnSpPr>
        <p:spPr>
          <a:xfrm>
            <a:off x="3123494" y="3597910"/>
            <a:ext cx="0" cy="0"/>
          </a:xfrm>
          <a:prstGeom prst="line">
            <a:avLst/>
          </a:prstGeom>
          <a:noFill/>
          <a:ln w="6350" cap="flat" cmpd="sng" algn="ctr">
            <a:solidFill>
              <a:srgbClr val="5B9BD5"/>
            </a:solidFill>
            <a:prstDash val="solid"/>
            <a:miter lim="800000"/>
          </a:ln>
          <a:effectLst/>
        </p:spPr>
      </p:cxnSp>
      <p:sp>
        <p:nvSpPr>
          <p:cNvPr id="124" name="Yuvarlatılmış Dikdörtgen 123"/>
          <p:cNvSpPr/>
          <p:nvPr/>
        </p:nvSpPr>
        <p:spPr>
          <a:xfrm>
            <a:off x="6454704" y="6280150"/>
            <a:ext cx="1572260" cy="577850"/>
          </a:xfrm>
          <a:prstGeom prst="roundRect">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tr-TR" sz="1000" b="1" dirty="0">
                <a:latin typeface="Times New Roman" panose="02020603050405020304" pitchFamily="18" charset="0"/>
                <a:ea typeface="Calibri" panose="020F0502020204030204" pitchFamily="34" charset="0"/>
                <a:cs typeface="Times New Roman" panose="02020603050405020304" pitchFamily="18" charset="0"/>
              </a:rPr>
              <a:t>Yardımcı Hizmetler Birimi</a:t>
            </a:r>
          </a:p>
          <a:p>
            <a:pPr algn="ctr">
              <a:lnSpc>
                <a:spcPct val="115000"/>
              </a:lnSpc>
              <a:spcAft>
                <a:spcPts val="0"/>
              </a:spcAft>
            </a:pPr>
            <a:r>
              <a:rPr lang="tr-TR" sz="900" dirty="0">
                <a:effectLst/>
                <a:latin typeface="Times New Roman" panose="02020603050405020304" pitchFamily="18" charset="0"/>
                <a:ea typeface="Calibri" panose="020F0502020204030204" pitchFamily="34" charset="0"/>
                <a:cs typeface="Times New Roman" panose="02020603050405020304" pitchFamily="18" charset="0"/>
              </a:rPr>
              <a:t>Ufuk PINAR</a:t>
            </a:r>
            <a:r>
              <a:rPr lang="tr-TR" sz="900" dirty="0">
                <a:latin typeface="Times New Roman" panose="02020603050405020304" pitchFamily="18" charset="0"/>
                <a:ea typeface="Calibri" panose="020F0502020204030204" pitchFamily="34" charset="0"/>
                <a:cs typeface="Times New Roman" panose="02020603050405020304" pitchFamily="18" charset="0"/>
              </a:rPr>
              <a:t>-Tufan MEŞE</a:t>
            </a:r>
            <a:endParaRPr lang="tr-TR" sz="9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5" name="Yuvarlatılmış Dikdörtgen 124"/>
          <p:cNvSpPr/>
          <p:nvPr/>
        </p:nvSpPr>
        <p:spPr>
          <a:xfrm>
            <a:off x="4706549" y="6280150"/>
            <a:ext cx="1565275" cy="577850"/>
          </a:xfrm>
          <a:prstGeom prst="roundRect">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tr-TR" sz="900" b="1" dirty="0">
                <a:latin typeface="Times New Roman" panose="02020603050405020304" pitchFamily="18" charset="0"/>
                <a:ea typeface="Calibri" panose="020F0502020204030204" pitchFamily="34" charset="0"/>
                <a:cs typeface="Times New Roman" panose="02020603050405020304" pitchFamily="18" charset="0"/>
              </a:rPr>
              <a:t>Koruma-Güvenlik Birimi</a:t>
            </a:r>
            <a:endParaRPr lang="tr-TR" sz="1100" dirty="0">
              <a:effectLst/>
              <a:ea typeface="Calibri" panose="020F0502020204030204" pitchFamily="34" charset="0"/>
              <a:cs typeface="Times New Roman" panose="02020603050405020304" pitchFamily="18" charset="0"/>
            </a:endParaRPr>
          </a:p>
          <a:p>
            <a:pPr algn="ctr">
              <a:lnSpc>
                <a:spcPct val="115000"/>
              </a:lnSpc>
              <a:spcAft>
                <a:spcPts val="0"/>
              </a:spcAft>
            </a:pPr>
            <a:r>
              <a:rPr lang="tr-TR" sz="1000" dirty="0">
                <a:effectLst/>
                <a:latin typeface="Times New Roman" panose="02020603050405020304" pitchFamily="18" charset="0"/>
                <a:ea typeface="Calibri" panose="020F0502020204030204" pitchFamily="34" charset="0"/>
                <a:cs typeface="Times New Roman" panose="02020603050405020304" pitchFamily="18" charset="0"/>
              </a:rPr>
              <a:t>Mustafa TUNÇBİLEK</a:t>
            </a:r>
            <a:r>
              <a:rPr lang="tr-TR" sz="1100" dirty="0">
                <a:effectLst/>
                <a:ea typeface="Calibri" panose="020F0502020204030204" pitchFamily="34" charset="0"/>
                <a:cs typeface="Times New Roman" panose="02020603050405020304" pitchFamily="18" charset="0"/>
              </a:rPr>
              <a:t> </a:t>
            </a:r>
          </a:p>
        </p:txBody>
      </p:sp>
      <p:sp>
        <p:nvSpPr>
          <p:cNvPr id="127" name="Yuvarlatılmış Dikdörtgen 126"/>
          <p:cNvSpPr/>
          <p:nvPr/>
        </p:nvSpPr>
        <p:spPr>
          <a:xfrm>
            <a:off x="5722549" y="1434465"/>
            <a:ext cx="1381636" cy="422275"/>
          </a:xfrm>
          <a:prstGeom prst="round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0"/>
              </a:spcAft>
            </a:pPr>
            <a:r>
              <a:rPr lang="tr-TR" sz="800" b="1" dirty="0">
                <a:latin typeface="Times New Roman" panose="02020603050405020304" pitchFamily="18" charset="0"/>
                <a:ea typeface="Calibri" panose="020F0502020204030204" pitchFamily="34" charset="0"/>
                <a:cs typeface="Times New Roman" panose="02020603050405020304" pitchFamily="18" charset="0"/>
              </a:rPr>
              <a:t>     Özel Kalem</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sz="1000" dirty="0">
                <a:effectLst/>
                <a:latin typeface="Times New Roman" panose="02020603050405020304" pitchFamily="18" charset="0"/>
                <a:ea typeface="Calibri" panose="020F0502020204030204" pitchFamily="34" charset="0"/>
                <a:cs typeface="Times New Roman" panose="02020603050405020304" pitchFamily="18" charset="0"/>
              </a:rPr>
              <a:t>Irmak AYKUL</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8" name="Düz Bağlayıcı 127"/>
          <p:cNvCxnSpPr/>
          <p:nvPr/>
        </p:nvCxnSpPr>
        <p:spPr>
          <a:xfrm flipH="1" flipV="1">
            <a:off x="5453944" y="1605915"/>
            <a:ext cx="273050" cy="0"/>
          </a:xfrm>
          <a:prstGeom prst="line">
            <a:avLst/>
          </a:prstGeom>
          <a:noFill/>
          <a:ln w="6350" cap="flat" cmpd="sng" algn="ctr">
            <a:solidFill>
              <a:srgbClr val="5B9BD5"/>
            </a:solidFill>
            <a:prstDash val="solid"/>
            <a:miter lim="800000"/>
          </a:ln>
          <a:effectLst/>
        </p:spPr>
      </p:cxnSp>
      <p:cxnSp>
        <p:nvCxnSpPr>
          <p:cNvPr id="129" name="Düz Bağlayıcı 128"/>
          <p:cNvCxnSpPr/>
          <p:nvPr/>
        </p:nvCxnSpPr>
        <p:spPr>
          <a:xfrm>
            <a:off x="3123494" y="4099560"/>
            <a:ext cx="0" cy="290194"/>
          </a:xfrm>
          <a:prstGeom prst="line">
            <a:avLst/>
          </a:prstGeom>
          <a:noFill/>
          <a:ln w="6350" cap="flat" cmpd="sng" algn="ctr">
            <a:solidFill>
              <a:srgbClr val="5B9BD5"/>
            </a:solidFill>
            <a:prstDash val="solid"/>
            <a:miter lim="800000"/>
          </a:ln>
          <a:effectLst/>
        </p:spPr>
      </p:cxnSp>
      <p:cxnSp>
        <p:nvCxnSpPr>
          <p:cNvPr id="130" name="Düz Bağlayıcı 129"/>
          <p:cNvCxnSpPr/>
          <p:nvPr/>
        </p:nvCxnSpPr>
        <p:spPr>
          <a:xfrm flipH="1" flipV="1">
            <a:off x="6323894" y="3307715"/>
            <a:ext cx="0" cy="254000"/>
          </a:xfrm>
          <a:prstGeom prst="line">
            <a:avLst/>
          </a:prstGeom>
          <a:noFill/>
          <a:ln w="6350" cap="flat" cmpd="sng" algn="ctr">
            <a:solidFill>
              <a:srgbClr val="5B9BD5"/>
            </a:solidFill>
            <a:prstDash val="solid"/>
            <a:miter lim="800000"/>
          </a:ln>
          <a:effectLst/>
        </p:spPr>
      </p:cxnSp>
      <p:cxnSp>
        <p:nvCxnSpPr>
          <p:cNvPr id="132" name="Düz Bağlayıcı 131"/>
          <p:cNvCxnSpPr/>
          <p:nvPr/>
        </p:nvCxnSpPr>
        <p:spPr>
          <a:xfrm flipV="1">
            <a:off x="3123494" y="3307715"/>
            <a:ext cx="0" cy="290195"/>
          </a:xfrm>
          <a:prstGeom prst="line">
            <a:avLst/>
          </a:prstGeom>
          <a:noFill/>
          <a:ln w="6350" cap="flat" cmpd="sng" algn="ctr">
            <a:solidFill>
              <a:srgbClr val="5B9BD5"/>
            </a:solidFill>
            <a:prstDash val="solid"/>
            <a:miter lim="800000"/>
          </a:ln>
          <a:effectLst/>
        </p:spPr>
      </p:cxnSp>
      <p:sp>
        <p:nvSpPr>
          <p:cNvPr id="133" name="Rectangle 37"/>
          <p:cNvSpPr>
            <a:spLocks noChangeArrowheads="1"/>
          </p:cNvSpPr>
          <p:nvPr/>
        </p:nvSpPr>
        <p:spPr bwMode="auto">
          <a:xfrm>
            <a:off x="1326444" y="-72136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34" name="Rectangle 44"/>
          <p:cNvSpPr>
            <a:spLocks noChangeArrowheads="1"/>
          </p:cNvSpPr>
          <p:nvPr/>
        </p:nvSpPr>
        <p:spPr bwMode="auto">
          <a:xfrm>
            <a:off x="1326444" y="-26416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0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a:ln>
                  <a:noFill/>
                </a:ln>
                <a:solidFill>
                  <a:schemeClr val="tx1"/>
                </a:solidFill>
                <a:effectLst/>
                <a:latin typeface="Arial" panose="020B0604020202020204" pitchFamily="34" charset="0"/>
              </a:rPr>
              <a:t/>
            </a:r>
            <a:br>
              <a:rPr kumimoji="0" lang="tr-TR" sz="1800" b="0" i="0" u="none" strike="noStrike" cap="none" normalizeH="0" baseline="0">
                <a:ln>
                  <a:noFill/>
                </a:ln>
                <a:solidFill>
                  <a:schemeClr val="tx1"/>
                </a:solidFill>
                <a:effectLst/>
                <a:latin typeface="Arial" panose="020B0604020202020204" pitchFamily="34" charset="0"/>
              </a:rPr>
            </a:br>
            <a:endParaRPr kumimoji="0" lang="tr-T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a:ln>
                <a:noFill/>
              </a:ln>
              <a:solidFill>
                <a:schemeClr val="tx1"/>
              </a:solidFill>
              <a:effectLst/>
              <a:latin typeface="Arial" panose="020B0604020202020204" pitchFamily="34" charset="0"/>
            </a:endParaRPr>
          </a:p>
        </p:txBody>
      </p:sp>
      <p:sp>
        <p:nvSpPr>
          <p:cNvPr id="135" name="Rectangle 45"/>
          <p:cNvSpPr>
            <a:spLocks noChangeArrowheads="1"/>
          </p:cNvSpPr>
          <p:nvPr/>
        </p:nvSpPr>
        <p:spPr bwMode="auto">
          <a:xfrm>
            <a:off x="1326444" y="-26416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0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tr-TR" sz="1800" b="0" i="0" u="none" strike="noStrike" cap="none" normalizeH="0" baseline="0">
              <a:ln>
                <a:noFill/>
              </a:ln>
              <a:solidFill>
                <a:schemeClr val="tx1"/>
              </a:solidFill>
              <a:effectLst/>
              <a:latin typeface="Arial" panose="020B0604020202020204" pitchFamily="34" charset="0"/>
            </a:endParaRPr>
          </a:p>
        </p:txBody>
      </p:sp>
      <p:sp>
        <p:nvSpPr>
          <p:cNvPr id="136" name="Rectangle 46"/>
          <p:cNvSpPr>
            <a:spLocks noChangeArrowheads="1"/>
          </p:cNvSpPr>
          <p:nvPr/>
        </p:nvSpPr>
        <p:spPr bwMode="auto">
          <a:xfrm>
            <a:off x="1326444" y="-26416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895475" algn="l"/>
                <a:tab pos="3060700" algn="ctr"/>
                <a:tab pos="6119813" algn="r"/>
              </a:tabLst>
              <a:defRPr>
                <a:solidFill>
                  <a:schemeClr val="tx1"/>
                </a:solidFill>
                <a:latin typeface="Arial" panose="020B0604020202020204" pitchFamily="34" charset="0"/>
              </a:defRPr>
            </a:lvl1pPr>
            <a:lvl2pPr eaLnBrk="0" fontAlgn="base" hangingPunct="0">
              <a:spcBef>
                <a:spcPct val="0"/>
              </a:spcBef>
              <a:spcAft>
                <a:spcPct val="0"/>
              </a:spcAft>
              <a:tabLst>
                <a:tab pos="1895475" algn="l"/>
                <a:tab pos="3060700" algn="ctr"/>
                <a:tab pos="6119813" algn="r"/>
              </a:tabLst>
              <a:defRPr>
                <a:solidFill>
                  <a:schemeClr val="tx1"/>
                </a:solidFill>
                <a:latin typeface="Arial" panose="020B0604020202020204" pitchFamily="34" charset="0"/>
              </a:defRPr>
            </a:lvl2pPr>
            <a:lvl3pPr eaLnBrk="0" fontAlgn="base" hangingPunct="0">
              <a:spcBef>
                <a:spcPct val="0"/>
              </a:spcBef>
              <a:spcAft>
                <a:spcPct val="0"/>
              </a:spcAft>
              <a:tabLst>
                <a:tab pos="1895475" algn="l"/>
                <a:tab pos="3060700" algn="ctr"/>
                <a:tab pos="6119813" algn="r"/>
              </a:tabLst>
              <a:defRPr>
                <a:solidFill>
                  <a:schemeClr val="tx1"/>
                </a:solidFill>
                <a:latin typeface="Arial" panose="020B0604020202020204" pitchFamily="34" charset="0"/>
              </a:defRPr>
            </a:lvl3pPr>
            <a:lvl4pPr eaLnBrk="0" fontAlgn="base" hangingPunct="0">
              <a:spcBef>
                <a:spcPct val="0"/>
              </a:spcBef>
              <a:spcAft>
                <a:spcPct val="0"/>
              </a:spcAft>
              <a:tabLst>
                <a:tab pos="1895475" algn="l"/>
                <a:tab pos="3060700" algn="ctr"/>
                <a:tab pos="6119813" algn="r"/>
              </a:tabLst>
              <a:defRPr>
                <a:solidFill>
                  <a:schemeClr val="tx1"/>
                </a:solidFill>
                <a:latin typeface="Arial" panose="020B0604020202020204" pitchFamily="34" charset="0"/>
              </a:defRPr>
            </a:lvl4pPr>
            <a:lvl5pPr eaLnBrk="0" fontAlgn="base" hangingPunct="0">
              <a:spcBef>
                <a:spcPct val="0"/>
              </a:spcBef>
              <a:spcAft>
                <a:spcPct val="0"/>
              </a:spcAft>
              <a:tabLst>
                <a:tab pos="1895475" algn="l"/>
                <a:tab pos="3060700" algn="ctr"/>
                <a:tab pos="6119813" algn="r"/>
              </a:tabLst>
              <a:defRPr>
                <a:solidFill>
                  <a:schemeClr val="tx1"/>
                </a:solidFill>
                <a:latin typeface="Arial" panose="020B0604020202020204" pitchFamily="34" charset="0"/>
              </a:defRPr>
            </a:lvl5pPr>
            <a:lvl6pPr eaLnBrk="0" fontAlgn="base" hangingPunct="0">
              <a:spcBef>
                <a:spcPct val="0"/>
              </a:spcBef>
              <a:spcAft>
                <a:spcPct val="0"/>
              </a:spcAft>
              <a:tabLst>
                <a:tab pos="1895475" algn="l"/>
                <a:tab pos="3060700" algn="ctr"/>
                <a:tab pos="6119813" algn="r"/>
              </a:tabLst>
              <a:defRPr>
                <a:solidFill>
                  <a:schemeClr val="tx1"/>
                </a:solidFill>
                <a:latin typeface="Arial" panose="020B0604020202020204" pitchFamily="34" charset="0"/>
              </a:defRPr>
            </a:lvl6pPr>
            <a:lvl7pPr eaLnBrk="0" fontAlgn="base" hangingPunct="0">
              <a:spcBef>
                <a:spcPct val="0"/>
              </a:spcBef>
              <a:spcAft>
                <a:spcPct val="0"/>
              </a:spcAft>
              <a:tabLst>
                <a:tab pos="1895475" algn="l"/>
                <a:tab pos="3060700" algn="ctr"/>
                <a:tab pos="6119813" algn="r"/>
              </a:tabLst>
              <a:defRPr>
                <a:solidFill>
                  <a:schemeClr val="tx1"/>
                </a:solidFill>
                <a:latin typeface="Arial" panose="020B0604020202020204" pitchFamily="34" charset="0"/>
              </a:defRPr>
            </a:lvl7pPr>
            <a:lvl8pPr eaLnBrk="0" fontAlgn="base" hangingPunct="0">
              <a:spcBef>
                <a:spcPct val="0"/>
              </a:spcBef>
              <a:spcAft>
                <a:spcPct val="0"/>
              </a:spcAft>
              <a:tabLst>
                <a:tab pos="1895475" algn="l"/>
                <a:tab pos="3060700" algn="ctr"/>
                <a:tab pos="6119813" algn="r"/>
              </a:tabLst>
              <a:defRPr>
                <a:solidFill>
                  <a:schemeClr val="tx1"/>
                </a:solidFill>
                <a:latin typeface="Arial" panose="020B0604020202020204" pitchFamily="34" charset="0"/>
              </a:defRPr>
            </a:lvl8pPr>
            <a:lvl9pPr eaLnBrk="0" fontAlgn="base" hangingPunct="0">
              <a:spcBef>
                <a:spcPct val="0"/>
              </a:spcBef>
              <a:spcAft>
                <a:spcPct val="0"/>
              </a:spcAft>
              <a:tabLst>
                <a:tab pos="1895475" algn="l"/>
                <a:tab pos="3060700" algn="ctr"/>
                <a:tab pos="6119813"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895475" algn="l"/>
                <a:tab pos="3060700" algn="ctr"/>
                <a:tab pos="6119813" algn="r"/>
              </a:tabLst>
            </a:pPr>
            <a:r>
              <a:rPr kumimoji="0" lang="tr-TR" sz="10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tr-TR" sz="10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1895475" algn="l"/>
                <a:tab pos="3060700" algn="ctr"/>
                <a:tab pos="6119813" algn="r"/>
              </a:tabLst>
            </a:pPr>
            <a:endParaRPr kumimoji="0" lang="tr-TR" sz="1800" b="0" i="0" u="none" strike="noStrike" cap="none" normalizeH="0" baseline="0">
              <a:ln>
                <a:noFill/>
              </a:ln>
              <a:solidFill>
                <a:schemeClr val="tx1"/>
              </a:solidFill>
              <a:effectLst/>
              <a:latin typeface="Arial" panose="020B0604020202020204" pitchFamily="34" charset="0"/>
            </a:endParaRPr>
          </a:p>
        </p:txBody>
      </p:sp>
      <p:sp>
        <p:nvSpPr>
          <p:cNvPr id="137" name="Rectangle 55"/>
          <p:cNvSpPr>
            <a:spLocks noChangeArrowheads="1"/>
          </p:cNvSpPr>
          <p:nvPr/>
        </p:nvSpPr>
        <p:spPr bwMode="auto">
          <a:xfrm>
            <a:off x="1326444" y="-26416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576513" algn="l"/>
              </a:tabLst>
              <a:defRPr>
                <a:solidFill>
                  <a:schemeClr val="tx1"/>
                </a:solidFill>
                <a:latin typeface="Arial" panose="020B0604020202020204" pitchFamily="34" charset="0"/>
              </a:defRPr>
            </a:lvl1pPr>
            <a:lvl2pPr eaLnBrk="0" fontAlgn="base" hangingPunct="0">
              <a:spcBef>
                <a:spcPct val="0"/>
              </a:spcBef>
              <a:spcAft>
                <a:spcPct val="0"/>
              </a:spcAft>
              <a:tabLst>
                <a:tab pos="2576513" algn="l"/>
              </a:tabLst>
              <a:defRPr>
                <a:solidFill>
                  <a:schemeClr val="tx1"/>
                </a:solidFill>
                <a:latin typeface="Arial" panose="020B0604020202020204" pitchFamily="34" charset="0"/>
              </a:defRPr>
            </a:lvl2pPr>
            <a:lvl3pPr eaLnBrk="0" fontAlgn="base" hangingPunct="0">
              <a:spcBef>
                <a:spcPct val="0"/>
              </a:spcBef>
              <a:spcAft>
                <a:spcPct val="0"/>
              </a:spcAft>
              <a:tabLst>
                <a:tab pos="2576513" algn="l"/>
              </a:tabLst>
              <a:defRPr>
                <a:solidFill>
                  <a:schemeClr val="tx1"/>
                </a:solidFill>
                <a:latin typeface="Arial" panose="020B0604020202020204" pitchFamily="34" charset="0"/>
              </a:defRPr>
            </a:lvl3pPr>
            <a:lvl4pPr eaLnBrk="0" fontAlgn="base" hangingPunct="0">
              <a:spcBef>
                <a:spcPct val="0"/>
              </a:spcBef>
              <a:spcAft>
                <a:spcPct val="0"/>
              </a:spcAft>
              <a:tabLst>
                <a:tab pos="2576513" algn="l"/>
              </a:tabLst>
              <a:defRPr>
                <a:solidFill>
                  <a:schemeClr val="tx1"/>
                </a:solidFill>
                <a:latin typeface="Arial" panose="020B0604020202020204" pitchFamily="34" charset="0"/>
              </a:defRPr>
            </a:lvl4pPr>
            <a:lvl5pPr eaLnBrk="0" fontAlgn="base" hangingPunct="0">
              <a:spcBef>
                <a:spcPct val="0"/>
              </a:spcBef>
              <a:spcAft>
                <a:spcPct val="0"/>
              </a:spcAft>
              <a:tabLst>
                <a:tab pos="2576513" algn="l"/>
              </a:tabLst>
              <a:defRPr>
                <a:solidFill>
                  <a:schemeClr val="tx1"/>
                </a:solidFill>
                <a:latin typeface="Arial" panose="020B0604020202020204" pitchFamily="34" charset="0"/>
              </a:defRPr>
            </a:lvl5pPr>
            <a:lvl6pPr eaLnBrk="0" fontAlgn="base" hangingPunct="0">
              <a:spcBef>
                <a:spcPct val="0"/>
              </a:spcBef>
              <a:spcAft>
                <a:spcPct val="0"/>
              </a:spcAft>
              <a:tabLst>
                <a:tab pos="2576513" algn="l"/>
              </a:tabLst>
              <a:defRPr>
                <a:solidFill>
                  <a:schemeClr val="tx1"/>
                </a:solidFill>
                <a:latin typeface="Arial" panose="020B0604020202020204" pitchFamily="34" charset="0"/>
              </a:defRPr>
            </a:lvl6pPr>
            <a:lvl7pPr eaLnBrk="0" fontAlgn="base" hangingPunct="0">
              <a:spcBef>
                <a:spcPct val="0"/>
              </a:spcBef>
              <a:spcAft>
                <a:spcPct val="0"/>
              </a:spcAft>
              <a:tabLst>
                <a:tab pos="2576513" algn="l"/>
              </a:tabLst>
              <a:defRPr>
                <a:solidFill>
                  <a:schemeClr val="tx1"/>
                </a:solidFill>
                <a:latin typeface="Arial" panose="020B0604020202020204" pitchFamily="34" charset="0"/>
              </a:defRPr>
            </a:lvl7pPr>
            <a:lvl8pPr eaLnBrk="0" fontAlgn="base" hangingPunct="0">
              <a:spcBef>
                <a:spcPct val="0"/>
              </a:spcBef>
              <a:spcAft>
                <a:spcPct val="0"/>
              </a:spcAft>
              <a:tabLst>
                <a:tab pos="2576513" algn="l"/>
              </a:tabLst>
              <a:defRPr>
                <a:solidFill>
                  <a:schemeClr val="tx1"/>
                </a:solidFill>
                <a:latin typeface="Arial" panose="020B0604020202020204" pitchFamily="34" charset="0"/>
              </a:defRPr>
            </a:lvl8pPr>
            <a:lvl9pPr eaLnBrk="0" fontAlgn="base" hangingPunct="0">
              <a:spcBef>
                <a:spcPct val="0"/>
              </a:spcBef>
              <a:spcAft>
                <a:spcPct val="0"/>
              </a:spcAft>
              <a:tabLst>
                <a:tab pos="2576513"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576513" algn="l"/>
              </a:tabLst>
            </a:pPr>
            <a:r>
              <a:rPr kumimoji="0" lang="tr-TR" sz="1800" b="0" i="0" u="none" strike="noStrike" cap="none" normalizeH="0" baseline="0">
                <a:ln>
                  <a:noFill/>
                </a:ln>
                <a:solidFill>
                  <a:schemeClr val="tx1"/>
                </a:solidFill>
                <a:effectLst/>
                <a:latin typeface="Arial" panose="020B0604020202020204" pitchFamily="34" charset="0"/>
              </a:rPr>
              <a:t/>
            </a:r>
            <a:br>
              <a:rPr kumimoji="0" lang="tr-TR" sz="1800" b="0" i="0" u="none" strike="noStrike" cap="none" normalizeH="0" baseline="0">
                <a:ln>
                  <a:noFill/>
                </a:ln>
                <a:solidFill>
                  <a:schemeClr val="tx1"/>
                </a:solidFill>
                <a:effectLst/>
                <a:latin typeface="Arial" panose="020B0604020202020204" pitchFamily="34" charset="0"/>
              </a:rPr>
            </a:br>
            <a:endParaRPr kumimoji="0" lang="tr-T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576513" algn="l"/>
              </a:tabLst>
            </a:pPr>
            <a:r>
              <a:rPr kumimoji="0" lang="tr-TR" sz="10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tr-TR" sz="10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576513" algn="l"/>
              </a:tabLst>
            </a:pPr>
            <a:endParaRPr kumimoji="0" lang="tr-TR" sz="1800" b="0" i="0" u="none" strike="noStrike" cap="none" normalizeH="0" baseline="0">
              <a:ln>
                <a:noFill/>
              </a:ln>
              <a:solidFill>
                <a:schemeClr val="tx1"/>
              </a:solidFill>
              <a:effectLst/>
              <a:latin typeface="Arial" panose="020B0604020202020204" pitchFamily="34" charset="0"/>
            </a:endParaRPr>
          </a:p>
        </p:txBody>
      </p:sp>
      <p:sp>
        <p:nvSpPr>
          <p:cNvPr id="138" name="Rectangle 58"/>
          <p:cNvSpPr>
            <a:spLocks noChangeArrowheads="1"/>
          </p:cNvSpPr>
          <p:nvPr/>
        </p:nvSpPr>
        <p:spPr bwMode="auto">
          <a:xfrm>
            <a:off x="1326444" y="-26416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0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a:ln>
                  <a:noFill/>
                </a:ln>
                <a:solidFill>
                  <a:schemeClr val="tx1"/>
                </a:solidFill>
                <a:effectLst/>
                <a:latin typeface="Arial" panose="020B0604020202020204" pitchFamily="34" charset="0"/>
              </a:rPr>
              <a:t/>
            </a:r>
            <a:br>
              <a:rPr kumimoji="0" lang="tr-TR" sz="1800" b="0" i="0" u="none" strike="noStrike" cap="none" normalizeH="0" baseline="0">
                <a:ln>
                  <a:noFill/>
                </a:ln>
                <a:solidFill>
                  <a:schemeClr val="tx1"/>
                </a:solidFill>
                <a:effectLst/>
                <a:latin typeface="Arial" panose="020B0604020202020204" pitchFamily="34" charset="0"/>
              </a:rPr>
            </a:br>
            <a:endParaRPr kumimoji="0" lang="tr-T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a:ln>
                <a:noFill/>
              </a:ln>
              <a:solidFill>
                <a:schemeClr val="tx1"/>
              </a:solidFill>
              <a:effectLst/>
              <a:latin typeface="Arial" panose="020B0604020202020204" pitchFamily="34" charset="0"/>
            </a:endParaRPr>
          </a:p>
        </p:txBody>
      </p:sp>
      <p:sp>
        <p:nvSpPr>
          <p:cNvPr id="139" name="Rectangle 59"/>
          <p:cNvSpPr>
            <a:spLocks noChangeArrowheads="1"/>
          </p:cNvSpPr>
          <p:nvPr/>
        </p:nvSpPr>
        <p:spPr bwMode="auto">
          <a:xfrm>
            <a:off x="1326444" y="-26416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171700" algn="l"/>
              </a:tabLst>
              <a:defRPr>
                <a:solidFill>
                  <a:schemeClr val="tx1"/>
                </a:solidFill>
                <a:latin typeface="Arial" panose="020B0604020202020204" pitchFamily="34" charset="0"/>
              </a:defRPr>
            </a:lvl1pPr>
            <a:lvl2pPr eaLnBrk="0" fontAlgn="base" hangingPunct="0">
              <a:spcBef>
                <a:spcPct val="0"/>
              </a:spcBef>
              <a:spcAft>
                <a:spcPct val="0"/>
              </a:spcAft>
              <a:tabLst>
                <a:tab pos="2171700" algn="l"/>
              </a:tabLst>
              <a:defRPr>
                <a:solidFill>
                  <a:schemeClr val="tx1"/>
                </a:solidFill>
                <a:latin typeface="Arial" panose="020B0604020202020204" pitchFamily="34" charset="0"/>
              </a:defRPr>
            </a:lvl2pPr>
            <a:lvl3pPr eaLnBrk="0" fontAlgn="base" hangingPunct="0">
              <a:spcBef>
                <a:spcPct val="0"/>
              </a:spcBef>
              <a:spcAft>
                <a:spcPct val="0"/>
              </a:spcAft>
              <a:tabLst>
                <a:tab pos="2171700" algn="l"/>
              </a:tabLst>
              <a:defRPr>
                <a:solidFill>
                  <a:schemeClr val="tx1"/>
                </a:solidFill>
                <a:latin typeface="Arial" panose="020B0604020202020204" pitchFamily="34" charset="0"/>
              </a:defRPr>
            </a:lvl3pPr>
            <a:lvl4pPr eaLnBrk="0" fontAlgn="base" hangingPunct="0">
              <a:spcBef>
                <a:spcPct val="0"/>
              </a:spcBef>
              <a:spcAft>
                <a:spcPct val="0"/>
              </a:spcAft>
              <a:tabLst>
                <a:tab pos="2171700" algn="l"/>
              </a:tabLst>
              <a:defRPr>
                <a:solidFill>
                  <a:schemeClr val="tx1"/>
                </a:solidFill>
                <a:latin typeface="Arial" panose="020B0604020202020204" pitchFamily="34" charset="0"/>
              </a:defRPr>
            </a:lvl4pPr>
            <a:lvl5pPr eaLnBrk="0" fontAlgn="base" hangingPunct="0">
              <a:spcBef>
                <a:spcPct val="0"/>
              </a:spcBef>
              <a:spcAft>
                <a:spcPct val="0"/>
              </a:spcAft>
              <a:tabLst>
                <a:tab pos="2171700" algn="l"/>
              </a:tabLst>
              <a:defRPr>
                <a:solidFill>
                  <a:schemeClr val="tx1"/>
                </a:solidFill>
                <a:latin typeface="Arial" panose="020B0604020202020204" pitchFamily="34" charset="0"/>
              </a:defRPr>
            </a:lvl5pPr>
            <a:lvl6pPr eaLnBrk="0" fontAlgn="base" hangingPunct="0">
              <a:spcBef>
                <a:spcPct val="0"/>
              </a:spcBef>
              <a:spcAft>
                <a:spcPct val="0"/>
              </a:spcAft>
              <a:tabLst>
                <a:tab pos="2171700" algn="l"/>
              </a:tabLst>
              <a:defRPr>
                <a:solidFill>
                  <a:schemeClr val="tx1"/>
                </a:solidFill>
                <a:latin typeface="Arial" panose="020B0604020202020204" pitchFamily="34" charset="0"/>
              </a:defRPr>
            </a:lvl6pPr>
            <a:lvl7pPr eaLnBrk="0" fontAlgn="base" hangingPunct="0">
              <a:spcBef>
                <a:spcPct val="0"/>
              </a:spcBef>
              <a:spcAft>
                <a:spcPct val="0"/>
              </a:spcAft>
              <a:tabLst>
                <a:tab pos="2171700" algn="l"/>
              </a:tabLst>
              <a:defRPr>
                <a:solidFill>
                  <a:schemeClr val="tx1"/>
                </a:solidFill>
                <a:latin typeface="Arial" panose="020B0604020202020204" pitchFamily="34" charset="0"/>
              </a:defRPr>
            </a:lvl7pPr>
            <a:lvl8pPr eaLnBrk="0" fontAlgn="base" hangingPunct="0">
              <a:spcBef>
                <a:spcPct val="0"/>
              </a:spcBef>
              <a:spcAft>
                <a:spcPct val="0"/>
              </a:spcAft>
              <a:tabLst>
                <a:tab pos="2171700" algn="l"/>
              </a:tabLst>
              <a:defRPr>
                <a:solidFill>
                  <a:schemeClr val="tx1"/>
                </a:solidFill>
                <a:latin typeface="Arial" panose="020B0604020202020204" pitchFamily="34" charset="0"/>
              </a:defRPr>
            </a:lvl8pPr>
            <a:lvl9pPr eaLnBrk="0" fontAlgn="base" hangingPunct="0">
              <a:spcBef>
                <a:spcPct val="0"/>
              </a:spcBef>
              <a:spcAft>
                <a:spcPct val="0"/>
              </a:spcAft>
              <a:tabLst>
                <a:tab pos="21717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171700" algn="l"/>
              </a:tabLst>
            </a:pPr>
            <a:r>
              <a:rPr kumimoji="0" lang="tr-TR" sz="10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tr-TR" sz="10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171700" algn="l"/>
              </a:tabLst>
            </a:pPr>
            <a:endParaRPr kumimoji="0" lang="tr-TR" sz="1800" b="0" i="0" u="none" strike="noStrike" cap="none" normalizeH="0" baseline="0">
              <a:ln>
                <a:noFill/>
              </a:ln>
              <a:solidFill>
                <a:schemeClr val="tx1"/>
              </a:solidFill>
              <a:effectLst/>
              <a:latin typeface="Arial" panose="020B0604020202020204" pitchFamily="34" charset="0"/>
            </a:endParaRPr>
          </a:p>
        </p:txBody>
      </p:sp>
      <p:sp>
        <p:nvSpPr>
          <p:cNvPr id="140" name="Rectangle 62"/>
          <p:cNvSpPr>
            <a:spLocks noChangeArrowheads="1"/>
          </p:cNvSpPr>
          <p:nvPr/>
        </p:nvSpPr>
        <p:spPr bwMode="auto">
          <a:xfrm>
            <a:off x="1326444" y="-26416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41" name="Dikdörtgen 140"/>
          <p:cNvSpPr/>
          <p:nvPr/>
        </p:nvSpPr>
        <p:spPr>
          <a:xfrm>
            <a:off x="3798868" y="304165"/>
            <a:ext cx="2978416" cy="927736"/>
          </a:xfrm>
          <a:prstGeom prst="rect">
            <a:avLst/>
          </a:prstGeom>
          <a:solidFill>
            <a:srgbClr val="92D050"/>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endParaRPr lang="tr-TR" sz="1100" b="1" dirty="0">
              <a:effectLst/>
              <a:ea typeface="Calibri" panose="020F0502020204030204" pitchFamily="34" charset="0"/>
              <a:cs typeface="Times New Roman" panose="02020603050405020304" pitchFamily="18" charset="0"/>
            </a:endParaRPr>
          </a:p>
          <a:p>
            <a:pPr algn="ctr">
              <a:lnSpc>
                <a:spcPct val="107000"/>
              </a:lnSpc>
              <a:spcAft>
                <a:spcPts val="0"/>
              </a:spcAft>
            </a:pPr>
            <a:r>
              <a:rPr lang="tr-TR" sz="1100" b="1" dirty="0">
                <a:effectLst/>
                <a:ea typeface="Calibri" panose="020F0502020204030204" pitchFamily="34" charset="0"/>
                <a:cs typeface="Times New Roman" panose="02020603050405020304" pitchFamily="18" charset="0"/>
              </a:rPr>
              <a:t>T.C.</a:t>
            </a:r>
            <a:endParaRPr lang="tr-TR" sz="1100" dirty="0">
              <a:effectLst/>
              <a:ea typeface="Calibri" panose="020F0502020204030204" pitchFamily="34" charset="0"/>
              <a:cs typeface="Times New Roman" panose="02020603050405020304" pitchFamily="18" charset="0"/>
            </a:endParaRPr>
          </a:p>
          <a:p>
            <a:pPr algn="ctr">
              <a:lnSpc>
                <a:spcPct val="107000"/>
              </a:lnSpc>
              <a:spcAft>
                <a:spcPts val="0"/>
              </a:spcAft>
            </a:pPr>
            <a:r>
              <a:rPr lang="tr-TR" sz="1100" b="1" dirty="0">
                <a:effectLst/>
                <a:ea typeface="Calibri" panose="020F0502020204030204" pitchFamily="34" charset="0"/>
                <a:cs typeface="Times New Roman" panose="02020603050405020304" pitchFamily="18" charset="0"/>
              </a:rPr>
              <a:t>NİĞDE ÖMER HALİSDEMİR </a:t>
            </a:r>
            <a:r>
              <a:rPr lang="tr-TR" sz="1100" b="1" dirty="0">
                <a:ea typeface="Calibri" panose="020F0502020204030204" pitchFamily="34" charset="0"/>
                <a:cs typeface="Times New Roman" panose="02020603050405020304" pitchFamily="18" charset="0"/>
              </a:rPr>
              <a:t>ÜNİVERSİTESİ</a:t>
            </a:r>
            <a:endParaRPr lang="tr-TR" sz="1100" dirty="0">
              <a:effectLst/>
              <a:ea typeface="Calibri" panose="020F0502020204030204" pitchFamily="34" charset="0"/>
              <a:cs typeface="Times New Roman" panose="02020603050405020304" pitchFamily="18" charset="0"/>
            </a:endParaRPr>
          </a:p>
          <a:p>
            <a:pPr algn="ctr" defTabSz="925513">
              <a:lnSpc>
                <a:spcPct val="107000"/>
              </a:lnSpc>
              <a:spcAft>
                <a:spcPts val="0"/>
              </a:spcAft>
            </a:pPr>
            <a:r>
              <a:rPr lang="tr-TR" sz="1100" b="1" dirty="0">
                <a:ea typeface="Calibri" panose="020F0502020204030204" pitchFamily="34" charset="0"/>
                <a:cs typeface="Times New Roman" panose="02020603050405020304" pitchFamily="18" charset="0"/>
              </a:rPr>
              <a:t>YABANCI DİLLER YÜKSEKOKULU</a:t>
            </a:r>
          </a:p>
          <a:p>
            <a:pPr algn="ctr" defTabSz="925513">
              <a:lnSpc>
                <a:spcPct val="107000"/>
              </a:lnSpc>
              <a:spcAft>
                <a:spcPts val="0"/>
              </a:spcAft>
            </a:pPr>
            <a:r>
              <a:rPr lang="tr-TR" sz="1100" b="1" dirty="0">
                <a:ea typeface="Calibri" panose="020F0502020204030204" pitchFamily="34" charset="0"/>
                <a:cs typeface="Times New Roman" panose="02020603050405020304" pitchFamily="18" charset="0"/>
              </a:rPr>
              <a:t>İDARİ ORGANİZASYON ŞEMASI</a:t>
            </a:r>
            <a:r>
              <a:rPr lang="tr-TR" sz="1100" b="1" dirty="0">
                <a:effectLst/>
                <a:ea typeface="Calibri" panose="020F0502020204030204" pitchFamily="34" charset="0"/>
                <a:cs typeface="Times New Roman" panose="02020603050405020304" pitchFamily="18" charset="0"/>
              </a:rPr>
              <a:t>, </a:t>
            </a:r>
            <a:r>
              <a:rPr lang="tr-TR" sz="1100" b="1" dirty="0" smtClean="0">
                <a:effectLst/>
                <a:ea typeface="Calibri" panose="020F0502020204030204" pitchFamily="34" charset="0"/>
                <a:cs typeface="Times New Roman" panose="02020603050405020304" pitchFamily="18" charset="0"/>
              </a:rPr>
              <a:t>2025</a:t>
            </a:r>
            <a:endParaRPr lang="tr-TR"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tr-TR" sz="1100" dirty="0">
                <a:effectLs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4852818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37833" y="596815"/>
            <a:ext cx="8911687" cy="672427"/>
          </a:xfrm>
        </p:spPr>
        <p:txBody>
          <a:bodyPr/>
          <a:lstStyle/>
          <a:p>
            <a:r>
              <a:rPr lang="tr-TR" b="1" dirty="0">
                <a:solidFill>
                  <a:schemeClr val="tx1"/>
                </a:solidFill>
              </a:rPr>
              <a:t>AKADEMİK PERSONEL</a:t>
            </a:r>
          </a:p>
        </p:txBody>
      </p:sp>
      <p:sp>
        <p:nvSpPr>
          <p:cNvPr id="5" name="Metin kutusu 4"/>
          <p:cNvSpPr txBox="1"/>
          <p:nvPr/>
        </p:nvSpPr>
        <p:spPr>
          <a:xfrm>
            <a:off x="-1" y="774676"/>
            <a:ext cx="1548385" cy="338554"/>
          </a:xfrm>
          <a:prstGeom prst="rect">
            <a:avLst/>
          </a:prstGeom>
          <a:noFill/>
        </p:spPr>
        <p:txBody>
          <a:bodyPr wrap="square" rtlCol="0">
            <a:spAutoFit/>
          </a:bodyPr>
          <a:lstStyle/>
          <a:p>
            <a:r>
              <a:rPr lang="tr-TR" sz="1600" b="1" dirty="0">
                <a:solidFill>
                  <a:schemeClr val="bg1"/>
                </a:solidFill>
              </a:rPr>
              <a:t>AKADEMİK</a:t>
            </a:r>
          </a:p>
        </p:txBody>
      </p:sp>
      <p:graphicFrame>
        <p:nvGraphicFramePr>
          <p:cNvPr id="9" name="Tablo 8"/>
          <p:cNvGraphicFramePr>
            <a:graphicFrameLocks noGrp="1"/>
          </p:cNvGraphicFramePr>
          <p:nvPr>
            <p:extLst>
              <p:ext uri="{D42A27DB-BD31-4B8C-83A1-F6EECF244321}">
                <p14:modId xmlns:p14="http://schemas.microsoft.com/office/powerpoint/2010/main" val="919590049"/>
              </p:ext>
            </p:extLst>
          </p:nvPr>
        </p:nvGraphicFramePr>
        <p:xfrm>
          <a:off x="1499788" y="1839198"/>
          <a:ext cx="6918462" cy="3050978"/>
        </p:xfrm>
        <a:graphic>
          <a:graphicData uri="http://schemas.openxmlformats.org/drawingml/2006/table">
            <a:tbl>
              <a:tblPr firstRow="1" firstCol="1" bandRow="1">
                <a:tableStyleId>{5C22544A-7EE6-4342-B048-85BDC9FD1C3A}</a:tableStyleId>
              </a:tblPr>
              <a:tblGrid>
                <a:gridCol w="4137643">
                  <a:extLst>
                    <a:ext uri="{9D8B030D-6E8A-4147-A177-3AD203B41FA5}">
                      <a16:colId xmlns:a16="http://schemas.microsoft.com/office/drawing/2014/main" val="20000"/>
                    </a:ext>
                  </a:extLst>
                </a:gridCol>
                <a:gridCol w="2780819">
                  <a:extLst>
                    <a:ext uri="{9D8B030D-6E8A-4147-A177-3AD203B41FA5}">
                      <a16:colId xmlns:a16="http://schemas.microsoft.com/office/drawing/2014/main" val="20001"/>
                    </a:ext>
                  </a:extLst>
                </a:gridCol>
              </a:tblGrid>
              <a:tr h="525630">
                <a:tc>
                  <a:txBody>
                    <a:bodyPr/>
                    <a:lstStyle/>
                    <a:p>
                      <a:pPr algn="ctr">
                        <a:lnSpc>
                          <a:spcPct val="115000"/>
                        </a:lnSpc>
                        <a:spcAft>
                          <a:spcPts val="0"/>
                        </a:spcAft>
                      </a:pPr>
                      <a:r>
                        <a:rPr lang="tr-TR" sz="2400" dirty="0">
                          <a:effectLst/>
                          <a:latin typeface="Calibri"/>
                          <a:ea typeface="Calibri"/>
                          <a:cs typeface="Times New Roman"/>
                        </a:rPr>
                        <a:t>AKADEMİK</a:t>
                      </a:r>
                      <a:r>
                        <a:rPr lang="tr-TR" sz="2400" baseline="0" dirty="0">
                          <a:effectLst/>
                          <a:latin typeface="Calibri"/>
                          <a:ea typeface="Calibri"/>
                          <a:cs typeface="Times New Roman"/>
                        </a:rPr>
                        <a:t> PERSONEL</a:t>
                      </a:r>
                      <a:endParaRPr lang="tr-TR" sz="2400" dirty="0">
                        <a:effectLst/>
                        <a:latin typeface="Calibri"/>
                        <a:ea typeface="Calibri"/>
                        <a:cs typeface="Times New Roman"/>
                      </a:endParaRPr>
                    </a:p>
                  </a:txBody>
                  <a:tcPr marL="68580" marR="68580" marT="0" marB="0" anchor="ct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tcPr>
                </a:tc>
                <a:tc>
                  <a:txBody>
                    <a:bodyPr/>
                    <a:lstStyle/>
                    <a:p>
                      <a:pPr algn="ctr">
                        <a:lnSpc>
                          <a:spcPct val="115000"/>
                        </a:lnSpc>
                        <a:spcAft>
                          <a:spcPts val="0"/>
                        </a:spcAft>
                      </a:pPr>
                      <a:r>
                        <a:rPr lang="tr-TR" sz="2400" dirty="0">
                          <a:effectLst/>
                          <a:latin typeface="Calibri"/>
                          <a:ea typeface="Calibri"/>
                          <a:cs typeface="Times New Roman"/>
                        </a:rPr>
                        <a:t>Kadrolu</a:t>
                      </a:r>
                    </a:p>
                  </a:txBody>
                  <a:tcPr marL="68580" marR="68580" marT="0" marB="0" anchor="ct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tcPr>
                </a:tc>
                <a:extLst>
                  <a:ext uri="{0D108BD9-81ED-4DB2-BD59-A6C34878D82A}">
                    <a16:rowId xmlns:a16="http://schemas.microsoft.com/office/drawing/2014/main" val="10000"/>
                  </a:ext>
                </a:extLst>
              </a:tr>
              <a:tr h="494264">
                <a:tc>
                  <a:txBody>
                    <a:bodyPr/>
                    <a:lstStyle/>
                    <a:p>
                      <a:pPr algn="l">
                        <a:lnSpc>
                          <a:spcPct val="115000"/>
                        </a:lnSpc>
                        <a:spcAft>
                          <a:spcPts val="0"/>
                        </a:spcAft>
                      </a:pPr>
                      <a:r>
                        <a:rPr lang="tr-TR" sz="1800" dirty="0">
                          <a:effectLst/>
                          <a:latin typeface="+mn-lt"/>
                          <a:ea typeface="+mn-ea"/>
                          <a:cs typeface="+mn-cs"/>
                        </a:rPr>
                        <a:t>Öğretim</a:t>
                      </a:r>
                      <a:r>
                        <a:rPr lang="tr-TR" sz="1800" baseline="0" dirty="0">
                          <a:effectLst/>
                          <a:latin typeface="+mn-lt"/>
                          <a:ea typeface="+mn-ea"/>
                          <a:cs typeface="+mn-cs"/>
                        </a:rPr>
                        <a:t> Üyesi</a:t>
                      </a:r>
                    </a:p>
                  </a:txBody>
                  <a:tcPr marL="68580" marR="68580" marT="0" marB="0" anchor="ct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tcPr>
                </a:tc>
                <a:tc>
                  <a:txBody>
                    <a:bodyPr/>
                    <a:lstStyle/>
                    <a:p>
                      <a:pPr algn="ctr">
                        <a:lnSpc>
                          <a:spcPct val="115000"/>
                        </a:lnSpc>
                        <a:spcAft>
                          <a:spcPts val="0"/>
                        </a:spcAft>
                      </a:pPr>
                      <a:r>
                        <a:rPr lang="tr-TR" sz="2400" b="0" dirty="0">
                          <a:effectLst/>
                          <a:latin typeface="Calibri"/>
                          <a:ea typeface="Calibri"/>
                          <a:cs typeface="Times New Roman"/>
                          <a:sym typeface="Symbol"/>
                        </a:rPr>
                        <a:t>1</a:t>
                      </a:r>
                      <a:endParaRPr lang="tr-TR" sz="2400" b="0" dirty="0">
                        <a:effectLst/>
                        <a:latin typeface="Calibri"/>
                        <a:ea typeface="Calibri"/>
                        <a:cs typeface="Times New Roman"/>
                      </a:endParaRPr>
                    </a:p>
                  </a:txBody>
                  <a:tcPr marL="68580" marR="68580" marT="0" marB="0" anchor="ct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tcPr>
                </a:tc>
                <a:extLst>
                  <a:ext uri="{0D108BD9-81ED-4DB2-BD59-A6C34878D82A}">
                    <a16:rowId xmlns:a16="http://schemas.microsoft.com/office/drawing/2014/main" val="10001"/>
                  </a:ext>
                </a:extLst>
              </a:tr>
              <a:tr h="463821">
                <a:tc>
                  <a:txBody>
                    <a:bodyPr/>
                    <a:lstStyle/>
                    <a:p>
                      <a:pPr marL="0" marR="0" indent="0" algn="just" defTabSz="457200" rtl="0" eaLnBrk="1" fontAlgn="auto" latinLnBrk="0" hangingPunct="1">
                        <a:lnSpc>
                          <a:spcPct val="115000"/>
                        </a:lnSpc>
                        <a:spcBef>
                          <a:spcPts val="0"/>
                        </a:spcBef>
                        <a:spcAft>
                          <a:spcPts val="0"/>
                        </a:spcAft>
                        <a:buClrTx/>
                        <a:buSzTx/>
                        <a:buFontTx/>
                        <a:buNone/>
                        <a:tabLst/>
                        <a:defRPr/>
                      </a:pPr>
                      <a:r>
                        <a:rPr lang="tr-TR" sz="1800" dirty="0">
                          <a:effectLst/>
                          <a:latin typeface="+mn-lt"/>
                          <a:ea typeface="+mn-ea"/>
                          <a:cs typeface="+mn-cs"/>
                        </a:rPr>
                        <a:t>Öğretim Görevlisi</a:t>
                      </a:r>
                      <a:r>
                        <a:rPr lang="tr-TR" sz="1800" baseline="0" dirty="0">
                          <a:effectLst/>
                          <a:latin typeface="+mn-lt"/>
                          <a:ea typeface="+mn-ea"/>
                          <a:cs typeface="+mn-cs"/>
                        </a:rPr>
                        <a:t> (Doktora)</a:t>
                      </a:r>
                      <a:endParaRPr lang="tr-TR" sz="1800" dirty="0">
                        <a:effectLst/>
                        <a:latin typeface="Calibri"/>
                        <a:ea typeface="Calibri"/>
                        <a:cs typeface="Times New Roman"/>
                      </a:endParaRPr>
                    </a:p>
                  </a:txBody>
                  <a:tcPr marL="68580" marR="68580" marT="0" marB="0" anchor="ct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tr-TR" sz="2400" dirty="0">
                          <a:effectLst/>
                          <a:latin typeface="Calibri"/>
                          <a:ea typeface="Calibri"/>
                          <a:cs typeface="Times New Roman"/>
                        </a:rPr>
                        <a:t>6</a:t>
                      </a:r>
                    </a:p>
                  </a:txBody>
                  <a:tcPr marL="68580" marR="68580" marT="0" marB="0" anchor="ct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tcPr>
                </a:tc>
                <a:extLst>
                  <a:ext uri="{0D108BD9-81ED-4DB2-BD59-A6C34878D82A}">
                    <a16:rowId xmlns:a16="http://schemas.microsoft.com/office/drawing/2014/main" val="10002"/>
                  </a:ext>
                </a:extLst>
              </a:tr>
              <a:tr h="551721">
                <a:tc>
                  <a:txBody>
                    <a:bodyPr/>
                    <a:lstStyle/>
                    <a:p>
                      <a:pPr marL="0" marR="0" indent="0" algn="just" defTabSz="457200" rtl="0" eaLnBrk="1" fontAlgn="auto" latinLnBrk="0" hangingPunct="1">
                        <a:lnSpc>
                          <a:spcPct val="115000"/>
                        </a:lnSpc>
                        <a:spcBef>
                          <a:spcPts val="0"/>
                        </a:spcBef>
                        <a:spcAft>
                          <a:spcPts val="0"/>
                        </a:spcAft>
                        <a:buClrTx/>
                        <a:buSzTx/>
                        <a:buFontTx/>
                        <a:buNone/>
                        <a:tabLst/>
                        <a:defRPr/>
                      </a:pPr>
                      <a:r>
                        <a:rPr lang="tr-TR" sz="1800" dirty="0">
                          <a:effectLst/>
                          <a:latin typeface="+mn-lt"/>
                          <a:ea typeface="+mn-ea"/>
                          <a:cs typeface="+mn-cs"/>
                        </a:rPr>
                        <a:t>Öğretim</a:t>
                      </a:r>
                      <a:r>
                        <a:rPr lang="tr-TR" sz="1800" baseline="0" dirty="0">
                          <a:effectLst/>
                          <a:latin typeface="+mn-lt"/>
                          <a:ea typeface="+mn-ea"/>
                          <a:cs typeface="+mn-cs"/>
                        </a:rPr>
                        <a:t> Görevlisi (Yüksek Lisans)</a:t>
                      </a:r>
                      <a:endParaRPr lang="tr-TR" sz="1800" dirty="0">
                        <a:effectLst/>
                        <a:latin typeface="Calibri"/>
                        <a:ea typeface="Calibri"/>
                        <a:cs typeface="Times New Roman"/>
                      </a:endParaRPr>
                    </a:p>
                  </a:txBody>
                  <a:tcPr marL="68580" marR="68580" marT="0" marB="0" anchor="ct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tr-TR" sz="2400" dirty="0">
                          <a:effectLst/>
                          <a:latin typeface="Calibri"/>
                          <a:ea typeface="Calibri"/>
                          <a:cs typeface="Times New Roman"/>
                        </a:rPr>
                        <a:t>12</a:t>
                      </a:r>
                    </a:p>
                  </a:txBody>
                  <a:tcPr marL="68580" marR="68580" marT="0" marB="0" anchor="ct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tcPr>
                </a:tc>
                <a:extLst>
                  <a:ext uri="{0D108BD9-81ED-4DB2-BD59-A6C34878D82A}">
                    <a16:rowId xmlns:a16="http://schemas.microsoft.com/office/drawing/2014/main" val="10003"/>
                  </a:ext>
                </a:extLst>
              </a:tr>
              <a:tr h="551721">
                <a:tc>
                  <a:txBody>
                    <a:bodyPr/>
                    <a:lstStyle/>
                    <a:p>
                      <a:pPr marL="0" marR="0" indent="0" algn="just" defTabSz="457200" rtl="0" eaLnBrk="1" fontAlgn="auto" latinLnBrk="0" hangingPunct="1">
                        <a:lnSpc>
                          <a:spcPct val="115000"/>
                        </a:lnSpc>
                        <a:spcBef>
                          <a:spcPts val="0"/>
                        </a:spcBef>
                        <a:spcAft>
                          <a:spcPts val="0"/>
                        </a:spcAft>
                        <a:buClrTx/>
                        <a:buSzTx/>
                        <a:buFontTx/>
                        <a:buNone/>
                        <a:tabLst/>
                        <a:defRPr/>
                      </a:pPr>
                      <a:r>
                        <a:rPr lang="tr-TR" sz="1800" dirty="0">
                          <a:effectLst/>
                          <a:latin typeface="+mn-lt"/>
                          <a:ea typeface="+mn-ea"/>
                          <a:cs typeface="+mn-cs"/>
                        </a:rPr>
                        <a:t>Öğretim</a:t>
                      </a:r>
                      <a:r>
                        <a:rPr lang="tr-TR" sz="1800" baseline="0" dirty="0">
                          <a:effectLst/>
                          <a:latin typeface="+mn-lt"/>
                          <a:ea typeface="+mn-ea"/>
                          <a:cs typeface="+mn-cs"/>
                        </a:rPr>
                        <a:t> Görevlisi (Lisans)</a:t>
                      </a:r>
                      <a:endParaRPr lang="tr-TR" sz="1800" dirty="0">
                        <a:effectLst/>
                        <a:latin typeface="Calibri"/>
                        <a:ea typeface="Calibri"/>
                        <a:cs typeface="Times New Roman"/>
                      </a:endParaRPr>
                    </a:p>
                  </a:txBody>
                  <a:tcPr marL="68580" marR="68580" marT="0" marB="0" anchor="ct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tr-TR" sz="2400" dirty="0" smtClean="0">
                          <a:effectLst/>
                          <a:latin typeface="Calibri"/>
                          <a:ea typeface="Calibri"/>
                          <a:cs typeface="Times New Roman"/>
                        </a:rPr>
                        <a:t>11</a:t>
                      </a:r>
                      <a:endParaRPr lang="tr-TR" sz="2400" dirty="0">
                        <a:effectLst/>
                        <a:latin typeface="Calibri"/>
                        <a:ea typeface="Calibri"/>
                        <a:cs typeface="Times New Roman"/>
                      </a:endParaRPr>
                    </a:p>
                  </a:txBody>
                  <a:tcPr marL="68580" marR="68580" marT="0" marB="0" anchor="ct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tcPr>
                </a:tc>
                <a:extLst>
                  <a:ext uri="{0D108BD9-81ED-4DB2-BD59-A6C34878D82A}">
                    <a16:rowId xmlns:a16="http://schemas.microsoft.com/office/drawing/2014/main" val="10004"/>
                  </a:ext>
                </a:extLst>
              </a:tr>
              <a:tr h="463821">
                <a:tc>
                  <a:txBody>
                    <a:bodyPr/>
                    <a:lstStyle/>
                    <a:p>
                      <a:pPr algn="just">
                        <a:lnSpc>
                          <a:spcPct val="115000"/>
                        </a:lnSpc>
                        <a:spcAft>
                          <a:spcPts val="0"/>
                        </a:spcAft>
                      </a:pPr>
                      <a:r>
                        <a:rPr lang="tr-TR" sz="1800" dirty="0" smtClean="0">
                          <a:effectLst/>
                          <a:latin typeface="+mn-lt"/>
                          <a:ea typeface="Calibri"/>
                          <a:cs typeface="Times New Roman" panose="02020603050405020304" pitchFamily="18" charset="0"/>
                        </a:rPr>
                        <a:t>Toplam</a:t>
                      </a:r>
                      <a:endParaRPr lang="tr-TR" sz="1800" dirty="0">
                        <a:effectLst/>
                        <a:latin typeface="+mn-lt"/>
                        <a:ea typeface="Calibri"/>
                        <a:cs typeface="Times New Roman" panose="02020603050405020304" pitchFamily="18" charset="0"/>
                      </a:endParaRPr>
                    </a:p>
                  </a:txBody>
                  <a:tcPr marL="68580" marR="68580" marT="0" marB="0" anchor="ct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tr-TR" sz="2400" dirty="0" smtClean="0">
                          <a:effectLst/>
                          <a:latin typeface="Calibri"/>
                          <a:ea typeface="Calibri"/>
                          <a:cs typeface="Times New Roman"/>
                        </a:rPr>
                        <a:t>30</a:t>
                      </a:r>
                      <a:endParaRPr lang="tr-TR" sz="2400" dirty="0">
                        <a:effectLst/>
                        <a:latin typeface="Calibri"/>
                        <a:ea typeface="Calibri"/>
                        <a:cs typeface="Times New Roman"/>
                      </a:endParaRPr>
                    </a:p>
                  </a:txBody>
                  <a:tcPr marL="68580" marR="68580" marT="0" marB="0">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501718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İDARİ PERSONEL</a:t>
            </a:r>
            <a:endParaRPr lang="en-US" b="1" dirty="0"/>
          </a:p>
        </p:txBody>
      </p:sp>
      <p:sp>
        <p:nvSpPr>
          <p:cNvPr id="4" name="Dikdörtgen 3"/>
          <p:cNvSpPr/>
          <p:nvPr/>
        </p:nvSpPr>
        <p:spPr>
          <a:xfrm>
            <a:off x="105641" y="755967"/>
            <a:ext cx="780983" cy="369332"/>
          </a:xfrm>
          <a:prstGeom prst="rect">
            <a:avLst/>
          </a:prstGeom>
        </p:spPr>
        <p:txBody>
          <a:bodyPr wrap="none">
            <a:spAutoFit/>
          </a:bodyPr>
          <a:lstStyle/>
          <a:p>
            <a:r>
              <a:rPr lang="tr-TR" b="1" dirty="0">
                <a:solidFill>
                  <a:schemeClr val="bg1"/>
                </a:solidFill>
              </a:rPr>
              <a:t>İDARİ</a:t>
            </a:r>
          </a:p>
        </p:txBody>
      </p:sp>
      <p:graphicFrame>
        <p:nvGraphicFramePr>
          <p:cNvPr id="6" name="Tablo 5"/>
          <p:cNvGraphicFramePr>
            <a:graphicFrameLocks noGrp="1"/>
          </p:cNvGraphicFramePr>
          <p:nvPr>
            <p:extLst>
              <p:ext uri="{D42A27DB-BD31-4B8C-83A1-F6EECF244321}">
                <p14:modId xmlns:p14="http://schemas.microsoft.com/office/powerpoint/2010/main" val="1718347455"/>
              </p:ext>
            </p:extLst>
          </p:nvPr>
        </p:nvGraphicFramePr>
        <p:xfrm>
          <a:off x="1543330" y="1277694"/>
          <a:ext cx="6918463" cy="5424634"/>
        </p:xfrm>
        <a:graphic>
          <a:graphicData uri="http://schemas.openxmlformats.org/drawingml/2006/table">
            <a:tbl>
              <a:tblPr firstRow="1" firstCol="1" bandRow="1">
                <a:tableStyleId>{5C22544A-7EE6-4342-B048-85BDC9FD1C3A}</a:tableStyleId>
              </a:tblPr>
              <a:tblGrid>
                <a:gridCol w="4137643">
                  <a:extLst>
                    <a:ext uri="{9D8B030D-6E8A-4147-A177-3AD203B41FA5}">
                      <a16:colId xmlns:a16="http://schemas.microsoft.com/office/drawing/2014/main" val="20000"/>
                    </a:ext>
                  </a:extLst>
                </a:gridCol>
                <a:gridCol w="2780820">
                  <a:extLst>
                    <a:ext uri="{9D8B030D-6E8A-4147-A177-3AD203B41FA5}">
                      <a16:colId xmlns:a16="http://schemas.microsoft.com/office/drawing/2014/main" val="20001"/>
                    </a:ext>
                  </a:extLst>
                </a:gridCol>
              </a:tblGrid>
              <a:tr h="367814">
                <a:tc>
                  <a:txBody>
                    <a:bodyPr/>
                    <a:lstStyle/>
                    <a:p>
                      <a:pPr algn="ctr">
                        <a:lnSpc>
                          <a:spcPct val="115000"/>
                        </a:lnSpc>
                        <a:spcAft>
                          <a:spcPts val="0"/>
                        </a:spcAft>
                      </a:pPr>
                      <a:r>
                        <a:rPr lang="tr-TR" sz="2400" baseline="0" dirty="0">
                          <a:effectLst/>
                          <a:latin typeface="Calibri"/>
                          <a:ea typeface="Calibri"/>
                          <a:cs typeface="Times New Roman"/>
                        </a:rPr>
                        <a:t>İDARİ PERSONEL</a:t>
                      </a:r>
                      <a:endParaRPr lang="tr-TR" sz="2400" dirty="0">
                        <a:effectLst/>
                        <a:latin typeface="Calibri"/>
                        <a:ea typeface="Calibri"/>
                        <a:cs typeface="Times New Roman"/>
                      </a:endParaRPr>
                    </a:p>
                  </a:txBody>
                  <a:tcPr marL="68580" marR="68580" marT="0" marB="0" anchor="ct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tcPr>
                </a:tc>
                <a:tc>
                  <a:txBody>
                    <a:bodyPr/>
                    <a:lstStyle/>
                    <a:p>
                      <a:pPr algn="ctr">
                        <a:lnSpc>
                          <a:spcPct val="115000"/>
                        </a:lnSpc>
                        <a:spcAft>
                          <a:spcPts val="0"/>
                        </a:spcAft>
                      </a:pPr>
                      <a:r>
                        <a:rPr lang="tr-TR" sz="2400" dirty="0">
                          <a:effectLst/>
                          <a:latin typeface="Calibri"/>
                          <a:ea typeface="Calibri"/>
                          <a:cs typeface="Times New Roman"/>
                        </a:rPr>
                        <a:t>Sayı</a:t>
                      </a:r>
                    </a:p>
                  </a:txBody>
                  <a:tcPr marL="68580" marR="68580" marT="0" marB="0" anchor="ct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tcPr>
                </a:tc>
                <a:extLst>
                  <a:ext uri="{0D108BD9-81ED-4DB2-BD59-A6C34878D82A}">
                    <a16:rowId xmlns:a16="http://schemas.microsoft.com/office/drawing/2014/main" val="10000"/>
                  </a:ext>
                </a:extLst>
              </a:tr>
              <a:tr h="433572">
                <a:tc>
                  <a:txBody>
                    <a:bodyPr/>
                    <a:lstStyle/>
                    <a:p>
                      <a:pPr algn="just">
                        <a:lnSpc>
                          <a:spcPct val="115000"/>
                        </a:lnSpc>
                        <a:spcAft>
                          <a:spcPts val="0"/>
                        </a:spcAft>
                      </a:pPr>
                      <a:r>
                        <a:rPr lang="tr-TR" sz="1800" dirty="0">
                          <a:effectLst/>
                          <a:latin typeface="+mn-lt"/>
                          <a:ea typeface="+mn-ea"/>
                          <a:cs typeface="+mn-cs"/>
                        </a:rPr>
                        <a:t>Yüksekokul</a:t>
                      </a:r>
                      <a:r>
                        <a:rPr lang="tr-TR" sz="1800" baseline="0" dirty="0">
                          <a:effectLst/>
                          <a:latin typeface="+mn-lt"/>
                          <a:ea typeface="+mn-ea"/>
                          <a:cs typeface="+mn-cs"/>
                        </a:rPr>
                        <a:t> Sekreteri</a:t>
                      </a:r>
                      <a:endParaRPr lang="tr-TR" sz="1800" dirty="0">
                        <a:effectLst/>
                        <a:latin typeface="Calibri"/>
                        <a:ea typeface="Calibri"/>
                        <a:cs typeface="Times New Roman"/>
                      </a:endParaRPr>
                    </a:p>
                  </a:txBody>
                  <a:tcPr marL="68580" marR="68580" marT="0" marB="0" anchor="ct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tcPr>
                </a:tc>
                <a:tc>
                  <a:txBody>
                    <a:bodyPr/>
                    <a:lstStyle/>
                    <a:p>
                      <a:pPr algn="ctr">
                        <a:lnSpc>
                          <a:spcPct val="115000"/>
                        </a:lnSpc>
                        <a:spcAft>
                          <a:spcPts val="0"/>
                        </a:spcAft>
                      </a:pPr>
                      <a:r>
                        <a:rPr lang="tr-TR" sz="2400" b="0" dirty="0">
                          <a:effectLst/>
                          <a:latin typeface="Calibri"/>
                          <a:ea typeface="Calibri"/>
                          <a:cs typeface="Times New Roman"/>
                          <a:sym typeface="Symbol"/>
                        </a:rPr>
                        <a:t>1</a:t>
                      </a:r>
                      <a:endParaRPr lang="tr-TR" sz="2400" b="0" dirty="0">
                        <a:effectLst/>
                        <a:latin typeface="Calibri"/>
                        <a:ea typeface="Calibri"/>
                        <a:cs typeface="Times New Roman"/>
                      </a:endParaRPr>
                    </a:p>
                  </a:txBody>
                  <a:tcPr marL="68580" marR="68580" marT="0" marB="0">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tcPr>
                </a:tc>
                <a:extLst>
                  <a:ext uri="{0D108BD9-81ED-4DB2-BD59-A6C34878D82A}">
                    <a16:rowId xmlns:a16="http://schemas.microsoft.com/office/drawing/2014/main" val="10001"/>
                  </a:ext>
                </a:extLst>
              </a:tr>
              <a:tr h="463821">
                <a:tc>
                  <a:txBody>
                    <a:bodyPr/>
                    <a:lstStyle/>
                    <a:p>
                      <a:pPr algn="just">
                        <a:lnSpc>
                          <a:spcPct val="115000"/>
                        </a:lnSpc>
                        <a:spcAft>
                          <a:spcPts val="0"/>
                        </a:spcAft>
                      </a:pPr>
                      <a:r>
                        <a:rPr lang="tr-TR" sz="1800" dirty="0">
                          <a:effectLst/>
                          <a:latin typeface="+mj-lt"/>
                          <a:ea typeface="Calibri"/>
                          <a:cs typeface="Times New Roman"/>
                        </a:rPr>
                        <a:t>Özel Kalem</a:t>
                      </a:r>
                    </a:p>
                  </a:txBody>
                  <a:tcPr marL="68580" marR="68580" marT="0" marB="0" anchor="ct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tr-TR" sz="2400" dirty="0">
                          <a:effectLst/>
                          <a:latin typeface="Calibri"/>
                          <a:ea typeface="Calibri"/>
                          <a:cs typeface="Times New Roman"/>
                        </a:rPr>
                        <a:t>1</a:t>
                      </a:r>
                    </a:p>
                  </a:txBody>
                  <a:tcPr marL="68580" marR="68580" marT="0" marB="0">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tcPr>
                </a:tc>
                <a:extLst>
                  <a:ext uri="{0D108BD9-81ED-4DB2-BD59-A6C34878D82A}">
                    <a16:rowId xmlns:a16="http://schemas.microsoft.com/office/drawing/2014/main" val="10002"/>
                  </a:ext>
                </a:extLst>
              </a:tr>
              <a:tr h="463821">
                <a:tc>
                  <a:txBody>
                    <a:bodyPr/>
                    <a:lstStyle/>
                    <a:p>
                      <a:pPr marL="0" marR="0" indent="0" algn="just" defTabSz="457200" rtl="0" eaLnBrk="1" fontAlgn="auto" latinLnBrk="0" hangingPunct="1">
                        <a:lnSpc>
                          <a:spcPct val="115000"/>
                        </a:lnSpc>
                        <a:spcBef>
                          <a:spcPts val="0"/>
                        </a:spcBef>
                        <a:spcAft>
                          <a:spcPts val="0"/>
                        </a:spcAft>
                        <a:buClrTx/>
                        <a:buSzTx/>
                        <a:buFontTx/>
                        <a:buNone/>
                        <a:tabLst/>
                        <a:defRPr/>
                      </a:pPr>
                      <a:r>
                        <a:rPr lang="tr-TR" sz="1800" dirty="0">
                          <a:effectLst/>
                          <a:latin typeface="+mn-lt"/>
                          <a:ea typeface="+mn-ea"/>
                          <a:cs typeface="+mn-cs"/>
                        </a:rPr>
                        <a:t>Tahakkuk</a:t>
                      </a:r>
                      <a:r>
                        <a:rPr lang="tr-TR" sz="1800" baseline="0" dirty="0">
                          <a:effectLst/>
                          <a:latin typeface="+mn-lt"/>
                          <a:ea typeface="+mn-ea"/>
                          <a:cs typeface="+mn-cs"/>
                        </a:rPr>
                        <a:t> ve </a:t>
                      </a:r>
                      <a:r>
                        <a:rPr lang="tr-TR" sz="1800" baseline="0" dirty="0" err="1">
                          <a:effectLst/>
                          <a:latin typeface="+mn-lt"/>
                          <a:ea typeface="+mn-ea"/>
                          <a:cs typeface="+mn-cs"/>
                        </a:rPr>
                        <a:t>Satınalma</a:t>
                      </a:r>
                      <a:r>
                        <a:rPr lang="tr-TR" sz="1800" baseline="0" dirty="0">
                          <a:effectLst/>
                          <a:latin typeface="+mn-lt"/>
                          <a:ea typeface="+mn-ea"/>
                          <a:cs typeface="+mn-cs"/>
                        </a:rPr>
                        <a:t> Birimi</a:t>
                      </a:r>
                      <a:endParaRPr lang="tr-TR" sz="1800" dirty="0">
                        <a:effectLst/>
                        <a:latin typeface="Calibri"/>
                        <a:ea typeface="Calibri"/>
                        <a:cs typeface="Times New Roman"/>
                      </a:endParaRPr>
                    </a:p>
                  </a:txBody>
                  <a:tcPr marL="68580" marR="68580" marT="0" marB="0" anchor="ct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tr-TR" sz="2400" dirty="0">
                          <a:effectLst/>
                          <a:latin typeface="Calibri"/>
                          <a:ea typeface="Calibri"/>
                          <a:cs typeface="Times New Roman"/>
                        </a:rPr>
                        <a:t>1</a:t>
                      </a:r>
                    </a:p>
                  </a:txBody>
                  <a:tcPr marL="68580" marR="68580" marT="0" marB="0">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tcPr>
                </a:tc>
                <a:extLst>
                  <a:ext uri="{0D108BD9-81ED-4DB2-BD59-A6C34878D82A}">
                    <a16:rowId xmlns:a16="http://schemas.microsoft.com/office/drawing/2014/main" val="10003"/>
                  </a:ext>
                </a:extLst>
              </a:tr>
              <a:tr h="420750">
                <a:tc>
                  <a:txBody>
                    <a:bodyPr/>
                    <a:lstStyle/>
                    <a:p>
                      <a:pPr algn="just">
                        <a:lnSpc>
                          <a:spcPct val="115000"/>
                        </a:lnSpc>
                        <a:spcAft>
                          <a:spcPts val="0"/>
                        </a:spcAft>
                      </a:pPr>
                      <a:r>
                        <a:rPr lang="tr-TR" sz="1800" dirty="0">
                          <a:effectLst/>
                          <a:latin typeface="+mn-lt"/>
                          <a:ea typeface="+mn-ea"/>
                          <a:cs typeface="+mn-cs"/>
                        </a:rPr>
                        <a:t>Öğrenci</a:t>
                      </a:r>
                      <a:r>
                        <a:rPr lang="tr-TR" sz="1800" baseline="0" dirty="0">
                          <a:effectLst/>
                          <a:latin typeface="+mn-lt"/>
                          <a:ea typeface="+mn-ea"/>
                          <a:cs typeface="+mn-cs"/>
                        </a:rPr>
                        <a:t> İşleri </a:t>
                      </a:r>
                      <a:r>
                        <a:rPr lang="tr-TR" sz="1800" baseline="0" dirty="0" smtClean="0">
                          <a:effectLst/>
                          <a:latin typeface="+mn-lt"/>
                          <a:ea typeface="+mn-ea"/>
                          <a:cs typeface="+mn-cs"/>
                        </a:rPr>
                        <a:t>Birimi</a:t>
                      </a:r>
                    </a:p>
                  </a:txBody>
                  <a:tcPr marL="68580" marR="68580" marT="0" marB="0" anchor="ct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tcPr>
                </a:tc>
                <a:tc rowSpan="2">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tr-TR" sz="2400" dirty="0" smtClean="0">
                          <a:effectLst/>
                          <a:latin typeface="Calibri"/>
                          <a:ea typeface="Calibri"/>
                          <a:cs typeface="Times New Roman"/>
                        </a:rPr>
                        <a:t>1</a:t>
                      </a:r>
                      <a:endParaRPr lang="tr-TR" sz="2400" dirty="0">
                        <a:effectLst/>
                        <a:latin typeface="Calibri"/>
                        <a:ea typeface="Calibri"/>
                        <a:cs typeface="Times New Roman"/>
                      </a:endParaRPr>
                    </a:p>
                  </a:txBody>
                  <a:tcPr marL="68580" marR="68580" marT="0" marB="0" anchor="ct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tcPr>
                </a:tc>
                <a:extLst>
                  <a:ext uri="{0D108BD9-81ED-4DB2-BD59-A6C34878D82A}">
                    <a16:rowId xmlns:a16="http://schemas.microsoft.com/office/drawing/2014/main" val="10004"/>
                  </a:ext>
                </a:extLst>
              </a:tr>
              <a:tr h="463821">
                <a:tc>
                  <a:txBody>
                    <a:bodyPr/>
                    <a:lstStyle/>
                    <a:p>
                      <a:pPr marL="0" marR="0" indent="0" algn="just" defTabSz="457200" rtl="0" eaLnBrk="1" fontAlgn="auto" latinLnBrk="0" hangingPunct="1">
                        <a:lnSpc>
                          <a:spcPct val="115000"/>
                        </a:lnSpc>
                        <a:spcBef>
                          <a:spcPts val="0"/>
                        </a:spcBef>
                        <a:spcAft>
                          <a:spcPts val="0"/>
                        </a:spcAft>
                        <a:buClrTx/>
                        <a:buSzTx/>
                        <a:buFontTx/>
                        <a:buNone/>
                        <a:tabLst/>
                        <a:defRPr/>
                      </a:pPr>
                      <a:r>
                        <a:rPr lang="tr-TR" sz="1800" dirty="0" smtClean="0">
                          <a:effectLst/>
                          <a:latin typeface="+mn-lt"/>
                          <a:ea typeface="+mn-ea"/>
                          <a:cs typeface="+mn-cs"/>
                        </a:rPr>
                        <a:t>Taşınır</a:t>
                      </a:r>
                      <a:r>
                        <a:rPr lang="tr-TR" sz="1800" baseline="0" dirty="0" smtClean="0">
                          <a:effectLst/>
                          <a:latin typeface="+mn-lt"/>
                          <a:ea typeface="+mn-ea"/>
                          <a:cs typeface="+mn-cs"/>
                        </a:rPr>
                        <a:t> İşleri Birimi</a:t>
                      </a:r>
                      <a:endParaRPr lang="tr-TR" sz="1800" dirty="0" smtClean="0">
                        <a:effectLst/>
                        <a:latin typeface="Calibri"/>
                        <a:ea typeface="Calibri"/>
                        <a:cs typeface="Times New Roman"/>
                      </a:endParaRPr>
                    </a:p>
                  </a:txBody>
                  <a:tcPr marL="68580" marR="68580" marT="0" marB="0" anchor="ct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tcPr>
                </a:tc>
                <a:tc vMerge="1">
                  <a:txBody>
                    <a:bodyPr/>
                    <a:lstStyle/>
                    <a:p>
                      <a:pPr marL="0" marR="0" indent="0" algn="ctr" defTabSz="457200" rtl="0" eaLnBrk="1" fontAlgn="auto" latinLnBrk="0" hangingPunct="1">
                        <a:lnSpc>
                          <a:spcPct val="115000"/>
                        </a:lnSpc>
                        <a:spcBef>
                          <a:spcPts val="0"/>
                        </a:spcBef>
                        <a:spcAft>
                          <a:spcPts val="0"/>
                        </a:spcAft>
                        <a:buClrTx/>
                        <a:buSzTx/>
                        <a:buFontTx/>
                        <a:buNone/>
                        <a:tabLst/>
                        <a:defRPr/>
                      </a:pPr>
                      <a:endParaRPr lang="tr-TR" sz="2400" dirty="0">
                        <a:effectLst/>
                        <a:latin typeface="Calibri"/>
                        <a:ea typeface="Calibri"/>
                        <a:cs typeface="Times New Roman"/>
                      </a:endParaRPr>
                    </a:p>
                  </a:txBody>
                  <a:tcPr marL="68580" marR="68580" marT="0" marB="0">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tcPr>
                </a:tc>
                <a:extLst>
                  <a:ext uri="{0D108BD9-81ED-4DB2-BD59-A6C34878D82A}">
                    <a16:rowId xmlns:a16="http://schemas.microsoft.com/office/drawing/2014/main" val="10005"/>
                  </a:ext>
                </a:extLst>
              </a:tr>
              <a:tr h="463821">
                <a:tc>
                  <a:txBody>
                    <a:bodyPr/>
                    <a:lstStyle/>
                    <a:p>
                      <a:pPr marL="0" marR="0" indent="0" algn="just" defTabSz="457200" rtl="0" eaLnBrk="1" fontAlgn="auto" latinLnBrk="0" hangingPunct="1">
                        <a:lnSpc>
                          <a:spcPct val="115000"/>
                        </a:lnSpc>
                        <a:spcBef>
                          <a:spcPts val="0"/>
                        </a:spcBef>
                        <a:spcAft>
                          <a:spcPts val="0"/>
                        </a:spcAft>
                        <a:buClrTx/>
                        <a:buSzTx/>
                        <a:buFontTx/>
                        <a:buNone/>
                        <a:tabLst/>
                        <a:defRPr/>
                      </a:pPr>
                      <a:r>
                        <a:rPr lang="tr-TR" sz="1800" dirty="0" smtClean="0">
                          <a:effectLst/>
                          <a:latin typeface="+mn-lt"/>
                          <a:ea typeface="+mn-ea"/>
                          <a:cs typeface="+mn-cs"/>
                        </a:rPr>
                        <a:t>Teknik</a:t>
                      </a:r>
                      <a:r>
                        <a:rPr lang="tr-TR" sz="1800" baseline="0" dirty="0" smtClean="0">
                          <a:effectLst/>
                          <a:latin typeface="+mn-lt"/>
                          <a:ea typeface="+mn-ea"/>
                          <a:cs typeface="+mn-cs"/>
                        </a:rPr>
                        <a:t> Hizmetler Birimi</a:t>
                      </a:r>
                      <a:endParaRPr lang="tr-TR" sz="1800" dirty="0" smtClean="0">
                        <a:effectLst/>
                        <a:latin typeface="Calibri"/>
                        <a:ea typeface="Calibri"/>
                        <a:cs typeface="Times New Roman"/>
                      </a:endParaRPr>
                    </a:p>
                  </a:txBody>
                  <a:tcPr marL="68580" marR="68580" marT="0" marB="0" anchor="ct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tr-TR" sz="2400" dirty="0" smtClean="0">
                          <a:effectLst/>
                          <a:latin typeface="Calibri"/>
                          <a:ea typeface="Calibri"/>
                          <a:cs typeface="Times New Roman"/>
                        </a:rPr>
                        <a:t>1</a:t>
                      </a:r>
                    </a:p>
                  </a:txBody>
                  <a:tcPr marL="68580" marR="68580" marT="0" marB="0" anchor="ct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tcPr>
                </a:tc>
                <a:extLst>
                  <a:ext uri="{0D108BD9-81ED-4DB2-BD59-A6C34878D82A}">
                    <a16:rowId xmlns:a16="http://schemas.microsoft.com/office/drawing/2014/main" val="10006"/>
                  </a:ext>
                </a:extLst>
              </a:tr>
              <a:tr h="463821">
                <a:tc>
                  <a:txBody>
                    <a:bodyPr/>
                    <a:lstStyle/>
                    <a:p>
                      <a:pPr marL="0" marR="0" lvl="0" indent="0" algn="just" defTabSz="457200" rtl="0" eaLnBrk="1" fontAlgn="auto" latinLnBrk="0" hangingPunct="1">
                        <a:lnSpc>
                          <a:spcPct val="115000"/>
                        </a:lnSpc>
                        <a:spcBef>
                          <a:spcPts val="0"/>
                        </a:spcBef>
                        <a:spcAft>
                          <a:spcPts val="0"/>
                        </a:spcAft>
                        <a:buClrTx/>
                        <a:buSzTx/>
                        <a:buFontTx/>
                        <a:buNone/>
                        <a:tabLst/>
                        <a:defRPr/>
                      </a:pPr>
                      <a:r>
                        <a:rPr lang="tr-TR" sz="1800" dirty="0">
                          <a:effectLst/>
                          <a:latin typeface="Century Gothic" panose="020B0502020202020204" pitchFamily="34" charset="0"/>
                          <a:ea typeface="Calibri"/>
                          <a:cs typeface="Times New Roman"/>
                        </a:rPr>
                        <a:t>Bölüm</a:t>
                      </a:r>
                      <a:r>
                        <a:rPr lang="tr-TR" sz="1800" baseline="0" dirty="0">
                          <a:effectLst/>
                          <a:latin typeface="Century Gothic" panose="020B0502020202020204" pitchFamily="34" charset="0"/>
                          <a:ea typeface="Calibri"/>
                          <a:cs typeface="Times New Roman"/>
                        </a:rPr>
                        <a:t> Sekreterlikleri</a:t>
                      </a:r>
                      <a:endParaRPr lang="tr-TR" sz="1800" dirty="0">
                        <a:effectLst/>
                        <a:latin typeface="Century Gothic" panose="020B0502020202020204" pitchFamily="34" charset="0"/>
                        <a:ea typeface="Calibri"/>
                        <a:cs typeface="Times New Roman"/>
                      </a:endParaRPr>
                    </a:p>
                  </a:txBody>
                  <a:tcPr marL="68580" marR="68580" marT="0" marB="0" anchor="ct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tr-TR" sz="2400" dirty="0" smtClean="0">
                          <a:effectLst/>
                          <a:latin typeface="Calibri"/>
                          <a:ea typeface="Calibri"/>
                          <a:cs typeface="Times New Roman"/>
                        </a:rPr>
                        <a:t>1</a:t>
                      </a:r>
                    </a:p>
                  </a:txBody>
                  <a:tcPr marL="68580" marR="68580" marT="0" marB="0" anchor="ct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tcPr>
                </a:tc>
                <a:extLst>
                  <a:ext uri="{0D108BD9-81ED-4DB2-BD59-A6C34878D82A}">
                    <a16:rowId xmlns:a16="http://schemas.microsoft.com/office/drawing/2014/main" val="968916951"/>
                  </a:ext>
                </a:extLst>
              </a:tr>
              <a:tr h="463821">
                <a:tc>
                  <a:txBody>
                    <a:bodyPr/>
                    <a:lstStyle/>
                    <a:p>
                      <a:pPr algn="just">
                        <a:lnSpc>
                          <a:spcPct val="115000"/>
                        </a:lnSpc>
                        <a:spcAft>
                          <a:spcPts val="0"/>
                        </a:spcAft>
                      </a:pPr>
                      <a:r>
                        <a:rPr lang="tr-TR" sz="1800" dirty="0">
                          <a:effectLst/>
                          <a:latin typeface="Century Gothic" panose="020B0502020202020204" pitchFamily="34" charset="0"/>
                          <a:ea typeface="+mn-ea"/>
                          <a:cs typeface="+mn-cs"/>
                        </a:rPr>
                        <a:t>Personel</a:t>
                      </a:r>
                      <a:r>
                        <a:rPr lang="tr-TR" sz="1800" baseline="0" dirty="0">
                          <a:effectLst/>
                          <a:latin typeface="Century Gothic" panose="020B0502020202020204" pitchFamily="34" charset="0"/>
                          <a:ea typeface="+mn-ea"/>
                          <a:cs typeface="+mn-cs"/>
                        </a:rPr>
                        <a:t> İşleri Birimi</a:t>
                      </a:r>
                      <a:r>
                        <a:rPr lang="tr-TR" sz="1800" dirty="0">
                          <a:effectLst/>
                          <a:latin typeface="Century Gothic" panose="020B0502020202020204" pitchFamily="34" charset="0"/>
                          <a:ea typeface="+mn-ea"/>
                          <a:cs typeface="+mn-cs"/>
                        </a:rPr>
                        <a:t>                                           </a:t>
                      </a:r>
                      <a:endParaRPr lang="tr-TR" sz="1800" dirty="0">
                        <a:effectLst/>
                        <a:latin typeface="Century Gothic" panose="020B0502020202020204" pitchFamily="34" charset="0"/>
                        <a:ea typeface="Calibri"/>
                        <a:cs typeface="Times New Roman"/>
                      </a:endParaRPr>
                    </a:p>
                  </a:txBody>
                  <a:tcPr marL="68580" marR="68580" marT="0" marB="0" anchor="ct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tr-TR" sz="2400" dirty="0">
                          <a:effectLst/>
                          <a:latin typeface="Calibri"/>
                          <a:ea typeface="Calibri"/>
                          <a:cs typeface="Times New Roman"/>
                        </a:rPr>
                        <a:t>1</a:t>
                      </a:r>
                    </a:p>
                  </a:txBody>
                  <a:tcPr marL="68580" marR="68580" marT="0" marB="0">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tcPr>
                </a:tc>
                <a:extLst>
                  <a:ext uri="{0D108BD9-81ED-4DB2-BD59-A6C34878D82A}">
                    <a16:rowId xmlns:a16="http://schemas.microsoft.com/office/drawing/2014/main" val="10007"/>
                  </a:ext>
                </a:extLst>
              </a:tr>
              <a:tr h="463821">
                <a:tc>
                  <a:txBody>
                    <a:bodyPr/>
                    <a:lstStyle/>
                    <a:p>
                      <a:pPr algn="just">
                        <a:lnSpc>
                          <a:spcPct val="115000"/>
                        </a:lnSpc>
                        <a:spcAft>
                          <a:spcPts val="0"/>
                        </a:spcAft>
                      </a:pPr>
                      <a:r>
                        <a:rPr lang="tr-TR" sz="1800" dirty="0">
                          <a:effectLst/>
                          <a:latin typeface="Century Gothic" panose="020B0502020202020204" pitchFamily="34" charset="0"/>
                          <a:ea typeface="Calibri"/>
                          <a:cs typeface="Times New Roman"/>
                        </a:rPr>
                        <a:t>Yardımcı</a:t>
                      </a:r>
                      <a:r>
                        <a:rPr lang="tr-TR" sz="1800" baseline="0" dirty="0">
                          <a:effectLst/>
                          <a:latin typeface="Century Gothic" panose="020B0502020202020204" pitchFamily="34" charset="0"/>
                          <a:ea typeface="Calibri"/>
                          <a:cs typeface="Times New Roman"/>
                        </a:rPr>
                        <a:t> Hizmetler Birimi</a:t>
                      </a:r>
                      <a:endParaRPr lang="tr-TR" sz="1800" dirty="0">
                        <a:effectLst/>
                        <a:latin typeface="Century Gothic" panose="020B0502020202020204" pitchFamily="34" charset="0"/>
                        <a:ea typeface="Calibri"/>
                        <a:cs typeface="Times New Roman"/>
                      </a:endParaRPr>
                    </a:p>
                  </a:txBody>
                  <a:tcPr marL="68580" marR="68580" marT="0" marB="0" anchor="ct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tr-TR" sz="2400" dirty="0">
                          <a:effectLst/>
                          <a:latin typeface="Calibri"/>
                          <a:ea typeface="Calibri"/>
                          <a:cs typeface="Times New Roman"/>
                        </a:rPr>
                        <a:t>2</a:t>
                      </a:r>
                    </a:p>
                  </a:txBody>
                  <a:tcPr marL="68580" marR="68580" marT="0" marB="0">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tcPr>
                </a:tc>
                <a:extLst>
                  <a:ext uri="{0D108BD9-81ED-4DB2-BD59-A6C34878D82A}">
                    <a16:rowId xmlns:a16="http://schemas.microsoft.com/office/drawing/2014/main" val="10009"/>
                  </a:ext>
                </a:extLst>
              </a:tr>
              <a:tr h="463821">
                <a:tc>
                  <a:txBody>
                    <a:bodyPr/>
                    <a:lstStyle/>
                    <a:p>
                      <a:pPr algn="just">
                        <a:lnSpc>
                          <a:spcPct val="115000"/>
                        </a:lnSpc>
                        <a:spcAft>
                          <a:spcPts val="0"/>
                        </a:spcAft>
                      </a:pPr>
                      <a:r>
                        <a:rPr lang="tr-TR" sz="1800" dirty="0">
                          <a:effectLst/>
                          <a:latin typeface="Century Gothic" panose="020B0502020202020204" pitchFamily="34" charset="0"/>
                          <a:ea typeface="Calibri"/>
                          <a:cs typeface="Times New Roman"/>
                        </a:rPr>
                        <a:t>Koruma-Güvenlik Birimi</a:t>
                      </a:r>
                    </a:p>
                  </a:txBody>
                  <a:tcPr marL="68580" marR="68580" marT="0" marB="0" anchor="ct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tr-TR" sz="2400" dirty="0">
                          <a:effectLst/>
                          <a:latin typeface="Calibri"/>
                          <a:ea typeface="Calibri"/>
                          <a:cs typeface="Times New Roman"/>
                        </a:rPr>
                        <a:t>1</a:t>
                      </a:r>
                    </a:p>
                  </a:txBody>
                  <a:tcPr marL="68580" marR="68580" marT="0" marB="0">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tcPr>
                </a:tc>
                <a:extLst>
                  <a:ext uri="{0D108BD9-81ED-4DB2-BD59-A6C34878D82A}">
                    <a16:rowId xmlns:a16="http://schemas.microsoft.com/office/drawing/2014/main" val="10010"/>
                  </a:ext>
                </a:extLst>
              </a:tr>
              <a:tr h="463821">
                <a:tc>
                  <a:txBody>
                    <a:bodyPr/>
                    <a:lstStyle/>
                    <a:p>
                      <a:pPr algn="r">
                        <a:lnSpc>
                          <a:spcPct val="115000"/>
                        </a:lnSpc>
                        <a:spcAft>
                          <a:spcPts val="0"/>
                        </a:spcAft>
                      </a:pPr>
                      <a:r>
                        <a:rPr lang="tr-TR" sz="1800" dirty="0">
                          <a:effectLst/>
                          <a:latin typeface="Century Gothic" panose="020B0502020202020204" pitchFamily="34" charset="0"/>
                          <a:ea typeface="Calibri"/>
                          <a:cs typeface="Times New Roman"/>
                        </a:rPr>
                        <a:t>Toplam</a:t>
                      </a:r>
                    </a:p>
                  </a:txBody>
                  <a:tcPr marL="68580" marR="68580" marT="0" marB="0" anchor="ct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tr-TR" sz="2400" dirty="0">
                          <a:effectLst/>
                          <a:latin typeface="Calibri"/>
                          <a:ea typeface="Calibri"/>
                          <a:cs typeface="Times New Roman"/>
                        </a:rPr>
                        <a:t>10</a:t>
                      </a:r>
                    </a:p>
                  </a:txBody>
                  <a:tcPr marL="68580" marR="68580" marT="0" marB="0">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4190504144"/>
      </p:ext>
    </p:extLst>
  </p:cSld>
  <p:clrMapOvr>
    <a:masterClrMapping/>
  </p:clrMapOvr>
  <p:timing>
    <p:tnLst>
      <p:par>
        <p:cTn id="1" dur="indefinite" restart="never" nodeType="tmRoot"/>
      </p:par>
    </p:tnLst>
  </p:timing>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3620</TotalTime>
  <Words>1246</Words>
  <Application>Microsoft Office PowerPoint</Application>
  <PresentationFormat>Geniş ekran</PresentationFormat>
  <Paragraphs>461</Paragraphs>
  <Slides>27</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27</vt:i4>
      </vt:variant>
    </vt:vector>
  </HeadingPairs>
  <TitlesOfParts>
    <vt:vector size="35" baseType="lpstr">
      <vt:lpstr>Arial</vt:lpstr>
      <vt:lpstr>Arial Black</vt:lpstr>
      <vt:lpstr>Calibri</vt:lpstr>
      <vt:lpstr>Century Gothic</vt:lpstr>
      <vt:lpstr>Symbol</vt:lpstr>
      <vt:lpstr>Times New Roman</vt:lpstr>
      <vt:lpstr>Wingdings 3</vt:lpstr>
      <vt:lpstr>Duman</vt:lpstr>
      <vt:lpstr>YABANCI DİLLER YÜKSEKOKULUNA HOŞGELDİNİZ   </vt:lpstr>
      <vt:lpstr>SUNUM ÖZETİ</vt:lpstr>
      <vt:lpstr>TARİHÇE </vt:lpstr>
      <vt:lpstr>MİSYON </vt:lpstr>
      <vt:lpstr>VİZYON</vt:lpstr>
      <vt:lpstr>            AKADEMİK YAPI</vt:lpstr>
      <vt:lpstr>PowerPoint Sunusu</vt:lpstr>
      <vt:lpstr>AKADEMİK PERSONEL</vt:lpstr>
      <vt:lpstr>İDARİ PERSONEL</vt:lpstr>
      <vt:lpstr>EĞİTİM-ÖĞRETİM FAALİYETLERİ</vt:lpstr>
      <vt:lpstr>BÖLÜMLER</vt:lpstr>
      <vt:lpstr>YABANCI DİLLER BÖLÜMÜ</vt:lpstr>
      <vt:lpstr>İNGİLİZCE HAZIRLIK PROGRAMI (ZORUNLU VE İSTEĞE BAĞLI)</vt:lpstr>
      <vt:lpstr>HAZIRLIK PROGRAMI-A1 KURU </vt:lpstr>
      <vt:lpstr>HAZIRLIK PROGRAMI SUNULAN BÖLÜMLER VE ÖĞRENCİ SAYILARI   </vt:lpstr>
      <vt:lpstr>PowerPoint Sunusu</vt:lpstr>
      <vt:lpstr>HAZIRLIK PROGRAMI AKIŞI </vt:lpstr>
      <vt:lpstr>PowerPoint Sunusu</vt:lpstr>
      <vt:lpstr>HAZIRLIK PROGRAMI AKADEMİK TAKVİMİ </vt:lpstr>
      <vt:lpstr>HAZIRLIK PROGRAMI YÖNETMELİK VE YÖNERGELER </vt:lpstr>
      <vt:lpstr>ORTAK ZORUNLU-MESLEKÎ  YABANCI DİL DERSLERİ</vt:lpstr>
      <vt:lpstr>FİZİKSEL ALTYAPI</vt:lpstr>
      <vt:lpstr>DERSLİKLER</vt:lpstr>
      <vt:lpstr>BİLGİSAYAR DİL LABORATUVARI (CALL)</vt:lpstr>
      <vt:lpstr>      SİNEMA SALONU</vt:lpstr>
      <vt:lpstr>SOSYAL ETKİNLİKLER</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NİĞDE ÜNİVERSİTESİ MÜHENDİSLİK FAKÜLTESİ  2015-2016 EĞİTİM-ÖĞRETİM YILI  GÜZ YARIYILI AKADEMİK KURUL TOPLANTISI</dc:title>
  <dc:creator>insaat</dc:creator>
  <cp:lastModifiedBy>SAVAŞ</cp:lastModifiedBy>
  <cp:revision>260</cp:revision>
  <cp:lastPrinted>2020-01-24T12:23:39Z</cp:lastPrinted>
  <dcterms:created xsi:type="dcterms:W3CDTF">2015-11-09T07:53:01Z</dcterms:created>
  <dcterms:modified xsi:type="dcterms:W3CDTF">2025-01-22T06:49:19Z</dcterms:modified>
</cp:coreProperties>
</file>