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84" r:id="rId4"/>
    <p:sldId id="285" r:id="rId5"/>
    <p:sldId id="286" r:id="rId6"/>
    <p:sldId id="287" r:id="rId7"/>
    <p:sldId id="275" r:id="rId8"/>
    <p:sldId id="277" r:id="rId9"/>
    <p:sldId id="278" r:id="rId10"/>
    <p:sldId id="259" r:id="rId11"/>
    <p:sldId id="276" r:id="rId12"/>
    <p:sldId id="288" r:id="rId13"/>
    <p:sldId id="281" r:id="rId14"/>
    <p:sldId id="282" r:id="rId15"/>
    <p:sldId id="272" r:id="rId16"/>
  </p:sldIdLst>
  <p:sldSz cx="12192000" cy="6858000"/>
  <p:notesSz cx="6761163" cy="994251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51BE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4" autoAdjust="0"/>
    <p:restoredTop sz="94660"/>
  </p:normalViewPr>
  <p:slideViewPr>
    <p:cSldViewPr snapToGrid="0">
      <p:cViewPr>
        <p:scale>
          <a:sx n="84" d="100"/>
          <a:sy n="84" d="100"/>
        </p:scale>
        <p:origin x="-366" y="-2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76A09-6BA6-408E-970F-0D99516E34B7}" type="datetimeFigureOut">
              <a:rPr lang="tr-TR" smtClean="0"/>
              <a:pPr/>
              <a:t>08.11.2017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63B07C-92B8-45E8-AAA7-ACCF23863B9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944563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A3E1-D2BA-4DF1-A5ED-B317A6832FF1}" type="datetimeFigureOut">
              <a:rPr lang="tr-TR" smtClean="0"/>
              <a:pPr/>
              <a:t>08.11.2017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518E47A-4947-4CF9-9E44-B48D177423B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163021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A3E1-D2BA-4DF1-A5ED-B317A6832FF1}" type="datetimeFigureOut">
              <a:rPr lang="tr-TR" smtClean="0"/>
              <a:pPr/>
              <a:t>08.11.2017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518E47A-4947-4CF9-9E44-B48D177423B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673111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A3E1-D2BA-4DF1-A5ED-B317A6832FF1}" type="datetimeFigureOut">
              <a:rPr lang="tr-TR" smtClean="0"/>
              <a:pPr/>
              <a:t>08.11.2017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518E47A-4947-4CF9-9E44-B48D177423B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41433961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A3E1-D2BA-4DF1-A5ED-B317A6832FF1}" type="datetimeFigureOut">
              <a:rPr lang="tr-TR" smtClean="0"/>
              <a:pPr/>
              <a:t>08.11.2017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518E47A-4947-4CF9-9E44-B48D177423B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9125670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A3E1-D2BA-4DF1-A5ED-B317A6832FF1}" type="datetimeFigureOut">
              <a:rPr lang="tr-TR" smtClean="0"/>
              <a:pPr/>
              <a:t>08.11.2017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518E47A-4947-4CF9-9E44-B48D177423B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8633297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A3E1-D2BA-4DF1-A5ED-B317A6832FF1}" type="datetimeFigureOut">
              <a:rPr lang="tr-TR" smtClean="0"/>
              <a:pPr/>
              <a:t>08.11.2017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518E47A-4947-4CF9-9E44-B48D177423B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741676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A3E1-D2BA-4DF1-A5ED-B317A6832FF1}" type="datetimeFigureOut">
              <a:rPr lang="tr-TR" smtClean="0"/>
              <a:pPr/>
              <a:t>08.11.2017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8E47A-4947-4CF9-9E44-B48D177423B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1511830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A3E1-D2BA-4DF1-A5ED-B317A6832FF1}" type="datetimeFigureOut">
              <a:rPr lang="tr-TR" smtClean="0"/>
              <a:pPr/>
              <a:t>08.11.2017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8E47A-4947-4CF9-9E44-B48D177423B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741943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A3E1-D2BA-4DF1-A5ED-B317A6832FF1}" type="datetimeFigureOut">
              <a:rPr lang="tr-TR" smtClean="0"/>
              <a:pPr/>
              <a:t>08.11.2017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8E47A-4947-4CF9-9E44-B48D177423B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146508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A3E1-D2BA-4DF1-A5ED-B317A6832FF1}" type="datetimeFigureOut">
              <a:rPr lang="tr-TR" smtClean="0"/>
              <a:pPr/>
              <a:t>08.11.2017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518E47A-4947-4CF9-9E44-B48D177423B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85919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A3E1-D2BA-4DF1-A5ED-B317A6832FF1}" type="datetimeFigureOut">
              <a:rPr lang="tr-TR" smtClean="0"/>
              <a:pPr/>
              <a:t>08.11.2017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518E47A-4947-4CF9-9E44-B48D177423B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79103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A3E1-D2BA-4DF1-A5ED-B317A6832FF1}" type="datetimeFigureOut">
              <a:rPr lang="tr-TR" smtClean="0"/>
              <a:pPr/>
              <a:t>08.11.2017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518E47A-4947-4CF9-9E44-B48D177423B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725503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A3E1-D2BA-4DF1-A5ED-B317A6832FF1}" type="datetimeFigureOut">
              <a:rPr lang="tr-TR" smtClean="0"/>
              <a:pPr/>
              <a:t>08.11.2017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8E47A-4947-4CF9-9E44-B48D177423B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453572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A3E1-D2BA-4DF1-A5ED-B317A6832FF1}" type="datetimeFigureOut">
              <a:rPr lang="tr-TR" smtClean="0"/>
              <a:pPr/>
              <a:t>08.11.2017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8E47A-4947-4CF9-9E44-B48D177423B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259469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A3E1-D2BA-4DF1-A5ED-B317A6832FF1}" type="datetimeFigureOut">
              <a:rPr lang="tr-TR" smtClean="0"/>
              <a:pPr/>
              <a:t>08.11.2017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8E47A-4947-4CF9-9E44-B48D177423B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896588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A3E1-D2BA-4DF1-A5ED-B317A6832FF1}" type="datetimeFigureOut">
              <a:rPr lang="tr-TR" smtClean="0"/>
              <a:pPr/>
              <a:t>08.11.2017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518E47A-4947-4CF9-9E44-B48D177423B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701346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AA3E1-D2BA-4DF1-A5ED-B317A6832FF1}" type="datetimeFigureOut">
              <a:rPr lang="tr-TR" smtClean="0"/>
              <a:pPr/>
              <a:t>08.11.2017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518E47A-4947-4CF9-9E44-B48D177423B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276447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emf"/><Relationship Id="rId18" Type="http://schemas.openxmlformats.org/officeDocument/2006/relationships/image" Target="../media/image20.png"/><Relationship Id="rId26" Type="http://schemas.openxmlformats.org/officeDocument/2006/relationships/image" Target="../media/image28.png"/><Relationship Id="rId3" Type="http://schemas.openxmlformats.org/officeDocument/2006/relationships/image" Target="../media/image5.png"/><Relationship Id="rId21" Type="http://schemas.openxmlformats.org/officeDocument/2006/relationships/image" Target="../media/image23.emf"/><Relationship Id="rId34" Type="http://schemas.openxmlformats.org/officeDocument/2006/relationships/image" Target="../media/image36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emf"/><Relationship Id="rId25" Type="http://schemas.openxmlformats.org/officeDocument/2006/relationships/image" Target="../media/image27.emf"/><Relationship Id="rId33" Type="http://schemas.openxmlformats.org/officeDocument/2006/relationships/image" Target="../media/image35.emf"/><Relationship Id="rId2" Type="http://schemas.openxmlformats.org/officeDocument/2006/relationships/image" Target="../media/image4.emf"/><Relationship Id="rId16" Type="http://schemas.openxmlformats.org/officeDocument/2006/relationships/image" Target="../media/image18.png"/><Relationship Id="rId20" Type="http://schemas.openxmlformats.org/officeDocument/2006/relationships/image" Target="../media/image22.png"/><Relationship Id="rId29" Type="http://schemas.openxmlformats.org/officeDocument/2006/relationships/image" Target="../media/image3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emf"/><Relationship Id="rId11" Type="http://schemas.openxmlformats.org/officeDocument/2006/relationships/image" Target="../media/image13.emf"/><Relationship Id="rId24" Type="http://schemas.openxmlformats.org/officeDocument/2006/relationships/image" Target="../media/image26.png"/><Relationship Id="rId32" Type="http://schemas.openxmlformats.org/officeDocument/2006/relationships/image" Target="../media/image34.png"/><Relationship Id="rId5" Type="http://schemas.openxmlformats.org/officeDocument/2006/relationships/image" Target="../media/image7.png"/><Relationship Id="rId15" Type="http://schemas.openxmlformats.org/officeDocument/2006/relationships/image" Target="../media/image17.emf"/><Relationship Id="rId23" Type="http://schemas.openxmlformats.org/officeDocument/2006/relationships/image" Target="../media/image25.emf"/><Relationship Id="rId28" Type="http://schemas.openxmlformats.org/officeDocument/2006/relationships/image" Target="../media/image30.png"/><Relationship Id="rId36" Type="http://schemas.openxmlformats.org/officeDocument/2006/relationships/image" Target="../media/image38.png"/><Relationship Id="rId10" Type="http://schemas.openxmlformats.org/officeDocument/2006/relationships/image" Target="../media/image12.png"/><Relationship Id="rId19" Type="http://schemas.openxmlformats.org/officeDocument/2006/relationships/image" Target="../media/image21.emf"/><Relationship Id="rId31" Type="http://schemas.openxmlformats.org/officeDocument/2006/relationships/image" Target="../media/image33.emf"/><Relationship Id="rId4" Type="http://schemas.openxmlformats.org/officeDocument/2006/relationships/image" Target="../media/image6.emf"/><Relationship Id="rId9" Type="http://schemas.openxmlformats.org/officeDocument/2006/relationships/image" Target="../media/image11.emf"/><Relationship Id="rId14" Type="http://schemas.openxmlformats.org/officeDocument/2006/relationships/image" Target="../media/image16.png"/><Relationship Id="rId22" Type="http://schemas.openxmlformats.org/officeDocument/2006/relationships/image" Target="../media/image24.png"/><Relationship Id="rId27" Type="http://schemas.openxmlformats.org/officeDocument/2006/relationships/image" Target="../media/image29.emf"/><Relationship Id="rId30" Type="http://schemas.openxmlformats.org/officeDocument/2006/relationships/image" Target="../media/image32.png"/><Relationship Id="rId35" Type="http://schemas.openxmlformats.org/officeDocument/2006/relationships/image" Target="../media/image37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430717" y="902207"/>
            <a:ext cx="9590595" cy="4005193"/>
          </a:xfrm>
        </p:spPr>
        <p:txBody>
          <a:bodyPr>
            <a:normAutofit fontScale="90000"/>
          </a:bodyPr>
          <a:lstStyle/>
          <a:p>
            <a:pPr algn="ctr">
              <a:spcBef>
                <a:spcPct val="75000"/>
              </a:spcBef>
              <a:defRPr/>
            </a:pPr>
            <a:r>
              <a:rPr lang="tr-TR" sz="3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sz="3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3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NİĞDE ZÜBEYDE HANIM </a:t>
            </a:r>
            <a:br>
              <a:rPr lang="tr-TR" sz="3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3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SAĞLIK HİZMETLERİ MESLEK YÜKSEKOKULUNA </a:t>
            </a:r>
            <a:br>
              <a:rPr lang="tr-TR" sz="3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3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HOŞGELDİNİZ</a:t>
            </a:r>
            <a:r>
              <a:rPr lang="tr-TR" sz="3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sz="3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430717" y="4907401"/>
            <a:ext cx="8915399" cy="1444995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MÜDÜR VEKİLİ </a:t>
            </a:r>
            <a:endParaRPr lang="en-US" sz="2800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YRD. DOÇ. DR. Mehmet Furkan ŞENER</a:t>
            </a:r>
            <a:endParaRPr lang="tr-TR" sz="2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0" y="4317603"/>
            <a:ext cx="15483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bg1"/>
                </a:solidFill>
              </a:rPr>
              <a:t>SAĞLIK HİZMETLERİ M.Y.O.</a:t>
            </a:r>
            <a:endParaRPr lang="tr-TR" sz="1600" b="1" dirty="0">
              <a:solidFill>
                <a:schemeClr val="bg1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5153025" y="-7820025"/>
            <a:ext cx="18288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 descr="Niğde Ömer Halisdemir Üniversitesi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889" y="169333"/>
            <a:ext cx="2565371" cy="23593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55142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109728" y="799529"/>
            <a:ext cx="16396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bg1"/>
                </a:solidFill>
              </a:rPr>
              <a:t>KABUL</a:t>
            </a:r>
            <a:endParaRPr lang="tr-TR" sz="1600" b="1" dirty="0">
              <a:solidFill>
                <a:schemeClr val="bg1"/>
              </a:solidFill>
            </a:endParaRPr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2115403" y="409904"/>
            <a:ext cx="8915400" cy="6222124"/>
          </a:xfrm>
        </p:spPr>
        <p:txBody>
          <a:bodyPr>
            <a:no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tr-TR" sz="36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ÖĞRENCİ </a:t>
            </a:r>
            <a:r>
              <a:rPr lang="tr-TR" sz="36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KABULÜ</a:t>
            </a:r>
          </a:p>
          <a:p>
            <a:pPr marL="0" indent="0">
              <a:spcBef>
                <a:spcPct val="0"/>
              </a:spcBef>
              <a:buNone/>
            </a:pPr>
            <a:endParaRPr lang="en-US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algn="just">
              <a:spcBef>
                <a:spcPct val="0"/>
              </a:spcBef>
              <a:buFontTx/>
              <a:buChar char="-"/>
            </a:pPr>
            <a:r>
              <a:rPr lang="tr-TR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Öğrenci </a:t>
            </a:r>
            <a:r>
              <a:rPr lang="tr-TR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Seçme ve Yerleştirme Merkezi (ÖSYM) </a:t>
            </a:r>
            <a:r>
              <a:rPr lang="tr-TR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tarafından yapılan Yükseköğretime Geçiş Sınavı (YGS) ile öğrenci kabulü,</a:t>
            </a:r>
          </a:p>
          <a:p>
            <a:pPr algn="just">
              <a:spcBef>
                <a:spcPct val="0"/>
              </a:spcBef>
              <a:buFontTx/>
              <a:buChar char="-"/>
            </a:pPr>
            <a:endParaRPr lang="en-US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algn="just">
              <a:spcBef>
                <a:spcPct val="0"/>
              </a:spcBef>
              <a:buFontTx/>
              <a:buChar char="-"/>
            </a:pPr>
            <a:r>
              <a:rPr lang="tr-TR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Eşdeğer Diploma Programlarından Yatay </a:t>
            </a:r>
            <a:r>
              <a:rPr lang="tr-TR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Geçiş ile öğrenci kabulü,</a:t>
            </a:r>
            <a:endParaRPr lang="tr-TR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742950" lvl="2" indent="-342900" algn="just">
              <a:spcBef>
                <a:spcPct val="0"/>
              </a:spcBef>
              <a:buFontTx/>
              <a:buChar char="-"/>
            </a:pPr>
            <a:r>
              <a:rPr lang="tr-TR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Ek Madde 1</a:t>
            </a:r>
          </a:p>
          <a:p>
            <a:pPr marL="742950" lvl="2" indent="-342900" algn="just">
              <a:spcBef>
                <a:spcPct val="0"/>
              </a:spcBef>
              <a:buFontTx/>
              <a:buChar char="-"/>
            </a:pPr>
            <a:r>
              <a:rPr lang="tr-TR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Başarı </a:t>
            </a:r>
            <a:r>
              <a:rPr lang="tr-TR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Puanı</a:t>
            </a:r>
          </a:p>
          <a:p>
            <a:pPr marL="342900" lvl="1" indent="-342900" algn="just">
              <a:spcBef>
                <a:spcPct val="0"/>
              </a:spcBef>
              <a:buFontTx/>
              <a:buChar char="-"/>
            </a:pPr>
            <a:endParaRPr lang="tr-TR" sz="1800" b="1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algn="just">
              <a:spcBef>
                <a:spcPct val="0"/>
              </a:spcBef>
              <a:buFontTx/>
              <a:buChar char="-"/>
            </a:pPr>
            <a:r>
              <a:rPr lang="tr-TR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Öğrenci Seçme ve Yerleştirme Merkezi (ÖSYM</a:t>
            </a:r>
            <a:r>
              <a:rPr lang="tr-TR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) tarafından  merkezi sistemle yapılan </a:t>
            </a:r>
            <a:r>
              <a:rPr lang="tr-TR" b="1" dirty="0" smtClean="0">
                <a:solidFill>
                  <a:schemeClr val="tx1"/>
                </a:solidFill>
              </a:rPr>
              <a:t>Mesleki </a:t>
            </a:r>
            <a:r>
              <a:rPr lang="tr-TR" b="1" dirty="0">
                <a:solidFill>
                  <a:schemeClr val="tx1"/>
                </a:solidFill>
              </a:rPr>
              <a:t>ve Teknik Ortaöğretim Kurumlarından Meslek Yüksekokulları ile Açık Öğretim Ön Lisans Programlarına Sınavsız </a:t>
            </a:r>
            <a:r>
              <a:rPr lang="tr-TR" b="1" dirty="0" smtClean="0">
                <a:solidFill>
                  <a:schemeClr val="tx1"/>
                </a:solidFill>
              </a:rPr>
              <a:t>Geçiş ile öğrenci kabulü,</a:t>
            </a:r>
            <a:endParaRPr lang="tr-TR" b="1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algn="just">
              <a:spcBef>
                <a:spcPct val="0"/>
              </a:spcBef>
              <a:buFontTx/>
              <a:buChar char="-"/>
            </a:pPr>
            <a:endParaRPr lang="tr-TR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algn="just">
              <a:spcBef>
                <a:spcPct val="0"/>
              </a:spcBef>
              <a:buFontTx/>
              <a:buChar char="-"/>
            </a:pPr>
            <a:r>
              <a:rPr lang="tr-TR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Üniversitemiz Ön Lisans </a:t>
            </a:r>
            <a:r>
              <a:rPr lang="tr-TR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ve </a:t>
            </a:r>
            <a:r>
              <a:rPr lang="tr-TR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Lisans Düzeyinde Yurt Dışından Öğrenci Kabul Yönergesi’ne göre öğrenci </a:t>
            </a:r>
            <a:r>
              <a:rPr lang="tr-TR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kabulü</a:t>
            </a:r>
            <a:r>
              <a:rPr lang="tr-TR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,</a:t>
            </a:r>
            <a:endParaRPr lang="tr-TR" b="1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algn="just">
              <a:spcBef>
                <a:spcPct val="0"/>
              </a:spcBef>
              <a:buFontTx/>
              <a:buChar char="-"/>
            </a:pPr>
            <a:endParaRPr lang="tr-TR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algn="just">
              <a:spcBef>
                <a:spcPct val="0"/>
              </a:spcBef>
              <a:buFontTx/>
              <a:buChar char="-"/>
            </a:pPr>
            <a:r>
              <a:rPr lang="tr-TR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Öğrenci Seçme ve Yerleştirme Merkezi (ÖSYM) tarafından </a:t>
            </a:r>
            <a:r>
              <a:rPr lang="tr-TR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boş kontenjanlara yapılan ek yerleştirme ile öğrenci kabulü, </a:t>
            </a:r>
          </a:p>
          <a:p>
            <a:pPr algn="just">
              <a:spcBef>
                <a:spcPct val="0"/>
              </a:spcBef>
              <a:buFontTx/>
              <a:buChar char="-"/>
            </a:pPr>
            <a:endParaRPr lang="tr-TR" b="1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0" indent="0" algn="just">
              <a:spcBef>
                <a:spcPct val="0"/>
              </a:spcBef>
              <a:buNone/>
            </a:pPr>
            <a:r>
              <a:rPr lang="tr-TR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yapılmaktadır.</a:t>
            </a:r>
            <a:endParaRPr lang="en-US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0" indent="0" algn="just"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xmlns="" val="294142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-1" y="774676"/>
            <a:ext cx="15483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bg1"/>
                </a:solidFill>
              </a:rPr>
              <a:t>SAYILAR</a:t>
            </a:r>
            <a:endParaRPr lang="tr-TR" sz="1600" b="1" dirty="0">
              <a:solidFill>
                <a:schemeClr val="bg1"/>
              </a:solidFill>
            </a:endParaRPr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10477123"/>
              </p:ext>
            </p:extLst>
          </p:nvPr>
        </p:nvGraphicFramePr>
        <p:xfrm>
          <a:off x="1828799" y="1896480"/>
          <a:ext cx="8802806" cy="24731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967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75313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smtClean="0">
                          <a:effectLst/>
                          <a:latin typeface="+mn-lt"/>
                          <a:ea typeface="+mn-ea"/>
                          <a:cs typeface="+mn-cs"/>
                        </a:rPr>
                        <a:t>SAYILARI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58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</a:rPr>
                        <a:t>ÖĞRENCİ</a:t>
                      </a:r>
                      <a:endParaRPr lang="tr-TR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969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304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AKADEMİK PERSONEL</a:t>
                      </a:r>
                      <a:endParaRPr lang="tr-TR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958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</a:rPr>
                        <a:t>İDARİ PERSONEL</a:t>
                      </a:r>
                      <a:endParaRPr lang="tr-TR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304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ULUSLARARASI</a:t>
                      </a:r>
                      <a:r>
                        <a:rPr lang="tr-TR" sz="28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ÖĞRENCİ</a:t>
                      </a:r>
                      <a:endParaRPr lang="tr-TR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---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Unvan 1"/>
          <p:cNvSpPr>
            <a:spLocks noGrp="1"/>
          </p:cNvSpPr>
          <p:nvPr>
            <p:ph type="title"/>
          </p:nvPr>
        </p:nvSpPr>
        <p:spPr>
          <a:xfrm>
            <a:off x="1937833" y="596815"/>
            <a:ext cx="8911687" cy="672427"/>
          </a:xfrm>
        </p:spPr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</a:rPr>
              <a:t>SAYILAR (Ekim 2017 itibariyle)</a:t>
            </a:r>
            <a:endParaRPr lang="tr-T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8703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-1" y="774676"/>
            <a:ext cx="15483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bg1"/>
                </a:solidFill>
              </a:rPr>
              <a:t>ANLAŞMALAR</a:t>
            </a:r>
            <a:endParaRPr lang="tr-TR" sz="1600" b="1" dirty="0">
              <a:solidFill>
                <a:schemeClr val="bg1"/>
              </a:solidFill>
            </a:endParaRPr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09852792"/>
              </p:ext>
            </p:extLst>
          </p:nvPr>
        </p:nvGraphicFramePr>
        <p:xfrm>
          <a:off x="2579423" y="2606723"/>
          <a:ext cx="8149537" cy="2769046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444093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70860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5644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</a:rPr>
                        <a:t>PROGRAM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Bölge</a:t>
                      </a:r>
                      <a:r>
                        <a:rPr lang="tr-TR" sz="2000" baseline="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ve Ülke</a:t>
                      </a:r>
                      <a:endParaRPr lang="en-GB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339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</a:rPr>
                        <a:t>FARABI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</a:rPr>
                        <a:t>TÜRKİYE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339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</a:rPr>
                        <a:t>MEVLANA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dirty="0" smtClean="0">
                          <a:effectLst/>
                        </a:rPr>
                        <a:t>DÜNYA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3398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Unvan 1"/>
          <p:cNvSpPr>
            <a:spLocks noGrp="1"/>
          </p:cNvSpPr>
          <p:nvPr>
            <p:ph type="title"/>
          </p:nvPr>
        </p:nvSpPr>
        <p:spPr>
          <a:xfrm>
            <a:off x="1548384" y="654186"/>
            <a:ext cx="9656428" cy="765181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İKİLİ ANLAŞMALAR</a:t>
            </a:r>
            <a:endParaRPr lang="en-GB" sz="2200" b="1" dirty="0">
              <a:solidFill>
                <a:schemeClr val="tx1"/>
              </a:solidFill>
            </a:endParaRPr>
          </a:p>
        </p:txBody>
      </p:sp>
      <p:sp>
        <p:nvSpPr>
          <p:cNvPr id="9" name="Unvan 1"/>
          <p:cNvSpPr txBox="1">
            <a:spLocks/>
          </p:cNvSpPr>
          <p:nvPr/>
        </p:nvSpPr>
        <p:spPr>
          <a:xfrm>
            <a:off x="1548384" y="1399810"/>
            <a:ext cx="9656428" cy="96125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just"/>
            <a:r>
              <a:rPr lang="tr-TR" sz="2200" b="1" dirty="0" smtClean="0">
                <a:solidFill>
                  <a:schemeClr val="tx1"/>
                </a:solidFill>
              </a:rPr>
              <a:t>İkili anlaşmalar çerçevesinde personel ve öğrenci değişim programları</a:t>
            </a:r>
          </a:p>
          <a:p>
            <a:pPr algn="just"/>
            <a:r>
              <a:rPr lang="tr-TR" sz="2200" b="1" dirty="0" smtClean="0">
                <a:solidFill>
                  <a:schemeClr val="tx1"/>
                </a:solidFill>
              </a:rPr>
              <a:t>(FARABI, MEVLANA)</a:t>
            </a:r>
            <a:endParaRPr lang="tr-TR" sz="2200" b="1" dirty="0">
              <a:solidFill>
                <a:schemeClr val="tx1"/>
              </a:solidFill>
            </a:endParaRPr>
          </a:p>
          <a:p>
            <a:pPr marL="342900" indent="-342900" algn="just">
              <a:buFontTx/>
              <a:buChar char="-"/>
            </a:pPr>
            <a:endParaRPr lang="tr-TR" sz="2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565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-95538" y="788324"/>
            <a:ext cx="18015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bg1"/>
                </a:solidFill>
              </a:rPr>
              <a:t>AKREDİTASYON</a:t>
            </a:r>
            <a:endParaRPr lang="en-US" sz="1600" b="1" dirty="0">
              <a:solidFill>
                <a:schemeClr val="bg1"/>
              </a:solidFill>
            </a:endParaRPr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43069996"/>
              </p:ext>
            </p:extLst>
          </p:nvPr>
        </p:nvGraphicFramePr>
        <p:xfrm>
          <a:off x="2742726" y="2167563"/>
          <a:ext cx="7233316" cy="15999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5685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47646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9689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BÖLÜMLER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BOLOGNA SÜRECİ</a:t>
                      </a:r>
                      <a:endParaRPr lang="en-GB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339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Tüm bölümler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Avrupa Kredi Transfer Sistemi (AKTS) Etiketi,</a:t>
                      </a:r>
                      <a:r>
                        <a:rPr lang="tr-TR" sz="18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Diploma Eki Etiketi </a:t>
                      </a:r>
                      <a:endParaRPr lang="tr-TR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Unvan 1"/>
          <p:cNvSpPr>
            <a:spLocks noGrp="1"/>
          </p:cNvSpPr>
          <p:nvPr>
            <p:ph type="title"/>
          </p:nvPr>
        </p:nvSpPr>
        <p:spPr>
          <a:xfrm>
            <a:off x="1548384" y="654186"/>
            <a:ext cx="9656428" cy="112002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tr-TR" b="1" dirty="0" smtClean="0">
                <a:solidFill>
                  <a:schemeClr val="tx1"/>
                </a:solidFill>
              </a:rPr>
              <a:t>AKREDİTASYON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tr-TR" sz="2400" b="1" dirty="0" smtClean="0">
                <a:solidFill>
                  <a:schemeClr val="tx1"/>
                </a:solidFill>
              </a:rPr>
              <a:t>Akademik Değerlendirme</a:t>
            </a:r>
            <a:r>
              <a:rPr lang="en-US" sz="2400" b="1" dirty="0" smtClean="0">
                <a:solidFill>
                  <a:schemeClr val="tx1"/>
                </a:solidFill>
              </a:rPr>
              <a:t>, </a:t>
            </a:r>
            <a:r>
              <a:rPr lang="tr-TR" sz="2400" b="1" dirty="0">
                <a:solidFill>
                  <a:schemeClr val="tx1"/>
                </a:solidFill>
              </a:rPr>
              <a:t>K</a:t>
            </a:r>
            <a:r>
              <a:rPr lang="tr-TR" sz="2400" b="1" dirty="0" smtClean="0">
                <a:solidFill>
                  <a:schemeClr val="tx1"/>
                </a:solidFill>
              </a:rPr>
              <a:t>alite İyileştirme</a:t>
            </a:r>
            <a:r>
              <a:rPr lang="en-US" sz="2400" b="1" dirty="0" smtClean="0">
                <a:solidFill>
                  <a:schemeClr val="tx1"/>
                </a:solidFill>
              </a:rPr>
              <a:t>, </a:t>
            </a:r>
            <a:r>
              <a:rPr lang="tr-TR" sz="2400" b="1" dirty="0" smtClean="0">
                <a:solidFill>
                  <a:schemeClr val="tx1"/>
                </a:solidFill>
              </a:rPr>
              <a:t>M</a:t>
            </a:r>
            <a:r>
              <a:rPr lang="tr-TR" sz="2200" b="1" dirty="0" smtClean="0">
                <a:solidFill>
                  <a:schemeClr val="tx1"/>
                </a:solidFill>
              </a:rPr>
              <a:t>esleki Tanınırlık</a:t>
            </a:r>
            <a:endParaRPr lang="en-US" sz="2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960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73275" y="784168"/>
            <a:ext cx="18015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bg1"/>
                </a:solidFill>
              </a:rPr>
              <a:t>FİZİKİ ALTYAPI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7" name="Unvan 1"/>
          <p:cNvSpPr>
            <a:spLocks noGrp="1"/>
          </p:cNvSpPr>
          <p:nvPr>
            <p:ph type="title"/>
          </p:nvPr>
        </p:nvSpPr>
        <p:spPr>
          <a:xfrm>
            <a:off x="1548384" y="654186"/>
            <a:ext cx="9656428" cy="1120023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   </a:t>
            </a:r>
            <a:r>
              <a:rPr lang="tr-TR" b="1" dirty="0" smtClean="0">
                <a:solidFill>
                  <a:schemeClr val="tx1"/>
                </a:solidFill>
              </a:rPr>
              <a:t>KAPALI ALANLAR</a:t>
            </a:r>
            <a:endParaRPr lang="en-US" sz="2200" b="1" dirty="0">
              <a:solidFill>
                <a:schemeClr val="tx1"/>
              </a:solidFill>
            </a:endParaRP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05702870"/>
              </p:ext>
            </p:extLst>
          </p:nvPr>
        </p:nvGraphicFramePr>
        <p:xfrm>
          <a:off x="1720533" y="1478280"/>
          <a:ext cx="8802806" cy="12129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967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75313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171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ALAN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lang="tr-TR" sz="2400" baseline="30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tr-TR" sz="2400" baseline="30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58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TOPLAM</a:t>
                      </a:r>
                      <a:endParaRPr lang="tr-TR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5184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12363972"/>
              </p:ext>
            </p:extLst>
          </p:nvPr>
        </p:nvGraphicFramePr>
        <p:xfrm>
          <a:off x="1747335" y="3095297"/>
          <a:ext cx="8802806" cy="36437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967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75313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958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SAYI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58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</a:rPr>
                        <a:t>DERSLİKLER</a:t>
                      </a:r>
                      <a:endParaRPr lang="tr-TR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304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BİLGİSAYAR LABORATUVARI*</a:t>
                      </a:r>
                      <a:endParaRPr lang="tr-TR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304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ANATOMİ LABORATUVARI*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304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DRAMA SINIFI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304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TEKNİK SINIF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30416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* Niğde Zübeyde Hanım Sağlık Yüksekokulu ile ortak kullanılmaktadır.</a:t>
                      </a:r>
                    </a:p>
                  </a:txBody>
                  <a:tcPr marL="68580" marR="6858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b="1" dirty="0" smtClean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Dikdörtgen 3"/>
          <p:cNvSpPr/>
          <p:nvPr/>
        </p:nvSpPr>
        <p:spPr>
          <a:xfrm>
            <a:off x="1747335" y="2677464"/>
            <a:ext cx="88942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Niğde Zübeyde Hanım Sağlık Yüksekokulu ile birlikte</a:t>
            </a:r>
            <a:endParaRPr kumimoji="0" lang="tr-TR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7842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08083" y="1923392"/>
            <a:ext cx="10012143" cy="32371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5400" dirty="0" smtClean="0"/>
          </a:p>
          <a:p>
            <a:pPr marL="0" indent="0" algn="ctr">
              <a:buNone/>
            </a:pPr>
            <a:r>
              <a:rPr lang="tr-TR" sz="5400" b="1" dirty="0" smtClean="0"/>
              <a:t>TEŞEKKÜRLER</a:t>
            </a:r>
          </a:p>
          <a:p>
            <a:pPr marL="0" indent="0" algn="ctr">
              <a:buNone/>
            </a:pPr>
            <a:endParaRPr lang="tr-TR" sz="5400" b="1" dirty="0"/>
          </a:p>
        </p:txBody>
      </p:sp>
      <p:sp>
        <p:nvSpPr>
          <p:cNvPr id="4" name="Metin kutusu 3"/>
          <p:cNvSpPr txBox="1"/>
          <p:nvPr/>
        </p:nvSpPr>
        <p:spPr>
          <a:xfrm>
            <a:off x="1" y="733953"/>
            <a:ext cx="1734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b="1" dirty="0" smtClean="0">
                <a:solidFill>
                  <a:schemeClr val="bg1"/>
                </a:solidFill>
              </a:rPr>
              <a:t>SAĞLIK HİZMETLERİ M.Y.O.</a:t>
            </a:r>
            <a:endParaRPr lang="tr-TR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830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</a:rPr>
              <a:t>SUNUM ÖZETİ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24141" y="1722119"/>
            <a:ext cx="9776202" cy="3917731"/>
          </a:xfrm>
        </p:spPr>
        <p:txBody>
          <a:bodyPr>
            <a:noAutofit/>
          </a:bodyPr>
          <a:lstStyle/>
          <a:p>
            <a:r>
              <a:rPr lang="tr-TR" b="1" dirty="0" smtClean="0"/>
              <a:t>MİSYON</a:t>
            </a:r>
          </a:p>
          <a:p>
            <a:r>
              <a:rPr lang="tr-TR" b="1" dirty="0" smtClean="0"/>
              <a:t>VİZYON</a:t>
            </a:r>
          </a:p>
          <a:p>
            <a:r>
              <a:rPr lang="tr-TR" b="1" dirty="0" smtClean="0"/>
              <a:t>AKADEMİK YAPI</a:t>
            </a:r>
          </a:p>
          <a:p>
            <a:r>
              <a:rPr lang="tr-TR" b="1" dirty="0" smtClean="0"/>
              <a:t>İDARİ YAPI</a:t>
            </a:r>
          </a:p>
          <a:p>
            <a:r>
              <a:rPr lang="tr-TR" b="1" dirty="0" smtClean="0"/>
              <a:t>BÖLÜMLER</a:t>
            </a:r>
            <a:endParaRPr lang="tr-TR" b="1" dirty="0"/>
          </a:p>
          <a:p>
            <a:r>
              <a:rPr lang="tr-TR" b="1" dirty="0" smtClean="0"/>
              <a:t>PROGRAM TÜRLERİ</a:t>
            </a:r>
            <a:endParaRPr lang="en-GB" b="1" dirty="0" smtClean="0"/>
          </a:p>
          <a:p>
            <a:r>
              <a:rPr lang="tr-TR" b="1" dirty="0" smtClean="0"/>
              <a:t>EĞİTİM DİLİ</a:t>
            </a:r>
            <a:endParaRPr lang="en-GB" b="1" dirty="0" smtClean="0"/>
          </a:p>
          <a:p>
            <a:r>
              <a:rPr lang="tr-TR" b="1" dirty="0" smtClean="0"/>
              <a:t>ÖĞRENCİ KABULÜ</a:t>
            </a:r>
            <a:endParaRPr lang="en-GB" b="1" dirty="0" smtClean="0"/>
          </a:p>
          <a:p>
            <a:r>
              <a:rPr lang="tr-TR" b="1" dirty="0" smtClean="0"/>
              <a:t>SAYILAR</a:t>
            </a:r>
            <a:endParaRPr lang="en-GB" b="1" dirty="0" smtClean="0"/>
          </a:p>
          <a:p>
            <a:r>
              <a:rPr lang="tr-TR" b="1" dirty="0" smtClean="0"/>
              <a:t>İKİLİ ANLAŞMALAR</a:t>
            </a:r>
            <a:endParaRPr lang="en-GB" b="1" dirty="0" smtClean="0"/>
          </a:p>
          <a:p>
            <a:r>
              <a:rPr lang="tr-TR" b="1" dirty="0" smtClean="0"/>
              <a:t>AKREDİTASYON</a:t>
            </a:r>
          </a:p>
          <a:p>
            <a:r>
              <a:rPr lang="tr-TR" b="1" dirty="0" smtClean="0"/>
              <a:t>FİZİKİ ALTYAPI</a:t>
            </a:r>
            <a:endParaRPr lang="en-GB" b="1" dirty="0" smtClean="0"/>
          </a:p>
        </p:txBody>
      </p:sp>
      <p:sp>
        <p:nvSpPr>
          <p:cNvPr id="5" name="Metin kutusu 4"/>
          <p:cNvSpPr txBox="1"/>
          <p:nvPr/>
        </p:nvSpPr>
        <p:spPr>
          <a:xfrm>
            <a:off x="-1" y="774676"/>
            <a:ext cx="15483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bg1"/>
                </a:solidFill>
              </a:rPr>
              <a:t>ÖZET</a:t>
            </a:r>
            <a:endParaRPr lang="tr-TR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5043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400" b="1" dirty="0">
                <a:solidFill>
                  <a:schemeClr val="tx1"/>
                </a:solidFill>
              </a:rPr>
              <a:t>MİSYON</a:t>
            </a:r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/>
            </a: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sz="2800" b="1" dirty="0" smtClean="0"/>
              <a:t>Ülkemizdeki </a:t>
            </a:r>
            <a:r>
              <a:rPr lang="it-IT" sz="2800" b="1" dirty="0"/>
              <a:t>sağlık ve eğitim sektörünün ihtiyaçlarını karşılamak amacıyla çağın gereksinimlerine uygun eğitim ortamları oluşturarak nitelikli, paylaşımcı, yenilikçi, ilkeli, üst düzey mesleki beceriye ve etik değerlere sahip ara eleman yetiştirmektir</a:t>
            </a:r>
            <a:r>
              <a:rPr lang="it-IT" sz="2800" b="1" dirty="0" smtClean="0"/>
              <a:t>.</a:t>
            </a:r>
            <a:endParaRPr lang="tr-TR" sz="2800" b="1" dirty="0"/>
          </a:p>
        </p:txBody>
      </p:sp>
      <p:sp>
        <p:nvSpPr>
          <p:cNvPr id="5" name="Başlık 1"/>
          <p:cNvSpPr txBox="1">
            <a:spLocks/>
          </p:cNvSpPr>
          <p:nvPr/>
        </p:nvSpPr>
        <p:spPr>
          <a:xfrm>
            <a:off x="1331640" y="849876"/>
            <a:ext cx="6995120" cy="7920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6" name="Metin kutusu 4"/>
          <p:cNvSpPr txBox="1"/>
          <p:nvPr/>
        </p:nvSpPr>
        <p:spPr>
          <a:xfrm>
            <a:off x="-1" y="774676"/>
            <a:ext cx="15483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bg1"/>
                </a:solidFill>
              </a:rPr>
              <a:t>MİSYON</a:t>
            </a:r>
            <a:endParaRPr lang="tr-TR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085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400" b="1" dirty="0" smtClean="0">
                <a:solidFill>
                  <a:schemeClr val="tx1"/>
                </a:solidFill>
              </a:rPr>
              <a:t>VİZYON</a:t>
            </a:r>
            <a:endParaRPr lang="tr-T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5" y="2145792"/>
            <a:ext cx="8915400" cy="3777622"/>
          </a:xfrm>
        </p:spPr>
        <p:txBody>
          <a:bodyPr/>
          <a:lstStyle/>
          <a:p>
            <a:pPr marL="0" indent="0" algn="just">
              <a:buNone/>
            </a:pPr>
            <a:r>
              <a:rPr lang="it-IT" sz="2800" b="1" dirty="0" smtClean="0"/>
              <a:t>Ülkemizdeki </a:t>
            </a:r>
            <a:r>
              <a:rPr lang="it-IT" sz="2800" b="1" dirty="0"/>
              <a:t>sağlık ve eğitim sektörleri tarafından; bilgi, beceri, mesleki sorumluluk ve yeterlilik yönünden, diğer meslek yüksekokulu mezunlarına göre öncelikli tercih edilen mesleki elemanları yetiştiren, saygın bir meslek yüksekokulu </a:t>
            </a:r>
            <a:r>
              <a:rPr lang="it-IT" sz="2800" b="1" dirty="0" smtClean="0"/>
              <a:t>olmaktır</a:t>
            </a:r>
            <a:r>
              <a:rPr lang="tr-TR" sz="2800" b="1" dirty="0"/>
              <a:t>.</a:t>
            </a:r>
          </a:p>
        </p:txBody>
      </p:sp>
      <p:sp>
        <p:nvSpPr>
          <p:cNvPr id="4" name="Metin kutusu 4"/>
          <p:cNvSpPr txBox="1"/>
          <p:nvPr/>
        </p:nvSpPr>
        <p:spPr>
          <a:xfrm>
            <a:off x="-1" y="774676"/>
            <a:ext cx="15483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bg1"/>
                </a:solidFill>
              </a:rPr>
              <a:t>VİZYON</a:t>
            </a:r>
            <a:endParaRPr lang="tr-TR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330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2677" y="624110"/>
            <a:ext cx="10068910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solidFill>
                  <a:schemeClr val="tx1"/>
                </a:solidFill>
              </a:rPr>
              <a:t>NİĞDE ZÜBEYDE HANIM SAĞLIK HİZMETLERİ MESLEK YÜKSEKOKULU</a:t>
            </a:r>
            <a:br>
              <a:rPr lang="tr-TR" b="1" dirty="0" smtClean="0">
                <a:solidFill>
                  <a:schemeClr val="tx1"/>
                </a:solidFill>
              </a:rPr>
            </a:br>
            <a:r>
              <a:rPr lang="tr-TR" b="1" dirty="0" smtClean="0">
                <a:solidFill>
                  <a:schemeClr val="tx1"/>
                </a:solidFill>
              </a:rPr>
              <a:t> </a:t>
            </a:r>
            <a:br>
              <a:rPr lang="tr-TR" b="1" dirty="0" smtClean="0">
                <a:solidFill>
                  <a:schemeClr val="tx1"/>
                </a:solidFill>
              </a:rPr>
            </a:br>
            <a:r>
              <a:rPr lang="tr-TR" b="1" dirty="0" smtClean="0">
                <a:solidFill>
                  <a:schemeClr val="tx1"/>
                </a:solidFill>
              </a:rPr>
              <a:t>AKADEMİK YAPI</a:t>
            </a:r>
            <a:endParaRPr lang="tr-TR" dirty="0"/>
          </a:p>
        </p:txBody>
      </p:sp>
      <p:sp>
        <p:nvSpPr>
          <p:cNvPr id="4" name="Metin kutusu 4"/>
          <p:cNvSpPr txBox="1"/>
          <p:nvPr/>
        </p:nvSpPr>
        <p:spPr>
          <a:xfrm>
            <a:off x="-1" y="798122"/>
            <a:ext cx="1548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chemeClr val="bg1"/>
                </a:solidFill>
              </a:rPr>
              <a:t>AKADEMİK YAPI</a:t>
            </a:r>
            <a:endParaRPr lang="tr-TR" sz="1400" b="1" dirty="0">
              <a:solidFill>
                <a:schemeClr val="bg1"/>
              </a:solidFill>
            </a:endParaRPr>
          </a:p>
        </p:txBody>
      </p:sp>
      <p:pic>
        <p:nvPicPr>
          <p:cNvPr id="2239" name="Picture 19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61500" y="1734761"/>
            <a:ext cx="9351264" cy="4483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40349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</a:rPr>
              <a:t>İDARİ </a:t>
            </a:r>
            <a:r>
              <a:rPr lang="tr-TR" b="1" dirty="0">
                <a:solidFill>
                  <a:schemeClr val="tx1"/>
                </a:solidFill>
              </a:rPr>
              <a:t>YAPI</a:t>
            </a:r>
            <a:endParaRPr lang="tr-TR" dirty="0"/>
          </a:p>
        </p:txBody>
      </p:sp>
      <p:sp>
        <p:nvSpPr>
          <p:cNvPr id="5" name="Metin kutusu 4"/>
          <p:cNvSpPr txBox="1"/>
          <p:nvPr/>
        </p:nvSpPr>
        <p:spPr>
          <a:xfrm>
            <a:off x="-1" y="774676"/>
            <a:ext cx="15483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bg1"/>
                </a:solidFill>
              </a:rPr>
              <a:t>İDARİ YAPI</a:t>
            </a:r>
            <a:endParaRPr lang="tr-TR" sz="1600" b="1" dirty="0">
              <a:solidFill>
                <a:schemeClr val="bg1"/>
              </a:solidFill>
            </a:endParaRPr>
          </a:p>
        </p:txBody>
      </p:sp>
      <p:grpSp>
        <p:nvGrpSpPr>
          <p:cNvPr id="3" name="Group 4"/>
          <p:cNvGrpSpPr>
            <a:grpSpLocks noChangeAspect="1"/>
          </p:cNvGrpSpPr>
          <p:nvPr/>
        </p:nvGrpSpPr>
        <p:grpSpPr bwMode="auto">
          <a:xfrm>
            <a:off x="2511425" y="774700"/>
            <a:ext cx="7756525" cy="5910263"/>
            <a:chOff x="1582" y="488"/>
            <a:chExt cx="4886" cy="3723"/>
          </a:xfrm>
        </p:grpSpPr>
        <p:sp>
          <p:nvSpPr>
            <p:cNvPr id="4" name="AutoShape 3"/>
            <p:cNvSpPr>
              <a:spLocks noChangeAspect="1" noChangeArrowheads="1" noTextEdit="1"/>
            </p:cNvSpPr>
            <p:nvPr/>
          </p:nvSpPr>
          <p:spPr bwMode="auto">
            <a:xfrm>
              <a:off x="1582" y="488"/>
              <a:ext cx="4886" cy="3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1832" y="488"/>
              <a:ext cx="244" cy="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44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1904" y="488"/>
              <a:ext cx="244" cy="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44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1976" y="488"/>
              <a:ext cx="244" cy="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44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1832" y="1051"/>
              <a:ext cx="244" cy="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44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1832" y="1614"/>
              <a:ext cx="244" cy="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44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1" name="Group 15"/>
            <p:cNvGrpSpPr>
              <a:grpSpLocks/>
            </p:cNvGrpSpPr>
            <p:nvPr/>
          </p:nvGrpSpPr>
          <p:grpSpPr bwMode="auto">
            <a:xfrm>
              <a:off x="3817" y="938"/>
              <a:ext cx="671" cy="318"/>
              <a:chOff x="3817" y="938"/>
              <a:chExt cx="671" cy="318"/>
            </a:xfrm>
          </p:grpSpPr>
          <p:sp>
            <p:nvSpPr>
              <p:cNvPr id="2136" name="Rectangle 10"/>
              <p:cNvSpPr>
                <a:spLocks noChangeArrowheads="1"/>
              </p:cNvSpPr>
              <p:nvPr/>
            </p:nvSpPr>
            <p:spPr bwMode="auto">
              <a:xfrm>
                <a:off x="3824" y="952"/>
                <a:ext cx="664" cy="303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059" name="Picture 11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24" y="953"/>
                <a:ext cx="664" cy="3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38" name="Rectangle 12"/>
              <p:cNvSpPr>
                <a:spLocks noChangeArrowheads="1"/>
              </p:cNvSpPr>
              <p:nvPr/>
            </p:nvSpPr>
            <p:spPr bwMode="auto">
              <a:xfrm>
                <a:off x="3824" y="952"/>
                <a:ext cx="664" cy="303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061" name="Picture 13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17" y="938"/>
                <a:ext cx="664" cy="3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40" name="Rectangle 14"/>
              <p:cNvSpPr>
                <a:spLocks noChangeArrowheads="1"/>
              </p:cNvSpPr>
              <p:nvPr/>
            </p:nvSpPr>
            <p:spPr bwMode="auto">
              <a:xfrm>
                <a:off x="3817" y="938"/>
                <a:ext cx="665" cy="303"/>
              </a:xfrm>
              <a:prstGeom prst="rect">
                <a:avLst/>
              </a:prstGeom>
              <a:noFill/>
              <a:ln w="7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2" name="Rectangle 16"/>
            <p:cNvSpPr>
              <a:spLocks noChangeArrowheads="1"/>
            </p:cNvSpPr>
            <p:nvPr/>
          </p:nvSpPr>
          <p:spPr bwMode="auto">
            <a:xfrm>
              <a:off x="3869" y="967"/>
              <a:ext cx="105" cy="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800" b="1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Rectangle 17"/>
            <p:cNvSpPr>
              <a:spLocks noChangeArrowheads="1"/>
            </p:cNvSpPr>
            <p:nvPr/>
          </p:nvSpPr>
          <p:spPr bwMode="auto">
            <a:xfrm>
              <a:off x="3899" y="967"/>
              <a:ext cx="540" cy="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800" b="1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MÜDÜR</a:t>
              </a:r>
              <a:endPara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8"/>
            <p:cNvSpPr>
              <a:spLocks noChangeArrowheads="1"/>
            </p:cNvSpPr>
            <p:nvPr/>
          </p:nvSpPr>
          <p:spPr bwMode="auto">
            <a:xfrm>
              <a:off x="4346" y="967"/>
              <a:ext cx="105" cy="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800" b="1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5" name="Group 24"/>
            <p:cNvGrpSpPr>
              <a:grpSpLocks/>
            </p:cNvGrpSpPr>
            <p:nvPr/>
          </p:nvGrpSpPr>
          <p:grpSpPr bwMode="auto">
            <a:xfrm>
              <a:off x="2935" y="1533"/>
              <a:ext cx="819" cy="331"/>
              <a:chOff x="2935" y="1533"/>
              <a:chExt cx="819" cy="331"/>
            </a:xfrm>
          </p:grpSpPr>
          <p:sp>
            <p:nvSpPr>
              <p:cNvPr id="2133" name="Rectangle 19"/>
              <p:cNvSpPr>
                <a:spLocks noChangeArrowheads="1"/>
              </p:cNvSpPr>
              <p:nvPr/>
            </p:nvSpPr>
            <p:spPr bwMode="auto">
              <a:xfrm>
                <a:off x="2941" y="1547"/>
                <a:ext cx="813" cy="317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068" name="Picture 20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42" y="1548"/>
                <a:ext cx="812" cy="3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34" name="Rectangle 21"/>
              <p:cNvSpPr>
                <a:spLocks noChangeArrowheads="1"/>
              </p:cNvSpPr>
              <p:nvPr/>
            </p:nvSpPr>
            <p:spPr bwMode="auto">
              <a:xfrm>
                <a:off x="2941" y="1547"/>
                <a:ext cx="813" cy="317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070" name="Picture 2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35" y="1533"/>
                <a:ext cx="812" cy="3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35" name="Rectangle 23"/>
              <p:cNvSpPr>
                <a:spLocks noChangeArrowheads="1"/>
              </p:cNvSpPr>
              <p:nvPr/>
            </p:nvSpPr>
            <p:spPr bwMode="auto">
              <a:xfrm>
                <a:off x="2935" y="1533"/>
                <a:ext cx="812" cy="316"/>
              </a:xfrm>
              <a:prstGeom prst="rect">
                <a:avLst/>
              </a:prstGeom>
              <a:noFill/>
              <a:ln w="7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6" name="Rectangle 25"/>
            <p:cNvSpPr>
              <a:spLocks noChangeArrowheads="1"/>
            </p:cNvSpPr>
            <p:nvPr/>
          </p:nvSpPr>
          <p:spPr bwMode="auto">
            <a:xfrm>
              <a:off x="3122" y="1563"/>
              <a:ext cx="503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1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YÜKSEKOKUL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Rectangle 26"/>
            <p:cNvSpPr>
              <a:spLocks noChangeArrowheads="1"/>
            </p:cNvSpPr>
            <p:nvPr/>
          </p:nvSpPr>
          <p:spPr bwMode="auto">
            <a:xfrm>
              <a:off x="3036" y="1670"/>
              <a:ext cx="659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1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YÖNETİM KURULU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Rectangle 27"/>
            <p:cNvSpPr>
              <a:spLocks noChangeArrowheads="1"/>
            </p:cNvSpPr>
            <p:nvPr/>
          </p:nvSpPr>
          <p:spPr bwMode="auto">
            <a:xfrm>
              <a:off x="3647" y="1670"/>
              <a:ext cx="61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1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28"/>
            <p:cNvSpPr>
              <a:spLocks noChangeArrowheads="1"/>
            </p:cNvSpPr>
            <p:nvPr/>
          </p:nvSpPr>
          <p:spPr bwMode="auto">
            <a:xfrm>
              <a:off x="2986" y="1777"/>
              <a:ext cx="55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0" name="Group 34"/>
            <p:cNvGrpSpPr>
              <a:grpSpLocks/>
            </p:cNvGrpSpPr>
            <p:nvPr/>
          </p:nvGrpSpPr>
          <p:grpSpPr bwMode="auto">
            <a:xfrm>
              <a:off x="4559" y="1533"/>
              <a:ext cx="819" cy="304"/>
              <a:chOff x="4559" y="1533"/>
              <a:chExt cx="819" cy="304"/>
            </a:xfrm>
          </p:grpSpPr>
          <p:sp>
            <p:nvSpPr>
              <p:cNvPr id="2128" name="Rectangle 29"/>
              <p:cNvSpPr>
                <a:spLocks noChangeArrowheads="1"/>
              </p:cNvSpPr>
              <p:nvPr/>
            </p:nvSpPr>
            <p:spPr bwMode="auto">
              <a:xfrm>
                <a:off x="4565" y="1547"/>
                <a:ext cx="813" cy="290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078" name="Picture 30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66" y="1548"/>
                <a:ext cx="812" cy="2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30" name="Rectangle 31"/>
              <p:cNvSpPr>
                <a:spLocks noChangeArrowheads="1"/>
              </p:cNvSpPr>
              <p:nvPr/>
            </p:nvSpPr>
            <p:spPr bwMode="auto">
              <a:xfrm>
                <a:off x="4565" y="1547"/>
                <a:ext cx="813" cy="290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080" name="Picture 32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59" y="1533"/>
                <a:ext cx="812" cy="2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32" name="Rectangle 33"/>
              <p:cNvSpPr>
                <a:spLocks noChangeArrowheads="1"/>
              </p:cNvSpPr>
              <p:nvPr/>
            </p:nvSpPr>
            <p:spPr bwMode="auto">
              <a:xfrm>
                <a:off x="4559" y="1533"/>
                <a:ext cx="812" cy="289"/>
              </a:xfrm>
              <a:prstGeom prst="rect">
                <a:avLst/>
              </a:prstGeom>
              <a:noFill/>
              <a:ln w="7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21" name="Rectangle 35"/>
            <p:cNvSpPr>
              <a:spLocks noChangeArrowheads="1"/>
            </p:cNvSpPr>
            <p:nvPr/>
          </p:nvSpPr>
          <p:spPr bwMode="auto">
            <a:xfrm>
              <a:off x="4747" y="1563"/>
              <a:ext cx="503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1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YÜKSEKOKUL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Rectangle 36"/>
            <p:cNvSpPr>
              <a:spLocks noChangeArrowheads="1"/>
            </p:cNvSpPr>
            <p:nvPr/>
          </p:nvSpPr>
          <p:spPr bwMode="auto">
            <a:xfrm>
              <a:off x="4827" y="1670"/>
              <a:ext cx="322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1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KURULU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Rectangle 37"/>
            <p:cNvSpPr>
              <a:spLocks noChangeArrowheads="1"/>
            </p:cNvSpPr>
            <p:nvPr/>
          </p:nvSpPr>
          <p:spPr bwMode="auto">
            <a:xfrm>
              <a:off x="5104" y="1670"/>
              <a:ext cx="61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1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Rectangle 38"/>
            <p:cNvSpPr>
              <a:spLocks noChangeArrowheads="1"/>
            </p:cNvSpPr>
            <p:nvPr/>
          </p:nvSpPr>
          <p:spPr bwMode="auto">
            <a:xfrm>
              <a:off x="4611" y="1777"/>
              <a:ext cx="55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5" name="Group 44"/>
            <p:cNvGrpSpPr>
              <a:grpSpLocks/>
            </p:cNvGrpSpPr>
            <p:nvPr/>
          </p:nvGrpSpPr>
          <p:grpSpPr bwMode="auto">
            <a:xfrm>
              <a:off x="3657" y="1241"/>
              <a:ext cx="1274" cy="149"/>
              <a:chOff x="3657" y="1241"/>
              <a:chExt cx="1274" cy="149"/>
            </a:xfrm>
          </p:grpSpPr>
          <p:pic>
            <p:nvPicPr>
              <p:cNvPr id="2090" name="Picture 42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57" y="1241"/>
                <a:ext cx="1274" cy="1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27" name="Rectangle 43"/>
              <p:cNvSpPr>
                <a:spLocks noChangeArrowheads="1"/>
              </p:cNvSpPr>
              <p:nvPr/>
            </p:nvSpPr>
            <p:spPr bwMode="auto">
              <a:xfrm>
                <a:off x="3657" y="1241"/>
                <a:ext cx="1274" cy="149"/>
              </a:xfrm>
              <a:prstGeom prst="rect">
                <a:avLst/>
              </a:prstGeom>
              <a:noFill/>
              <a:ln w="7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28" name="Rectangle 47"/>
            <p:cNvSpPr>
              <a:spLocks noChangeArrowheads="1"/>
            </p:cNvSpPr>
            <p:nvPr/>
          </p:nvSpPr>
          <p:spPr bwMode="auto">
            <a:xfrm>
              <a:off x="3695" y="1272"/>
              <a:ext cx="1263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000" b="1" i="1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Yrd.Doç.Dr</a:t>
              </a:r>
              <a:r>
                <a:rPr kumimoji="0" lang="tr-TR" sz="1000" b="1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. Mehmet Furkan ŞENER</a:t>
              </a:r>
              <a:endPara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Rectangle 48"/>
            <p:cNvSpPr>
              <a:spLocks noChangeArrowheads="1"/>
            </p:cNvSpPr>
            <p:nvPr/>
          </p:nvSpPr>
          <p:spPr bwMode="auto">
            <a:xfrm>
              <a:off x="3988" y="1272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Rectangle 49"/>
            <p:cNvSpPr>
              <a:spLocks noChangeArrowheads="1"/>
            </p:cNvSpPr>
            <p:nvPr/>
          </p:nvSpPr>
          <p:spPr bwMode="auto">
            <a:xfrm>
              <a:off x="4013" y="1272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2" name="Rectangle 51"/>
            <p:cNvSpPr>
              <a:spLocks noChangeArrowheads="1"/>
            </p:cNvSpPr>
            <p:nvPr/>
          </p:nvSpPr>
          <p:spPr bwMode="auto">
            <a:xfrm>
              <a:off x="4241" y="1272"/>
              <a:ext cx="56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0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3" name="Rectangle 52"/>
            <p:cNvSpPr>
              <a:spLocks noChangeArrowheads="1"/>
            </p:cNvSpPr>
            <p:nvPr/>
          </p:nvSpPr>
          <p:spPr bwMode="auto">
            <a:xfrm>
              <a:off x="4258" y="1272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076" name="Group 59"/>
            <p:cNvGrpSpPr>
              <a:grpSpLocks/>
            </p:cNvGrpSpPr>
            <p:nvPr/>
          </p:nvGrpSpPr>
          <p:grpSpPr bwMode="auto">
            <a:xfrm>
              <a:off x="3179" y="2079"/>
              <a:ext cx="797" cy="235"/>
              <a:chOff x="3179" y="2079"/>
              <a:chExt cx="797" cy="235"/>
            </a:xfrm>
          </p:grpSpPr>
          <p:sp>
            <p:nvSpPr>
              <p:cNvPr id="2122" name="Rectangle 54"/>
              <p:cNvSpPr>
                <a:spLocks noChangeArrowheads="1"/>
              </p:cNvSpPr>
              <p:nvPr/>
            </p:nvSpPr>
            <p:spPr bwMode="auto">
              <a:xfrm>
                <a:off x="3187" y="2093"/>
                <a:ext cx="789" cy="220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103" name="Picture 55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87" y="2093"/>
                <a:ext cx="788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23" name="Rectangle 56"/>
              <p:cNvSpPr>
                <a:spLocks noChangeArrowheads="1"/>
              </p:cNvSpPr>
              <p:nvPr/>
            </p:nvSpPr>
            <p:spPr bwMode="auto">
              <a:xfrm>
                <a:off x="3187" y="2093"/>
                <a:ext cx="789" cy="220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105" name="Picture 57"/>
              <p:cNvPicPr>
                <a:picLocks noChangeAspect="1" noChangeArrowheads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79" y="2079"/>
                <a:ext cx="790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24" name="Rectangle 58"/>
              <p:cNvSpPr>
                <a:spLocks noChangeArrowheads="1"/>
              </p:cNvSpPr>
              <p:nvPr/>
            </p:nvSpPr>
            <p:spPr bwMode="auto">
              <a:xfrm>
                <a:off x="3180" y="2079"/>
                <a:ext cx="788" cy="221"/>
              </a:xfrm>
              <a:prstGeom prst="rect">
                <a:avLst/>
              </a:prstGeom>
              <a:noFill/>
              <a:ln w="7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3077" name="Rectangle 60"/>
            <p:cNvSpPr>
              <a:spLocks noChangeArrowheads="1"/>
            </p:cNvSpPr>
            <p:nvPr/>
          </p:nvSpPr>
          <p:spPr bwMode="auto">
            <a:xfrm>
              <a:off x="3284" y="2110"/>
              <a:ext cx="64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3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KOMİSYONLAR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8" name="Rectangle 61"/>
            <p:cNvSpPr>
              <a:spLocks noChangeArrowheads="1"/>
            </p:cNvSpPr>
            <p:nvPr/>
          </p:nvSpPr>
          <p:spPr bwMode="auto">
            <a:xfrm>
              <a:off x="3864" y="2110"/>
              <a:ext cx="7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3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079" name="Group 67"/>
            <p:cNvGrpSpPr>
              <a:grpSpLocks/>
            </p:cNvGrpSpPr>
            <p:nvPr/>
          </p:nvGrpSpPr>
          <p:grpSpPr bwMode="auto">
            <a:xfrm>
              <a:off x="1582" y="2467"/>
              <a:ext cx="1169" cy="202"/>
              <a:chOff x="1582" y="2467"/>
              <a:chExt cx="1169" cy="202"/>
            </a:xfrm>
          </p:grpSpPr>
          <p:sp>
            <p:nvSpPr>
              <p:cNvPr id="2116" name="Rectangle 62"/>
              <p:cNvSpPr>
                <a:spLocks noChangeArrowheads="1"/>
              </p:cNvSpPr>
              <p:nvPr/>
            </p:nvSpPr>
            <p:spPr bwMode="auto">
              <a:xfrm>
                <a:off x="1588" y="2482"/>
                <a:ext cx="1162" cy="187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111" name="Picture 63"/>
              <p:cNvPicPr>
                <a:picLocks noChangeAspect="1" noChangeArrowheads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88" y="2482"/>
                <a:ext cx="1163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17" name="Rectangle 64"/>
              <p:cNvSpPr>
                <a:spLocks noChangeArrowheads="1"/>
              </p:cNvSpPr>
              <p:nvPr/>
            </p:nvSpPr>
            <p:spPr bwMode="auto">
              <a:xfrm>
                <a:off x="1588" y="2482"/>
                <a:ext cx="1162" cy="187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118" name="Picture 65"/>
              <p:cNvPicPr>
                <a:picLocks noChangeAspect="1" noChangeArrowheads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82" y="2467"/>
                <a:ext cx="1163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20" name="Rectangle 66"/>
              <p:cNvSpPr>
                <a:spLocks noChangeArrowheads="1"/>
              </p:cNvSpPr>
              <p:nvPr/>
            </p:nvSpPr>
            <p:spPr bwMode="auto">
              <a:xfrm>
                <a:off x="1582" y="2468"/>
                <a:ext cx="1162" cy="186"/>
              </a:xfrm>
              <a:prstGeom prst="rect">
                <a:avLst/>
              </a:prstGeom>
              <a:noFill/>
              <a:ln w="7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3080" name="Rectangle 68"/>
            <p:cNvSpPr>
              <a:spLocks noChangeArrowheads="1"/>
            </p:cNvSpPr>
            <p:nvPr/>
          </p:nvSpPr>
          <p:spPr bwMode="auto">
            <a:xfrm>
              <a:off x="1765" y="2498"/>
              <a:ext cx="86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3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MÜDÜR YARDIMCISI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1" name="Rectangle 69"/>
            <p:cNvSpPr>
              <a:spLocks noChangeArrowheads="1"/>
            </p:cNvSpPr>
            <p:nvPr/>
          </p:nvSpPr>
          <p:spPr bwMode="auto">
            <a:xfrm>
              <a:off x="2560" y="2498"/>
              <a:ext cx="7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3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082" name="Group 75"/>
            <p:cNvGrpSpPr>
              <a:grpSpLocks/>
            </p:cNvGrpSpPr>
            <p:nvPr/>
          </p:nvGrpSpPr>
          <p:grpSpPr bwMode="auto">
            <a:xfrm>
              <a:off x="5168" y="2470"/>
              <a:ext cx="1169" cy="199"/>
              <a:chOff x="5168" y="2470"/>
              <a:chExt cx="1169" cy="199"/>
            </a:xfrm>
          </p:grpSpPr>
          <p:sp>
            <p:nvSpPr>
              <p:cNvPr id="2113" name="Rectangle 70"/>
              <p:cNvSpPr>
                <a:spLocks noChangeArrowheads="1"/>
              </p:cNvSpPr>
              <p:nvPr/>
            </p:nvSpPr>
            <p:spPr bwMode="auto">
              <a:xfrm>
                <a:off x="5174" y="2485"/>
                <a:ext cx="1163" cy="184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119" name="Picture 71"/>
              <p:cNvPicPr>
                <a:picLocks noChangeAspect="1" noChangeArrowheads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175" y="2485"/>
                <a:ext cx="1162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14" name="Rectangle 72"/>
              <p:cNvSpPr>
                <a:spLocks noChangeArrowheads="1"/>
              </p:cNvSpPr>
              <p:nvPr/>
            </p:nvSpPr>
            <p:spPr bwMode="auto">
              <a:xfrm>
                <a:off x="5174" y="2485"/>
                <a:ext cx="1163" cy="184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121" name="Picture 73"/>
              <p:cNvPicPr>
                <a:picLocks noChangeAspect="1" noChangeArrowheads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168" y="2470"/>
                <a:ext cx="1163" cy="1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15" name="Rectangle 74"/>
              <p:cNvSpPr>
                <a:spLocks noChangeArrowheads="1"/>
              </p:cNvSpPr>
              <p:nvPr/>
            </p:nvSpPr>
            <p:spPr bwMode="auto">
              <a:xfrm>
                <a:off x="5168" y="2470"/>
                <a:ext cx="1162" cy="184"/>
              </a:xfrm>
              <a:prstGeom prst="rect">
                <a:avLst/>
              </a:prstGeom>
              <a:noFill/>
              <a:ln w="7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3083" name="Rectangle 76"/>
            <p:cNvSpPr>
              <a:spLocks noChangeArrowheads="1"/>
            </p:cNvSpPr>
            <p:nvPr/>
          </p:nvSpPr>
          <p:spPr bwMode="auto">
            <a:xfrm>
              <a:off x="5349" y="2501"/>
              <a:ext cx="37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3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MÜDÜR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4" name="Rectangle 77"/>
            <p:cNvSpPr>
              <a:spLocks noChangeArrowheads="1"/>
            </p:cNvSpPr>
            <p:nvPr/>
          </p:nvSpPr>
          <p:spPr bwMode="auto">
            <a:xfrm>
              <a:off x="5662" y="2473"/>
              <a:ext cx="95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6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5" name="Rectangle 78"/>
            <p:cNvSpPr>
              <a:spLocks noChangeArrowheads="1"/>
            </p:cNvSpPr>
            <p:nvPr/>
          </p:nvSpPr>
          <p:spPr bwMode="auto">
            <a:xfrm>
              <a:off x="5689" y="2501"/>
              <a:ext cx="52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300" b="1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YARDIMCISI</a:t>
              </a:r>
              <a:endPara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6" name="Rectangle 79"/>
            <p:cNvSpPr>
              <a:spLocks noChangeArrowheads="1"/>
            </p:cNvSpPr>
            <p:nvPr/>
          </p:nvSpPr>
          <p:spPr bwMode="auto">
            <a:xfrm>
              <a:off x="6150" y="2473"/>
              <a:ext cx="95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6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087" name="Group 85"/>
            <p:cNvGrpSpPr>
              <a:grpSpLocks/>
            </p:cNvGrpSpPr>
            <p:nvPr/>
          </p:nvGrpSpPr>
          <p:grpSpPr bwMode="auto">
            <a:xfrm>
              <a:off x="3605" y="2492"/>
              <a:ext cx="1078" cy="177"/>
              <a:chOff x="3605" y="2492"/>
              <a:chExt cx="1078" cy="177"/>
            </a:xfrm>
          </p:grpSpPr>
          <p:sp>
            <p:nvSpPr>
              <p:cNvPr id="2270" name="Rectangle 80"/>
              <p:cNvSpPr>
                <a:spLocks noChangeArrowheads="1"/>
              </p:cNvSpPr>
              <p:nvPr/>
            </p:nvSpPr>
            <p:spPr bwMode="auto">
              <a:xfrm>
                <a:off x="3612" y="2506"/>
                <a:ext cx="1071" cy="162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129" name="Picture 81"/>
              <p:cNvPicPr>
                <a:picLocks noChangeAspect="1" noChangeArrowheads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2" y="2507"/>
                <a:ext cx="1070" cy="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71" name="Rectangle 82"/>
              <p:cNvSpPr>
                <a:spLocks noChangeArrowheads="1"/>
              </p:cNvSpPr>
              <p:nvPr/>
            </p:nvSpPr>
            <p:spPr bwMode="auto">
              <a:xfrm>
                <a:off x="3612" y="2506"/>
                <a:ext cx="1071" cy="162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131" name="Picture 83"/>
              <p:cNvPicPr>
                <a:picLocks noChangeAspect="1" noChangeArrowheads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05" y="2492"/>
                <a:ext cx="1071" cy="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12" name="Rectangle 84"/>
              <p:cNvSpPr>
                <a:spLocks noChangeArrowheads="1"/>
              </p:cNvSpPr>
              <p:nvPr/>
            </p:nvSpPr>
            <p:spPr bwMode="auto">
              <a:xfrm>
                <a:off x="3605" y="2493"/>
                <a:ext cx="1071" cy="161"/>
              </a:xfrm>
              <a:prstGeom prst="rect">
                <a:avLst/>
              </a:prstGeom>
              <a:noFill/>
              <a:ln w="7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3088" name="Rectangle 86"/>
            <p:cNvSpPr>
              <a:spLocks noChangeArrowheads="1"/>
            </p:cNvSpPr>
            <p:nvPr/>
          </p:nvSpPr>
          <p:spPr bwMode="auto">
            <a:xfrm>
              <a:off x="3656" y="2524"/>
              <a:ext cx="100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3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YÜKSEKOKUL SEKRETERİ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9" name="Rectangle 87"/>
            <p:cNvSpPr>
              <a:spLocks noChangeArrowheads="1"/>
            </p:cNvSpPr>
            <p:nvPr/>
          </p:nvSpPr>
          <p:spPr bwMode="auto">
            <a:xfrm>
              <a:off x="4592" y="2524"/>
              <a:ext cx="7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3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090" name="Group 93"/>
            <p:cNvGrpSpPr>
              <a:grpSpLocks/>
            </p:cNvGrpSpPr>
            <p:nvPr/>
          </p:nvGrpSpPr>
          <p:grpSpPr bwMode="auto">
            <a:xfrm>
              <a:off x="1981" y="3011"/>
              <a:ext cx="669" cy="249"/>
              <a:chOff x="1981" y="3011"/>
              <a:chExt cx="669" cy="249"/>
            </a:xfrm>
          </p:grpSpPr>
          <p:sp>
            <p:nvSpPr>
              <p:cNvPr id="2267" name="Rectangle 88"/>
              <p:cNvSpPr>
                <a:spLocks noChangeArrowheads="1"/>
              </p:cNvSpPr>
              <p:nvPr/>
            </p:nvSpPr>
            <p:spPr bwMode="auto">
              <a:xfrm>
                <a:off x="1987" y="3026"/>
                <a:ext cx="662" cy="234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137" name="Picture 89"/>
              <p:cNvPicPr>
                <a:picLocks noChangeAspect="1" noChangeArrowheads="1"/>
              </p:cNvPicPr>
              <p:nvPr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88" y="3026"/>
                <a:ext cx="662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68" name="Rectangle 90"/>
              <p:cNvSpPr>
                <a:spLocks noChangeArrowheads="1"/>
              </p:cNvSpPr>
              <p:nvPr/>
            </p:nvSpPr>
            <p:spPr bwMode="auto">
              <a:xfrm>
                <a:off x="1987" y="3026"/>
                <a:ext cx="662" cy="234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139" name="Picture 91"/>
              <p:cNvPicPr>
                <a:picLocks noChangeAspect="1" noChangeArrowheads="1"/>
              </p:cNvPicPr>
              <p:nvPr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81" y="3011"/>
                <a:ext cx="662" cy="2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69" name="Rectangle 92"/>
              <p:cNvSpPr>
                <a:spLocks noChangeArrowheads="1"/>
              </p:cNvSpPr>
              <p:nvPr/>
            </p:nvSpPr>
            <p:spPr bwMode="auto">
              <a:xfrm>
                <a:off x="1981" y="3011"/>
                <a:ext cx="662" cy="234"/>
              </a:xfrm>
              <a:prstGeom prst="rect">
                <a:avLst/>
              </a:prstGeom>
              <a:noFill/>
              <a:ln w="7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3091" name="Rectangle 94"/>
            <p:cNvSpPr>
              <a:spLocks noChangeArrowheads="1"/>
            </p:cNvSpPr>
            <p:nvPr/>
          </p:nvSpPr>
          <p:spPr bwMode="auto">
            <a:xfrm>
              <a:off x="2097" y="3042"/>
              <a:ext cx="460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9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ÖĞRENCİ İŞLERİ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2" name="Rectangle 95"/>
            <p:cNvSpPr>
              <a:spLocks noChangeArrowheads="1"/>
            </p:cNvSpPr>
            <p:nvPr/>
          </p:nvSpPr>
          <p:spPr bwMode="auto">
            <a:xfrm>
              <a:off x="2527" y="3042"/>
              <a:ext cx="50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9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093" name="Group 101"/>
            <p:cNvGrpSpPr>
              <a:grpSpLocks/>
            </p:cNvGrpSpPr>
            <p:nvPr/>
          </p:nvGrpSpPr>
          <p:grpSpPr bwMode="auto">
            <a:xfrm>
              <a:off x="3313" y="3011"/>
              <a:ext cx="598" cy="237"/>
              <a:chOff x="3313" y="3011"/>
              <a:chExt cx="598" cy="237"/>
            </a:xfrm>
          </p:grpSpPr>
          <p:sp>
            <p:nvSpPr>
              <p:cNvPr id="2264" name="Rectangle 96"/>
              <p:cNvSpPr>
                <a:spLocks noChangeArrowheads="1"/>
              </p:cNvSpPr>
              <p:nvPr/>
            </p:nvSpPr>
            <p:spPr bwMode="auto">
              <a:xfrm>
                <a:off x="3320" y="3026"/>
                <a:ext cx="591" cy="222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145" name="Picture 97"/>
              <p:cNvPicPr>
                <a:picLocks noChangeAspect="1" noChangeArrowheads="1"/>
              </p:cNvPicPr>
              <p:nvPr/>
            </p:nvPicPr>
            <p:blipFill>
              <a:blip r:embed="rId19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20" y="3026"/>
                <a:ext cx="591" cy="2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65" name="Rectangle 98"/>
              <p:cNvSpPr>
                <a:spLocks noChangeArrowheads="1"/>
              </p:cNvSpPr>
              <p:nvPr/>
            </p:nvSpPr>
            <p:spPr bwMode="auto">
              <a:xfrm>
                <a:off x="3320" y="3026"/>
                <a:ext cx="591" cy="222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147" name="Picture 99"/>
              <p:cNvPicPr>
                <a:picLocks noChangeAspect="1" noChangeArrowheads="1"/>
              </p:cNvPicPr>
              <p:nvPr/>
            </p:nvPicPr>
            <p:blipFill>
              <a:blip r:embed="rId20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13" y="3011"/>
                <a:ext cx="590" cy="2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66" name="Rectangle 100"/>
              <p:cNvSpPr>
                <a:spLocks noChangeArrowheads="1"/>
              </p:cNvSpPr>
              <p:nvPr/>
            </p:nvSpPr>
            <p:spPr bwMode="auto">
              <a:xfrm>
                <a:off x="3314" y="3011"/>
                <a:ext cx="590" cy="222"/>
              </a:xfrm>
              <a:prstGeom prst="rect">
                <a:avLst/>
              </a:prstGeom>
              <a:noFill/>
              <a:ln w="7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3094" name="Rectangle 102"/>
            <p:cNvSpPr>
              <a:spLocks noChangeArrowheads="1"/>
            </p:cNvSpPr>
            <p:nvPr/>
          </p:nvSpPr>
          <p:spPr bwMode="auto">
            <a:xfrm>
              <a:off x="3436" y="3042"/>
              <a:ext cx="377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9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ÖZEL KALEM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5" name="Rectangle 103"/>
            <p:cNvSpPr>
              <a:spLocks noChangeArrowheads="1"/>
            </p:cNvSpPr>
            <p:nvPr/>
          </p:nvSpPr>
          <p:spPr bwMode="auto">
            <a:xfrm>
              <a:off x="3782" y="3042"/>
              <a:ext cx="50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9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096" name="Group 109"/>
            <p:cNvGrpSpPr>
              <a:grpSpLocks/>
            </p:cNvGrpSpPr>
            <p:nvPr/>
          </p:nvGrpSpPr>
          <p:grpSpPr bwMode="auto">
            <a:xfrm>
              <a:off x="4481" y="3011"/>
              <a:ext cx="599" cy="249"/>
              <a:chOff x="4481" y="3011"/>
              <a:chExt cx="599" cy="249"/>
            </a:xfrm>
          </p:grpSpPr>
          <p:sp>
            <p:nvSpPr>
              <p:cNvPr id="2261" name="Rectangle 104"/>
              <p:cNvSpPr>
                <a:spLocks noChangeArrowheads="1"/>
              </p:cNvSpPr>
              <p:nvPr/>
            </p:nvSpPr>
            <p:spPr bwMode="auto">
              <a:xfrm>
                <a:off x="4488" y="3026"/>
                <a:ext cx="592" cy="234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153" name="Picture 105"/>
              <p:cNvPicPr>
                <a:picLocks noChangeAspect="1" noChangeArrowheads="1"/>
              </p:cNvPicPr>
              <p:nvPr/>
            </p:nvPicPr>
            <p:blipFill>
              <a:blip r:embed="rId21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88" y="3026"/>
                <a:ext cx="591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62" name="Rectangle 106"/>
              <p:cNvSpPr>
                <a:spLocks noChangeArrowheads="1"/>
              </p:cNvSpPr>
              <p:nvPr/>
            </p:nvSpPr>
            <p:spPr bwMode="auto">
              <a:xfrm>
                <a:off x="4488" y="3026"/>
                <a:ext cx="592" cy="234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155" name="Picture 107"/>
              <p:cNvPicPr>
                <a:picLocks noChangeAspect="1" noChangeArrowheads="1"/>
              </p:cNvPicPr>
              <p:nvPr/>
            </p:nvPicPr>
            <p:blipFill>
              <a:blip r:embed="rId22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81" y="3011"/>
                <a:ext cx="591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63" name="Rectangle 108"/>
              <p:cNvSpPr>
                <a:spLocks noChangeArrowheads="1"/>
              </p:cNvSpPr>
              <p:nvPr/>
            </p:nvSpPr>
            <p:spPr bwMode="auto">
              <a:xfrm>
                <a:off x="4482" y="3011"/>
                <a:ext cx="591" cy="234"/>
              </a:xfrm>
              <a:prstGeom prst="rect">
                <a:avLst/>
              </a:prstGeom>
              <a:noFill/>
              <a:ln w="7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3097" name="Rectangle 110"/>
            <p:cNvSpPr>
              <a:spLocks noChangeArrowheads="1"/>
            </p:cNvSpPr>
            <p:nvPr/>
          </p:nvSpPr>
          <p:spPr bwMode="auto">
            <a:xfrm>
              <a:off x="4672" y="3042"/>
              <a:ext cx="25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9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BÖLÜM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8" name="Rectangle 111"/>
            <p:cNvSpPr>
              <a:spLocks noChangeArrowheads="1"/>
            </p:cNvSpPr>
            <p:nvPr/>
          </p:nvSpPr>
          <p:spPr bwMode="auto">
            <a:xfrm>
              <a:off x="4588" y="3131"/>
              <a:ext cx="407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9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SEKRETERLİĞİ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9" name="Rectangle 112"/>
            <p:cNvSpPr>
              <a:spLocks noChangeArrowheads="1"/>
            </p:cNvSpPr>
            <p:nvPr/>
          </p:nvSpPr>
          <p:spPr bwMode="auto">
            <a:xfrm>
              <a:off x="4965" y="3131"/>
              <a:ext cx="50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9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100" name="Group 118"/>
            <p:cNvGrpSpPr>
              <a:grpSpLocks/>
            </p:cNvGrpSpPr>
            <p:nvPr/>
          </p:nvGrpSpPr>
          <p:grpSpPr bwMode="auto">
            <a:xfrm>
              <a:off x="5605" y="3011"/>
              <a:ext cx="597" cy="237"/>
              <a:chOff x="5605" y="3011"/>
              <a:chExt cx="597" cy="237"/>
            </a:xfrm>
          </p:grpSpPr>
          <p:sp>
            <p:nvSpPr>
              <p:cNvPr id="2258" name="Rectangle 113"/>
              <p:cNvSpPr>
                <a:spLocks noChangeArrowheads="1"/>
              </p:cNvSpPr>
              <p:nvPr/>
            </p:nvSpPr>
            <p:spPr bwMode="auto">
              <a:xfrm>
                <a:off x="5611" y="3026"/>
                <a:ext cx="591" cy="222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162" name="Picture 114"/>
              <p:cNvPicPr>
                <a:picLocks noChangeAspect="1" noChangeArrowheads="1"/>
              </p:cNvPicPr>
              <p:nvPr/>
            </p:nvPicPr>
            <p:blipFill>
              <a:blip r:embed="rId23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12" y="3026"/>
                <a:ext cx="590" cy="2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59" name="Rectangle 115"/>
              <p:cNvSpPr>
                <a:spLocks noChangeArrowheads="1"/>
              </p:cNvSpPr>
              <p:nvPr/>
            </p:nvSpPr>
            <p:spPr bwMode="auto">
              <a:xfrm>
                <a:off x="5611" y="3026"/>
                <a:ext cx="591" cy="222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164" name="Picture 116"/>
              <p:cNvPicPr>
                <a:picLocks noChangeAspect="1" noChangeArrowheads="1"/>
              </p:cNvPicPr>
              <p:nvPr/>
            </p:nvPicPr>
            <p:blipFill>
              <a:blip r:embed="rId24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05" y="3011"/>
                <a:ext cx="590" cy="2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60" name="Rectangle 117"/>
              <p:cNvSpPr>
                <a:spLocks noChangeArrowheads="1"/>
              </p:cNvSpPr>
              <p:nvPr/>
            </p:nvSpPr>
            <p:spPr bwMode="auto">
              <a:xfrm>
                <a:off x="5605" y="3011"/>
                <a:ext cx="590" cy="222"/>
              </a:xfrm>
              <a:prstGeom prst="rect">
                <a:avLst/>
              </a:prstGeom>
              <a:noFill/>
              <a:ln w="7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3101" name="Rectangle 119"/>
            <p:cNvSpPr>
              <a:spLocks noChangeArrowheads="1"/>
            </p:cNvSpPr>
            <p:nvPr/>
          </p:nvSpPr>
          <p:spPr bwMode="auto">
            <a:xfrm>
              <a:off x="5719" y="3042"/>
              <a:ext cx="39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9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ÖZLÜK İŞLERİ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02" name="Rectangle 120"/>
            <p:cNvSpPr>
              <a:spLocks noChangeArrowheads="1"/>
            </p:cNvSpPr>
            <p:nvPr/>
          </p:nvSpPr>
          <p:spPr bwMode="auto">
            <a:xfrm>
              <a:off x="6082" y="3042"/>
              <a:ext cx="50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9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103" name="Group 126"/>
            <p:cNvGrpSpPr>
              <a:grpSpLocks/>
            </p:cNvGrpSpPr>
            <p:nvPr/>
          </p:nvGrpSpPr>
          <p:grpSpPr bwMode="auto">
            <a:xfrm>
              <a:off x="5605" y="3323"/>
              <a:ext cx="597" cy="271"/>
              <a:chOff x="5605" y="3323"/>
              <a:chExt cx="597" cy="271"/>
            </a:xfrm>
          </p:grpSpPr>
          <p:sp>
            <p:nvSpPr>
              <p:cNvPr id="2255" name="Rectangle 121"/>
              <p:cNvSpPr>
                <a:spLocks noChangeArrowheads="1"/>
              </p:cNvSpPr>
              <p:nvPr/>
            </p:nvSpPr>
            <p:spPr bwMode="auto">
              <a:xfrm>
                <a:off x="5611" y="3337"/>
                <a:ext cx="591" cy="256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170" name="Picture 122"/>
              <p:cNvPicPr>
                <a:picLocks noChangeAspect="1" noChangeArrowheads="1"/>
              </p:cNvPicPr>
              <p:nvPr/>
            </p:nvPicPr>
            <p:blipFill>
              <a:blip r:embed="rId25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12" y="3337"/>
                <a:ext cx="590" cy="2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56" name="Rectangle 123"/>
              <p:cNvSpPr>
                <a:spLocks noChangeArrowheads="1"/>
              </p:cNvSpPr>
              <p:nvPr/>
            </p:nvSpPr>
            <p:spPr bwMode="auto">
              <a:xfrm>
                <a:off x="5611" y="3337"/>
                <a:ext cx="591" cy="256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172" name="Picture 124"/>
              <p:cNvPicPr>
                <a:picLocks noChangeAspect="1" noChangeArrowheads="1"/>
              </p:cNvPicPr>
              <p:nvPr/>
            </p:nvPicPr>
            <p:blipFill>
              <a:blip r:embed="rId2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05" y="3323"/>
                <a:ext cx="590" cy="2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57" name="Rectangle 125"/>
              <p:cNvSpPr>
                <a:spLocks noChangeArrowheads="1"/>
              </p:cNvSpPr>
              <p:nvPr/>
            </p:nvSpPr>
            <p:spPr bwMode="auto">
              <a:xfrm>
                <a:off x="5605" y="3323"/>
                <a:ext cx="590" cy="256"/>
              </a:xfrm>
              <a:prstGeom prst="rect">
                <a:avLst/>
              </a:prstGeom>
              <a:noFill/>
              <a:ln w="7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3104" name="Rectangle 127"/>
            <p:cNvSpPr>
              <a:spLocks noChangeArrowheads="1"/>
            </p:cNvSpPr>
            <p:nvPr/>
          </p:nvSpPr>
          <p:spPr bwMode="auto">
            <a:xfrm>
              <a:off x="5746" y="3353"/>
              <a:ext cx="338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9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Taşınır Mal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05" name="Rectangle 128"/>
            <p:cNvSpPr>
              <a:spLocks noChangeArrowheads="1"/>
            </p:cNvSpPr>
            <p:nvPr/>
          </p:nvSpPr>
          <p:spPr bwMode="auto">
            <a:xfrm>
              <a:off x="6055" y="3353"/>
              <a:ext cx="50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9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06" name="Rectangle 129"/>
            <p:cNvSpPr>
              <a:spLocks noChangeArrowheads="1"/>
            </p:cNvSpPr>
            <p:nvPr/>
          </p:nvSpPr>
          <p:spPr bwMode="auto">
            <a:xfrm>
              <a:off x="5718" y="3441"/>
              <a:ext cx="17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9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Kayıt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07" name="Rectangle 130"/>
            <p:cNvSpPr>
              <a:spLocks noChangeArrowheads="1"/>
            </p:cNvSpPr>
            <p:nvPr/>
          </p:nvSpPr>
          <p:spPr bwMode="auto">
            <a:xfrm>
              <a:off x="5859" y="3441"/>
              <a:ext cx="5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9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-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08" name="Rectangle 131"/>
            <p:cNvSpPr>
              <a:spLocks noChangeArrowheads="1"/>
            </p:cNvSpPr>
            <p:nvPr/>
          </p:nvSpPr>
          <p:spPr bwMode="auto">
            <a:xfrm>
              <a:off x="5879" y="3441"/>
              <a:ext cx="23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9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Kontrol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09" name="Rectangle 132"/>
            <p:cNvSpPr>
              <a:spLocks noChangeArrowheads="1"/>
            </p:cNvSpPr>
            <p:nvPr/>
          </p:nvSpPr>
          <p:spPr bwMode="auto">
            <a:xfrm>
              <a:off x="6083" y="3441"/>
              <a:ext cx="50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9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110" name="Group 138"/>
            <p:cNvGrpSpPr>
              <a:grpSpLocks/>
            </p:cNvGrpSpPr>
            <p:nvPr/>
          </p:nvGrpSpPr>
          <p:grpSpPr bwMode="auto">
            <a:xfrm>
              <a:off x="5605" y="3657"/>
              <a:ext cx="597" cy="218"/>
              <a:chOff x="5605" y="3657"/>
              <a:chExt cx="597" cy="218"/>
            </a:xfrm>
          </p:grpSpPr>
          <p:sp>
            <p:nvSpPr>
              <p:cNvPr id="2252" name="Rectangle 133"/>
              <p:cNvSpPr>
                <a:spLocks noChangeArrowheads="1"/>
              </p:cNvSpPr>
              <p:nvPr/>
            </p:nvSpPr>
            <p:spPr bwMode="auto">
              <a:xfrm>
                <a:off x="5611" y="3672"/>
                <a:ext cx="591" cy="203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182" name="Picture 134"/>
              <p:cNvPicPr>
                <a:picLocks noChangeAspect="1" noChangeArrowheads="1"/>
              </p:cNvPicPr>
              <p:nvPr/>
            </p:nvPicPr>
            <p:blipFill>
              <a:blip r:embed="rId2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12" y="3672"/>
                <a:ext cx="590" cy="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53" name="Rectangle 135"/>
              <p:cNvSpPr>
                <a:spLocks noChangeArrowheads="1"/>
              </p:cNvSpPr>
              <p:nvPr/>
            </p:nvSpPr>
            <p:spPr bwMode="auto">
              <a:xfrm>
                <a:off x="5611" y="3672"/>
                <a:ext cx="591" cy="203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184" name="Picture 136"/>
              <p:cNvPicPr>
                <a:picLocks noChangeAspect="1" noChangeArrowheads="1"/>
              </p:cNvPicPr>
              <p:nvPr/>
            </p:nvPicPr>
            <p:blipFill>
              <a:blip r:embed="rId28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05" y="3657"/>
                <a:ext cx="590" cy="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54" name="Rectangle 137"/>
              <p:cNvSpPr>
                <a:spLocks noChangeArrowheads="1"/>
              </p:cNvSpPr>
              <p:nvPr/>
            </p:nvSpPr>
            <p:spPr bwMode="auto">
              <a:xfrm>
                <a:off x="5605" y="3657"/>
                <a:ext cx="590" cy="203"/>
              </a:xfrm>
              <a:prstGeom prst="rect">
                <a:avLst/>
              </a:prstGeom>
              <a:noFill/>
              <a:ln w="7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3111" name="Rectangle 139"/>
            <p:cNvSpPr>
              <a:spLocks noChangeArrowheads="1"/>
            </p:cNvSpPr>
            <p:nvPr/>
          </p:nvSpPr>
          <p:spPr bwMode="auto">
            <a:xfrm>
              <a:off x="5743" y="3688"/>
              <a:ext cx="346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9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MUHASEBE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12" name="Rectangle 140"/>
            <p:cNvSpPr>
              <a:spLocks noChangeArrowheads="1"/>
            </p:cNvSpPr>
            <p:nvPr/>
          </p:nvSpPr>
          <p:spPr bwMode="auto">
            <a:xfrm>
              <a:off x="6059" y="3688"/>
              <a:ext cx="50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9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113" name="Group 146"/>
            <p:cNvGrpSpPr>
              <a:grpSpLocks/>
            </p:cNvGrpSpPr>
            <p:nvPr/>
          </p:nvGrpSpPr>
          <p:grpSpPr bwMode="auto">
            <a:xfrm>
              <a:off x="5605" y="3938"/>
              <a:ext cx="597" cy="273"/>
              <a:chOff x="5605" y="3938"/>
              <a:chExt cx="597" cy="273"/>
            </a:xfrm>
          </p:grpSpPr>
          <p:sp>
            <p:nvSpPr>
              <p:cNvPr id="2249" name="Rectangle 141"/>
              <p:cNvSpPr>
                <a:spLocks noChangeArrowheads="1"/>
              </p:cNvSpPr>
              <p:nvPr/>
            </p:nvSpPr>
            <p:spPr bwMode="auto">
              <a:xfrm>
                <a:off x="5611" y="3953"/>
                <a:ext cx="591" cy="258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190" name="Picture 142"/>
              <p:cNvPicPr>
                <a:picLocks noChangeAspect="1" noChangeArrowheads="1"/>
              </p:cNvPicPr>
              <p:nvPr/>
            </p:nvPicPr>
            <p:blipFill>
              <a:blip r:embed="rId29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12" y="3953"/>
                <a:ext cx="590" cy="2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50" name="Rectangle 143"/>
              <p:cNvSpPr>
                <a:spLocks noChangeArrowheads="1"/>
              </p:cNvSpPr>
              <p:nvPr/>
            </p:nvSpPr>
            <p:spPr bwMode="auto">
              <a:xfrm>
                <a:off x="5611" y="3953"/>
                <a:ext cx="591" cy="258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192" name="Picture 144"/>
              <p:cNvPicPr>
                <a:picLocks noChangeAspect="1" noChangeArrowheads="1"/>
              </p:cNvPicPr>
              <p:nvPr/>
            </p:nvPicPr>
            <p:blipFill>
              <a:blip r:embed="rId30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05" y="3938"/>
                <a:ext cx="590" cy="2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51" name="Rectangle 145"/>
              <p:cNvSpPr>
                <a:spLocks noChangeArrowheads="1"/>
              </p:cNvSpPr>
              <p:nvPr/>
            </p:nvSpPr>
            <p:spPr bwMode="auto">
              <a:xfrm>
                <a:off x="5605" y="3939"/>
                <a:ext cx="590" cy="257"/>
              </a:xfrm>
              <a:prstGeom prst="rect">
                <a:avLst/>
              </a:prstGeom>
              <a:noFill/>
              <a:ln w="7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3114" name="Rectangle 147"/>
            <p:cNvSpPr>
              <a:spLocks noChangeArrowheads="1"/>
            </p:cNvSpPr>
            <p:nvPr/>
          </p:nvSpPr>
          <p:spPr bwMode="auto">
            <a:xfrm>
              <a:off x="5798" y="3969"/>
              <a:ext cx="25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9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DESTEK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15" name="Rectangle 148"/>
            <p:cNvSpPr>
              <a:spLocks noChangeArrowheads="1"/>
            </p:cNvSpPr>
            <p:nvPr/>
          </p:nvSpPr>
          <p:spPr bwMode="auto">
            <a:xfrm>
              <a:off x="5736" y="4058"/>
              <a:ext cx="35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9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HİZMETLERİ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16" name="Rectangle 149"/>
            <p:cNvSpPr>
              <a:spLocks noChangeArrowheads="1"/>
            </p:cNvSpPr>
            <p:nvPr/>
          </p:nvSpPr>
          <p:spPr bwMode="auto">
            <a:xfrm>
              <a:off x="6065" y="4058"/>
              <a:ext cx="50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9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117" name="Group 155"/>
            <p:cNvGrpSpPr>
              <a:grpSpLocks/>
            </p:cNvGrpSpPr>
            <p:nvPr/>
          </p:nvGrpSpPr>
          <p:grpSpPr bwMode="auto">
            <a:xfrm>
              <a:off x="5262" y="2654"/>
              <a:ext cx="1000" cy="161"/>
              <a:chOff x="5262" y="2654"/>
              <a:chExt cx="1000" cy="161"/>
            </a:xfrm>
          </p:grpSpPr>
          <p:sp>
            <p:nvSpPr>
              <p:cNvPr id="2246" name="Rectangle 150"/>
              <p:cNvSpPr>
                <a:spLocks noChangeArrowheads="1"/>
              </p:cNvSpPr>
              <p:nvPr/>
            </p:nvSpPr>
            <p:spPr bwMode="auto">
              <a:xfrm>
                <a:off x="5269" y="2669"/>
                <a:ext cx="993" cy="146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199" name="Picture 151"/>
              <p:cNvPicPr>
                <a:picLocks noChangeAspect="1" noChangeArrowheads="1"/>
              </p:cNvPicPr>
              <p:nvPr/>
            </p:nvPicPr>
            <p:blipFill>
              <a:blip r:embed="rId31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69" y="2669"/>
                <a:ext cx="993" cy="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47" name="Rectangle 152"/>
              <p:cNvSpPr>
                <a:spLocks noChangeArrowheads="1"/>
              </p:cNvSpPr>
              <p:nvPr/>
            </p:nvSpPr>
            <p:spPr bwMode="auto">
              <a:xfrm>
                <a:off x="5269" y="2669"/>
                <a:ext cx="993" cy="146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201" name="Picture 153"/>
              <p:cNvPicPr>
                <a:picLocks noChangeAspect="1" noChangeArrowheads="1"/>
              </p:cNvPicPr>
              <p:nvPr/>
            </p:nvPicPr>
            <p:blipFill>
              <a:blip r:embed="rId32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62" y="2654"/>
                <a:ext cx="993" cy="1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48" name="Rectangle 154"/>
              <p:cNvSpPr>
                <a:spLocks noChangeArrowheads="1"/>
              </p:cNvSpPr>
              <p:nvPr/>
            </p:nvSpPr>
            <p:spPr bwMode="auto">
              <a:xfrm>
                <a:off x="5262" y="2654"/>
                <a:ext cx="994" cy="147"/>
              </a:xfrm>
              <a:prstGeom prst="rect">
                <a:avLst/>
              </a:prstGeom>
              <a:noFill/>
              <a:ln w="7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3118" name="Rectangle 156"/>
            <p:cNvSpPr>
              <a:spLocks noChangeArrowheads="1"/>
            </p:cNvSpPr>
            <p:nvPr/>
          </p:nvSpPr>
          <p:spPr bwMode="auto">
            <a:xfrm>
              <a:off x="5337" y="2685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19" name="Rectangle 157"/>
            <p:cNvSpPr>
              <a:spLocks noChangeArrowheads="1"/>
            </p:cNvSpPr>
            <p:nvPr/>
          </p:nvSpPr>
          <p:spPr bwMode="auto">
            <a:xfrm>
              <a:off x="5381" y="2685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20" name="Rectangle 158"/>
            <p:cNvSpPr>
              <a:spLocks noChangeArrowheads="1"/>
            </p:cNvSpPr>
            <p:nvPr/>
          </p:nvSpPr>
          <p:spPr bwMode="auto">
            <a:xfrm>
              <a:off x="5439" y="2685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21" name="Rectangle 159"/>
            <p:cNvSpPr>
              <a:spLocks noChangeArrowheads="1"/>
            </p:cNvSpPr>
            <p:nvPr/>
          </p:nvSpPr>
          <p:spPr bwMode="auto">
            <a:xfrm>
              <a:off x="5498" y="2685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22" name="Rectangle 160"/>
            <p:cNvSpPr>
              <a:spLocks noChangeArrowheads="1"/>
            </p:cNvSpPr>
            <p:nvPr/>
          </p:nvSpPr>
          <p:spPr bwMode="auto">
            <a:xfrm>
              <a:off x="5557" y="2685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23" name="Rectangle 161"/>
            <p:cNvSpPr>
              <a:spLocks noChangeArrowheads="1"/>
            </p:cNvSpPr>
            <p:nvPr/>
          </p:nvSpPr>
          <p:spPr bwMode="auto">
            <a:xfrm>
              <a:off x="5575" y="2685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24" name="Rectangle 162"/>
            <p:cNvSpPr>
              <a:spLocks noChangeArrowheads="1"/>
            </p:cNvSpPr>
            <p:nvPr/>
          </p:nvSpPr>
          <p:spPr bwMode="auto">
            <a:xfrm>
              <a:off x="5590" y="2685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25" name="Rectangle 163"/>
            <p:cNvSpPr>
              <a:spLocks noChangeArrowheads="1"/>
            </p:cNvSpPr>
            <p:nvPr/>
          </p:nvSpPr>
          <p:spPr bwMode="auto">
            <a:xfrm>
              <a:off x="5638" y="2685"/>
              <a:ext cx="50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9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26" name="Rectangle 164"/>
            <p:cNvSpPr>
              <a:spLocks noChangeArrowheads="1"/>
            </p:cNvSpPr>
            <p:nvPr/>
          </p:nvSpPr>
          <p:spPr bwMode="auto">
            <a:xfrm>
              <a:off x="5653" y="2685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27" name="Rectangle 165"/>
            <p:cNvSpPr>
              <a:spLocks noChangeArrowheads="1"/>
            </p:cNvSpPr>
            <p:nvPr/>
          </p:nvSpPr>
          <p:spPr bwMode="auto">
            <a:xfrm>
              <a:off x="5694" y="2685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28" name="Rectangle 166"/>
            <p:cNvSpPr>
              <a:spLocks noChangeArrowheads="1"/>
            </p:cNvSpPr>
            <p:nvPr/>
          </p:nvSpPr>
          <p:spPr bwMode="auto">
            <a:xfrm>
              <a:off x="5778" y="2685"/>
              <a:ext cx="50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9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29" name="Rectangle 167"/>
            <p:cNvSpPr>
              <a:spLocks noChangeArrowheads="1"/>
            </p:cNvSpPr>
            <p:nvPr/>
          </p:nvSpPr>
          <p:spPr bwMode="auto">
            <a:xfrm>
              <a:off x="5793" y="2685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30" name="Rectangle 168"/>
            <p:cNvSpPr>
              <a:spLocks noChangeArrowheads="1"/>
            </p:cNvSpPr>
            <p:nvPr/>
          </p:nvSpPr>
          <p:spPr bwMode="auto">
            <a:xfrm>
              <a:off x="5943" y="2678"/>
              <a:ext cx="56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0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31" name="Rectangle 169"/>
            <p:cNvSpPr>
              <a:spLocks noChangeArrowheads="1"/>
            </p:cNvSpPr>
            <p:nvPr/>
          </p:nvSpPr>
          <p:spPr bwMode="auto">
            <a:xfrm>
              <a:off x="5959" y="2685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32" name="Rectangle 170"/>
            <p:cNvSpPr>
              <a:spLocks noChangeArrowheads="1"/>
            </p:cNvSpPr>
            <p:nvPr/>
          </p:nvSpPr>
          <p:spPr bwMode="auto">
            <a:xfrm>
              <a:off x="6180" y="2678"/>
              <a:ext cx="56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0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133" name="Group 176"/>
            <p:cNvGrpSpPr>
              <a:grpSpLocks/>
            </p:cNvGrpSpPr>
            <p:nvPr/>
          </p:nvGrpSpPr>
          <p:grpSpPr bwMode="auto">
            <a:xfrm>
              <a:off x="1658" y="2654"/>
              <a:ext cx="992" cy="153"/>
              <a:chOff x="1658" y="2654"/>
              <a:chExt cx="992" cy="153"/>
            </a:xfrm>
          </p:grpSpPr>
          <p:sp>
            <p:nvSpPr>
              <p:cNvPr id="2241" name="Rectangle 171"/>
              <p:cNvSpPr>
                <a:spLocks noChangeArrowheads="1"/>
              </p:cNvSpPr>
              <p:nvPr/>
            </p:nvSpPr>
            <p:spPr bwMode="auto">
              <a:xfrm>
                <a:off x="1665" y="2668"/>
                <a:ext cx="984" cy="139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220" name="Picture 172"/>
              <p:cNvPicPr>
                <a:picLocks noChangeAspect="1" noChangeArrowheads="1"/>
              </p:cNvPicPr>
              <p:nvPr/>
            </p:nvPicPr>
            <p:blipFill>
              <a:blip r:embed="rId33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65" y="2669"/>
                <a:ext cx="985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42" name="Rectangle 173"/>
              <p:cNvSpPr>
                <a:spLocks noChangeArrowheads="1"/>
              </p:cNvSpPr>
              <p:nvPr/>
            </p:nvSpPr>
            <p:spPr bwMode="auto">
              <a:xfrm>
                <a:off x="1665" y="2668"/>
                <a:ext cx="984" cy="139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222" name="Picture 174"/>
              <p:cNvPicPr>
                <a:picLocks noChangeAspect="1" noChangeArrowheads="1"/>
              </p:cNvPicPr>
              <p:nvPr/>
            </p:nvPicPr>
            <p:blipFill>
              <a:blip r:embed="rId34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58" y="2654"/>
                <a:ext cx="985" cy="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44" name="Rectangle 175"/>
              <p:cNvSpPr>
                <a:spLocks noChangeArrowheads="1"/>
              </p:cNvSpPr>
              <p:nvPr/>
            </p:nvSpPr>
            <p:spPr bwMode="auto">
              <a:xfrm>
                <a:off x="1658" y="2654"/>
                <a:ext cx="985" cy="138"/>
              </a:xfrm>
              <a:prstGeom prst="rect">
                <a:avLst/>
              </a:prstGeom>
              <a:noFill/>
              <a:ln w="7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3134" name="Rectangle 177"/>
            <p:cNvSpPr>
              <a:spLocks noChangeArrowheads="1"/>
            </p:cNvSpPr>
            <p:nvPr/>
          </p:nvSpPr>
          <p:spPr bwMode="auto">
            <a:xfrm>
              <a:off x="1790" y="2684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35" name="Rectangle 178"/>
            <p:cNvSpPr>
              <a:spLocks noChangeArrowheads="1"/>
            </p:cNvSpPr>
            <p:nvPr/>
          </p:nvSpPr>
          <p:spPr bwMode="auto">
            <a:xfrm>
              <a:off x="1839" y="2684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36" name="Rectangle 179"/>
            <p:cNvSpPr>
              <a:spLocks noChangeArrowheads="1"/>
            </p:cNvSpPr>
            <p:nvPr/>
          </p:nvSpPr>
          <p:spPr bwMode="auto">
            <a:xfrm>
              <a:off x="1903" y="2684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37" name="Rectangle 180"/>
            <p:cNvSpPr>
              <a:spLocks noChangeArrowheads="1"/>
            </p:cNvSpPr>
            <p:nvPr/>
          </p:nvSpPr>
          <p:spPr bwMode="auto">
            <a:xfrm>
              <a:off x="1969" y="2684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38" name="Rectangle 181"/>
            <p:cNvSpPr>
              <a:spLocks noChangeArrowheads="1"/>
            </p:cNvSpPr>
            <p:nvPr/>
          </p:nvSpPr>
          <p:spPr bwMode="auto">
            <a:xfrm>
              <a:off x="2033" y="2684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39" name="Rectangle 182"/>
            <p:cNvSpPr>
              <a:spLocks noChangeArrowheads="1"/>
            </p:cNvSpPr>
            <p:nvPr/>
          </p:nvSpPr>
          <p:spPr bwMode="auto">
            <a:xfrm>
              <a:off x="2053" y="2684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40" name="Rectangle 183"/>
            <p:cNvSpPr>
              <a:spLocks noChangeArrowheads="1"/>
            </p:cNvSpPr>
            <p:nvPr/>
          </p:nvSpPr>
          <p:spPr bwMode="auto">
            <a:xfrm>
              <a:off x="2070" y="2684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42" name="Rectangle 185"/>
            <p:cNvSpPr>
              <a:spLocks noChangeArrowheads="1"/>
            </p:cNvSpPr>
            <p:nvPr/>
          </p:nvSpPr>
          <p:spPr bwMode="auto">
            <a:xfrm>
              <a:off x="2308" y="2684"/>
              <a:ext cx="56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0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43" name="Rectangle 186"/>
            <p:cNvSpPr>
              <a:spLocks noChangeArrowheads="1"/>
            </p:cNvSpPr>
            <p:nvPr/>
          </p:nvSpPr>
          <p:spPr bwMode="auto">
            <a:xfrm>
              <a:off x="2323" y="2684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tr-T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44" name="Rectangle 187"/>
            <p:cNvSpPr>
              <a:spLocks noChangeArrowheads="1"/>
            </p:cNvSpPr>
            <p:nvPr/>
          </p:nvSpPr>
          <p:spPr bwMode="auto">
            <a:xfrm>
              <a:off x="2512" y="2684"/>
              <a:ext cx="56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0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45" name="Line 188"/>
            <p:cNvSpPr>
              <a:spLocks noChangeShapeType="1"/>
            </p:cNvSpPr>
            <p:nvPr/>
          </p:nvSpPr>
          <p:spPr bwMode="auto">
            <a:xfrm>
              <a:off x="4160" y="1390"/>
              <a:ext cx="14" cy="1100"/>
            </a:xfrm>
            <a:prstGeom prst="line">
              <a:avLst/>
            </a:prstGeom>
            <a:noFill/>
            <a:ln w="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3146" name="Line 189"/>
            <p:cNvSpPr>
              <a:spLocks noChangeShapeType="1"/>
            </p:cNvSpPr>
            <p:nvPr/>
          </p:nvSpPr>
          <p:spPr bwMode="auto">
            <a:xfrm>
              <a:off x="3747" y="1708"/>
              <a:ext cx="812" cy="0"/>
            </a:xfrm>
            <a:prstGeom prst="line">
              <a:avLst/>
            </a:prstGeom>
            <a:noFill/>
            <a:ln w="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3147" name="Line 190"/>
            <p:cNvSpPr>
              <a:spLocks noChangeShapeType="1"/>
            </p:cNvSpPr>
            <p:nvPr/>
          </p:nvSpPr>
          <p:spPr bwMode="auto">
            <a:xfrm flipH="1">
              <a:off x="3968" y="2199"/>
              <a:ext cx="206" cy="0"/>
            </a:xfrm>
            <a:prstGeom prst="line">
              <a:avLst/>
            </a:prstGeom>
            <a:noFill/>
            <a:ln w="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3148" name="Line 191"/>
            <p:cNvSpPr>
              <a:spLocks noChangeShapeType="1"/>
            </p:cNvSpPr>
            <p:nvPr/>
          </p:nvSpPr>
          <p:spPr bwMode="auto">
            <a:xfrm>
              <a:off x="2053" y="2362"/>
              <a:ext cx="3686" cy="0"/>
            </a:xfrm>
            <a:prstGeom prst="line">
              <a:avLst/>
            </a:prstGeom>
            <a:noFill/>
            <a:ln w="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3149" name="Line 192"/>
            <p:cNvSpPr>
              <a:spLocks noChangeShapeType="1"/>
            </p:cNvSpPr>
            <p:nvPr/>
          </p:nvSpPr>
          <p:spPr bwMode="auto">
            <a:xfrm>
              <a:off x="2053" y="2362"/>
              <a:ext cx="0" cy="77"/>
            </a:xfrm>
            <a:prstGeom prst="line">
              <a:avLst/>
            </a:prstGeom>
            <a:noFill/>
            <a:ln w="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3150" name="Line 193"/>
            <p:cNvSpPr>
              <a:spLocks noChangeShapeType="1"/>
            </p:cNvSpPr>
            <p:nvPr/>
          </p:nvSpPr>
          <p:spPr bwMode="auto">
            <a:xfrm>
              <a:off x="5739" y="2362"/>
              <a:ext cx="0" cy="106"/>
            </a:xfrm>
            <a:prstGeom prst="line">
              <a:avLst/>
            </a:prstGeom>
            <a:noFill/>
            <a:ln w="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grpSp>
          <p:nvGrpSpPr>
            <p:cNvPr id="3151" name="Group 199"/>
            <p:cNvGrpSpPr>
              <a:grpSpLocks/>
            </p:cNvGrpSpPr>
            <p:nvPr/>
          </p:nvGrpSpPr>
          <p:grpSpPr bwMode="auto">
            <a:xfrm>
              <a:off x="3707" y="2654"/>
              <a:ext cx="896" cy="153"/>
              <a:chOff x="3707" y="2654"/>
              <a:chExt cx="896" cy="153"/>
            </a:xfrm>
          </p:grpSpPr>
          <p:sp>
            <p:nvSpPr>
              <p:cNvPr id="3166" name="Rectangle 194"/>
              <p:cNvSpPr>
                <a:spLocks noChangeArrowheads="1"/>
              </p:cNvSpPr>
              <p:nvPr/>
            </p:nvSpPr>
            <p:spPr bwMode="auto">
              <a:xfrm>
                <a:off x="3713" y="2668"/>
                <a:ext cx="890" cy="139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243" name="Picture 195"/>
              <p:cNvPicPr>
                <a:picLocks noChangeAspect="1" noChangeArrowheads="1"/>
              </p:cNvPicPr>
              <p:nvPr/>
            </p:nvPicPr>
            <p:blipFill>
              <a:blip r:embed="rId35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14" y="2669"/>
                <a:ext cx="889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167" name="Rectangle 196"/>
              <p:cNvSpPr>
                <a:spLocks noChangeArrowheads="1"/>
              </p:cNvSpPr>
              <p:nvPr/>
            </p:nvSpPr>
            <p:spPr bwMode="auto">
              <a:xfrm>
                <a:off x="3713" y="2668"/>
                <a:ext cx="890" cy="139"/>
              </a:xfrm>
              <a:prstGeom prst="rect">
                <a:avLst/>
              </a:prstGeom>
              <a:solidFill>
                <a:srgbClr val="7F7F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pic>
            <p:nvPicPr>
              <p:cNvPr id="2245" name="Picture 197"/>
              <p:cNvPicPr>
                <a:picLocks noChangeAspect="1" noChangeArrowheads="1"/>
              </p:cNvPicPr>
              <p:nvPr/>
            </p:nvPicPr>
            <p:blipFill>
              <a:blip r:embed="rId3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07" y="2654"/>
                <a:ext cx="889" cy="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40" name="Rectangle 198"/>
              <p:cNvSpPr>
                <a:spLocks noChangeArrowheads="1"/>
              </p:cNvSpPr>
              <p:nvPr/>
            </p:nvSpPr>
            <p:spPr bwMode="auto">
              <a:xfrm>
                <a:off x="3708" y="2654"/>
                <a:ext cx="889" cy="138"/>
              </a:xfrm>
              <a:prstGeom prst="rect">
                <a:avLst/>
              </a:prstGeom>
              <a:noFill/>
              <a:ln w="7" cap="rnd">
                <a:solidFill>
                  <a:srgbClr val="666666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3152" name="Rectangle 200"/>
            <p:cNvSpPr>
              <a:spLocks noChangeArrowheads="1"/>
            </p:cNvSpPr>
            <p:nvPr/>
          </p:nvSpPr>
          <p:spPr bwMode="auto">
            <a:xfrm>
              <a:off x="3981" y="2684"/>
              <a:ext cx="196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0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Mine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53" name="Rectangle 201"/>
            <p:cNvSpPr>
              <a:spLocks noChangeArrowheads="1"/>
            </p:cNvSpPr>
            <p:nvPr/>
          </p:nvSpPr>
          <p:spPr bwMode="auto">
            <a:xfrm>
              <a:off x="4138" y="2684"/>
              <a:ext cx="56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0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54" name="Rectangle 202"/>
            <p:cNvSpPr>
              <a:spLocks noChangeArrowheads="1"/>
            </p:cNvSpPr>
            <p:nvPr/>
          </p:nvSpPr>
          <p:spPr bwMode="auto">
            <a:xfrm>
              <a:off x="4155" y="2684"/>
              <a:ext cx="208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0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KARA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55" name="Rectangle 203"/>
            <p:cNvSpPr>
              <a:spLocks noChangeArrowheads="1"/>
            </p:cNvSpPr>
            <p:nvPr/>
          </p:nvSpPr>
          <p:spPr bwMode="auto">
            <a:xfrm>
              <a:off x="4323" y="2684"/>
              <a:ext cx="56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tr-TR" sz="10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56" name="Line 204"/>
            <p:cNvSpPr>
              <a:spLocks noChangeShapeType="1"/>
            </p:cNvSpPr>
            <p:nvPr/>
          </p:nvSpPr>
          <p:spPr bwMode="auto">
            <a:xfrm>
              <a:off x="4174" y="2811"/>
              <a:ext cx="0" cy="81"/>
            </a:xfrm>
            <a:prstGeom prst="line">
              <a:avLst/>
            </a:prstGeom>
            <a:noFill/>
            <a:ln w="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3157" name="Line 205"/>
            <p:cNvSpPr>
              <a:spLocks noChangeShapeType="1"/>
            </p:cNvSpPr>
            <p:nvPr/>
          </p:nvSpPr>
          <p:spPr bwMode="auto">
            <a:xfrm flipH="1">
              <a:off x="2247" y="2892"/>
              <a:ext cx="1913" cy="0"/>
            </a:xfrm>
            <a:prstGeom prst="line">
              <a:avLst/>
            </a:prstGeom>
            <a:noFill/>
            <a:ln w="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3158" name="Line 206"/>
            <p:cNvSpPr>
              <a:spLocks noChangeShapeType="1"/>
            </p:cNvSpPr>
            <p:nvPr/>
          </p:nvSpPr>
          <p:spPr bwMode="auto">
            <a:xfrm>
              <a:off x="4160" y="2892"/>
              <a:ext cx="1733" cy="0"/>
            </a:xfrm>
            <a:prstGeom prst="line">
              <a:avLst/>
            </a:prstGeom>
            <a:noFill/>
            <a:ln w="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3159" name="Line 207"/>
            <p:cNvSpPr>
              <a:spLocks noChangeShapeType="1"/>
            </p:cNvSpPr>
            <p:nvPr/>
          </p:nvSpPr>
          <p:spPr bwMode="auto">
            <a:xfrm>
              <a:off x="2247" y="2892"/>
              <a:ext cx="0" cy="119"/>
            </a:xfrm>
            <a:prstGeom prst="line">
              <a:avLst/>
            </a:prstGeom>
            <a:noFill/>
            <a:ln w="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3160" name="Line 208"/>
            <p:cNvSpPr>
              <a:spLocks noChangeShapeType="1"/>
            </p:cNvSpPr>
            <p:nvPr/>
          </p:nvSpPr>
          <p:spPr bwMode="auto">
            <a:xfrm>
              <a:off x="5893" y="2892"/>
              <a:ext cx="0" cy="119"/>
            </a:xfrm>
            <a:prstGeom prst="line">
              <a:avLst/>
            </a:prstGeom>
            <a:noFill/>
            <a:ln w="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3161" name="Line 209"/>
            <p:cNvSpPr>
              <a:spLocks noChangeShapeType="1"/>
            </p:cNvSpPr>
            <p:nvPr/>
          </p:nvSpPr>
          <p:spPr bwMode="auto">
            <a:xfrm>
              <a:off x="4770" y="2892"/>
              <a:ext cx="0" cy="119"/>
            </a:xfrm>
            <a:prstGeom prst="line">
              <a:avLst/>
            </a:prstGeom>
            <a:noFill/>
            <a:ln w="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3162" name="Line 210"/>
            <p:cNvSpPr>
              <a:spLocks noChangeShapeType="1"/>
            </p:cNvSpPr>
            <p:nvPr/>
          </p:nvSpPr>
          <p:spPr bwMode="auto">
            <a:xfrm>
              <a:off x="3603" y="2892"/>
              <a:ext cx="0" cy="119"/>
            </a:xfrm>
            <a:prstGeom prst="line">
              <a:avLst/>
            </a:prstGeom>
            <a:noFill/>
            <a:ln w="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3163" name="Line 211"/>
            <p:cNvSpPr>
              <a:spLocks noChangeShapeType="1"/>
            </p:cNvSpPr>
            <p:nvPr/>
          </p:nvSpPr>
          <p:spPr bwMode="auto">
            <a:xfrm>
              <a:off x="5893" y="3245"/>
              <a:ext cx="0" cy="78"/>
            </a:xfrm>
            <a:prstGeom prst="line">
              <a:avLst/>
            </a:prstGeom>
            <a:noFill/>
            <a:ln w="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3164" name="Line 212"/>
            <p:cNvSpPr>
              <a:spLocks noChangeShapeType="1"/>
            </p:cNvSpPr>
            <p:nvPr/>
          </p:nvSpPr>
          <p:spPr bwMode="auto">
            <a:xfrm>
              <a:off x="5893" y="3860"/>
              <a:ext cx="0" cy="79"/>
            </a:xfrm>
            <a:prstGeom prst="line">
              <a:avLst/>
            </a:prstGeom>
            <a:noFill/>
            <a:ln w="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3165" name="Line 213"/>
            <p:cNvSpPr>
              <a:spLocks noChangeShapeType="1"/>
            </p:cNvSpPr>
            <p:nvPr/>
          </p:nvSpPr>
          <p:spPr bwMode="auto">
            <a:xfrm>
              <a:off x="5893" y="3579"/>
              <a:ext cx="0" cy="78"/>
            </a:xfrm>
            <a:prstGeom prst="line">
              <a:avLst/>
            </a:prstGeom>
            <a:noFill/>
            <a:ln w="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</p:spTree>
    <p:extLst>
      <p:ext uri="{BB962C8B-B14F-4D97-AF65-F5344CB8AC3E}">
        <p14:creationId xmlns:p14="http://schemas.microsoft.com/office/powerpoint/2010/main" xmlns="" val="148528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937833" y="596815"/>
            <a:ext cx="8911687" cy="672427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solidFill>
                  <a:schemeClr val="tx1"/>
                </a:solidFill>
              </a:rPr>
              <a:t>NİĞDE ZÜBEYDE HANIM SAĞLIK HİZMETLERİ MESLEK YÜKSEKOKULU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-1" y="774676"/>
            <a:ext cx="15483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bg1"/>
                </a:solidFill>
              </a:rPr>
              <a:t>BÖLÜMLER</a:t>
            </a:r>
            <a:endParaRPr lang="tr-TR" sz="1600" b="1" dirty="0">
              <a:solidFill>
                <a:schemeClr val="bg1"/>
              </a:solidFill>
            </a:endParaRPr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93957453"/>
              </p:ext>
            </p:extLst>
          </p:nvPr>
        </p:nvGraphicFramePr>
        <p:xfrm>
          <a:off x="1828799" y="1824430"/>
          <a:ext cx="9020721" cy="34181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3580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42502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5989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0726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BÖLÜMLER</a:t>
                      </a:r>
                      <a:endParaRPr lang="tr-TR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PROGRAMLAR</a:t>
                      </a:r>
                      <a:endParaRPr lang="tr-TR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ÖĞRENCİ KABULÜ</a:t>
                      </a:r>
                      <a:endParaRPr lang="tr-TR" sz="2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18504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TIBBİ HİZMETLER VE TEKNİKLER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TIBBİ DOKÜMANTASYON VE SEKRETERLİK</a:t>
                      </a:r>
                      <a:endParaRPr lang="tr-TR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</a:rPr>
                        <a:t>1998-1999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96861"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İLK VE ACİL YARDIM</a:t>
                      </a:r>
                      <a:endParaRPr lang="tr-TR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</a:rPr>
                        <a:t>2016-2017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3329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ÇOCUK BAKIMI VE GENÇLİK HİZMETLERİ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ÇOCUK GELİŞİMİ</a:t>
                      </a:r>
                      <a:endParaRPr lang="tr-TR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2010-2011</a:t>
                      </a:r>
                      <a:endParaRPr lang="tr-TR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968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SAĞLIK BAKIM HİZMETLERİ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YAŞLI BAKIMI</a:t>
                      </a:r>
                      <a:endParaRPr lang="tr-TR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  <a:latin typeface="Century Gothic" pitchFamily="34" charset="0"/>
                          <a:ea typeface="Calibri"/>
                          <a:cs typeface="Times New Roman"/>
                        </a:rPr>
                        <a:t>2012-2013</a:t>
                      </a:r>
                      <a:endParaRPr lang="tr-TR" sz="1800" dirty="0">
                        <a:effectLst/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0171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-1" y="774676"/>
            <a:ext cx="19233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chemeClr val="bg1"/>
                </a:solidFill>
              </a:rPr>
              <a:t>PROGRAM TÜRÜ</a:t>
            </a:r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75793630"/>
              </p:ext>
            </p:extLst>
          </p:nvPr>
        </p:nvGraphicFramePr>
        <p:xfrm>
          <a:off x="1418917" y="1800218"/>
          <a:ext cx="9907451" cy="33813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07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07182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3053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83435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9299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BÖLÜMLER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PROGRAMLAR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Normal</a:t>
                      </a:r>
                      <a:r>
                        <a:rPr lang="tr-TR" sz="2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Öğretim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İkinci</a:t>
                      </a:r>
                      <a:r>
                        <a:rPr lang="tr-TR" sz="2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Öğretim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97458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TIBBİ HİZMETLER VE TEKNİKLER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TIBBİ DOKÜMANTASYON VE SEKRETERLİK</a:t>
                      </a:r>
                      <a:endParaRPr lang="tr-TR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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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28248"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İLK VE ACİL YARDIM</a:t>
                      </a:r>
                      <a:endParaRPr lang="tr-TR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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974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ÇOCUK BAKIMI VE GENÇLİK HİZMETLERİ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ÇOCUK GELİŞİMİ</a:t>
                      </a:r>
                      <a:endParaRPr lang="tr-TR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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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282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SAĞLIK BAKIM HİZMETLERİ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YAŞLI BAKIMI</a:t>
                      </a:r>
                      <a:endParaRPr lang="tr-TR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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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Unvan 1"/>
          <p:cNvSpPr>
            <a:spLocks noGrp="1"/>
          </p:cNvSpPr>
          <p:nvPr>
            <p:ph type="title"/>
          </p:nvPr>
        </p:nvSpPr>
        <p:spPr>
          <a:xfrm>
            <a:off x="1937833" y="596815"/>
            <a:ext cx="8911687" cy="686075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PROGRAM TÜRLERİ</a:t>
            </a:r>
            <a:endParaRPr lang="tr-T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666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-1" y="774676"/>
            <a:ext cx="15483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bg1"/>
                </a:solidFill>
              </a:rPr>
              <a:t>DİL</a:t>
            </a:r>
            <a:endParaRPr lang="tr-TR" sz="1600" b="1" dirty="0">
              <a:solidFill>
                <a:schemeClr val="bg1"/>
              </a:solidFill>
            </a:endParaRPr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69637818"/>
              </p:ext>
            </p:extLst>
          </p:nvPr>
        </p:nvGraphicFramePr>
        <p:xfrm>
          <a:off x="2511552" y="1962910"/>
          <a:ext cx="7949183" cy="30236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0646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4271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1868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BÖLÜMLER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TÜRKÇE</a:t>
                      </a:r>
                      <a:endParaRPr lang="tr-T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495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TIBBİ HİZMETLER VE TEKNİKLER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</a:t>
                      </a:r>
                      <a:endParaRPr lang="tr-TR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878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ÇOCUK BAKIMI VE GENÇLİK HİZMETLERİ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</a:t>
                      </a:r>
                      <a:endParaRPr lang="tr-TR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9930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SAĞLIK BAKIM HİZMETLERİ</a:t>
                      </a:r>
                      <a:endParaRPr lang="tr-T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effectLst/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</a:t>
                      </a:r>
                      <a:endParaRPr lang="tr-TR" sz="2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Unvan 1"/>
          <p:cNvSpPr>
            <a:spLocks noGrp="1"/>
          </p:cNvSpPr>
          <p:nvPr>
            <p:ph type="title"/>
          </p:nvPr>
        </p:nvSpPr>
        <p:spPr>
          <a:xfrm>
            <a:off x="1823318" y="654187"/>
            <a:ext cx="9266979" cy="918086"/>
          </a:xfrm>
        </p:spPr>
        <p:txBody>
          <a:bodyPr>
            <a:normAutofit/>
          </a:bodyPr>
          <a:lstStyle/>
          <a:p>
            <a:pPr algn="ctr"/>
            <a:r>
              <a:rPr lang="tr-TR" b="1" dirty="0" smtClean="0">
                <a:solidFill>
                  <a:schemeClr val="tx1"/>
                </a:solidFill>
              </a:rPr>
              <a:t>EĞİTİM DİLİ</a:t>
            </a:r>
            <a:endParaRPr lang="tr-T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734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Mor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Duma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1614</TotalTime>
  <Words>508</Words>
  <Application>Microsoft Office PowerPoint</Application>
  <PresentationFormat>Özel</PresentationFormat>
  <Paragraphs>198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Duman</vt:lpstr>
      <vt:lpstr> NİĞDE ZÜBEYDE HANIM  SAĞLIK HİZMETLERİ MESLEK YÜKSEKOKULUNA  HOŞGELDİNİZ   </vt:lpstr>
      <vt:lpstr>SUNUM ÖZETİ</vt:lpstr>
      <vt:lpstr>MİSYON </vt:lpstr>
      <vt:lpstr>VİZYON</vt:lpstr>
      <vt:lpstr>NİĞDE ZÜBEYDE HANIM SAĞLIK HİZMETLERİ MESLEK YÜKSEKOKULU   AKADEMİK YAPI</vt:lpstr>
      <vt:lpstr>İDARİ YAPI</vt:lpstr>
      <vt:lpstr>NİĞDE ZÜBEYDE HANIM SAĞLIK HİZMETLERİ MESLEK YÜKSEKOKULU</vt:lpstr>
      <vt:lpstr>PROGRAM TÜRLERİ</vt:lpstr>
      <vt:lpstr>EĞİTİM DİLİ</vt:lpstr>
      <vt:lpstr>Slayt 10</vt:lpstr>
      <vt:lpstr>SAYILAR (Ekim 2017 itibariyle)</vt:lpstr>
      <vt:lpstr>İKİLİ ANLAŞMALAR</vt:lpstr>
      <vt:lpstr> AKREDİTASYON   Akademik Değerlendirme, Kalite İyileştirme, Mesleki Tanınırlık</vt:lpstr>
      <vt:lpstr>   KAPALI ALANLAR</vt:lpstr>
      <vt:lpstr>Slayt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NİĞDE ÜNİVERSİTESİ MÜHENDİSLİK FAKÜLTESİ  2015-2016 EĞİTİM-ÖĞRETİM YILI  GÜZ YARIYILI AKADEMİK KURUL TOPLANTISI</dc:title>
  <dc:creator>insaat</dc:creator>
  <cp:lastModifiedBy>Win7</cp:lastModifiedBy>
  <cp:revision>193</cp:revision>
  <cp:lastPrinted>2016-11-29T11:13:53Z</cp:lastPrinted>
  <dcterms:created xsi:type="dcterms:W3CDTF">2015-11-09T07:53:01Z</dcterms:created>
  <dcterms:modified xsi:type="dcterms:W3CDTF">2017-11-08T07:13:38Z</dcterms:modified>
</cp:coreProperties>
</file>