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4" r:id="rId4"/>
    <p:sldId id="285" r:id="rId5"/>
    <p:sldId id="286" r:id="rId6"/>
    <p:sldId id="287" r:id="rId7"/>
    <p:sldId id="275" r:id="rId8"/>
    <p:sldId id="277" r:id="rId9"/>
    <p:sldId id="278" r:id="rId10"/>
    <p:sldId id="259" r:id="rId11"/>
    <p:sldId id="276" r:id="rId12"/>
    <p:sldId id="288" r:id="rId13"/>
    <p:sldId id="281" r:id="rId14"/>
    <p:sldId id="282" r:id="rId15"/>
    <p:sldId id="272" r:id="rId16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150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76A09-6BA6-408E-970F-0D99516E34B7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B07C-92B8-45E8-AAA7-ACCF23863B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56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02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39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567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3329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16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183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94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50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5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5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46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5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3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A3E1-D2BA-4DF1-A5ED-B317A6832FF1}" type="datetimeFigureOut">
              <a:rPr lang="tr-TR" smtClean="0"/>
              <a:pPr/>
              <a:t>06.07.2018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44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emf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emf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emf"/><Relationship Id="rId25" Type="http://schemas.openxmlformats.org/officeDocument/2006/relationships/image" Target="../media/image27.emf"/><Relationship Id="rId33" Type="http://schemas.openxmlformats.org/officeDocument/2006/relationships/image" Target="../media/image35.emf"/><Relationship Id="rId2" Type="http://schemas.openxmlformats.org/officeDocument/2006/relationships/image" Target="../media/image4.emf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emf"/><Relationship Id="rId23" Type="http://schemas.openxmlformats.org/officeDocument/2006/relationships/image" Target="../media/image25.emf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emf"/><Relationship Id="rId31" Type="http://schemas.openxmlformats.org/officeDocument/2006/relationships/image" Target="../media/image33.emf"/><Relationship Id="rId4" Type="http://schemas.openxmlformats.org/officeDocument/2006/relationships/image" Target="../media/image6.emf"/><Relationship Id="rId9" Type="http://schemas.openxmlformats.org/officeDocument/2006/relationships/image" Target="../media/image11.emf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emf"/><Relationship Id="rId30" Type="http://schemas.openxmlformats.org/officeDocument/2006/relationships/image" Target="../media/image32.png"/><Relationship Id="rId35" Type="http://schemas.openxmlformats.org/officeDocument/2006/relationships/image" Target="../media/image3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30717" y="902207"/>
            <a:ext cx="9590595" cy="4005193"/>
          </a:xfrm>
        </p:spPr>
        <p:txBody>
          <a:bodyPr>
            <a:normAutofit fontScale="90000"/>
          </a:bodyPr>
          <a:lstStyle/>
          <a:p>
            <a:pPr algn="ctr">
              <a:spcBef>
                <a:spcPct val="75000"/>
              </a:spcBef>
              <a:defRPr/>
            </a:pPr>
            <a: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NİĞDE ZÜBEYDE HANIM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SAĞLIK HİZMETLERİ MESLEK YÜKSEKOKULUNA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30717" y="4907401"/>
            <a:ext cx="8915399" cy="1444995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MÜDÜR VEKİLİ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tr-TR" sz="28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Üyesi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Mehmet Furkan ŞENER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4317603"/>
            <a:ext cx="154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SAĞLIK HİZMETLERİ M.Y.O.</a:t>
            </a:r>
            <a:endParaRPr lang="tr-TR" sz="1600" b="1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3025" y="-7820025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9" y="169333"/>
            <a:ext cx="2565371" cy="235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4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9728" y="799529"/>
            <a:ext cx="1639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KABUL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2115403" y="409904"/>
            <a:ext cx="8915400" cy="6222124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r-TR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ÖĞRENCİ </a:t>
            </a:r>
            <a:r>
              <a:rPr lang="tr-T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</a:p>
          <a:p>
            <a:pPr marL="0" indent="0">
              <a:spcBef>
                <a:spcPct val="0"/>
              </a:spcBef>
              <a:buNone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Seçme ve Yerleştirme Merkezi (ÖSYM)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tarafından yapılan Yükseköğretime Geçiş Sınavı (YGS) ile öğrenci kabulü,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Eşdeğer Diploma Programlarından Yatay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Geçiş ile öğrenci kabulü,</a:t>
            </a: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 Madde 1</a:t>
            </a: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Başarı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Puanı</a:t>
            </a:r>
          </a:p>
          <a:p>
            <a:pPr marL="342900" lvl="1" indent="-342900" algn="just">
              <a:spcBef>
                <a:spcPct val="0"/>
              </a:spcBef>
              <a:buFontTx/>
              <a:buChar char="-"/>
            </a:pPr>
            <a:endParaRPr lang="tr-TR" sz="18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tarafından  merkezi sistemle yapılan </a:t>
            </a:r>
            <a:r>
              <a:rPr lang="tr-TR" b="1" dirty="0" smtClean="0">
                <a:solidFill>
                  <a:schemeClr val="tx1"/>
                </a:solidFill>
              </a:rPr>
              <a:t>Mesleki </a:t>
            </a:r>
            <a:r>
              <a:rPr lang="tr-TR" b="1" dirty="0">
                <a:solidFill>
                  <a:schemeClr val="tx1"/>
                </a:solidFill>
              </a:rPr>
              <a:t>ve Teknik Ortaöğretim Kurumlarından Meslek Yüksekokulları ile Açık Öğretim Ön Lisans Programlarına Sınavsız </a:t>
            </a:r>
            <a:r>
              <a:rPr lang="tr-TR" b="1" dirty="0" smtClean="0">
                <a:solidFill>
                  <a:schemeClr val="tx1"/>
                </a:solidFill>
              </a:rPr>
              <a:t>Geçiş ile öğrenci kabulü,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Üniversitemiz Ön Lisans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Lisans Düzeyinde Yurt Dışından Öğrenci Kabul Yönergesi’ne göre öğrenci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(ÖSYM) tarafından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boş kontenjanlara yapılan ek yerleştirme ile öğrenci kabulü, 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yapılmaktadır.</a:t>
            </a: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14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SAYILAR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477123"/>
              </p:ext>
            </p:extLst>
          </p:nvPr>
        </p:nvGraphicFramePr>
        <p:xfrm>
          <a:off x="1828799" y="1896480"/>
          <a:ext cx="8802806" cy="2473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969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SAYILAR (Ekim 2017 itibariyle)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0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ANLAŞMALAR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52792"/>
              </p:ext>
            </p:extLst>
          </p:nvPr>
        </p:nvGraphicFramePr>
        <p:xfrm>
          <a:off x="2579423" y="2606723"/>
          <a:ext cx="8149537" cy="276904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4409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8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6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PROGRAM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Bölge</a:t>
                      </a:r>
                      <a:r>
                        <a:rPr lang="tr-TR" sz="20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Ülke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FARABI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TÜRKİYE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MEVLANA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</a:rPr>
                        <a:t>DÜNYA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3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76518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İKİLİ ANLAŞMALAR</a:t>
            </a: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548384" y="1399810"/>
            <a:ext cx="9656428" cy="9612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İkili anlaşmalar çerçevesinde personel ve öğrenci değişim programları</a:t>
            </a:r>
          </a:p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(FARABI, MEVLANA)</a:t>
            </a:r>
            <a:endParaRPr lang="tr-TR" sz="2200" b="1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tr-T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95538" y="788324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AKREDİTASYON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69996"/>
              </p:ext>
            </p:extLst>
          </p:nvPr>
        </p:nvGraphicFramePr>
        <p:xfrm>
          <a:off x="2742726" y="2167563"/>
          <a:ext cx="7233316" cy="1599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6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76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8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BOLOGNA SÜRECİ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Tüm bölümler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Avrupa Kredi Transfer Sistemi (AKTS) Etiketi,</a:t>
                      </a:r>
                      <a:r>
                        <a:rPr lang="tr-T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Eki Etiketi 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AKREDİTASYON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</a:rPr>
              <a:t>Akademik Değerlendirme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>
                <a:solidFill>
                  <a:schemeClr val="tx1"/>
                </a:solidFill>
              </a:rPr>
              <a:t>K</a:t>
            </a:r>
            <a:r>
              <a:rPr lang="tr-TR" sz="2400" b="1" dirty="0" smtClean="0">
                <a:solidFill>
                  <a:schemeClr val="tx1"/>
                </a:solidFill>
              </a:rPr>
              <a:t>alite İyileştirme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 smtClean="0">
                <a:solidFill>
                  <a:schemeClr val="tx1"/>
                </a:solidFill>
              </a:rPr>
              <a:t>M</a:t>
            </a:r>
            <a:r>
              <a:rPr lang="tr-TR" sz="2200" b="1" dirty="0" smtClean="0">
                <a:solidFill>
                  <a:schemeClr val="tx1"/>
                </a:solidFill>
              </a:rPr>
              <a:t>esleki Tanınırlık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73275" y="784168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FİZİKİ ALTYAPI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tr-TR" b="1" dirty="0" smtClean="0">
                <a:solidFill>
                  <a:schemeClr val="tx1"/>
                </a:solidFill>
              </a:rPr>
              <a:t>KAPALI ALANLAR</a:t>
            </a:r>
            <a:endParaRPr lang="en-US" sz="22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02870"/>
              </p:ext>
            </p:extLst>
          </p:nvPr>
        </p:nvGraphicFramePr>
        <p:xfrm>
          <a:off x="1720533" y="1478280"/>
          <a:ext cx="8802806" cy="1212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7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5184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363972"/>
              </p:ext>
            </p:extLst>
          </p:nvPr>
        </p:nvGraphicFramePr>
        <p:xfrm>
          <a:off x="1747335" y="3095297"/>
          <a:ext cx="8802806" cy="364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DERSLİKLER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LABORATUVARI*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ANATOMİ LABORATUVARI*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DRAMA SINIFI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TEKNİK SINIF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041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Niğde Zübeyde Hanım Sağlık Yüksekokulu ile ortak kullanılmaktadır.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b="1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747335" y="2677464"/>
            <a:ext cx="8894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Niğde Zübeyde Hanım Sağlık Yüksekokulu ile birlikte</a:t>
            </a: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784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083" y="1923392"/>
            <a:ext cx="10012143" cy="3237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5400" dirty="0" smtClean="0"/>
          </a:p>
          <a:p>
            <a:pPr marL="0" indent="0" algn="ctr">
              <a:buNone/>
            </a:pPr>
            <a:r>
              <a:rPr lang="tr-TR" sz="5400" b="1" dirty="0" smtClean="0"/>
              <a:t>TEŞEKKÜRLER</a:t>
            </a:r>
          </a:p>
          <a:p>
            <a:pPr marL="0" indent="0" algn="ctr">
              <a:buNone/>
            </a:pPr>
            <a:endParaRPr lang="tr-TR" sz="54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1" y="733953"/>
            <a:ext cx="173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</a:rPr>
              <a:t>SAĞLIK HİZMETLERİ M.Y.O.</a:t>
            </a:r>
            <a:endParaRPr lang="tr-T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SUNUM ÖZETİ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4141" y="1722119"/>
            <a:ext cx="9776202" cy="3917731"/>
          </a:xfrm>
        </p:spPr>
        <p:txBody>
          <a:bodyPr>
            <a:noAutofit/>
          </a:bodyPr>
          <a:lstStyle/>
          <a:p>
            <a:r>
              <a:rPr lang="tr-TR" b="1" dirty="0" smtClean="0"/>
              <a:t>MİSYON</a:t>
            </a:r>
          </a:p>
          <a:p>
            <a:r>
              <a:rPr lang="tr-TR" b="1" dirty="0" smtClean="0"/>
              <a:t>VİZYON</a:t>
            </a:r>
          </a:p>
          <a:p>
            <a:r>
              <a:rPr lang="tr-TR" b="1" dirty="0" smtClean="0"/>
              <a:t>AKADEMİK YAPI</a:t>
            </a:r>
          </a:p>
          <a:p>
            <a:r>
              <a:rPr lang="tr-TR" b="1" dirty="0" smtClean="0"/>
              <a:t>İDARİ YAPI</a:t>
            </a:r>
          </a:p>
          <a:p>
            <a:r>
              <a:rPr lang="tr-TR" b="1" dirty="0" smtClean="0"/>
              <a:t>BÖLÜMLER</a:t>
            </a:r>
            <a:endParaRPr lang="tr-TR" b="1" dirty="0"/>
          </a:p>
          <a:p>
            <a:r>
              <a:rPr lang="tr-TR" b="1" dirty="0" smtClean="0"/>
              <a:t>PROGRAM TÜRLERİ</a:t>
            </a:r>
            <a:endParaRPr lang="en-GB" b="1" dirty="0" smtClean="0"/>
          </a:p>
          <a:p>
            <a:r>
              <a:rPr lang="tr-TR" b="1" dirty="0" smtClean="0"/>
              <a:t>EĞİTİM DİLİ</a:t>
            </a:r>
            <a:endParaRPr lang="en-GB" b="1" dirty="0" smtClean="0"/>
          </a:p>
          <a:p>
            <a:r>
              <a:rPr lang="tr-TR" b="1" dirty="0" smtClean="0"/>
              <a:t>ÖĞRENCİ KABULÜ</a:t>
            </a:r>
            <a:endParaRPr lang="en-GB" b="1" dirty="0" smtClean="0"/>
          </a:p>
          <a:p>
            <a:r>
              <a:rPr lang="tr-TR" b="1" dirty="0" smtClean="0"/>
              <a:t>SAYILAR</a:t>
            </a:r>
            <a:endParaRPr lang="en-GB" b="1" dirty="0" smtClean="0"/>
          </a:p>
          <a:p>
            <a:r>
              <a:rPr lang="tr-TR" b="1" dirty="0" smtClean="0"/>
              <a:t>İKİLİ ANLAŞMALAR</a:t>
            </a:r>
            <a:endParaRPr lang="en-GB" b="1" dirty="0" smtClean="0"/>
          </a:p>
          <a:p>
            <a:r>
              <a:rPr lang="tr-TR" b="1" dirty="0" smtClean="0"/>
              <a:t>AKREDİTASYON</a:t>
            </a:r>
          </a:p>
          <a:p>
            <a:r>
              <a:rPr lang="tr-TR" b="1" dirty="0" smtClean="0"/>
              <a:t>FİZİKİ ALTYAPI</a:t>
            </a:r>
            <a:endParaRPr lang="en-GB" b="1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ÖZET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chemeClr val="tx1"/>
                </a:solidFill>
              </a:rPr>
              <a:t>MİSYON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sektörünün ihtiyaçlarını karşılamak amacıyla çağın gereksinimlerine uygun eğitim ortamları oluşturarak nitelikli, paylaşımcı, yenilikçi, ilkeli, üst düzey mesleki beceriye ve etik değerlere sahip ara eleman yetiştirmektir</a:t>
            </a:r>
            <a:r>
              <a:rPr lang="it-IT" sz="2800" b="1" dirty="0" smtClean="0"/>
              <a:t>.</a:t>
            </a:r>
            <a:endParaRPr lang="tr-TR" sz="2800" b="1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1331640" y="849876"/>
            <a:ext cx="699512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MİSYON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>
                <a:solidFill>
                  <a:schemeClr val="tx1"/>
                </a:solidFill>
              </a:rPr>
              <a:t>VİZYON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45792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sektörleri tarafından; bilgi, beceri, mesleki sorumluluk ve yeterlilik yönünden, diğer meslek yüksekokulu mezunlarına göre öncelikli tercih edilen mesleki elemanları yetiştiren, saygın bir meslek yüksekokulu </a:t>
            </a:r>
            <a:r>
              <a:rPr lang="it-IT" sz="2800" b="1" dirty="0" smtClean="0"/>
              <a:t>olmaktır</a:t>
            </a:r>
            <a:r>
              <a:rPr lang="tr-TR" sz="2800" b="1" dirty="0"/>
              <a:t>.</a:t>
            </a:r>
          </a:p>
        </p:txBody>
      </p:sp>
      <p:sp>
        <p:nvSpPr>
          <p:cNvPr id="4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VİZYON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77" y="624110"/>
            <a:ext cx="100689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 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AKADEMİK YAPI</a:t>
            </a:r>
            <a:endParaRPr lang="tr-TR" dirty="0"/>
          </a:p>
        </p:txBody>
      </p:sp>
      <p:sp>
        <p:nvSpPr>
          <p:cNvPr id="4" name="Metin kutusu 4"/>
          <p:cNvSpPr txBox="1"/>
          <p:nvPr/>
        </p:nvSpPr>
        <p:spPr>
          <a:xfrm>
            <a:off x="-1" y="798122"/>
            <a:ext cx="154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AKADEMİK YAPI</a:t>
            </a:r>
            <a:endParaRPr lang="tr-TR" sz="1400" b="1" dirty="0">
              <a:solidFill>
                <a:schemeClr val="bg1"/>
              </a:solidFill>
            </a:endParaRPr>
          </a:p>
        </p:txBody>
      </p:sp>
      <p:pic>
        <p:nvPicPr>
          <p:cNvPr id="2239" name="Picture 1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00" y="1734761"/>
            <a:ext cx="9351264" cy="448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Düz Bağlayıcı 6"/>
          <p:cNvCxnSpPr/>
          <p:nvPr/>
        </p:nvCxnSpPr>
        <p:spPr>
          <a:xfrm flipH="1" flipV="1">
            <a:off x="903111" y="5407378"/>
            <a:ext cx="1817511" cy="11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903111" y="5407378"/>
            <a:ext cx="0" cy="146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541867" y="5554133"/>
            <a:ext cx="1140177" cy="6637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OPTİSYENLİK</a:t>
            </a:r>
            <a:endParaRPr lang="tr-TR" sz="9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9505244" y="4504267"/>
            <a:ext cx="190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11412764" y="4504267"/>
            <a:ext cx="0" cy="282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/>
          <p:cNvSpPr/>
          <p:nvPr/>
        </p:nvSpPr>
        <p:spPr>
          <a:xfrm>
            <a:off x="10814756" y="4786489"/>
            <a:ext cx="1264355" cy="47413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TERAPİ VE REHABİLİTASYON</a:t>
            </a:r>
            <a:endParaRPr lang="tr-TR" sz="9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cxnSp>
        <p:nvCxnSpPr>
          <p:cNvPr id="18" name="Düz Bağlayıcı 17"/>
          <p:cNvCxnSpPr/>
          <p:nvPr/>
        </p:nvCxnSpPr>
        <p:spPr>
          <a:xfrm>
            <a:off x="11446933" y="5260622"/>
            <a:ext cx="0" cy="293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 18"/>
          <p:cNvSpPr/>
          <p:nvPr/>
        </p:nvSpPr>
        <p:spPr>
          <a:xfrm>
            <a:off x="10950222" y="5554133"/>
            <a:ext cx="993422" cy="4289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FİZYOTERAPİ</a:t>
            </a:r>
            <a:endParaRPr lang="tr-TR" sz="9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İDARİ </a:t>
            </a:r>
            <a:r>
              <a:rPr lang="tr-TR" b="1" dirty="0">
                <a:solidFill>
                  <a:schemeClr val="tx1"/>
                </a:solidFill>
              </a:rPr>
              <a:t>YAPI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İDARİ YAPI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511425" y="774700"/>
            <a:ext cx="7756525" cy="5910263"/>
            <a:chOff x="1582" y="488"/>
            <a:chExt cx="4886" cy="372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2" y="488"/>
              <a:ext cx="4886" cy="3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832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4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976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832" y="1051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832" y="1614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817" y="938"/>
              <a:ext cx="671" cy="318"/>
              <a:chOff x="3817" y="938"/>
              <a:chExt cx="671" cy="318"/>
            </a:xfrm>
          </p:grpSpPr>
          <p:sp>
            <p:nvSpPr>
              <p:cNvPr id="2136" name="Rectangle 10"/>
              <p:cNvSpPr>
                <a:spLocks noChangeArrowheads="1"/>
              </p:cNvSpPr>
              <p:nvPr/>
            </p:nvSpPr>
            <p:spPr bwMode="auto">
              <a:xfrm>
                <a:off x="3824" y="952"/>
                <a:ext cx="664" cy="3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59" name="Picture 1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4" y="953"/>
                <a:ext cx="66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8" name="Rectangle 12"/>
              <p:cNvSpPr>
                <a:spLocks noChangeArrowheads="1"/>
              </p:cNvSpPr>
              <p:nvPr/>
            </p:nvSpPr>
            <p:spPr bwMode="auto">
              <a:xfrm>
                <a:off x="3824" y="952"/>
                <a:ext cx="664" cy="3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61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7" y="938"/>
                <a:ext cx="66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40" name="Rectangle 14"/>
              <p:cNvSpPr>
                <a:spLocks noChangeArrowheads="1"/>
              </p:cNvSpPr>
              <p:nvPr/>
            </p:nvSpPr>
            <p:spPr bwMode="auto">
              <a:xfrm>
                <a:off x="3817" y="938"/>
                <a:ext cx="665" cy="303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3869" y="967"/>
              <a:ext cx="10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3899" y="967"/>
              <a:ext cx="54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346" y="967"/>
              <a:ext cx="10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24"/>
            <p:cNvGrpSpPr>
              <a:grpSpLocks/>
            </p:cNvGrpSpPr>
            <p:nvPr/>
          </p:nvGrpSpPr>
          <p:grpSpPr bwMode="auto">
            <a:xfrm>
              <a:off x="2935" y="1533"/>
              <a:ext cx="819" cy="331"/>
              <a:chOff x="2935" y="1533"/>
              <a:chExt cx="819" cy="331"/>
            </a:xfrm>
          </p:grpSpPr>
          <p:sp>
            <p:nvSpPr>
              <p:cNvPr id="2133" name="Rectangle 19"/>
              <p:cNvSpPr>
                <a:spLocks noChangeArrowheads="1"/>
              </p:cNvSpPr>
              <p:nvPr/>
            </p:nvSpPr>
            <p:spPr bwMode="auto">
              <a:xfrm>
                <a:off x="2941" y="1547"/>
                <a:ext cx="813" cy="31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68" name="Picture 2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42" y="1548"/>
                <a:ext cx="812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4" name="Rectangle 21"/>
              <p:cNvSpPr>
                <a:spLocks noChangeArrowheads="1"/>
              </p:cNvSpPr>
              <p:nvPr/>
            </p:nvSpPr>
            <p:spPr bwMode="auto">
              <a:xfrm>
                <a:off x="2941" y="1547"/>
                <a:ext cx="813" cy="31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70" name="Picture 2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5" y="1533"/>
                <a:ext cx="812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5" name="Rectangle 23"/>
              <p:cNvSpPr>
                <a:spLocks noChangeArrowheads="1"/>
              </p:cNvSpPr>
              <p:nvPr/>
            </p:nvSpPr>
            <p:spPr bwMode="auto">
              <a:xfrm>
                <a:off x="2935" y="1533"/>
                <a:ext cx="812" cy="31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6" name="Rectangle 25"/>
            <p:cNvSpPr>
              <a:spLocks noChangeArrowheads="1"/>
            </p:cNvSpPr>
            <p:nvPr/>
          </p:nvSpPr>
          <p:spPr bwMode="auto">
            <a:xfrm>
              <a:off x="3122" y="1563"/>
              <a:ext cx="5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26"/>
            <p:cNvSpPr>
              <a:spLocks noChangeArrowheads="1"/>
            </p:cNvSpPr>
            <p:nvPr/>
          </p:nvSpPr>
          <p:spPr bwMode="auto">
            <a:xfrm>
              <a:off x="3036" y="1670"/>
              <a:ext cx="65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YÖNETİM KURULU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27"/>
            <p:cNvSpPr>
              <a:spLocks noChangeArrowheads="1"/>
            </p:cNvSpPr>
            <p:nvPr/>
          </p:nvSpPr>
          <p:spPr bwMode="auto">
            <a:xfrm>
              <a:off x="3647" y="1670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2986" y="1777"/>
              <a:ext cx="5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" name="Group 34"/>
            <p:cNvGrpSpPr>
              <a:grpSpLocks/>
            </p:cNvGrpSpPr>
            <p:nvPr/>
          </p:nvGrpSpPr>
          <p:grpSpPr bwMode="auto">
            <a:xfrm>
              <a:off x="4559" y="1533"/>
              <a:ext cx="819" cy="304"/>
              <a:chOff x="4559" y="1533"/>
              <a:chExt cx="819" cy="304"/>
            </a:xfrm>
          </p:grpSpPr>
          <p:sp>
            <p:nvSpPr>
              <p:cNvPr id="2128" name="Rectangle 29"/>
              <p:cNvSpPr>
                <a:spLocks noChangeArrowheads="1"/>
              </p:cNvSpPr>
              <p:nvPr/>
            </p:nvSpPr>
            <p:spPr bwMode="auto">
              <a:xfrm>
                <a:off x="4565" y="1547"/>
                <a:ext cx="813" cy="29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78" name="Picture 3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6" y="1548"/>
                <a:ext cx="812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0" name="Rectangle 31"/>
              <p:cNvSpPr>
                <a:spLocks noChangeArrowheads="1"/>
              </p:cNvSpPr>
              <p:nvPr/>
            </p:nvSpPr>
            <p:spPr bwMode="auto">
              <a:xfrm>
                <a:off x="4565" y="1547"/>
                <a:ext cx="813" cy="29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80" name="Picture 3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59" y="1533"/>
                <a:ext cx="81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2" name="Rectangle 33"/>
              <p:cNvSpPr>
                <a:spLocks noChangeArrowheads="1"/>
              </p:cNvSpPr>
              <p:nvPr/>
            </p:nvSpPr>
            <p:spPr bwMode="auto">
              <a:xfrm>
                <a:off x="4559" y="1533"/>
                <a:ext cx="812" cy="289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21" name="Rectangle 35"/>
            <p:cNvSpPr>
              <a:spLocks noChangeArrowheads="1"/>
            </p:cNvSpPr>
            <p:nvPr/>
          </p:nvSpPr>
          <p:spPr bwMode="auto">
            <a:xfrm>
              <a:off x="4747" y="1563"/>
              <a:ext cx="5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4827" y="1670"/>
              <a:ext cx="32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KURULU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5104" y="1670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4611" y="1777"/>
              <a:ext cx="5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" name="Group 44"/>
            <p:cNvGrpSpPr>
              <a:grpSpLocks/>
            </p:cNvGrpSpPr>
            <p:nvPr/>
          </p:nvGrpSpPr>
          <p:grpSpPr bwMode="auto">
            <a:xfrm>
              <a:off x="3657" y="1241"/>
              <a:ext cx="1274" cy="149"/>
              <a:chOff x="3657" y="1241"/>
              <a:chExt cx="1274" cy="149"/>
            </a:xfrm>
          </p:grpSpPr>
          <p:pic>
            <p:nvPicPr>
              <p:cNvPr id="2090" name="Picture 4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7" y="1241"/>
                <a:ext cx="1274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7" name="Rectangle 43"/>
              <p:cNvSpPr>
                <a:spLocks noChangeArrowheads="1"/>
              </p:cNvSpPr>
              <p:nvPr/>
            </p:nvSpPr>
            <p:spPr bwMode="auto">
              <a:xfrm>
                <a:off x="3657" y="1241"/>
                <a:ext cx="1274" cy="149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28" name="Rectangle 47"/>
            <p:cNvSpPr>
              <a:spLocks noChangeArrowheads="1"/>
            </p:cNvSpPr>
            <p:nvPr/>
          </p:nvSpPr>
          <p:spPr bwMode="auto">
            <a:xfrm>
              <a:off x="3695" y="1272"/>
              <a:ext cx="126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Dr. </a:t>
              </a:r>
              <a:r>
                <a:rPr kumimoji="0" lang="tr-TR" sz="10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Öğr</a:t>
              </a:r>
              <a:r>
                <a:rPr kumimoji="0" lang="tr-TR" sz="1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 Üyesi </a:t>
              </a:r>
              <a:r>
                <a:rPr kumimoji="0" lang="tr-TR" sz="1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Mehmet Furkan ŞENER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48"/>
            <p:cNvSpPr>
              <a:spLocks noChangeArrowheads="1"/>
            </p:cNvSpPr>
            <p:nvPr/>
          </p:nvSpPr>
          <p:spPr bwMode="auto">
            <a:xfrm>
              <a:off x="3988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49"/>
            <p:cNvSpPr>
              <a:spLocks noChangeArrowheads="1"/>
            </p:cNvSpPr>
            <p:nvPr/>
          </p:nvSpPr>
          <p:spPr bwMode="auto">
            <a:xfrm>
              <a:off x="4013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" name="Rectangle 51"/>
            <p:cNvSpPr>
              <a:spLocks noChangeArrowheads="1"/>
            </p:cNvSpPr>
            <p:nvPr/>
          </p:nvSpPr>
          <p:spPr bwMode="auto">
            <a:xfrm>
              <a:off x="4241" y="1272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" name="Rectangle 52"/>
            <p:cNvSpPr>
              <a:spLocks noChangeArrowheads="1"/>
            </p:cNvSpPr>
            <p:nvPr/>
          </p:nvSpPr>
          <p:spPr bwMode="auto">
            <a:xfrm>
              <a:off x="4258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76" name="Group 59"/>
            <p:cNvGrpSpPr>
              <a:grpSpLocks/>
            </p:cNvGrpSpPr>
            <p:nvPr/>
          </p:nvGrpSpPr>
          <p:grpSpPr bwMode="auto">
            <a:xfrm>
              <a:off x="3179" y="2079"/>
              <a:ext cx="797" cy="235"/>
              <a:chOff x="3179" y="2079"/>
              <a:chExt cx="797" cy="235"/>
            </a:xfrm>
          </p:grpSpPr>
          <p:sp>
            <p:nvSpPr>
              <p:cNvPr id="2122" name="Rectangle 54"/>
              <p:cNvSpPr>
                <a:spLocks noChangeArrowheads="1"/>
              </p:cNvSpPr>
              <p:nvPr/>
            </p:nvSpPr>
            <p:spPr bwMode="auto">
              <a:xfrm>
                <a:off x="3187" y="2093"/>
                <a:ext cx="789" cy="22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03" name="Picture 55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7" y="2093"/>
                <a:ext cx="78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3" name="Rectangle 56"/>
              <p:cNvSpPr>
                <a:spLocks noChangeArrowheads="1"/>
              </p:cNvSpPr>
              <p:nvPr/>
            </p:nvSpPr>
            <p:spPr bwMode="auto">
              <a:xfrm>
                <a:off x="3187" y="2093"/>
                <a:ext cx="789" cy="22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05" name="Picture 5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9" y="2079"/>
                <a:ext cx="790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4" name="Rectangle 58"/>
              <p:cNvSpPr>
                <a:spLocks noChangeArrowheads="1"/>
              </p:cNvSpPr>
              <p:nvPr/>
            </p:nvSpPr>
            <p:spPr bwMode="auto">
              <a:xfrm>
                <a:off x="3180" y="2079"/>
                <a:ext cx="788" cy="221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77" name="Rectangle 60"/>
            <p:cNvSpPr>
              <a:spLocks noChangeArrowheads="1"/>
            </p:cNvSpPr>
            <p:nvPr/>
          </p:nvSpPr>
          <p:spPr bwMode="auto">
            <a:xfrm>
              <a:off x="3284" y="2110"/>
              <a:ext cx="64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KOMİSYONLAR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Rectangle 61"/>
            <p:cNvSpPr>
              <a:spLocks noChangeArrowheads="1"/>
            </p:cNvSpPr>
            <p:nvPr/>
          </p:nvSpPr>
          <p:spPr bwMode="auto">
            <a:xfrm>
              <a:off x="3864" y="2110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79" name="Group 67"/>
            <p:cNvGrpSpPr>
              <a:grpSpLocks/>
            </p:cNvGrpSpPr>
            <p:nvPr/>
          </p:nvGrpSpPr>
          <p:grpSpPr bwMode="auto">
            <a:xfrm>
              <a:off x="1582" y="2467"/>
              <a:ext cx="1169" cy="202"/>
              <a:chOff x="1582" y="2467"/>
              <a:chExt cx="1169" cy="202"/>
            </a:xfrm>
          </p:grpSpPr>
          <p:sp>
            <p:nvSpPr>
              <p:cNvPr id="2116" name="Rectangle 62"/>
              <p:cNvSpPr>
                <a:spLocks noChangeArrowheads="1"/>
              </p:cNvSpPr>
              <p:nvPr/>
            </p:nvSpPr>
            <p:spPr bwMode="auto">
              <a:xfrm>
                <a:off x="1588" y="2482"/>
                <a:ext cx="1162" cy="18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1" name="Picture 6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8" y="2482"/>
                <a:ext cx="116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7" name="Rectangle 64"/>
              <p:cNvSpPr>
                <a:spLocks noChangeArrowheads="1"/>
              </p:cNvSpPr>
              <p:nvPr/>
            </p:nvSpPr>
            <p:spPr bwMode="auto">
              <a:xfrm>
                <a:off x="1588" y="2482"/>
                <a:ext cx="1162" cy="18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8" name="Picture 65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2" y="2467"/>
                <a:ext cx="116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0" name="Rectangle 66"/>
              <p:cNvSpPr>
                <a:spLocks noChangeArrowheads="1"/>
              </p:cNvSpPr>
              <p:nvPr/>
            </p:nvSpPr>
            <p:spPr bwMode="auto">
              <a:xfrm>
                <a:off x="1582" y="2468"/>
                <a:ext cx="1162" cy="18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0" name="Rectangle 68"/>
            <p:cNvSpPr>
              <a:spLocks noChangeArrowheads="1"/>
            </p:cNvSpPr>
            <p:nvPr/>
          </p:nvSpPr>
          <p:spPr bwMode="auto">
            <a:xfrm>
              <a:off x="1765" y="2498"/>
              <a:ext cx="86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 YARDIMCISI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Rectangle 69"/>
            <p:cNvSpPr>
              <a:spLocks noChangeArrowheads="1"/>
            </p:cNvSpPr>
            <p:nvPr/>
          </p:nvSpPr>
          <p:spPr bwMode="auto">
            <a:xfrm>
              <a:off x="2560" y="249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82" name="Group 75"/>
            <p:cNvGrpSpPr>
              <a:grpSpLocks/>
            </p:cNvGrpSpPr>
            <p:nvPr/>
          </p:nvGrpSpPr>
          <p:grpSpPr bwMode="auto">
            <a:xfrm>
              <a:off x="5168" y="2470"/>
              <a:ext cx="1169" cy="199"/>
              <a:chOff x="5168" y="2470"/>
              <a:chExt cx="1169" cy="199"/>
            </a:xfrm>
          </p:grpSpPr>
          <p:sp>
            <p:nvSpPr>
              <p:cNvPr id="2113" name="Rectangle 70"/>
              <p:cNvSpPr>
                <a:spLocks noChangeArrowheads="1"/>
              </p:cNvSpPr>
              <p:nvPr/>
            </p:nvSpPr>
            <p:spPr bwMode="auto">
              <a:xfrm>
                <a:off x="5174" y="2485"/>
                <a:ext cx="1163" cy="18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9" name="Picture 7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75" y="2485"/>
                <a:ext cx="116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4" name="Rectangle 72"/>
              <p:cNvSpPr>
                <a:spLocks noChangeArrowheads="1"/>
              </p:cNvSpPr>
              <p:nvPr/>
            </p:nvSpPr>
            <p:spPr bwMode="auto">
              <a:xfrm>
                <a:off x="5174" y="2485"/>
                <a:ext cx="1163" cy="18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21" name="Picture 73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68" y="2470"/>
                <a:ext cx="1163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5" name="Rectangle 74"/>
              <p:cNvSpPr>
                <a:spLocks noChangeArrowheads="1"/>
              </p:cNvSpPr>
              <p:nvPr/>
            </p:nvSpPr>
            <p:spPr bwMode="auto">
              <a:xfrm>
                <a:off x="5168" y="2470"/>
                <a:ext cx="1162" cy="18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3" name="Rectangle 76"/>
            <p:cNvSpPr>
              <a:spLocks noChangeArrowheads="1"/>
            </p:cNvSpPr>
            <p:nvPr/>
          </p:nvSpPr>
          <p:spPr bwMode="auto">
            <a:xfrm>
              <a:off x="5349" y="2501"/>
              <a:ext cx="37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Rectangle 77"/>
            <p:cNvSpPr>
              <a:spLocks noChangeArrowheads="1"/>
            </p:cNvSpPr>
            <p:nvPr/>
          </p:nvSpPr>
          <p:spPr bwMode="auto">
            <a:xfrm>
              <a:off x="5662" y="2473"/>
              <a:ext cx="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Rectangle 78"/>
            <p:cNvSpPr>
              <a:spLocks noChangeArrowheads="1"/>
            </p:cNvSpPr>
            <p:nvPr/>
          </p:nvSpPr>
          <p:spPr bwMode="auto">
            <a:xfrm>
              <a:off x="5689" y="2501"/>
              <a:ext cx="52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YARDIMCISI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Rectangle 79"/>
            <p:cNvSpPr>
              <a:spLocks noChangeArrowheads="1"/>
            </p:cNvSpPr>
            <p:nvPr/>
          </p:nvSpPr>
          <p:spPr bwMode="auto">
            <a:xfrm>
              <a:off x="6150" y="2473"/>
              <a:ext cx="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87" name="Group 85"/>
            <p:cNvGrpSpPr>
              <a:grpSpLocks/>
            </p:cNvGrpSpPr>
            <p:nvPr/>
          </p:nvGrpSpPr>
          <p:grpSpPr bwMode="auto">
            <a:xfrm>
              <a:off x="3605" y="2492"/>
              <a:ext cx="1078" cy="177"/>
              <a:chOff x="3605" y="2492"/>
              <a:chExt cx="1078" cy="177"/>
            </a:xfrm>
          </p:grpSpPr>
          <p:sp>
            <p:nvSpPr>
              <p:cNvPr id="2270" name="Rectangle 80"/>
              <p:cNvSpPr>
                <a:spLocks noChangeArrowheads="1"/>
              </p:cNvSpPr>
              <p:nvPr/>
            </p:nvSpPr>
            <p:spPr bwMode="auto">
              <a:xfrm>
                <a:off x="3612" y="2506"/>
                <a:ext cx="1071" cy="16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29" name="Picture 81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" y="2507"/>
                <a:ext cx="1070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71" name="Rectangle 82"/>
              <p:cNvSpPr>
                <a:spLocks noChangeArrowheads="1"/>
              </p:cNvSpPr>
              <p:nvPr/>
            </p:nvSpPr>
            <p:spPr bwMode="auto">
              <a:xfrm>
                <a:off x="3612" y="2506"/>
                <a:ext cx="1071" cy="16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1" name="Picture 83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5" y="2492"/>
                <a:ext cx="1071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2" name="Rectangle 84"/>
              <p:cNvSpPr>
                <a:spLocks noChangeArrowheads="1"/>
              </p:cNvSpPr>
              <p:nvPr/>
            </p:nvSpPr>
            <p:spPr bwMode="auto">
              <a:xfrm>
                <a:off x="3605" y="2493"/>
                <a:ext cx="1071" cy="161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8" name="Rectangle 86"/>
            <p:cNvSpPr>
              <a:spLocks noChangeArrowheads="1"/>
            </p:cNvSpPr>
            <p:nvPr/>
          </p:nvSpPr>
          <p:spPr bwMode="auto">
            <a:xfrm>
              <a:off x="3656" y="2524"/>
              <a:ext cx="100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SEKRETERİ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Rectangle 87"/>
            <p:cNvSpPr>
              <a:spLocks noChangeArrowheads="1"/>
            </p:cNvSpPr>
            <p:nvPr/>
          </p:nvSpPr>
          <p:spPr bwMode="auto">
            <a:xfrm>
              <a:off x="4592" y="252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0" name="Group 93"/>
            <p:cNvGrpSpPr>
              <a:grpSpLocks/>
            </p:cNvGrpSpPr>
            <p:nvPr/>
          </p:nvGrpSpPr>
          <p:grpSpPr bwMode="auto">
            <a:xfrm>
              <a:off x="1981" y="3011"/>
              <a:ext cx="669" cy="249"/>
              <a:chOff x="1981" y="3011"/>
              <a:chExt cx="669" cy="249"/>
            </a:xfrm>
          </p:grpSpPr>
          <p:sp>
            <p:nvSpPr>
              <p:cNvPr id="2267" name="Rectangle 88"/>
              <p:cNvSpPr>
                <a:spLocks noChangeArrowheads="1"/>
              </p:cNvSpPr>
              <p:nvPr/>
            </p:nvSpPr>
            <p:spPr bwMode="auto">
              <a:xfrm>
                <a:off x="1987" y="3026"/>
                <a:ext cx="66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7" name="Picture 89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8" y="3026"/>
                <a:ext cx="66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8" name="Rectangle 90"/>
              <p:cNvSpPr>
                <a:spLocks noChangeArrowheads="1"/>
              </p:cNvSpPr>
              <p:nvPr/>
            </p:nvSpPr>
            <p:spPr bwMode="auto">
              <a:xfrm>
                <a:off x="1987" y="3026"/>
                <a:ext cx="66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9" name="Picture 91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" y="3011"/>
                <a:ext cx="662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9" name="Rectangle 92"/>
              <p:cNvSpPr>
                <a:spLocks noChangeArrowheads="1"/>
              </p:cNvSpPr>
              <p:nvPr/>
            </p:nvSpPr>
            <p:spPr bwMode="auto">
              <a:xfrm>
                <a:off x="1981" y="3011"/>
                <a:ext cx="662" cy="23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1" name="Rectangle 94"/>
            <p:cNvSpPr>
              <a:spLocks noChangeArrowheads="1"/>
            </p:cNvSpPr>
            <p:nvPr/>
          </p:nvSpPr>
          <p:spPr bwMode="auto">
            <a:xfrm>
              <a:off x="2097" y="3042"/>
              <a:ext cx="4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ÖĞRENCİ İŞLERİ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Rectangle 95"/>
            <p:cNvSpPr>
              <a:spLocks noChangeArrowheads="1"/>
            </p:cNvSpPr>
            <p:nvPr/>
          </p:nvSpPr>
          <p:spPr bwMode="auto">
            <a:xfrm>
              <a:off x="2527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3" name="Group 101"/>
            <p:cNvGrpSpPr>
              <a:grpSpLocks/>
            </p:cNvGrpSpPr>
            <p:nvPr/>
          </p:nvGrpSpPr>
          <p:grpSpPr bwMode="auto">
            <a:xfrm>
              <a:off x="3313" y="3011"/>
              <a:ext cx="598" cy="237"/>
              <a:chOff x="3313" y="3011"/>
              <a:chExt cx="598" cy="237"/>
            </a:xfrm>
          </p:grpSpPr>
          <p:sp>
            <p:nvSpPr>
              <p:cNvPr id="2264" name="Rectangle 96"/>
              <p:cNvSpPr>
                <a:spLocks noChangeArrowheads="1"/>
              </p:cNvSpPr>
              <p:nvPr/>
            </p:nvSpPr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45" name="Picture 97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5" name="Rectangle 98"/>
              <p:cNvSpPr>
                <a:spLocks noChangeArrowheads="1"/>
              </p:cNvSpPr>
              <p:nvPr/>
            </p:nvSpPr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47" name="Picture 99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3" y="3011"/>
                <a:ext cx="590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6" name="Rectangle 100"/>
              <p:cNvSpPr>
                <a:spLocks noChangeArrowheads="1"/>
              </p:cNvSpPr>
              <p:nvPr/>
            </p:nvSpPr>
            <p:spPr bwMode="auto">
              <a:xfrm>
                <a:off x="3314" y="3011"/>
                <a:ext cx="590" cy="222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4" name="Rectangle 102"/>
            <p:cNvSpPr>
              <a:spLocks noChangeArrowheads="1"/>
            </p:cNvSpPr>
            <p:nvPr/>
          </p:nvSpPr>
          <p:spPr bwMode="auto">
            <a:xfrm>
              <a:off x="3436" y="3042"/>
              <a:ext cx="37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ÖZEL KALEM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Rectangle 103"/>
            <p:cNvSpPr>
              <a:spLocks noChangeArrowheads="1"/>
            </p:cNvSpPr>
            <p:nvPr/>
          </p:nvSpPr>
          <p:spPr bwMode="auto">
            <a:xfrm>
              <a:off x="3782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6" name="Group 109"/>
            <p:cNvGrpSpPr>
              <a:grpSpLocks/>
            </p:cNvGrpSpPr>
            <p:nvPr/>
          </p:nvGrpSpPr>
          <p:grpSpPr bwMode="auto">
            <a:xfrm>
              <a:off x="4481" y="3011"/>
              <a:ext cx="599" cy="249"/>
              <a:chOff x="4481" y="3011"/>
              <a:chExt cx="599" cy="249"/>
            </a:xfrm>
          </p:grpSpPr>
          <p:sp>
            <p:nvSpPr>
              <p:cNvPr id="2261" name="Rectangle 104"/>
              <p:cNvSpPr>
                <a:spLocks noChangeArrowheads="1"/>
              </p:cNvSpPr>
              <p:nvPr/>
            </p:nvSpPr>
            <p:spPr bwMode="auto">
              <a:xfrm>
                <a:off x="4488" y="3026"/>
                <a:ext cx="59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53" name="Picture 105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8" y="3026"/>
                <a:ext cx="59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2" name="Rectangle 106"/>
              <p:cNvSpPr>
                <a:spLocks noChangeArrowheads="1"/>
              </p:cNvSpPr>
              <p:nvPr/>
            </p:nvSpPr>
            <p:spPr bwMode="auto">
              <a:xfrm>
                <a:off x="4488" y="3026"/>
                <a:ext cx="59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55" name="Picture 107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1" y="3011"/>
                <a:ext cx="59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3" name="Rectangle 108"/>
              <p:cNvSpPr>
                <a:spLocks noChangeArrowheads="1"/>
              </p:cNvSpPr>
              <p:nvPr/>
            </p:nvSpPr>
            <p:spPr bwMode="auto">
              <a:xfrm>
                <a:off x="4482" y="3011"/>
                <a:ext cx="591" cy="23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7" name="Rectangle 110"/>
            <p:cNvSpPr>
              <a:spLocks noChangeArrowheads="1"/>
            </p:cNvSpPr>
            <p:nvPr/>
          </p:nvSpPr>
          <p:spPr bwMode="auto">
            <a:xfrm>
              <a:off x="4672" y="3042"/>
              <a:ext cx="2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BÖLÜM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Rectangle 111"/>
            <p:cNvSpPr>
              <a:spLocks noChangeArrowheads="1"/>
            </p:cNvSpPr>
            <p:nvPr/>
          </p:nvSpPr>
          <p:spPr bwMode="auto">
            <a:xfrm>
              <a:off x="4588" y="3131"/>
              <a:ext cx="40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SEKRETERLİĞİ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9" name="Rectangle 112"/>
            <p:cNvSpPr>
              <a:spLocks noChangeArrowheads="1"/>
            </p:cNvSpPr>
            <p:nvPr/>
          </p:nvSpPr>
          <p:spPr bwMode="auto">
            <a:xfrm>
              <a:off x="4965" y="3131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00" name="Group 118"/>
            <p:cNvGrpSpPr>
              <a:grpSpLocks/>
            </p:cNvGrpSpPr>
            <p:nvPr/>
          </p:nvGrpSpPr>
          <p:grpSpPr bwMode="auto">
            <a:xfrm>
              <a:off x="5605" y="3011"/>
              <a:ext cx="597" cy="237"/>
              <a:chOff x="5605" y="3011"/>
              <a:chExt cx="597" cy="237"/>
            </a:xfrm>
          </p:grpSpPr>
          <p:sp>
            <p:nvSpPr>
              <p:cNvPr id="2258" name="Rectangle 113"/>
              <p:cNvSpPr>
                <a:spLocks noChangeArrowheads="1"/>
              </p:cNvSpPr>
              <p:nvPr/>
            </p:nvSpPr>
            <p:spPr bwMode="auto">
              <a:xfrm>
                <a:off x="5611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62" name="Picture 114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026"/>
                <a:ext cx="59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9" name="Rectangle 115"/>
              <p:cNvSpPr>
                <a:spLocks noChangeArrowheads="1"/>
              </p:cNvSpPr>
              <p:nvPr/>
            </p:nvSpPr>
            <p:spPr bwMode="auto">
              <a:xfrm>
                <a:off x="5611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64" name="Picture 116"/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011"/>
                <a:ext cx="59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0" name="Rectangle 117"/>
              <p:cNvSpPr>
                <a:spLocks noChangeArrowheads="1"/>
              </p:cNvSpPr>
              <p:nvPr/>
            </p:nvSpPr>
            <p:spPr bwMode="auto">
              <a:xfrm>
                <a:off x="5605" y="3011"/>
                <a:ext cx="590" cy="222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01" name="Rectangle 119"/>
            <p:cNvSpPr>
              <a:spLocks noChangeArrowheads="1"/>
            </p:cNvSpPr>
            <p:nvPr/>
          </p:nvSpPr>
          <p:spPr bwMode="auto">
            <a:xfrm>
              <a:off x="5719" y="3042"/>
              <a:ext cx="39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ÖZLÜK İŞLERİ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2" name="Rectangle 120"/>
            <p:cNvSpPr>
              <a:spLocks noChangeArrowheads="1"/>
            </p:cNvSpPr>
            <p:nvPr/>
          </p:nvSpPr>
          <p:spPr bwMode="auto">
            <a:xfrm>
              <a:off x="6082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03" name="Group 126"/>
            <p:cNvGrpSpPr>
              <a:grpSpLocks/>
            </p:cNvGrpSpPr>
            <p:nvPr/>
          </p:nvGrpSpPr>
          <p:grpSpPr bwMode="auto">
            <a:xfrm>
              <a:off x="5605" y="3323"/>
              <a:ext cx="597" cy="271"/>
              <a:chOff x="5605" y="3323"/>
              <a:chExt cx="597" cy="271"/>
            </a:xfrm>
          </p:grpSpPr>
          <p:sp>
            <p:nvSpPr>
              <p:cNvPr id="2255" name="Rectangle 121"/>
              <p:cNvSpPr>
                <a:spLocks noChangeArrowheads="1"/>
              </p:cNvSpPr>
              <p:nvPr/>
            </p:nvSpPr>
            <p:spPr bwMode="auto">
              <a:xfrm>
                <a:off x="5611" y="3337"/>
                <a:ext cx="591" cy="25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70" name="Picture 122"/>
              <p:cNvPicPr>
                <a:picLocks noChangeAspect="1"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337"/>
                <a:ext cx="59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6" name="Rectangle 123"/>
              <p:cNvSpPr>
                <a:spLocks noChangeArrowheads="1"/>
              </p:cNvSpPr>
              <p:nvPr/>
            </p:nvSpPr>
            <p:spPr bwMode="auto">
              <a:xfrm>
                <a:off x="5611" y="3337"/>
                <a:ext cx="591" cy="25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72" name="Picture 124"/>
              <p:cNvPicPr>
                <a:picLocks noChangeAspect="1"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323"/>
                <a:ext cx="59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7" name="Rectangle 125"/>
              <p:cNvSpPr>
                <a:spLocks noChangeArrowheads="1"/>
              </p:cNvSpPr>
              <p:nvPr/>
            </p:nvSpPr>
            <p:spPr bwMode="auto">
              <a:xfrm>
                <a:off x="5605" y="3323"/>
                <a:ext cx="590" cy="25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04" name="Rectangle 127"/>
            <p:cNvSpPr>
              <a:spLocks noChangeArrowheads="1"/>
            </p:cNvSpPr>
            <p:nvPr/>
          </p:nvSpPr>
          <p:spPr bwMode="auto">
            <a:xfrm>
              <a:off x="5746" y="3353"/>
              <a:ext cx="33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Taşınır Mal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5" name="Rectangle 128"/>
            <p:cNvSpPr>
              <a:spLocks noChangeArrowheads="1"/>
            </p:cNvSpPr>
            <p:nvPr/>
          </p:nvSpPr>
          <p:spPr bwMode="auto">
            <a:xfrm>
              <a:off x="6055" y="3353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6" name="Rectangle 129"/>
            <p:cNvSpPr>
              <a:spLocks noChangeArrowheads="1"/>
            </p:cNvSpPr>
            <p:nvPr/>
          </p:nvSpPr>
          <p:spPr bwMode="auto">
            <a:xfrm>
              <a:off x="5718" y="3441"/>
              <a:ext cx="1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Kayıt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7" name="Rectangle 130"/>
            <p:cNvSpPr>
              <a:spLocks noChangeArrowheads="1"/>
            </p:cNvSpPr>
            <p:nvPr/>
          </p:nvSpPr>
          <p:spPr bwMode="auto">
            <a:xfrm>
              <a:off x="5859" y="3441"/>
              <a:ext cx="5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8" name="Rectangle 131"/>
            <p:cNvSpPr>
              <a:spLocks noChangeArrowheads="1"/>
            </p:cNvSpPr>
            <p:nvPr/>
          </p:nvSpPr>
          <p:spPr bwMode="auto">
            <a:xfrm>
              <a:off x="5879" y="3441"/>
              <a:ext cx="2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Kontrol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9" name="Rectangle 132"/>
            <p:cNvSpPr>
              <a:spLocks noChangeArrowheads="1"/>
            </p:cNvSpPr>
            <p:nvPr/>
          </p:nvSpPr>
          <p:spPr bwMode="auto">
            <a:xfrm>
              <a:off x="6083" y="3441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0" name="Group 138"/>
            <p:cNvGrpSpPr>
              <a:grpSpLocks/>
            </p:cNvGrpSpPr>
            <p:nvPr/>
          </p:nvGrpSpPr>
          <p:grpSpPr bwMode="auto">
            <a:xfrm>
              <a:off x="5605" y="3657"/>
              <a:ext cx="597" cy="218"/>
              <a:chOff x="5605" y="3657"/>
              <a:chExt cx="597" cy="218"/>
            </a:xfrm>
          </p:grpSpPr>
          <p:sp>
            <p:nvSpPr>
              <p:cNvPr id="2252" name="Rectangle 133"/>
              <p:cNvSpPr>
                <a:spLocks noChangeArrowheads="1"/>
              </p:cNvSpPr>
              <p:nvPr/>
            </p:nvSpPr>
            <p:spPr bwMode="auto">
              <a:xfrm>
                <a:off x="5611" y="3672"/>
                <a:ext cx="591" cy="2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82" name="Picture 134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672"/>
                <a:ext cx="590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3" name="Rectangle 135"/>
              <p:cNvSpPr>
                <a:spLocks noChangeArrowheads="1"/>
              </p:cNvSpPr>
              <p:nvPr/>
            </p:nvSpPr>
            <p:spPr bwMode="auto">
              <a:xfrm>
                <a:off x="5611" y="3672"/>
                <a:ext cx="591" cy="2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84" name="Picture 136"/>
              <p:cNvPicPr>
                <a:picLocks noChangeAspect="1"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657"/>
                <a:ext cx="590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4" name="Rectangle 137"/>
              <p:cNvSpPr>
                <a:spLocks noChangeArrowheads="1"/>
              </p:cNvSpPr>
              <p:nvPr/>
            </p:nvSpPr>
            <p:spPr bwMode="auto">
              <a:xfrm>
                <a:off x="5605" y="3657"/>
                <a:ext cx="590" cy="203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1" name="Rectangle 139"/>
            <p:cNvSpPr>
              <a:spLocks noChangeArrowheads="1"/>
            </p:cNvSpPr>
            <p:nvPr/>
          </p:nvSpPr>
          <p:spPr bwMode="auto">
            <a:xfrm>
              <a:off x="5743" y="3688"/>
              <a:ext cx="34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MUHASEBE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2" name="Rectangle 140"/>
            <p:cNvSpPr>
              <a:spLocks noChangeArrowheads="1"/>
            </p:cNvSpPr>
            <p:nvPr/>
          </p:nvSpPr>
          <p:spPr bwMode="auto">
            <a:xfrm>
              <a:off x="6059" y="3688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3" name="Group 146"/>
            <p:cNvGrpSpPr>
              <a:grpSpLocks/>
            </p:cNvGrpSpPr>
            <p:nvPr/>
          </p:nvGrpSpPr>
          <p:grpSpPr bwMode="auto">
            <a:xfrm>
              <a:off x="5605" y="3938"/>
              <a:ext cx="597" cy="273"/>
              <a:chOff x="5605" y="3938"/>
              <a:chExt cx="597" cy="273"/>
            </a:xfrm>
          </p:grpSpPr>
          <p:sp>
            <p:nvSpPr>
              <p:cNvPr id="2249" name="Rectangle 141"/>
              <p:cNvSpPr>
                <a:spLocks noChangeArrowheads="1"/>
              </p:cNvSpPr>
              <p:nvPr/>
            </p:nvSpPr>
            <p:spPr bwMode="auto">
              <a:xfrm>
                <a:off x="5611" y="3953"/>
                <a:ext cx="591" cy="258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0" name="Picture 142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953"/>
                <a:ext cx="59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0" name="Rectangle 143"/>
              <p:cNvSpPr>
                <a:spLocks noChangeArrowheads="1"/>
              </p:cNvSpPr>
              <p:nvPr/>
            </p:nvSpPr>
            <p:spPr bwMode="auto">
              <a:xfrm>
                <a:off x="5611" y="3953"/>
                <a:ext cx="591" cy="258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2" name="Picture 144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938"/>
                <a:ext cx="590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1" name="Rectangle 145"/>
              <p:cNvSpPr>
                <a:spLocks noChangeArrowheads="1"/>
              </p:cNvSpPr>
              <p:nvPr/>
            </p:nvSpPr>
            <p:spPr bwMode="auto">
              <a:xfrm>
                <a:off x="5605" y="3939"/>
                <a:ext cx="590" cy="257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4" name="Rectangle 147"/>
            <p:cNvSpPr>
              <a:spLocks noChangeArrowheads="1"/>
            </p:cNvSpPr>
            <p:nvPr/>
          </p:nvSpPr>
          <p:spPr bwMode="auto">
            <a:xfrm>
              <a:off x="5798" y="3969"/>
              <a:ext cx="25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DESTEK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5" name="Rectangle 148"/>
            <p:cNvSpPr>
              <a:spLocks noChangeArrowheads="1"/>
            </p:cNvSpPr>
            <p:nvPr/>
          </p:nvSpPr>
          <p:spPr bwMode="auto">
            <a:xfrm>
              <a:off x="5736" y="4058"/>
              <a:ext cx="3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HİZMETLERİ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6" name="Rectangle 149"/>
            <p:cNvSpPr>
              <a:spLocks noChangeArrowheads="1"/>
            </p:cNvSpPr>
            <p:nvPr/>
          </p:nvSpPr>
          <p:spPr bwMode="auto">
            <a:xfrm>
              <a:off x="6065" y="4058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7" name="Group 155"/>
            <p:cNvGrpSpPr>
              <a:grpSpLocks/>
            </p:cNvGrpSpPr>
            <p:nvPr/>
          </p:nvGrpSpPr>
          <p:grpSpPr bwMode="auto">
            <a:xfrm>
              <a:off x="5262" y="2654"/>
              <a:ext cx="1000" cy="161"/>
              <a:chOff x="5262" y="2654"/>
              <a:chExt cx="1000" cy="161"/>
            </a:xfrm>
          </p:grpSpPr>
          <p:sp>
            <p:nvSpPr>
              <p:cNvPr id="2246" name="Rectangle 150"/>
              <p:cNvSpPr>
                <a:spLocks noChangeArrowheads="1"/>
              </p:cNvSpPr>
              <p:nvPr/>
            </p:nvSpPr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9" name="Picture 151"/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7" name="Rectangle 152"/>
              <p:cNvSpPr>
                <a:spLocks noChangeArrowheads="1"/>
              </p:cNvSpPr>
              <p:nvPr/>
            </p:nvSpPr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01" name="Picture 153"/>
              <p:cNvPicPr>
                <a:picLocks noChangeAspect="1" noChangeArrowheads="1"/>
              </p:cNvPicPr>
              <p:nvPr/>
            </p:nvPicPr>
            <p:blipFill>
              <a:blip r:embed="rId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2" y="2654"/>
                <a:ext cx="993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8" name="Rectangle 154"/>
              <p:cNvSpPr>
                <a:spLocks noChangeArrowheads="1"/>
              </p:cNvSpPr>
              <p:nvPr/>
            </p:nvSpPr>
            <p:spPr bwMode="auto">
              <a:xfrm>
                <a:off x="5262" y="2654"/>
                <a:ext cx="994" cy="147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8" name="Rectangle 156"/>
            <p:cNvSpPr>
              <a:spLocks noChangeArrowheads="1"/>
            </p:cNvSpPr>
            <p:nvPr/>
          </p:nvSpPr>
          <p:spPr bwMode="auto">
            <a:xfrm>
              <a:off x="5337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9" name="Rectangle 157"/>
            <p:cNvSpPr>
              <a:spLocks noChangeArrowheads="1"/>
            </p:cNvSpPr>
            <p:nvPr/>
          </p:nvSpPr>
          <p:spPr bwMode="auto">
            <a:xfrm>
              <a:off x="5381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0" name="Rectangle 158"/>
            <p:cNvSpPr>
              <a:spLocks noChangeArrowheads="1"/>
            </p:cNvSpPr>
            <p:nvPr/>
          </p:nvSpPr>
          <p:spPr bwMode="auto">
            <a:xfrm>
              <a:off x="5439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1" name="Rectangle 159"/>
            <p:cNvSpPr>
              <a:spLocks noChangeArrowheads="1"/>
            </p:cNvSpPr>
            <p:nvPr/>
          </p:nvSpPr>
          <p:spPr bwMode="auto">
            <a:xfrm>
              <a:off x="5498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2" name="Rectangle 160"/>
            <p:cNvSpPr>
              <a:spLocks noChangeArrowheads="1"/>
            </p:cNvSpPr>
            <p:nvPr/>
          </p:nvSpPr>
          <p:spPr bwMode="auto">
            <a:xfrm>
              <a:off x="5557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3" name="Rectangle 161"/>
            <p:cNvSpPr>
              <a:spLocks noChangeArrowheads="1"/>
            </p:cNvSpPr>
            <p:nvPr/>
          </p:nvSpPr>
          <p:spPr bwMode="auto">
            <a:xfrm>
              <a:off x="5575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4" name="Rectangle 162"/>
            <p:cNvSpPr>
              <a:spLocks noChangeArrowheads="1"/>
            </p:cNvSpPr>
            <p:nvPr/>
          </p:nvSpPr>
          <p:spPr bwMode="auto">
            <a:xfrm>
              <a:off x="5590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5" name="Rectangle 163"/>
            <p:cNvSpPr>
              <a:spLocks noChangeArrowheads="1"/>
            </p:cNvSpPr>
            <p:nvPr/>
          </p:nvSpPr>
          <p:spPr bwMode="auto">
            <a:xfrm>
              <a:off x="5638" y="2685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6" name="Rectangle 164"/>
            <p:cNvSpPr>
              <a:spLocks noChangeArrowheads="1"/>
            </p:cNvSpPr>
            <p:nvPr/>
          </p:nvSpPr>
          <p:spPr bwMode="auto">
            <a:xfrm>
              <a:off x="5653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7" name="Rectangle 165"/>
            <p:cNvSpPr>
              <a:spLocks noChangeArrowheads="1"/>
            </p:cNvSpPr>
            <p:nvPr/>
          </p:nvSpPr>
          <p:spPr bwMode="auto">
            <a:xfrm>
              <a:off x="5694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8" name="Rectangle 166"/>
            <p:cNvSpPr>
              <a:spLocks noChangeArrowheads="1"/>
            </p:cNvSpPr>
            <p:nvPr/>
          </p:nvSpPr>
          <p:spPr bwMode="auto">
            <a:xfrm>
              <a:off x="5778" y="2685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9" name="Rectangle 167"/>
            <p:cNvSpPr>
              <a:spLocks noChangeArrowheads="1"/>
            </p:cNvSpPr>
            <p:nvPr/>
          </p:nvSpPr>
          <p:spPr bwMode="auto">
            <a:xfrm>
              <a:off x="5793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0" name="Rectangle 168"/>
            <p:cNvSpPr>
              <a:spLocks noChangeArrowheads="1"/>
            </p:cNvSpPr>
            <p:nvPr/>
          </p:nvSpPr>
          <p:spPr bwMode="auto">
            <a:xfrm>
              <a:off x="5943" y="2678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1" name="Rectangle 169"/>
            <p:cNvSpPr>
              <a:spLocks noChangeArrowheads="1"/>
            </p:cNvSpPr>
            <p:nvPr/>
          </p:nvSpPr>
          <p:spPr bwMode="auto">
            <a:xfrm>
              <a:off x="5959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2" name="Rectangle 170"/>
            <p:cNvSpPr>
              <a:spLocks noChangeArrowheads="1"/>
            </p:cNvSpPr>
            <p:nvPr/>
          </p:nvSpPr>
          <p:spPr bwMode="auto">
            <a:xfrm>
              <a:off x="6180" y="2678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33" name="Group 176"/>
            <p:cNvGrpSpPr>
              <a:grpSpLocks/>
            </p:cNvGrpSpPr>
            <p:nvPr/>
          </p:nvGrpSpPr>
          <p:grpSpPr bwMode="auto">
            <a:xfrm>
              <a:off x="1658" y="2654"/>
              <a:ext cx="992" cy="153"/>
              <a:chOff x="1658" y="2654"/>
              <a:chExt cx="992" cy="153"/>
            </a:xfrm>
          </p:grpSpPr>
          <p:sp>
            <p:nvSpPr>
              <p:cNvPr id="2241" name="Rectangle 171"/>
              <p:cNvSpPr>
                <a:spLocks noChangeArrowheads="1"/>
              </p:cNvSpPr>
              <p:nvPr/>
            </p:nvSpPr>
            <p:spPr bwMode="auto">
              <a:xfrm>
                <a:off x="1665" y="2668"/>
                <a:ext cx="984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20" name="Picture 172"/>
              <p:cNvPicPr>
                <a:picLocks noChangeAspect="1"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5" y="2669"/>
                <a:ext cx="985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2" name="Rectangle 173"/>
              <p:cNvSpPr>
                <a:spLocks noChangeArrowheads="1"/>
              </p:cNvSpPr>
              <p:nvPr/>
            </p:nvSpPr>
            <p:spPr bwMode="auto">
              <a:xfrm>
                <a:off x="1665" y="2668"/>
                <a:ext cx="984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22" name="Picture 174"/>
              <p:cNvPicPr>
                <a:picLocks noChangeAspect="1" noChangeArrowheads="1"/>
              </p:cNvPicPr>
              <p:nvPr/>
            </p:nvPicPr>
            <p:blipFill>
              <a:blip r:embed="rId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8" y="2654"/>
                <a:ext cx="9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4" name="Rectangle 175"/>
              <p:cNvSpPr>
                <a:spLocks noChangeArrowheads="1"/>
              </p:cNvSpPr>
              <p:nvPr/>
            </p:nvSpPr>
            <p:spPr bwMode="auto">
              <a:xfrm>
                <a:off x="1658" y="2654"/>
                <a:ext cx="985" cy="138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34" name="Rectangle 177"/>
            <p:cNvSpPr>
              <a:spLocks noChangeArrowheads="1"/>
            </p:cNvSpPr>
            <p:nvPr/>
          </p:nvSpPr>
          <p:spPr bwMode="auto">
            <a:xfrm>
              <a:off x="1790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5" name="Rectangle 178"/>
            <p:cNvSpPr>
              <a:spLocks noChangeArrowheads="1"/>
            </p:cNvSpPr>
            <p:nvPr/>
          </p:nvSpPr>
          <p:spPr bwMode="auto">
            <a:xfrm>
              <a:off x="1839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6" name="Rectangle 179"/>
            <p:cNvSpPr>
              <a:spLocks noChangeArrowheads="1"/>
            </p:cNvSpPr>
            <p:nvPr/>
          </p:nvSpPr>
          <p:spPr bwMode="auto">
            <a:xfrm>
              <a:off x="190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7" name="Rectangle 180"/>
            <p:cNvSpPr>
              <a:spLocks noChangeArrowheads="1"/>
            </p:cNvSpPr>
            <p:nvPr/>
          </p:nvSpPr>
          <p:spPr bwMode="auto">
            <a:xfrm>
              <a:off x="1969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8" name="Rectangle 181"/>
            <p:cNvSpPr>
              <a:spLocks noChangeArrowheads="1"/>
            </p:cNvSpPr>
            <p:nvPr/>
          </p:nvSpPr>
          <p:spPr bwMode="auto">
            <a:xfrm>
              <a:off x="203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9" name="Rectangle 182"/>
            <p:cNvSpPr>
              <a:spLocks noChangeArrowheads="1"/>
            </p:cNvSpPr>
            <p:nvPr/>
          </p:nvSpPr>
          <p:spPr bwMode="auto">
            <a:xfrm>
              <a:off x="205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0" name="Rectangle 183"/>
            <p:cNvSpPr>
              <a:spLocks noChangeArrowheads="1"/>
            </p:cNvSpPr>
            <p:nvPr/>
          </p:nvSpPr>
          <p:spPr bwMode="auto">
            <a:xfrm>
              <a:off x="2070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2" name="Rectangle 185"/>
            <p:cNvSpPr>
              <a:spLocks noChangeArrowheads="1"/>
            </p:cNvSpPr>
            <p:nvPr/>
          </p:nvSpPr>
          <p:spPr bwMode="auto">
            <a:xfrm>
              <a:off x="2308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3" name="Rectangle 186"/>
            <p:cNvSpPr>
              <a:spLocks noChangeArrowheads="1"/>
            </p:cNvSpPr>
            <p:nvPr/>
          </p:nvSpPr>
          <p:spPr bwMode="auto">
            <a:xfrm>
              <a:off x="232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4" name="Rectangle 187"/>
            <p:cNvSpPr>
              <a:spLocks noChangeArrowheads="1"/>
            </p:cNvSpPr>
            <p:nvPr/>
          </p:nvSpPr>
          <p:spPr bwMode="auto">
            <a:xfrm>
              <a:off x="2512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5" name="Line 188"/>
            <p:cNvSpPr>
              <a:spLocks noChangeShapeType="1"/>
            </p:cNvSpPr>
            <p:nvPr/>
          </p:nvSpPr>
          <p:spPr bwMode="auto">
            <a:xfrm>
              <a:off x="4160" y="1390"/>
              <a:ext cx="14" cy="110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6" name="Line 189"/>
            <p:cNvSpPr>
              <a:spLocks noChangeShapeType="1"/>
            </p:cNvSpPr>
            <p:nvPr/>
          </p:nvSpPr>
          <p:spPr bwMode="auto">
            <a:xfrm>
              <a:off x="3747" y="1708"/>
              <a:ext cx="812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7" name="Line 190"/>
            <p:cNvSpPr>
              <a:spLocks noChangeShapeType="1"/>
            </p:cNvSpPr>
            <p:nvPr/>
          </p:nvSpPr>
          <p:spPr bwMode="auto">
            <a:xfrm flipH="1">
              <a:off x="3968" y="2199"/>
              <a:ext cx="206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8" name="Line 191"/>
            <p:cNvSpPr>
              <a:spLocks noChangeShapeType="1"/>
            </p:cNvSpPr>
            <p:nvPr/>
          </p:nvSpPr>
          <p:spPr bwMode="auto">
            <a:xfrm>
              <a:off x="2053" y="2362"/>
              <a:ext cx="3686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9" name="Line 192"/>
            <p:cNvSpPr>
              <a:spLocks noChangeShapeType="1"/>
            </p:cNvSpPr>
            <p:nvPr/>
          </p:nvSpPr>
          <p:spPr bwMode="auto">
            <a:xfrm>
              <a:off x="2053" y="2362"/>
              <a:ext cx="0" cy="77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0" name="Line 193"/>
            <p:cNvSpPr>
              <a:spLocks noChangeShapeType="1"/>
            </p:cNvSpPr>
            <p:nvPr/>
          </p:nvSpPr>
          <p:spPr bwMode="auto">
            <a:xfrm>
              <a:off x="5739" y="2362"/>
              <a:ext cx="0" cy="106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grpSp>
          <p:nvGrpSpPr>
            <p:cNvPr id="3151" name="Group 199"/>
            <p:cNvGrpSpPr>
              <a:grpSpLocks/>
            </p:cNvGrpSpPr>
            <p:nvPr/>
          </p:nvGrpSpPr>
          <p:grpSpPr bwMode="auto">
            <a:xfrm>
              <a:off x="3707" y="2654"/>
              <a:ext cx="896" cy="153"/>
              <a:chOff x="3707" y="2654"/>
              <a:chExt cx="896" cy="153"/>
            </a:xfrm>
          </p:grpSpPr>
          <p:sp>
            <p:nvSpPr>
              <p:cNvPr id="3166" name="Rectangle 194"/>
              <p:cNvSpPr>
                <a:spLocks noChangeArrowheads="1"/>
              </p:cNvSpPr>
              <p:nvPr/>
            </p:nvSpPr>
            <p:spPr bwMode="auto">
              <a:xfrm>
                <a:off x="3713" y="2668"/>
                <a:ext cx="890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43" name="Picture 195"/>
              <p:cNvPicPr>
                <a:picLocks noChangeAspect="1" noChangeArrowheads="1"/>
              </p:cNvPicPr>
              <p:nvPr/>
            </p:nvPicPr>
            <p:blipFill>
              <a:blip r:embed="rId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4" y="2669"/>
                <a:ext cx="889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67" name="Rectangle 196"/>
              <p:cNvSpPr>
                <a:spLocks noChangeArrowheads="1"/>
              </p:cNvSpPr>
              <p:nvPr/>
            </p:nvSpPr>
            <p:spPr bwMode="auto">
              <a:xfrm>
                <a:off x="3713" y="2668"/>
                <a:ext cx="890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45" name="Picture 197"/>
              <p:cNvPicPr>
                <a:picLocks noChangeAspect="1" noChangeArrowheads="1"/>
              </p:cNvPicPr>
              <p:nvPr/>
            </p:nvPicPr>
            <p:blipFill>
              <a:blip r:embed="rId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7" y="2654"/>
                <a:ext cx="889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0" name="Rectangle 198"/>
              <p:cNvSpPr>
                <a:spLocks noChangeArrowheads="1"/>
              </p:cNvSpPr>
              <p:nvPr/>
            </p:nvSpPr>
            <p:spPr bwMode="auto">
              <a:xfrm>
                <a:off x="3708" y="2654"/>
                <a:ext cx="889" cy="138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52" name="Rectangle 200"/>
            <p:cNvSpPr>
              <a:spLocks noChangeArrowheads="1"/>
            </p:cNvSpPr>
            <p:nvPr/>
          </p:nvSpPr>
          <p:spPr bwMode="auto">
            <a:xfrm>
              <a:off x="3981" y="2684"/>
              <a:ext cx="19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Mine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3" name="Rectangle 201"/>
            <p:cNvSpPr>
              <a:spLocks noChangeArrowheads="1"/>
            </p:cNvSpPr>
            <p:nvPr/>
          </p:nvSpPr>
          <p:spPr bwMode="auto">
            <a:xfrm>
              <a:off x="4138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4" name="Rectangle 202"/>
            <p:cNvSpPr>
              <a:spLocks noChangeArrowheads="1"/>
            </p:cNvSpPr>
            <p:nvPr/>
          </p:nvSpPr>
          <p:spPr bwMode="auto">
            <a:xfrm>
              <a:off x="4155" y="2684"/>
              <a:ext cx="208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KARA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5" name="Rectangle 203"/>
            <p:cNvSpPr>
              <a:spLocks noChangeArrowheads="1"/>
            </p:cNvSpPr>
            <p:nvPr/>
          </p:nvSpPr>
          <p:spPr bwMode="auto">
            <a:xfrm>
              <a:off x="4323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6" name="Line 204"/>
            <p:cNvSpPr>
              <a:spLocks noChangeShapeType="1"/>
            </p:cNvSpPr>
            <p:nvPr/>
          </p:nvSpPr>
          <p:spPr bwMode="auto">
            <a:xfrm>
              <a:off x="4174" y="2811"/>
              <a:ext cx="0" cy="81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7" name="Line 205"/>
            <p:cNvSpPr>
              <a:spLocks noChangeShapeType="1"/>
            </p:cNvSpPr>
            <p:nvPr/>
          </p:nvSpPr>
          <p:spPr bwMode="auto">
            <a:xfrm flipH="1">
              <a:off x="2247" y="2892"/>
              <a:ext cx="1913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8" name="Line 206"/>
            <p:cNvSpPr>
              <a:spLocks noChangeShapeType="1"/>
            </p:cNvSpPr>
            <p:nvPr/>
          </p:nvSpPr>
          <p:spPr bwMode="auto">
            <a:xfrm>
              <a:off x="4160" y="2892"/>
              <a:ext cx="1733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9" name="Line 207"/>
            <p:cNvSpPr>
              <a:spLocks noChangeShapeType="1"/>
            </p:cNvSpPr>
            <p:nvPr/>
          </p:nvSpPr>
          <p:spPr bwMode="auto">
            <a:xfrm>
              <a:off x="2247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0" name="Line 208"/>
            <p:cNvSpPr>
              <a:spLocks noChangeShapeType="1"/>
            </p:cNvSpPr>
            <p:nvPr/>
          </p:nvSpPr>
          <p:spPr bwMode="auto">
            <a:xfrm>
              <a:off x="5893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1" name="Line 209"/>
            <p:cNvSpPr>
              <a:spLocks noChangeShapeType="1"/>
            </p:cNvSpPr>
            <p:nvPr/>
          </p:nvSpPr>
          <p:spPr bwMode="auto">
            <a:xfrm>
              <a:off x="4770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2" name="Line 210"/>
            <p:cNvSpPr>
              <a:spLocks noChangeShapeType="1"/>
            </p:cNvSpPr>
            <p:nvPr/>
          </p:nvSpPr>
          <p:spPr bwMode="auto">
            <a:xfrm>
              <a:off x="3603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3" name="Line 211"/>
            <p:cNvSpPr>
              <a:spLocks noChangeShapeType="1"/>
            </p:cNvSpPr>
            <p:nvPr/>
          </p:nvSpPr>
          <p:spPr bwMode="auto">
            <a:xfrm>
              <a:off x="5893" y="3245"/>
              <a:ext cx="0" cy="78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4" name="Line 212"/>
            <p:cNvSpPr>
              <a:spLocks noChangeShapeType="1"/>
            </p:cNvSpPr>
            <p:nvPr/>
          </p:nvSpPr>
          <p:spPr bwMode="auto">
            <a:xfrm>
              <a:off x="5893" y="3860"/>
              <a:ext cx="0" cy="7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5" name="Line 213"/>
            <p:cNvSpPr>
              <a:spLocks noChangeShapeType="1"/>
            </p:cNvSpPr>
            <p:nvPr/>
          </p:nvSpPr>
          <p:spPr bwMode="auto">
            <a:xfrm>
              <a:off x="5893" y="3579"/>
              <a:ext cx="0" cy="78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4852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BÖLÜMLER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14977"/>
              </p:ext>
            </p:extLst>
          </p:nvPr>
        </p:nvGraphicFramePr>
        <p:xfrm>
          <a:off x="1828799" y="1824430"/>
          <a:ext cx="9020721" cy="4211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5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50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98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72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8504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1998-1999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61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2016-2017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861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OPTİSYENLİK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32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2010-2011</a:t>
                      </a:r>
                      <a:endParaRPr lang="tr-TR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2012-2013</a:t>
                      </a:r>
                      <a:endParaRPr lang="tr-TR" sz="18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TERAPİ</a:t>
                      </a:r>
                      <a:r>
                        <a:rPr lang="tr-TR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REHABİLİTASYON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FİZYOTERAPİ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tr-TR" sz="18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7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923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PROGRAM TÜRÜ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77557"/>
              </p:ext>
            </p:extLst>
          </p:nvPr>
        </p:nvGraphicFramePr>
        <p:xfrm>
          <a:off x="1418917" y="1800218"/>
          <a:ext cx="9907451" cy="4437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18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05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2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Normal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İkinci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7458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4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248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OPTİSYENLİK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TERAPİ</a:t>
                      </a:r>
                      <a:r>
                        <a:rPr lang="tr-TR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REHABİLİTASYON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FİZYOTERAPİ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86075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PROGRAM TÜRLERİ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6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DİL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63198"/>
              </p:ext>
            </p:extLst>
          </p:nvPr>
        </p:nvGraphicFramePr>
        <p:xfrm>
          <a:off x="2511552" y="1962910"/>
          <a:ext cx="7949183" cy="3722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2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86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9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7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9301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TERAPİ</a:t>
                      </a:r>
                      <a:r>
                        <a:rPr lang="tr-TR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REHABİLİTASYON</a:t>
                      </a:r>
                      <a:endParaRPr lang="tr-TR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823318" y="654187"/>
            <a:ext cx="9266979" cy="918086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EĞİTİM DİLİ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1636</TotalTime>
  <Words>536</Words>
  <Application>Microsoft Office PowerPoint</Application>
  <PresentationFormat>Özel</PresentationFormat>
  <Paragraphs>216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Duman</vt:lpstr>
      <vt:lpstr> NİĞDE ZÜBEYDE HANIM  SAĞLIK HİZMETLERİ MESLEK YÜKSEKOKULUNA  HOŞGELDİNİZ   </vt:lpstr>
      <vt:lpstr>SUNUM ÖZETİ</vt:lpstr>
      <vt:lpstr>MİSYON </vt:lpstr>
      <vt:lpstr>VİZYON</vt:lpstr>
      <vt:lpstr>NİĞDE ZÜBEYDE HANIM SAĞLIK HİZMETLERİ MESLEK YÜKSEKOKULU   AKADEMİK YAPI</vt:lpstr>
      <vt:lpstr>İDARİ YAPI</vt:lpstr>
      <vt:lpstr>NİĞDE ZÜBEYDE HANIM SAĞLIK HİZMETLERİ MESLEK YÜKSEKOKULU</vt:lpstr>
      <vt:lpstr>PROGRAM TÜRLERİ</vt:lpstr>
      <vt:lpstr>EĞİTİM DİLİ</vt:lpstr>
      <vt:lpstr>PowerPoint Sunusu</vt:lpstr>
      <vt:lpstr>SAYILAR (Ekim 2017 itibariyle)</vt:lpstr>
      <vt:lpstr>İKİLİ ANLAŞMALAR</vt:lpstr>
      <vt:lpstr> AKREDİTASYON   Akademik Değerlendirme, Kalite İyileştirme, Mesleki Tanınırlık</vt:lpstr>
      <vt:lpstr>   KAPALI ALANLAR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NİĞDE ÜNİVERSİTESİ MÜHENDİSLİK FAKÜLTESİ  2015-2016 EĞİTİM-ÖĞRETİM YILI  GÜZ YARIYILI AKADEMİK KURUL TOPLANTISI</dc:title>
  <dc:creator>insaat</dc:creator>
  <cp:lastModifiedBy>ahmet </cp:lastModifiedBy>
  <cp:revision>199</cp:revision>
  <cp:lastPrinted>2016-11-29T11:13:53Z</cp:lastPrinted>
  <dcterms:created xsi:type="dcterms:W3CDTF">2015-11-09T07:53:01Z</dcterms:created>
  <dcterms:modified xsi:type="dcterms:W3CDTF">2018-07-06T12:18:27Z</dcterms:modified>
</cp:coreProperties>
</file>