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56" r:id="rId2"/>
    <p:sldId id="257" r:id="rId3"/>
    <p:sldId id="284" r:id="rId4"/>
    <p:sldId id="285" r:id="rId5"/>
    <p:sldId id="286" r:id="rId6"/>
    <p:sldId id="287" r:id="rId7"/>
    <p:sldId id="275" r:id="rId8"/>
    <p:sldId id="277" r:id="rId9"/>
    <p:sldId id="278" r:id="rId10"/>
    <p:sldId id="259" r:id="rId11"/>
    <p:sldId id="276" r:id="rId12"/>
    <p:sldId id="280" r:id="rId13"/>
    <p:sldId id="281" r:id="rId14"/>
    <p:sldId id="282" r:id="rId15"/>
    <p:sldId id="272"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1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501" autoAdjust="0"/>
  </p:normalViewPr>
  <p:slideViewPr>
    <p:cSldViewPr snapToGrid="0">
      <p:cViewPr varScale="1">
        <p:scale>
          <a:sx n="85" d="100"/>
          <a:sy n="85" d="100"/>
        </p:scale>
        <p:origin x="148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76A09-6BA6-408E-970F-0D99516E34B7}" type="datetimeFigureOut">
              <a:rPr lang="tr-TR" smtClean="0"/>
              <a:t>8.12.2016</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63B07C-92B8-45E8-AAA7-ACCF23863B9B}" type="slidenum">
              <a:rPr lang="tr-TR" smtClean="0"/>
              <a:t>‹#›</a:t>
            </a:fld>
            <a:endParaRPr lang="tr-TR"/>
          </a:p>
        </p:txBody>
      </p:sp>
    </p:spTree>
    <p:extLst>
      <p:ext uri="{BB962C8B-B14F-4D97-AF65-F5344CB8AC3E}">
        <p14:creationId xmlns:p14="http://schemas.microsoft.com/office/powerpoint/2010/main" val="944563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0851059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7653041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233158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t>8.12.2016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4987782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t>8.12.2016</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400206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t>8.12.2016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1884470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0738175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41756346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6128987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40521395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5AA3E1-D2BA-4DF1-A5ED-B317A6832FF1}" type="datetimeFigureOut">
              <a:rPr lang="tr-TR" smtClean="0"/>
              <a:t>8.12.2016</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4041611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45AA3E1-D2BA-4DF1-A5ED-B317A6832FF1}" type="datetimeFigureOut">
              <a:rPr lang="tr-TR" smtClean="0"/>
              <a:t>8.12.2016</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0742188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45AA3E1-D2BA-4DF1-A5ED-B317A6832FF1}" type="datetimeFigureOut">
              <a:rPr lang="tr-TR" smtClean="0"/>
              <a:t>8.12.2016</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4201260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AA3E1-D2BA-4DF1-A5ED-B317A6832FF1}" type="datetimeFigureOut">
              <a:rPr lang="tr-TR" smtClean="0"/>
              <a:t>8.12.2016</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6999934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t>8.12.2016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7318635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t>8.12.2016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3939571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5AA3E1-D2BA-4DF1-A5ED-B317A6832FF1}" type="datetimeFigureOut">
              <a:rPr lang="tr-TR" smtClean="0"/>
              <a:t>8.12.2016</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518E47A-4947-4CF9-9E44-B48D177423B0}" type="slidenum">
              <a:rPr lang="tr-TR" smtClean="0"/>
              <a:t>‹#›</a:t>
            </a:fld>
            <a:endParaRPr lang="tr-TR"/>
          </a:p>
        </p:txBody>
      </p:sp>
    </p:spTree>
    <p:extLst>
      <p:ext uri="{BB962C8B-B14F-4D97-AF65-F5344CB8AC3E}">
        <p14:creationId xmlns:p14="http://schemas.microsoft.com/office/powerpoint/2010/main" val="353230255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71833" y="3569982"/>
            <a:ext cx="10386941" cy="2851863"/>
          </a:xfrm>
        </p:spPr>
        <p:txBody>
          <a:bodyPr>
            <a:normAutofit fontScale="90000"/>
          </a:bodyPr>
          <a:lstStyle/>
          <a:p>
            <a:pPr algn="ctr">
              <a:spcBef>
                <a:spcPct val="75000"/>
              </a:spcBef>
              <a:defRPr/>
            </a:pP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NİĞDE </a:t>
            </a:r>
            <a:r>
              <a:rPr lang="tr-TR" sz="4400" b="1" dirty="0">
                <a:solidFill>
                  <a:srgbClr val="002060"/>
                </a:solidFill>
                <a:effectLst>
                  <a:outerShdw blurRad="38100" dist="38100" dir="2700000" algn="tl">
                    <a:srgbClr val="000000">
                      <a:alpha val="43137"/>
                    </a:srgbClr>
                  </a:outerShdw>
                </a:effectLst>
              </a:rPr>
              <a:t>ZÜBEYDE HANIM SAĞLIK </a:t>
            </a:r>
            <a:r>
              <a:rPr lang="tr-TR" sz="4400" b="1" dirty="0" smtClean="0">
                <a:solidFill>
                  <a:srgbClr val="002060"/>
                </a:solidFill>
                <a:effectLst>
                  <a:outerShdw blurRad="38100" dist="38100" dir="2700000" algn="tl">
                    <a:srgbClr val="000000">
                      <a:alpha val="43137"/>
                    </a:srgbClr>
                  </a:outerShdw>
                </a:effectLst>
              </a:rPr>
              <a:t>YÜKSEKOKULUNA</a:t>
            </a:r>
            <a:br>
              <a:rPr lang="tr-TR" sz="4400" b="1" dirty="0" smtClean="0">
                <a:solidFill>
                  <a:srgbClr val="002060"/>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
            </a:r>
            <a:br>
              <a:rPr lang="tr-TR" sz="4400" b="1" dirty="0" smtClean="0">
                <a:solidFill>
                  <a:srgbClr val="002060"/>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HOŞGELDİNİZ</a:t>
            </a: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endParaRPr lang="tr-TR" dirty="0"/>
          </a:p>
        </p:txBody>
      </p:sp>
      <p:sp>
        <p:nvSpPr>
          <p:cNvPr id="3" name="Alt Başlık 2"/>
          <p:cNvSpPr>
            <a:spLocks noGrp="1"/>
          </p:cNvSpPr>
          <p:nvPr>
            <p:ph type="subTitle" idx="1"/>
          </p:nvPr>
        </p:nvSpPr>
        <p:spPr>
          <a:xfrm>
            <a:off x="2589213" y="4273417"/>
            <a:ext cx="8915399" cy="1444995"/>
          </a:xfrm>
        </p:spPr>
        <p:txBody>
          <a:bodyPr>
            <a:noAutofit/>
          </a:bodyPr>
          <a:lstStyle/>
          <a:p>
            <a:pPr algn="ctr"/>
            <a:r>
              <a:rPr lang="tr-TR" sz="2800" b="1" dirty="0" smtClean="0">
                <a:solidFill>
                  <a:srgbClr val="002060"/>
                </a:solidFill>
                <a:effectLst>
                  <a:outerShdw blurRad="38100" dist="38100" dir="2700000" algn="tl">
                    <a:srgbClr val="000000">
                      <a:alpha val="43137"/>
                    </a:srgbClr>
                  </a:outerShdw>
                </a:effectLst>
              </a:rPr>
              <a:t>MÜDÜR V. </a:t>
            </a:r>
            <a:endParaRPr lang="en-US" sz="2800" b="1" dirty="0" smtClean="0">
              <a:solidFill>
                <a:srgbClr val="002060"/>
              </a:solidFill>
              <a:effectLst>
                <a:outerShdw blurRad="38100" dist="38100" dir="2700000" algn="tl">
                  <a:srgbClr val="000000">
                    <a:alpha val="43137"/>
                  </a:srgbClr>
                </a:outerShdw>
              </a:effectLst>
            </a:endParaRPr>
          </a:p>
          <a:p>
            <a:pPr algn="ctr"/>
            <a:r>
              <a:rPr lang="tr-TR" sz="2800" b="1" dirty="0" smtClean="0">
                <a:solidFill>
                  <a:srgbClr val="002060"/>
                </a:solidFill>
                <a:effectLst>
                  <a:outerShdw blurRad="38100" dist="38100" dir="2700000" algn="tl">
                    <a:srgbClr val="000000">
                      <a:alpha val="43137"/>
                    </a:srgbClr>
                  </a:outerShdw>
                </a:effectLst>
              </a:rPr>
              <a:t>DOÇ. DR. SEMRA KOCAÖZ</a:t>
            </a:r>
            <a:endParaRPr lang="tr-TR" sz="2800" b="1" dirty="0">
              <a:solidFill>
                <a:srgbClr val="002060"/>
              </a:solidFill>
              <a:effectLst>
                <a:outerShdw blurRad="38100" dist="38100" dir="2700000" algn="tl">
                  <a:srgbClr val="000000">
                    <a:alpha val="43137"/>
                  </a:srgbClr>
                </a:outerShdw>
              </a:effectLst>
            </a:endParaRPr>
          </a:p>
        </p:txBody>
      </p:sp>
      <p:sp>
        <p:nvSpPr>
          <p:cNvPr id="4" name="Metin kutusu 3"/>
          <p:cNvSpPr txBox="1"/>
          <p:nvPr/>
        </p:nvSpPr>
        <p:spPr>
          <a:xfrm>
            <a:off x="194371" y="4527810"/>
            <a:ext cx="1548385" cy="338554"/>
          </a:xfrm>
          <a:prstGeom prst="rect">
            <a:avLst/>
          </a:prstGeom>
          <a:noFill/>
        </p:spPr>
        <p:txBody>
          <a:bodyPr wrap="square" rtlCol="0">
            <a:spAutoFit/>
          </a:bodyPr>
          <a:lstStyle/>
          <a:p>
            <a:r>
              <a:rPr lang="tr-TR" sz="1600" b="1" dirty="0" smtClean="0">
                <a:solidFill>
                  <a:schemeClr val="bg1"/>
                </a:solidFill>
              </a:rPr>
              <a:t>NZHSYO</a:t>
            </a:r>
            <a:endParaRPr lang="tr-TR" sz="1600" b="1" dirty="0">
              <a:solidFill>
                <a:schemeClr val="bg1"/>
              </a:solidFill>
            </a:endParaRPr>
          </a:p>
        </p:txBody>
      </p:sp>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3025" y="-7820025"/>
            <a:ext cx="18288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1415" t="7305" r="8824" b="14436"/>
          <a:stretch/>
        </p:blipFill>
        <p:spPr>
          <a:xfrm>
            <a:off x="194371" y="0"/>
            <a:ext cx="2754924" cy="2637693"/>
          </a:xfrm>
          <a:prstGeom prst="rect">
            <a:avLst/>
          </a:prstGeom>
        </p:spPr>
      </p:pic>
    </p:spTree>
    <p:extLst>
      <p:ext uri="{BB962C8B-B14F-4D97-AF65-F5344CB8AC3E}">
        <p14:creationId xmlns:p14="http://schemas.microsoft.com/office/powerpoint/2010/main" val="5514298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9728" y="799529"/>
            <a:ext cx="1639613" cy="338554"/>
          </a:xfrm>
          <a:prstGeom prst="rect">
            <a:avLst/>
          </a:prstGeom>
          <a:noFill/>
        </p:spPr>
        <p:txBody>
          <a:bodyPr wrap="square" rtlCol="0">
            <a:spAutoFit/>
          </a:bodyPr>
          <a:lstStyle/>
          <a:p>
            <a:r>
              <a:rPr lang="tr-TR" sz="1600" b="1" dirty="0" smtClean="0">
                <a:solidFill>
                  <a:schemeClr val="bg1"/>
                </a:solidFill>
              </a:rPr>
              <a:t>KABÜL</a:t>
            </a:r>
            <a:endParaRPr lang="tr-TR" sz="1600" b="1" dirty="0">
              <a:solidFill>
                <a:schemeClr val="bg1"/>
              </a:solidFill>
            </a:endParaRPr>
          </a:p>
        </p:txBody>
      </p:sp>
      <p:sp>
        <p:nvSpPr>
          <p:cNvPr id="8" name="İçerik Yer Tutucusu 2"/>
          <p:cNvSpPr>
            <a:spLocks noGrp="1"/>
          </p:cNvSpPr>
          <p:nvPr>
            <p:ph idx="1"/>
          </p:nvPr>
        </p:nvSpPr>
        <p:spPr>
          <a:xfrm>
            <a:off x="2115403" y="643810"/>
            <a:ext cx="8915400" cy="5848429"/>
          </a:xfrm>
        </p:spPr>
        <p:txBody>
          <a:bodyPr>
            <a:noAutofit/>
          </a:bodyPr>
          <a:lstStyle/>
          <a:p>
            <a:pPr marL="0" indent="0">
              <a:spcBef>
                <a:spcPct val="0"/>
              </a:spcBef>
              <a:buNone/>
            </a:pPr>
            <a:r>
              <a:rPr lang="tr-TR" sz="3600" b="1" dirty="0">
                <a:solidFill>
                  <a:schemeClr val="tx1"/>
                </a:solidFill>
                <a:latin typeface="+mj-lt"/>
                <a:ea typeface="+mj-ea"/>
                <a:cs typeface="+mj-cs"/>
              </a:rPr>
              <a:t>ÖĞRENCİ KABULÜ</a:t>
            </a:r>
            <a:endParaRPr lang="en-US" sz="3600" b="1" dirty="0">
              <a:solidFill>
                <a:schemeClr val="tx1"/>
              </a:solidFill>
              <a:latin typeface="+mj-lt"/>
              <a:ea typeface="+mj-ea"/>
              <a:cs typeface="+mj-cs"/>
            </a:endParaRPr>
          </a:p>
          <a:p>
            <a:pPr marL="0" indent="0" algn="just">
              <a:buNone/>
            </a:pPr>
            <a:endParaRPr lang="en-US" sz="2000" b="1" dirty="0" smtClean="0">
              <a:solidFill>
                <a:schemeClr val="tx1"/>
              </a:solidFill>
            </a:endParaRPr>
          </a:p>
          <a:p>
            <a:pPr algn="just">
              <a:spcBef>
                <a:spcPct val="0"/>
              </a:spcBef>
              <a:buFontTx/>
              <a:buChar char="-"/>
            </a:pPr>
            <a:r>
              <a:rPr lang="tr-TR" sz="2000" b="1" dirty="0">
                <a:solidFill>
                  <a:schemeClr val="tx1"/>
                </a:solidFill>
                <a:ea typeface="+mj-ea"/>
                <a:cs typeface="+mj-cs"/>
              </a:rPr>
              <a:t>Öğrenci Seçme ve Yerleştirme Merkezi (ÖSYM) tarafından y</a:t>
            </a:r>
            <a:r>
              <a:rPr lang="tr-TR" sz="2000" b="1" dirty="0" smtClean="0">
                <a:solidFill>
                  <a:schemeClr val="tx1"/>
                </a:solidFill>
                <a:ea typeface="+mj-ea"/>
                <a:cs typeface="+mj-cs"/>
              </a:rPr>
              <a:t>apılan Yükseköğretime Giriş</a:t>
            </a:r>
            <a:r>
              <a:rPr lang="tr-TR" sz="2000" b="1" dirty="0">
                <a:solidFill>
                  <a:schemeClr val="tx1"/>
                </a:solidFill>
                <a:ea typeface="+mj-ea"/>
                <a:cs typeface="+mj-cs"/>
              </a:rPr>
              <a:t> </a:t>
            </a:r>
            <a:r>
              <a:rPr lang="tr-TR" sz="2000" b="1" dirty="0" smtClean="0">
                <a:solidFill>
                  <a:schemeClr val="tx1"/>
                </a:solidFill>
                <a:ea typeface="+mj-ea"/>
                <a:cs typeface="+mj-cs"/>
              </a:rPr>
              <a:t>Sınavı (YGS-2 puanına göre) ile</a:t>
            </a:r>
          </a:p>
          <a:p>
            <a:pPr algn="just">
              <a:spcBef>
                <a:spcPct val="0"/>
              </a:spcBef>
              <a:buFontTx/>
              <a:buChar char="-"/>
            </a:pPr>
            <a:endParaRPr lang="en-US"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Eşdeğer Diploma Programlarından Yatay </a:t>
            </a:r>
            <a:r>
              <a:rPr lang="tr-TR" sz="2000" b="1" dirty="0" smtClean="0">
                <a:solidFill>
                  <a:schemeClr val="tx1"/>
                </a:solidFill>
                <a:ea typeface="+mj-ea"/>
                <a:cs typeface="+mj-cs"/>
              </a:rPr>
              <a:t>Geçiş ile</a:t>
            </a:r>
          </a:p>
          <a:p>
            <a:pPr algn="just">
              <a:spcBef>
                <a:spcPct val="0"/>
              </a:spcBef>
              <a:buFontTx/>
              <a:buChar char="-"/>
            </a:pPr>
            <a:r>
              <a:rPr lang="tr-TR" sz="2000" b="1" dirty="0" smtClean="0">
                <a:solidFill>
                  <a:schemeClr val="tx1"/>
                </a:solidFill>
                <a:ea typeface="+mj-ea"/>
                <a:cs typeface="+mj-cs"/>
              </a:rPr>
              <a:t>(Ek 1 madde ve </a:t>
            </a:r>
            <a:r>
              <a:rPr lang="tr-TR" sz="2000" b="1" dirty="0">
                <a:solidFill>
                  <a:schemeClr val="tx1"/>
                </a:solidFill>
                <a:ea typeface="+mj-ea"/>
                <a:cs typeface="+mj-cs"/>
              </a:rPr>
              <a:t>b</a:t>
            </a:r>
            <a:r>
              <a:rPr lang="tr-TR" sz="2000" b="1" dirty="0" smtClean="0">
                <a:solidFill>
                  <a:schemeClr val="tx1"/>
                </a:solidFill>
                <a:ea typeface="+mj-ea"/>
                <a:cs typeface="+mj-cs"/>
              </a:rPr>
              <a:t>aşarı </a:t>
            </a:r>
            <a:r>
              <a:rPr lang="tr-TR" sz="2000" b="1" dirty="0">
                <a:solidFill>
                  <a:schemeClr val="tx1"/>
                </a:solidFill>
                <a:ea typeface="+mj-ea"/>
                <a:cs typeface="+mj-cs"/>
              </a:rPr>
              <a:t>p</a:t>
            </a:r>
            <a:r>
              <a:rPr lang="tr-TR" sz="2000" b="1" dirty="0" smtClean="0">
                <a:solidFill>
                  <a:schemeClr val="tx1"/>
                </a:solidFill>
                <a:ea typeface="+mj-ea"/>
                <a:cs typeface="+mj-cs"/>
              </a:rPr>
              <a:t>uanına göre)</a:t>
            </a:r>
            <a:endParaRPr lang="tr-TR" sz="2000" b="1" dirty="0">
              <a:solidFill>
                <a:schemeClr val="tx1"/>
              </a:solidFill>
              <a:ea typeface="+mj-ea"/>
              <a:cs typeface="+mj-cs"/>
            </a:endParaRPr>
          </a:p>
          <a:p>
            <a:pPr marL="0" lvl="1" indent="0" algn="just">
              <a:spcBef>
                <a:spcPct val="0"/>
              </a:spcBef>
              <a:buNone/>
            </a:pPr>
            <a:endParaRPr lang="en-US"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ÖSYM tarafından yapılan Dikey Geçiş Sınavı (DGS</a:t>
            </a:r>
            <a:r>
              <a:rPr lang="tr-TR" sz="2000" b="1" dirty="0" smtClean="0">
                <a:solidFill>
                  <a:schemeClr val="tx1"/>
                </a:solidFill>
                <a:ea typeface="+mj-ea"/>
                <a:cs typeface="+mj-cs"/>
              </a:rPr>
              <a:t>) ile</a:t>
            </a:r>
          </a:p>
          <a:p>
            <a:pPr algn="just">
              <a:spcBef>
                <a:spcPct val="0"/>
              </a:spcBef>
              <a:buFontTx/>
              <a:buChar char="-"/>
            </a:pPr>
            <a:endParaRPr lang="tr-TR"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Üniversitemiz </a:t>
            </a:r>
            <a:r>
              <a:rPr lang="tr-TR" sz="2000" b="1" dirty="0" smtClean="0">
                <a:solidFill>
                  <a:schemeClr val="tx1"/>
                </a:solidFill>
                <a:ea typeface="+mj-ea"/>
                <a:cs typeface="+mj-cs"/>
              </a:rPr>
              <a:t>Yurt </a:t>
            </a:r>
            <a:r>
              <a:rPr lang="tr-TR" sz="2000" b="1" dirty="0">
                <a:solidFill>
                  <a:schemeClr val="tx1"/>
                </a:solidFill>
                <a:ea typeface="+mj-ea"/>
                <a:cs typeface="+mj-cs"/>
              </a:rPr>
              <a:t>Dışından Öğrenci </a:t>
            </a:r>
            <a:r>
              <a:rPr lang="tr-TR" sz="2000" b="1" dirty="0" smtClean="0">
                <a:solidFill>
                  <a:schemeClr val="tx1"/>
                </a:solidFill>
                <a:ea typeface="+mj-ea"/>
                <a:cs typeface="+mj-cs"/>
              </a:rPr>
              <a:t> Kabulüne İlişkin Esaslara göre</a:t>
            </a:r>
            <a:endParaRPr lang="en-US" sz="2000" b="1" dirty="0">
              <a:solidFill>
                <a:schemeClr val="tx1"/>
              </a:solidFill>
              <a:ea typeface="+mj-ea"/>
              <a:cs typeface="+mj-cs"/>
            </a:endParaRPr>
          </a:p>
          <a:p>
            <a:pPr marL="0" indent="0" algn="just">
              <a:buNone/>
            </a:pPr>
            <a:r>
              <a:rPr lang="en-US" sz="2000" b="1" dirty="0" smtClean="0">
                <a:solidFill>
                  <a:schemeClr val="tx1"/>
                </a:solidFill>
              </a:rPr>
              <a:t> </a:t>
            </a:r>
            <a:r>
              <a:rPr lang="tr-TR" sz="2000" b="1" dirty="0" smtClean="0">
                <a:solidFill>
                  <a:schemeClr val="tx1"/>
                </a:solidFill>
              </a:rPr>
              <a:t>    </a:t>
            </a:r>
            <a:r>
              <a:rPr lang="en-US" sz="2000" b="1" dirty="0" smtClean="0">
                <a:solidFill>
                  <a:schemeClr val="tx1"/>
                </a:solidFill>
              </a:rPr>
              <a:t> </a:t>
            </a:r>
            <a:r>
              <a:rPr lang="tr-TR" sz="2000" b="1" dirty="0" smtClean="0">
                <a:solidFill>
                  <a:schemeClr val="tx1"/>
                </a:solidFill>
              </a:rPr>
              <a:t>öğrenci alımları yapılmaktadır. </a:t>
            </a:r>
            <a:endParaRPr lang="en-US" sz="2000" b="1" dirty="0" smtClean="0">
              <a:solidFill>
                <a:schemeClr val="tx1"/>
              </a:solidFill>
            </a:endParaRPr>
          </a:p>
        </p:txBody>
      </p:sp>
    </p:spTree>
    <p:extLst>
      <p:ext uri="{BB962C8B-B14F-4D97-AF65-F5344CB8AC3E}">
        <p14:creationId xmlns:p14="http://schemas.microsoft.com/office/powerpoint/2010/main" val="29414255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SAYILAR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591573171"/>
              </p:ext>
            </p:extLst>
          </p:nvPr>
        </p:nvGraphicFramePr>
        <p:xfrm>
          <a:off x="1828799" y="1896480"/>
          <a:ext cx="8802806" cy="3003520"/>
        </p:xfrm>
        <a:graphic>
          <a:graphicData uri="http://schemas.openxmlformats.org/drawingml/2006/table">
            <a:tbl>
              <a:tblPr firstRow="1" firstCol="1" bandRow="1">
                <a:tableStyleId>{5C22544A-7EE6-4342-B048-85BDC9FD1C3A}</a:tableStyleId>
              </a:tblPr>
              <a:tblGrid>
                <a:gridCol w="5049672">
                  <a:extLst>
                    <a:ext uri="{9D8B030D-6E8A-4147-A177-3AD203B41FA5}">
                      <a16:colId xmlns:a16="http://schemas.microsoft.com/office/drawing/2014/main" val="20000"/>
                    </a:ext>
                  </a:extLst>
                </a:gridCol>
                <a:gridCol w="3753134">
                  <a:extLst>
                    <a:ext uri="{9D8B030D-6E8A-4147-A177-3AD203B41FA5}">
                      <a16:colId xmlns:a16="http://schemas.microsoft.com/office/drawing/2014/main" val="20001"/>
                    </a:ext>
                  </a:extLst>
                </a:gridCol>
              </a:tblGrid>
              <a:tr h="0">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smtClean="0">
                          <a:effectLst/>
                          <a:latin typeface="+mn-lt"/>
                          <a:ea typeface="+mn-ea"/>
                          <a:cs typeface="+mn-cs"/>
                        </a:rPr>
                        <a:t>SAYILARI</a:t>
                      </a:r>
                      <a:endParaRPr lang="tr-TR" sz="24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495824">
                <a:tc>
                  <a:txBody>
                    <a:bodyPr/>
                    <a:lstStyle/>
                    <a:p>
                      <a:pPr algn="just">
                        <a:lnSpc>
                          <a:spcPct val="115000"/>
                        </a:lnSpc>
                        <a:spcAft>
                          <a:spcPts val="0"/>
                        </a:spcAft>
                      </a:pPr>
                      <a:r>
                        <a:rPr lang="tr-TR" sz="2800" dirty="0" smtClean="0">
                          <a:effectLst/>
                          <a:latin typeface="+mn-lt"/>
                        </a:rPr>
                        <a:t>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663</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530416">
                <a:tc>
                  <a:txBody>
                    <a:bodyPr/>
                    <a:lstStyle/>
                    <a:p>
                      <a:pPr algn="just">
                        <a:lnSpc>
                          <a:spcPct val="115000"/>
                        </a:lnSpc>
                        <a:spcAft>
                          <a:spcPts val="0"/>
                        </a:spcAft>
                      </a:pPr>
                      <a:r>
                        <a:rPr lang="tr-TR" sz="2800" dirty="0" smtClean="0">
                          <a:effectLst/>
                          <a:latin typeface="+mn-lt"/>
                          <a:ea typeface="Calibri"/>
                          <a:cs typeface="Times New Roman"/>
                        </a:rPr>
                        <a:t>AKADEMİK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18</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530416">
                <a:tc>
                  <a:txBody>
                    <a:bodyPr/>
                    <a:lstStyle/>
                    <a:p>
                      <a:pPr algn="just">
                        <a:lnSpc>
                          <a:spcPct val="115000"/>
                        </a:lnSpc>
                        <a:spcAft>
                          <a:spcPts val="0"/>
                        </a:spcAft>
                      </a:pPr>
                      <a:r>
                        <a:rPr lang="tr-TR" sz="1800" dirty="0" smtClean="0">
                          <a:effectLst/>
                          <a:latin typeface="+mn-lt"/>
                          <a:ea typeface="Calibri"/>
                          <a:cs typeface="Times New Roman"/>
                        </a:rPr>
                        <a:t>50/D maddesi ile görevlendirilenler</a:t>
                      </a:r>
                      <a:endParaRPr lang="tr-TR" sz="1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13</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val="1243535015"/>
                  </a:ext>
                </a:extLst>
              </a:tr>
              <a:tr h="495824">
                <a:tc>
                  <a:txBody>
                    <a:bodyPr/>
                    <a:lstStyle/>
                    <a:p>
                      <a:pPr algn="just">
                        <a:lnSpc>
                          <a:spcPct val="115000"/>
                        </a:lnSpc>
                        <a:spcAft>
                          <a:spcPts val="0"/>
                        </a:spcAft>
                      </a:pPr>
                      <a:r>
                        <a:rPr lang="tr-TR" sz="2800" dirty="0" smtClean="0">
                          <a:effectLst/>
                          <a:latin typeface="+mn-lt"/>
                        </a:rPr>
                        <a:t>İDARİ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13</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530416">
                <a:tc>
                  <a:txBody>
                    <a:bodyPr/>
                    <a:lstStyle/>
                    <a:p>
                      <a:pPr algn="just">
                        <a:lnSpc>
                          <a:spcPct val="115000"/>
                        </a:lnSpc>
                        <a:spcAft>
                          <a:spcPts val="0"/>
                        </a:spcAft>
                      </a:pPr>
                      <a:r>
                        <a:rPr lang="tr-TR" sz="2800" dirty="0" smtClean="0">
                          <a:effectLst/>
                          <a:latin typeface="+mn-lt"/>
                          <a:ea typeface="Calibri"/>
                          <a:cs typeface="Times New Roman"/>
                        </a:rPr>
                        <a:t>ULUSLARARASI</a:t>
                      </a:r>
                      <a:r>
                        <a:rPr lang="tr-TR" sz="2800" baseline="0" dirty="0" smtClean="0">
                          <a:effectLst/>
                          <a:latin typeface="+mn-lt"/>
                          <a:ea typeface="Calibri"/>
                          <a:cs typeface="Times New Roman"/>
                        </a:rPr>
                        <a:t> 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15</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bl>
          </a:graphicData>
        </a:graphic>
      </p:graphicFrame>
      <p:sp>
        <p:nvSpPr>
          <p:cNvPr id="7" name="Unvan 1"/>
          <p:cNvSpPr>
            <a:spLocks noGrp="1"/>
          </p:cNvSpPr>
          <p:nvPr>
            <p:ph type="title"/>
          </p:nvPr>
        </p:nvSpPr>
        <p:spPr>
          <a:xfrm>
            <a:off x="1937833" y="596815"/>
            <a:ext cx="8911687" cy="672427"/>
          </a:xfrm>
        </p:spPr>
        <p:txBody>
          <a:bodyPr/>
          <a:lstStyle/>
          <a:p>
            <a:r>
              <a:rPr lang="tr-TR" b="1" dirty="0" smtClean="0">
                <a:solidFill>
                  <a:schemeClr val="tx1"/>
                </a:solidFill>
              </a:rPr>
              <a:t>SAYILAR</a:t>
            </a:r>
            <a:endParaRPr lang="tr-TR" b="1" dirty="0">
              <a:solidFill>
                <a:schemeClr val="tx1"/>
              </a:solidFill>
            </a:endParaRPr>
          </a:p>
        </p:txBody>
      </p:sp>
    </p:spTree>
    <p:extLst>
      <p:ext uri="{BB962C8B-B14F-4D97-AF65-F5344CB8AC3E}">
        <p14:creationId xmlns:p14="http://schemas.microsoft.com/office/powerpoint/2010/main" val="18887037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ANLAŞMALAR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135481104"/>
              </p:ext>
            </p:extLst>
          </p:nvPr>
        </p:nvGraphicFramePr>
        <p:xfrm>
          <a:off x="1335505" y="2606723"/>
          <a:ext cx="9869307" cy="2843583"/>
        </p:xfrm>
        <a:graphic>
          <a:graphicData uri="http://schemas.openxmlformats.org/drawingml/2006/table">
            <a:tbl>
              <a:tblPr firstRow="1" firstCol="1" bandRow="1">
                <a:tableStyleId>{5C22544A-7EE6-4342-B048-85BDC9FD1C3A}</a:tableStyleId>
              </a:tblPr>
              <a:tblGrid>
                <a:gridCol w="5384729">
                  <a:extLst>
                    <a:ext uri="{9D8B030D-6E8A-4147-A177-3AD203B41FA5}">
                      <a16:colId xmlns:a16="http://schemas.microsoft.com/office/drawing/2014/main" val="20000"/>
                    </a:ext>
                  </a:extLst>
                </a:gridCol>
                <a:gridCol w="4484578">
                  <a:extLst>
                    <a:ext uri="{9D8B030D-6E8A-4147-A177-3AD203B41FA5}">
                      <a16:colId xmlns:a16="http://schemas.microsoft.com/office/drawing/2014/main" val="20001"/>
                    </a:ext>
                  </a:extLst>
                </a:gridCol>
              </a:tblGrid>
              <a:tr h="1386651">
                <a:tc>
                  <a:txBody>
                    <a:bodyPr/>
                    <a:lstStyle/>
                    <a:p>
                      <a:pPr algn="ctr">
                        <a:lnSpc>
                          <a:spcPct val="115000"/>
                        </a:lnSpc>
                        <a:spcAft>
                          <a:spcPts val="0"/>
                        </a:spcAft>
                      </a:pPr>
                      <a:r>
                        <a:rPr lang="tr-TR" sz="2000" dirty="0" smtClean="0">
                          <a:effectLst/>
                          <a:latin typeface="Calibri"/>
                          <a:ea typeface="Calibri"/>
                          <a:cs typeface="Times New Roman"/>
                        </a:rPr>
                        <a:t>PROGRAM</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noProof="0" dirty="0" smtClean="0">
                          <a:effectLst/>
                          <a:latin typeface="Calibri"/>
                          <a:ea typeface="Calibri"/>
                          <a:cs typeface="Times New Roman"/>
                        </a:rPr>
                        <a:t>Bölge</a:t>
                      </a:r>
                      <a:r>
                        <a:rPr lang="tr-TR" sz="2000" baseline="0" noProof="0" dirty="0" smtClean="0">
                          <a:effectLst/>
                          <a:latin typeface="Calibri"/>
                          <a:ea typeface="Calibri"/>
                          <a:cs typeface="Times New Roman"/>
                        </a:rPr>
                        <a:t> ve Ülke</a:t>
                      </a:r>
                      <a:endParaRPr lang="en-GB" sz="2000" noProof="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485644">
                <a:tc>
                  <a:txBody>
                    <a:bodyPr/>
                    <a:lstStyle/>
                    <a:p>
                      <a:pPr algn="just">
                        <a:lnSpc>
                          <a:spcPct val="115000"/>
                        </a:lnSpc>
                        <a:spcAft>
                          <a:spcPts val="0"/>
                        </a:spcAft>
                      </a:pPr>
                      <a:r>
                        <a:rPr lang="tr-TR" sz="1800" dirty="0" smtClean="0">
                          <a:effectLst/>
                          <a:latin typeface="+mn-lt"/>
                          <a:ea typeface="+mn-ea"/>
                          <a:cs typeface="+mn-cs"/>
                        </a:rPr>
                        <a:t>ERASMUS</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AVRUPA</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485644">
                <a:tc>
                  <a:txBody>
                    <a:bodyPr/>
                    <a:lstStyle/>
                    <a:p>
                      <a:pPr algn="just">
                        <a:lnSpc>
                          <a:spcPct val="115000"/>
                        </a:lnSpc>
                        <a:spcAft>
                          <a:spcPts val="0"/>
                        </a:spcAft>
                      </a:pPr>
                      <a:r>
                        <a:rPr lang="tr-TR" sz="1800" dirty="0" smtClean="0">
                          <a:effectLst/>
                          <a:latin typeface="Calibri"/>
                          <a:ea typeface="Calibri"/>
                          <a:cs typeface="Times New Roman"/>
                        </a:rPr>
                        <a:t>FARABİ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TÜRKİYE</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485644">
                <a:tc>
                  <a:txBody>
                    <a:bodyPr/>
                    <a:lstStyle/>
                    <a:p>
                      <a:pPr algn="just">
                        <a:lnSpc>
                          <a:spcPct val="115000"/>
                        </a:lnSpc>
                        <a:spcAft>
                          <a:spcPts val="0"/>
                        </a:spcAft>
                      </a:pPr>
                      <a:r>
                        <a:rPr lang="tr-TR" sz="1800" dirty="0" smtClean="0">
                          <a:effectLst/>
                          <a:latin typeface="Calibri"/>
                          <a:ea typeface="Calibri"/>
                          <a:cs typeface="Times New Roman"/>
                        </a:rPr>
                        <a:t>MEVLANA</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rPr>
                        <a:t>DÜNYA</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bl>
          </a:graphicData>
        </a:graphic>
      </p:graphicFrame>
      <p:sp>
        <p:nvSpPr>
          <p:cNvPr id="7" name="Unvan 1"/>
          <p:cNvSpPr>
            <a:spLocks noGrp="1"/>
          </p:cNvSpPr>
          <p:nvPr>
            <p:ph type="title"/>
          </p:nvPr>
        </p:nvSpPr>
        <p:spPr>
          <a:xfrm>
            <a:off x="1548384" y="654186"/>
            <a:ext cx="9656428" cy="765181"/>
          </a:xfrm>
        </p:spPr>
        <p:txBody>
          <a:bodyPr>
            <a:normAutofit/>
          </a:bodyPr>
          <a:lstStyle/>
          <a:p>
            <a:r>
              <a:rPr lang="tr-TR" b="1" dirty="0" smtClean="0">
                <a:solidFill>
                  <a:schemeClr val="tx1"/>
                </a:solidFill>
              </a:rPr>
              <a:t>İKİLİ ANLAŞMALAR</a:t>
            </a:r>
            <a:endParaRPr lang="en-GB" sz="2200" b="1" dirty="0">
              <a:solidFill>
                <a:schemeClr val="tx1"/>
              </a:solidFill>
            </a:endParaRPr>
          </a:p>
        </p:txBody>
      </p:sp>
      <p:sp>
        <p:nvSpPr>
          <p:cNvPr id="9" name="Unvan 1"/>
          <p:cNvSpPr txBox="1">
            <a:spLocks/>
          </p:cNvSpPr>
          <p:nvPr/>
        </p:nvSpPr>
        <p:spPr>
          <a:xfrm>
            <a:off x="1548384" y="1399810"/>
            <a:ext cx="9656428" cy="961253"/>
          </a:xfrm>
          <a:prstGeom prst="rect">
            <a:avLst/>
          </a:prstGeom>
        </p:spPr>
        <p:txBody>
          <a:bodyPr vert="horz" lIns="91440" tIns="45720" rIns="91440" bIns="45720" rtlCol="0" anchor="t">
            <a:normAutofit fontScale="975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tr-TR" sz="2200" b="1" dirty="0" smtClean="0">
                <a:solidFill>
                  <a:schemeClr val="tx1"/>
                </a:solidFill>
              </a:rPr>
              <a:t>İkili anlaşmalar kapsamında akademik, idari personel ve öğrenci değişimleri</a:t>
            </a:r>
          </a:p>
          <a:p>
            <a:pPr algn="just"/>
            <a:r>
              <a:rPr lang="tr-TR" sz="2200" b="1" dirty="0" smtClean="0">
                <a:solidFill>
                  <a:schemeClr val="tx1"/>
                </a:solidFill>
              </a:rPr>
              <a:t>(ERASMUS,  FARABi, MEVLANA vd.)</a:t>
            </a:r>
            <a:endParaRPr lang="tr-TR" sz="2200" b="1" dirty="0">
              <a:solidFill>
                <a:schemeClr val="tx1"/>
              </a:solidFill>
            </a:endParaRPr>
          </a:p>
          <a:p>
            <a:pPr marL="342900" indent="-342900" algn="just">
              <a:buFontTx/>
              <a:buChar char="-"/>
            </a:pPr>
            <a:endParaRPr lang="tr-TR" sz="2200" b="1" dirty="0">
              <a:solidFill>
                <a:schemeClr val="tx1"/>
              </a:solidFill>
            </a:endParaRPr>
          </a:p>
        </p:txBody>
      </p:sp>
    </p:spTree>
    <p:extLst>
      <p:ext uri="{BB962C8B-B14F-4D97-AF65-F5344CB8AC3E}">
        <p14:creationId xmlns:p14="http://schemas.microsoft.com/office/powerpoint/2010/main" val="39405495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95538" y="788324"/>
            <a:ext cx="1801505" cy="338554"/>
          </a:xfrm>
          <a:prstGeom prst="rect">
            <a:avLst/>
          </a:prstGeom>
          <a:noFill/>
        </p:spPr>
        <p:txBody>
          <a:bodyPr wrap="square" rtlCol="0">
            <a:spAutoFit/>
          </a:bodyPr>
          <a:lstStyle/>
          <a:p>
            <a:r>
              <a:rPr lang="tr-TR" sz="1600" b="1" dirty="0" smtClean="0">
                <a:solidFill>
                  <a:schemeClr val="bg1"/>
                </a:solidFill>
              </a:rPr>
              <a:t>AKREDİTASYON</a:t>
            </a:r>
            <a:endParaRPr lang="en-US"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379441097"/>
              </p:ext>
            </p:extLst>
          </p:nvPr>
        </p:nvGraphicFramePr>
        <p:xfrm>
          <a:off x="1548384" y="2361062"/>
          <a:ext cx="9119937" cy="2330035"/>
        </p:xfrm>
        <a:graphic>
          <a:graphicData uri="http://schemas.openxmlformats.org/drawingml/2006/table">
            <a:tbl>
              <a:tblPr firstRow="1" firstCol="1" bandRow="1">
                <a:tableStyleId>{5C22544A-7EE6-4342-B048-85BDC9FD1C3A}</a:tableStyleId>
              </a:tblPr>
              <a:tblGrid>
                <a:gridCol w="3475903">
                  <a:extLst>
                    <a:ext uri="{9D8B030D-6E8A-4147-A177-3AD203B41FA5}">
                      <a16:colId xmlns:a16="http://schemas.microsoft.com/office/drawing/2014/main" val="20000"/>
                    </a:ext>
                  </a:extLst>
                </a:gridCol>
                <a:gridCol w="5644034">
                  <a:extLst>
                    <a:ext uri="{9D8B030D-6E8A-4147-A177-3AD203B41FA5}">
                      <a16:colId xmlns:a16="http://schemas.microsoft.com/office/drawing/2014/main" val="20001"/>
                    </a:ext>
                  </a:extLst>
                </a:gridCol>
              </a:tblGrid>
              <a:tr h="1411178">
                <a:tc>
                  <a:txBody>
                    <a:bodyPr/>
                    <a:lstStyle/>
                    <a:p>
                      <a:pPr algn="ctr">
                        <a:lnSpc>
                          <a:spcPct val="115000"/>
                        </a:lnSpc>
                        <a:spcAft>
                          <a:spcPts val="0"/>
                        </a:spcAft>
                      </a:pPr>
                      <a:r>
                        <a:rPr lang="tr-TR" sz="2000" dirty="0" smtClean="0">
                          <a:effectLst/>
                          <a:latin typeface="Calibri"/>
                          <a:ea typeface="Calibri"/>
                          <a:cs typeface="Times New Roman"/>
                        </a:rPr>
                        <a:t>BÖLÜMLER</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noProof="0" dirty="0" smtClean="0">
                          <a:effectLst/>
                          <a:latin typeface="Calibri"/>
                          <a:ea typeface="Calibri"/>
                          <a:cs typeface="Times New Roman"/>
                        </a:rPr>
                        <a:t>BOLOGNA SÜRECİ</a:t>
                      </a:r>
                      <a:endParaRPr lang="en-GB" sz="2000" noProof="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918857">
                <a:tc>
                  <a:txBody>
                    <a:bodyPr/>
                    <a:lstStyle/>
                    <a:p>
                      <a:pPr algn="just">
                        <a:lnSpc>
                          <a:spcPct val="115000"/>
                        </a:lnSpc>
                        <a:spcAft>
                          <a:spcPts val="0"/>
                        </a:spcAft>
                      </a:pPr>
                      <a:r>
                        <a:rPr lang="tr-TR" sz="1800" dirty="0" smtClean="0">
                          <a:effectLst/>
                          <a:latin typeface="+mn-lt"/>
                          <a:ea typeface="+mn-ea"/>
                          <a:cs typeface="+mn-cs"/>
                        </a:rPr>
                        <a:t>Tüm bölümler</a:t>
                      </a:r>
                      <a:endParaRPr lang="tr-TR"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800" b="1" i="0" kern="1200" dirty="0" smtClean="0">
                          <a:solidFill>
                            <a:schemeClr val="dk1"/>
                          </a:solidFill>
                          <a:effectLst/>
                          <a:latin typeface="+mn-lt"/>
                          <a:ea typeface="+mn-ea"/>
                          <a:cs typeface="+mn-cs"/>
                        </a:rPr>
                        <a:t>Avrupa Kredi Transfer Sistemi (AKTS) Etiketi,</a:t>
                      </a:r>
                      <a:r>
                        <a:rPr lang="tr-TR" sz="1800" b="1" i="0" kern="1200" baseline="0" dirty="0" smtClean="0">
                          <a:solidFill>
                            <a:schemeClr val="dk1"/>
                          </a:solidFill>
                          <a:effectLst/>
                          <a:latin typeface="+mn-lt"/>
                          <a:ea typeface="+mn-ea"/>
                          <a:cs typeface="+mn-cs"/>
                        </a:rPr>
                        <a:t> </a:t>
                      </a:r>
                      <a:r>
                        <a:rPr lang="tr-TR" sz="1800" b="1" i="0" kern="1200" dirty="0" smtClean="0">
                          <a:solidFill>
                            <a:schemeClr val="dk1"/>
                          </a:solidFill>
                          <a:effectLst/>
                          <a:latin typeface="+mn-lt"/>
                          <a:ea typeface="+mn-ea"/>
                          <a:cs typeface="+mn-cs"/>
                        </a:rPr>
                        <a:t> Diploma Eki Etiketi </a:t>
                      </a:r>
                      <a:endParaRPr lang="tr-TR" sz="2400" b="1" dirty="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
        <p:nvSpPr>
          <p:cNvPr id="7" name="Unvan 1"/>
          <p:cNvSpPr>
            <a:spLocks noGrp="1"/>
          </p:cNvSpPr>
          <p:nvPr>
            <p:ph type="title"/>
          </p:nvPr>
        </p:nvSpPr>
        <p:spPr>
          <a:xfrm>
            <a:off x="1548384" y="1047492"/>
            <a:ext cx="9656428" cy="1120023"/>
          </a:xfrm>
        </p:spPr>
        <p:txBody>
          <a:bodyPr>
            <a:normAutofit fontScale="90000"/>
          </a:bodyPr>
          <a:lstStyle/>
          <a:p>
            <a:r>
              <a:rPr lang="en-US" b="1" dirty="0" smtClean="0">
                <a:solidFill>
                  <a:schemeClr val="tx1"/>
                </a:solidFill>
              </a:rPr>
              <a:t>   </a:t>
            </a:r>
            <a:r>
              <a:rPr lang="tr-TR" b="1" dirty="0" smtClean="0">
                <a:solidFill>
                  <a:schemeClr val="tx1"/>
                </a:solidFill>
              </a:rPr>
              <a:t>AKREDİTASYON</a:t>
            </a:r>
            <a:r>
              <a:rPr lang="en-US" b="1" dirty="0" smtClean="0">
                <a:solidFill>
                  <a:schemeClr val="tx1"/>
                </a:solidFill>
              </a:rPr>
              <a:t> </a:t>
            </a:r>
            <a:br>
              <a:rPr lang="en-US" b="1" dirty="0" smtClean="0">
                <a:solidFill>
                  <a:schemeClr val="tx1"/>
                </a:solidFill>
              </a:rPr>
            </a:br>
            <a:r>
              <a:rPr lang="en-US" dirty="0" smtClean="0">
                <a:solidFill>
                  <a:schemeClr val="tx1"/>
                </a:solidFill>
              </a:rPr>
              <a:t> </a:t>
            </a:r>
            <a:r>
              <a:rPr lang="tr-TR" sz="2400" b="1" dirty="0">
                <a:solidFill>
                  <a:schemeClr val="tx1"/>
                </a:solidFill>
              </a:rPr>
              <a:t> </a:t>
            </a:r>
            <a:r>
              <a:rPr lang="tr-TR" sz="2400" b="1" dirty="0" smtClean="0">
                <a:solidFill>
                  <a:schemeClr val="tx1"/>
                </a:solidFill>
              </a:rPr>
              <a:t>  Akademik değerlendirme</a:t>
            </a:r>
            <a:r>
              <a:rPr lang="en-US" sz="2400" b="1" dirty="0" smtClean="0">
                <a:solidFill>
                  <a:schemeClr val="tx1"/>
                </a:solidFill>
              </a:rPr>
              <a:t>, </a:t>
            </a:r>
            <a:r>
              <a:rPr lang="tr-TR" sz="2400" b="1" dirty="0" smtClean="0">
                <a:solidFill>
                  <a:schemeClr val="tx1"/>
                </a:solidFill>
              </a:rPr>
              <a:t>kalite iyileştirme</a:t>
            </a:r>
            <a:r>
              <a:rPr lang="en-US" sz="2400" b="1" dirty="0" smtClean="0">
                <a:solidFill>
                  <a:schemeClr val="tx1"/>
                </a:solidFill>
              </a:rPr>
              <a:t>, </a:t>
            </a:r>
            <a:r>
              <a:rPr lang="tr-TR" sz="2200" b="1" dirty="0" smtClean="0">
                <a:solidFill>
                  <a:schemeClr val="tx1"/>
                </a:solidFill>
              </a:rPr>
              <a:t>mesleki tanınırlık</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spTree>
    <p:extLst>
      <p:ext uri="{BB962C8B-B14F-4D97-AF65-F5344CB8AC3E}">
        <p14:creationId xmlns:p14="http://schemas.microsoft.com/office/powerpoint/2010/main" val="34796027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3275" y="784168"/>
            <a:ext cx="1801505" cy="338554"/>
          </a:xfrm>
          <a:prstGeom prst="rect">
            <a:avLst/>
          </a:prstGeom>
          <a:noFill/>
        </p:spPr>
        <p:txBody>
          <a:bodyPr wrap="square" rtlCol="0">
            <a:spAutoFit/>
          </a:bodyPr>
          <a:lstStyle/>
          <a:p>
            <a:r>
              <a:rPr lang="tr-TR" sz="1600" b="1" dirty="0" smtClean="0">
                <a:solidFill>
                  <a:schemeClr val="bg1"/>
                </a:solidFill>
              </a:rPr>
              <a:t>FİZİKİ ALTYAPI</a:t>
            </a:r>
            <a:endParaRPr lang="en-US" sz="1600" b="1" dirty="0">
              <a:solidFill>
                <a:schemeClr val="bg1"/>
              </a:solidFill>
            </a:endParaRPr>
          </a:p>
        </p:txBody>
      </p:sp>
      <p:sp>
        <p:nvSpPr>
          <p:cNvPr id="7" name="Unvan 1"/>
          <p:cNvSpPr>
            <a:spLocks noGrp="1"/>
          </p:cNvSpPr>
          <p:nvPr>
            <p:ph type="title"/>
          </p:nvPr>
        </p:nvSpPr>
        <p:spPr>
          <a:xfrm>
            <a:off x="1548384" y="654186"/>
            <a:ext cx="9656428" cy="1120023"/>
          </a:xfrm>
        </p:spPr>
        <p:txBody>
          <a:bodyPr>
            <a:normAutofit/>
          </a:bodyPr>
          <a:lstStyle/>
          <a:p>
            <a:r>
              <a:rPr lang="en-US" b="1" dirty="0" smtClean="0">
                <a:solidFill>
                  <a:schemeClr val="tx1"/>
                </a:solidFill>
              </a:rPr>
              <a:t>   </a:t>
            </a:r>
            <a:r>
              <a:rPr lang="tr-TR" b="1" dirty="0" smtClean="0">
                <a:solidFill>
                  <a:schemeClr val="tx1"/>
                </a:solidFill>
              </a:rPr>
              <a:t>KAPALI ALANLAR</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2483872567"/>
              </p:ext>
            </p:extLst>
          </p:nvPr>
        </p:nvGraphicFramePr>
        <p:xfrm>
          <a:off x="1720533" y="1478280"/>
          <a:ext cx="8802806" cy="1212958"/>
        </p:xfrm>
        <a:graphic>
          <a:graphicData uri="http://schemas.openxmlformats.org/drawingml/2006/table">
            <a:tbl>
              <a:tblPr firstRow="1" firstCol="1" bandRow="1">
                <a:tableStyleId>{5C22544A-7EE6-4342-B048-85BDC9FD1C3A}</a:tableStyleId>
              </a:tblPr>
              <a:tblGrid>
                <a:gridCol w="5896003">
                  <a:extLst>
                    <a:ext uri="{9D8B030D-6E8A-4147-A177-3AD203B41FA5}">
                      <a16:colId xmlns:a16="http://schemas.microsoft.com/office/drawing/2014/main" val="20000"/>
                    </a:ext>
                  </a:extLst>
                </a:gridCol>
                <a:gridCol w="2906803">
                  <a:extLst>
                    <a:ext uri="{9D8B030D-6E8A-4147-A177-3AD203B41FA5}">
                      <a16:colId xmlns:a16="http://schemas.microsoft.com/office/drawing/2014/main" val="20001"/>
                    </a:ext>
                  </a:extLst>
                </a:gridCol>
              </a:tblGrid>
              <a:tr h="717134">
                <a:tc>
                  <a:txBody>
                    <a:bodyPr/>
                    <a:lstStyle/>
                    <a:p>
                      <a:pPr algn="ctr">
                        <a:lnSpc>
                          <a:spcPct val="115000"/>
                        </a:lnSpc>
                        <a:spcAft>
                          <a:spcPts val="0"/>
                        </a:spcAft>
                      </a:pPr>
                      <a:r>
                        <a:rPr lang="tr-TR" sz="2800" dirty="0" smtClean="0">
                          <a:effectLst/>
                          <a:latin typeface="+mn-lt"/>
                          <a:ea typeface="Calibri"/>
                          <a:cs typeface="Times New Roman"/>
                        </a:rPr>
                        <a:t>ALAN</a:t>
                      </a:r>
                      <a:endParaRPr lang="tr-TR" sz="2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800" dirty="0" smtClean="0">
                          <a:effectLst/>
                          <a:latin typeface="+mn-lt"/>
                          <a:ea typeface="+mn-ea"/>
                          <a:cs typeface="+mn-cs"/>
                        </a:rPr>
                        <a:t>m</a:t>
                      </a:r>
                      <a:r>
                        <a:rPr lang="tr-TR" sz="2800" baseline="30000" dirty="0" smtClean="0">
                          <a:effectLst/>
                          <a:latin typeface="+mn-lt"/>
                          <a:ea typeface="+mn-ea"/>
                          <a:cs typeface="+mn-cs"/>
                        </a:rPr>
                        <a:t>2</a:t>
                      </a:r>
                      <a:endParaRPr lang="tr-TR" sz="2800" baseline="30000" dirty="0">
                        <a:effectLst/>
                        <a:latin typeface="+mn-lt"/>
                        <a:ea typeface="Calibri"/>
                        <a:cs typeface="Times New Roman"/>
                      </a:endParaRPr>
                    </a:p>
                  </a:txBody>
                  <a:tcPr marL="68580" marR="68580" marT="0" marB="0" anchor="ctr"/>
                </a:tc>
                <a:extLst>
                  <a:ext uri="{0D108BD9-81ED-4DB2-BD59-A6C34878D82A}">
                    <a16:rowId xmlns:a16="http://schemas.microsoft.com/office/drawing/2014/main" val="10000"/>
                  </a:ext>
                </a:extLst>
              </a:tr>
              <a:tr h="495824">
                <a:tc>
                  <a:txBody>
                    <a:bodyPr/>
                    <a:lstStyle/>
                    <a:p>
                      <a:pPr algn="just">
                        <a:lnSpc>
                          <a:spcPct val="115000"/>
                        </a:lnSpc>
                        <a:spcAft>
                          <a:spcPts val="0"/>
                        </a:spcAft>
                      </a:pPr>
                      <a:r>
                        <a:rPr lang="tr-TR" sz="2000" dirty="0" smtClean="0">
                          <a:effectLst/>
                          <a:latin typeface="+mn-lt"/>
                          <a:ea typeface="+mn-ea"/>
                          <a:cs typeface="+mn-cs"/>
                        </a:rPr>
                        <a:t>TOPLAM</a:t>
                      </a:r>
                      <a:r>
                        <a:rPr lang="tr-TR" sz="2000" baseline="0" dirty="0" smtClean="0">
                          <a:effectLst/>
                          <a:latin typeface="+mn-lt"/>
                          <a:ea typeface="+mn-ea"/>
                          <a:cs typeface="+mn-cs"/>
                        </a:rPr>
                        <a:t> - TAMAMLANAN</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rPr>
                        <a:t>5184 </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3413994388"/>
              </p:ext>
            </p:extLst>
          </p:nvPr>
        </p:nvGraphicFramePr>
        <p:xfrm>
          <a:off x="1705293" y="3281679"/>
          <a:ext cx="8802806" cy="2954734"/>
        </p:xfrm>
        <a:graphic>
          <a:graphicData uri="http://schemas.openxmlformats.org/drawingml/2006/table">
            <a:tbl>
              <a:tblPr firstRow="1" firstCol="1" bandRow="1">
                <a:tableStyleId>{5C22544A-7EE6-4342-B048-85BDC9FD1C3A}</a:tableStyleId>
              </a:tblPr>
              <a:tblGrid>
                <a:gridCol w="5921634">
                  <a:extLst>
                    <a:ext uri="{9D8B030D-6E8A-4147-A177-3AD203B41FA5}">
                      <a16:colId xmlns:a16="http://schemas.microsoft.com/office/drawing/2014/main" val="20000"/>
                    </a:ext>
                  </a:extLst>
                </a:gridCol>
                <a:gridCol w="2881172">
                  <a:extLst>
                    <a:ext uri="{9D8B030D-6E8A-4147-A177-3AD203B41FA5}">
                      <a16:colId xmlns:a16="http://schemas.microsoft.com/office/drawing/2014/main" val="20001"/>
                    </a:ext>
                  </a:extLst>
                </a:gridCol>
              </a:tblGrid>
              <a:tr h="380541">
                <a:tc>
                  <a:txBody>
                    <a:bodyPr/>
                    <a:lstStyle/>
                    <a:p>
                      <a:pPr algn="just">
                        <a:lnSpc>
                          <a:spcPct val="115000"/>
                        </a:lnSpc>
                        <a:spcAft>
                          <a:spcPts val="0"/>
                        </a:spcAft>
                      </a:pPr>
                      <a:endParaRPr lang="tr-TR" sz="2000" dirty="0">
                        <a:effectLst/>
                        <a:latin typeface="+mn-lt"/>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000" b="1" dirty="0" smtClean="0">
                          <a:effectLst/>
                          <a:latin typeface="+mn-lt"/>
                          <a:ea typeface="Calibri"/>
                          <a:cs typeface="Times New Roman"/>
                        </a:rPr>
                        <a:t>SAYI</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val="10000"/>
                  </a:ext>
                </a:extLst>
              </a:tr>
              <a:tr h="401131">
                <a:tc>
                  <a:txBody>
                    <a:bodyPr/>
                    <a:lstStyle/>
                    <a:p>
                      <a:pPr algn="just">
                        <a:lnSpc>
                          <a:spcPct val="115000"/>
                        </a:lnSpc>
                        <a:spcAft>
                          <a:spcPts val="0"/>
                        </a:spcAft>
                      </a:pPr>
                      <a:r>
                        <a:rPr lang="tr-TR" sz="2000" dirty="0" smtClean="0">
                          <a:effectLst/>
                          <a:latin typeface="+mn-lt"/>
                        </a:rPr>
                        <a:t>SINIFLAR</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6</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val="10001"/>
                  </a:ext>
                </a:extLst>
              </a:tr>
              <a:tr h="401131">
                <a:tc>
                  <a:txBody>
                    <a:bodyPr/>
                    <a:lstStyle/>
                    <a:p>
                      <a:pPr algn="just">
                        <a:lnSpc>
                          <a:spcPct val="115000"/>
                        </a:lnSpc>
                        <a:spcAft>
                          <a:spcPts val="0"/>
                        </a:spcAft>
                      </a:pPr>
                      <a:r>
                        <a:rPr lang="tr-TR" sz="2000" dirty="0" smtClean="0">
                          <a:effectLst/>
                          <a:latin typeface="+mn-lt"/>
                          <a:ea typeface="Calibri"/>
                          <a:cs typeface="Times New Roman"/>
                        </a:rPr>
                        <a:t>DOĞUMA</a:t>
                      </a:r>
                      <a:r>
                        <a:rPr lang="tr-TR" sz="2000" baseline="0" dirty="0" smtClean="0">
                          <a:effectLst/>
                          <a:latin typeface="+mn-lt"/>
                          <a:ea typeface="Calibri"/>
                          <a:cs typeface="Times New Roman"/>
                        </a:rPr>
                        <a:t> HAZIRLIK SINIFI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val="2749231912"/>
                  </a:ext>
                </a:extLst>
              </a:tr>
              <a:tr h="484577">
                <a:tc>
                  <a:txBody>
                    <a:bodyPr/>
                    <a:lstStyle/>
                    <a:p>
                      <a:pPr algn="just">
                        <a:lnSpc>
                          <a:spcPct val="115000"/>
                        </a:lnSpc>
                        <a:spcAft>
                          <a:spcPts val="0"/>
                        </a:spcAft>
                      </a:pPr>
                      <a:r>
                        <a:rPr lang="tr-TR" sz="2000" dirty="0" smtClean="0">
                          <a:effectLst/>
                          <a:latin typeface="+mn-lt"/>
                          <a:ea typeface="Calibri"/>
                          <a:cs typeface="Times New Roman"/>
                        </a:rPr>
                        <a:t>BİLGİSAYAR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val="10002"/>
                  </a:ext>
                </a:extLst>
              </a:tr>
              <a:tr h="429118">
                <a:tc>
                  <a:txBody>
                    <a:bodyPr/>
                    <a:lstStyle/>
                    <a:p>
                      <a:pPr algn="just">
                        <a:lnSpc>
                          <a:spcPct val="115000"/>
                        </a:lnSpc>
                        <a:spcAft>
                          <a:spcPts val="0"/>
                        </a:spcAft>
                      </a:pPr>
                      <a:r>
                        <a:rPr lang="tr-TR" sz="2000" dirty="0" smtClean="0">
                          <a:effectLst/>
                          <a:latin typeface="+mn-lt"/>
                          <a:ea typeface="Calibri"/>
                          <a:cs typeface="Times New Roman"/>
                        </a:rPr>
                        <a:t>ANATOMİ</a:t>
                      </a:r>
                      <a:r>
                        <a:rPr lang="tr-TR" sz="2000" baseline="0" dirty="0" smtClean="0">
                          <a:effectLst/>
                          <a:latin typeface="+mn-lt"/>
                          <a:ea typeface="Calibri"/>
                          <a:cs typeface="Times New Roman"/>
                        </a:rPr>
                        <a:t>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val="10003"/>
                  </a:ext>
                </a:extLst>
              </a:tr>
              <a:tr h="429118">
                <a:tc>
                  <a:txBody>
                    <a:bodyPr/>
                    <a:lstStyle/>
                    <a:p>
                      <a:pPr algn="just">
                        <a:lnSpc>
                          <a:spcPct val="115000"/>
                        </a:lnSpc>
                        <a:spcAft>
                          <a:spcPts val="0"/>
                        </a:spcAft>
                      </a:pPr>
                      <a:r>
                        <a:rPr lang="tr-TR" sz="2000" dirty="0" smtClean="0">
                          <a:effectLst/>
                          <a:latin typeface="+mn-lt"/>
                          <a:ea typeface="Calibri"/>
                          <a:cs typeface="Times New Roman"/>
                        </a:rPr>
                        <a:t>DOĞUM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                          </a:t>
                      </a:r>
                    </a:p>
                  </a:txBody>
                  <a:tcPr marL="68580" marR="68580" marT="0" marB="0"/>
                </a:tc>
                <a:extLst>
                  <a:ext uri="{0D108BD9-81ED-4DB2-BD59-A6C34878D82A}">
                    <a16:rowId xmlns:a16="http://schemas.microsoft.com/office/drawing/2014/main" val="10004"/>
                  </a:ext>
                </a:extLst>
              </a:tr>
              <a:tr h="429118">
                <a:tc>
                  <a:txBody>
                    <a:bodyPr/>
                    <a:lstStyle/>
                    <a:p>
                      <a:pPr algn="just">
                        <a:lnSpc>
                          <a:spcPct val="115000"/>
                        </a:lnSpc>
                        <a:spcAft>
                          <a:spcPts val="0"/>
                        </a:spcAft>
                      </a:pPr>
                      <a:r>
                        <a:rPr lang="tr-TR" sz="2000" dirty="0" smtClean="0">
                          <a:effectLst/>
                          <a:latin typeface="+mn-lt"/>
                          <a:ea typeface="Calibri"/>
                          <a:cs typeface="Times New Roman"/>
                        </a:rPr>
                        <a:t>TEKNİK BECERİ LABORATUVARLARI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2</a:t>
                      </a:r>
                    </a:p>
                  </a:txBody>
                  <a:tcPr marL="68580" marR="68580" marT="0" marB="0"/>
                </a:tc>
                <a:extLst>
                  <a:ext uri="{0D108BD9-81ED-4DB2-BD59-A6C34878D82A}">
                    <a16:rowId xmlns:a16="http://schemas.microsoft.com/office/drawing/2014/main" val="10005"/>
                  </a:ext>
                </a:extLst>
              </a:tr>
            </a:tbl>
          </a:graphicData>
        </a:graphic>
      </p:graphicFrame>
      <p:sp>
        <p:nvSpPr>
          <p:cNvPr id="4" name="Metin kutusu 3"/>
          <p:cNvSpPr txBox="1"/>
          <p:nvPr/>
        </p:nvSpPr>
        <p:spPr>
          <a:xfrm>
            <a:off x="1705293" y="2797465"/>
            <a:ext cx="8756338" cy="369332"/>
          </a:xfrm>
          <a:prstGeom prst="rect">
            <a:avLst/>
          </a:prstGeom>
          <a:noFill/>
        </p:spPr>
        <p:txBody>
          <a:bodyPr wrap="square" rtlCol="0">
            <a:spAutoFit/>
          </a:bodyPr>
          <a:lstStyle/>
          <a:p>
            <a:r>
              <a:rPr lang="tr-TR" b="1" dirty="0" smtClean="0"/>
              <a:t>Niğde Zübeyde Hanım Sağlık Hizmetleri Meslek Yüksekokulu ile birlikte</a:t>
            </a:r>
            <a:endParaRPr lang="tr-TR" b="1" dirty="0"/>
          </a:p>
        </p:txBody>
      </p:sp>
    </p:spTree>
    <p:extLst>
      <p:ext uri="{BB962C8B-B14F-4D97-AF65-F5344CB8AC3E}">
        <p14:creationId xmlns:p14="http://schemas.microsoft.com/office/powerpoint/2010/main" val="12784222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8083" y="1923392"/>
            <a:ext cx="10012143" cy="3237187"/>
          </a:xfrm>
        </p:spPr>
        <p:txBody>
          <a:bodyPr>
            <a:normAutofit/>
          </a:bodyPr>
          <a:lstStyle/>
          <a:p>
            <a:pPr marL="0" indent="0" algn="ctr">
              <a:buNone/>
            </a:pPr>
            <a:endParaRPr lang="tr-TR" sz="5400" dirty="0" smtClean="0"/>
          </a:p>
          <a:p>
            <a:pPr marL="0" indent="0" algn="ctr">
              <a:buNone/>
            </a:pPr>
            <a:r>
              <a:rPr lang="tr-TR" sz="5400" b="1" dirty="0" smtClean="0"/>
              <a:t>TEŞEKKÜRLER</a:t>
            </a:r>
          </a:p>
          <a:p>
            <a:pPr marL="0" indent="0" algn="ctr">
              <a:buNone/>
            </a:pPr>
            <a:endParaRPr lang="tr-TR" sz="5400" b="1" dirty="0"/>
          </a:p>
        </p:txBody>
      </p:sp>
      <p:sp>
        <p:nvSpPr>
          <p:cNvPr id="4" name="Metin kutusu 3"/>
          <p:cNvSpPr txBox="1"/>
          <p:nvPr/>
        </p:nvSpPr>
        <p:spPr>
          <a:xfrm>
            <a:off x="0" y="733953"/>
            <a:ext cx="1572768" cy="338554"/>
          </a:xfrm>
          <a:prstGeom prst="rect">
            <a:avLst/>
          </a:prstGeom>
          <a:noFill/>
        </p:spPr>
        <p:txBody>
          <a:bodyPr wrap="square" rtlCol="0">
            <a:spAutoFit/>
          </a:bodyPr>
          <a:lstStyle/>
          <a:p>
            <a:r>
              <a:rPr lang="tr-TR" sz="1600" b="1" dirty="0" smtClean="0">
                <a:solidFill>
                  <a:schemeClr val="bg1"/>
                </a:solidFill>
              </a:rPr>
              <a:t>NZHSYO</a:t>
            </a:r>
            <a:endParaRPr lang="tr-TR" sz="1600" b="1" dirty="0">
              <a:solidFill>
                <a:schemeClr val="bg1"/>
              </a:solidFill>
            </a:endParaRPr>
          </a:p>
        </p:txBody>
      </p:sp>
    </p:spTree>
    <p:extLst>
      <p:ext uri="{BB962C8B-B14F-4D97-AF65-F5344CB8AC3E}">
        <p14:creationId xmlns:p14="http://schemas.microsoft.com/office/powerpoint/2010/main" val="9183057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rPr>
              <a:t>SUNUM ÖZETİ</a:t>
            </a:r>
            <a:endParaRPr lang="tr-TR" b="1" dirty="0">
              <a:solidFill>
                <a:schemeClr val="tx1"/>
              </a:solidFill>
            </a:endParaRPr>
          </a:p>
        </p:txBody>
      </p:sp>
      <p:sp>
        <p:nvSpPr>
          <p:cNvPr id="3" name="İçerik Yer Tutucusu 2"/>
          <p:cNvSpPr>
            <a:spLocks noGrp="1"/>
          </p:cNvSpPr>
          <p:nvPr>
            <p:ph idx="1"/>
          </p:nvPr>
        </p:nvSpPr>
        <p:spPr>
          <a:xfrm>
            <a:off x="2124141" y="1722119"/>
            <a:ext cx="9776202" cy="3917731"/>
          </a:xfrm>
        </p:spPr>
        <p:txBody>
          <a:bodyPr>
            <a:noAutofit/>
          </a:bodyPr>
          <a:lstStyle/>
          <a:p>
            <a:r>
              <a:rPr lang="tr-TR" b="1" dirty="0" smtClean="0"/>
              <a:t>MİSYON</a:t>
            </a:r>
          </a:p>
          <a:p>
            <a:r>
              <a:rPr lang="tr-TR" b="1" dirty="0" smtClean="0"/>
              <a:t>VİZYON</a:t>
            </a:r>
          </a:p>
          <a:p>
            <a:r>
              <a:rPr lang="tr-TR" b="1" dirty="0" smtClean="0"/>
              <a:t>AKADEMİK YAPI</a:t>
            </a:r>
          </a:p>
          <a:p>
            <a:r>
              <a:rPr lang="tr-TR" b="1" dirty="0" smtClean="0"/>
              <a:t>İDARİ YAPI</a:t>
            </a:r>
          </a:p>
          <a:p>
            <a:r>
              <a:rPr lang="tr-TR" b="1" dirty="0" smtClean="0"/>
              <a:t>BÖLÜMLER</a:t>
            </a:r>
            <a:endParaRPr lang="tr-TR" b="1" dirty="0"/>
          </a:p>
          <a:p>
            <a:r>
              <a:rPr lang="tr-TR" b="1" dirty="0" smtClean="0"/>
              <a:t>PROGRAMLAR</a:t>
            </a:r>
            <a:endParaRPr lang="en-GB" b="1" dirty="0" smtClean="0"/>
          </a:p>
          <a:p>
            <a:r>
              <a:rPr lang="tr-TR" b="1" dirty="0" smtClean="0"/>
              <a:t>EĞİTİM DİLİ</a:t>
            </a:r>
            <a:endParaRPr lang="en-GB" b="1" dirty="0" smtClean="0"/>
          </a:p>
          <a:p>
            <a:r>
              <a:rPr lang="tr-TR" b="1" dirty="0" smtClean="0"/>
              <a:t>ÖĞRENCİ KABULÜ</a:t>
            </a:r>
            <a:endParaRPr lang="en-GB" b="1" dirty="0" smtClean="0"/>
          </a:p>
          <a:p>
            <a:r>
              <a:rPr lang="tr-TR" b="1" dirty="0" smtClean="0"/>
              <a:t>SAYILAR</a:t>
            </a:r>
            <a:endParaRPr lang="en-GB" b="1" dirty="0" smtClean="0"/>
          </a:p>
          <a:p>
            <a:r>
              <a:rPr lang="tr-TR" b="1" dirty="0" smtClean="0"/>
              <a:t>İKİLİ ANLAŞMALAR</a:t>
            </a:r>
            <a:endParaRPr lang="en-GB" b="1" dirty="0" smtClean="0"/>
          </a:p>
          <a:p>
            <a:r>
              <a:rPr lang="tr-TR" b="1" dirty="0" smtClean="0"/>
              <a:t>AKREDİTASYON</a:t>
            </a:r>
          </a:p>
          <a:p>
            <a:r>
              <a:rPr lang="tr-TR" b="1" dirty="0" smtClean="0"/>
              <a:t>FİZİKİ ALTYAPI</a:t>
            </a:r>
            <a:endParaRPr lang="en-GB" b="1" dirty="0" smtClean="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ÖZET</a:t>
            </a:r>
            <a:endParaRPr lang="tr-TR" sz="1600" b="1" dirty="0">
              <a:solidFill>
                <a:schemeClr val="bg1"/>
              </a:solidFill>
            </a:endParaRPr>
          </a:p>
        </p:txBody>
      </p:sp>
    </p:spTree>
    <p:extLst>
      <p:ext uri="{BB962C8B-B14F-4D97-AF65-F5344CB8AC3E}">
        <p14:creationId xmlns:p14="http://schemas.microsoft.com/office/powerpoint/2010/main" val="33250435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chemeClr val="tx1"/>
                </a:solidFill>
              </a:rPr>
              <a:t>MİSYON</a:t>
            </a:r>
            <a:r>
              <a:rPr lang="tr-TR" dirty="0">
                <a:effectLst>
                  <a:outerShdw blurRad="38100" dist="38100" dir="2700000" algn="tl">
                    <a:srgbClr val="000000">
                      <a:alpha val="43137"/>
                    </a:srgbClr>
                  </a:outerShdw>
                </a:effectLst>
                <a:latin typeface="Arial Black" panose="020B0A04020102020204" pitchFamily="34" charset="0"/>
              </a:rPr>
              <a:t/>
            </a:r>
            <a:br>
              <a:rPr lang="tr-TR" dirty="0">
                <a:effectLst>
                  <a:outerShdw blurRad="38100" dist="38100" dir="2700000" algn="tl">
                    <a:srgbClr val="000000">
                      <a:alpha val="43137"/>
                    </a:srgbClr>
                  </a:outerShdw>
                </a:effectLst>
                <a:latin typeface="Arial Black" panose="020B0A04020102020204" pitchFamily="34" charset="0"/>
              </a:rPr>
            </a:br>
            <a:endParaRPr lang="tr-TR" dirty="0"/>
          </a:p>
        </p:txBody>
      </p:sp>
      <p:sp>
        <p:nvSpPr>
          <p:cNvPr id="3" name="Content Placeholder 2"/>
          <p:cNvSpPr>
            <a:spLocks noGrp="1"/>
          </p:cNvSpPr>
          <p:nvPr>
            <p:ph idx="1"/>
          </p:nvPr>
        </p:nvSpPr>
        <p:spPr>
          <a:xfrm>
            <a:off x="2434976" y="1867730"/>
            <a:ext cx="8915400" cy="3777622"/>
          </a:xfrm>
        </p:spPr>
        <p:txBody>
          <a:bodyPr/>
          <a:lstStyle/>
          <a:p>
            <a:pPr marL="0" indent="0" algn="just">
              <a:buNone/>
            </a:pPr>
            <a:r>
              <a:rPr lang="tr-TR" sz="2400" b="1" dirty="0" smtClean="0"/>
              <a:t>Bilimsel</a:t>
            </a:r>
            <a:r>
              <a:rPr lang="tr-TR" sz="2400" b="1" dirty="0"/>
              <a:t>, teknolojik ve sosyal değişimleri yakından izleyen, uluslararası düzeyde mesleki bilgi ve beceri birikimine sahip, </a:t>
            </a:r>
            <a:r>
              <a:rPr lang="tr-TR" sz="2400" b="1" dirty="0" err="1" smtClean="0"/>
              <a:t>multidisipliner</a:t>
            </a:r>
            <a:r>
              <a:rPr lang="tr-TR" sz="2400" b="1" dirty="0" smtClean="0"/>
              <a:t> </a:t>
            </a:r>
            <a:r>
              <a:rPr lang="tr-TR" sz="2400" b="1" dirty="0"/>
              <a:t>işbirliği ve ekip çalışmasını benimseyen, toplumun sağlığını ve yaşam kalitesini yükseltmeyi amaç edinen, evrensel insani ve kültürel değerlere saygılı, araştırmacı, problem çözme yeteneğine sahip, eleştirel düşünebilen ve mesleki etik kodlarına bağlı profesyoneller yetiştirmektir</a:t>
            </a:r>
            <a:r>
              <a:rPr lang="tr-TR" sz="2400" b="1" dirty="0" smtClean="0"/>
              <a:t>.</a:t>
            </a:r>
            <a:endParaRPr lang="tr-TR" sz="2400" b="1" dirty="0"/>
          </a:p>
          <a:p>
            <a:endParaRPr lang="tr-TR" dirty="0"/>
          </a:p>
        </p:txBody>
      </p:sp>
      <p:sp>
        <p:nvSpPr>
          <p:cNvPr id="5" name="Başlık 1"/>
          <p:cNvSpPr txBox="1">
            <a:spLocks/>
          </p:cNvSpPr>
          <p:nvPr/>
        </p:nvSpPr>
        <p:spPr>
          <a:xfrm>
            <a:off x="1331640" y="849876"/>
            <a:ext cx="6995120" cy="79208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tr-TR" dirty="0">
              <a:effectLst>
                <a:outerShdw blurRad="38100" dist="38100" dir="2700000" algn="tl">
                  <a:srgbClr val="000000">
                    <a:alpha val="43137"/>
                  </a:srgbClr>
                </a:outerShdw>
              </a:effectLst>
              <a:latin typeface="Arial Black" panose="020B0A04020102020204" pitchFamily="34" charset="0"/>
            </a:endParaRPr>
          </a:p>
        </p:txBody>
      </p:sp>
      <p:sp>
        <p:nvSpPr>
          <p:cNvPr id="6"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MİSYON</a:t>
            </a:r>
            <a:endParaRPr lang="tr-TR" sz="1600" b="1" dirty="0">
              <a:solidFill>
                <a:schemeClr val="bg1"/>
              </a:solidFill>
            </a:endParaRPr>
          </a:p>
        </p:txBody>
      </p:sp>
    </p:spTree>
    <p:extLst>
      <p:ext uri="{BB962C8B-B14F-4D97-AF65-F5344CB8AC3E}">
        <p14:creationId xmlns:p14="http://schemas.microsoft.com/office/powerpoint/2010/main" val="19808585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tx1"/>
                </a:solidFill>
              </a:rPr>
              <a:t>VİZYON</a:t>
            </a:r>
            <a:endParaRPr lang="tr-TR" dirty="0"/>
          </a:p>
        </p:txBody>
      </p:sp>
      <p:sp>
        <p:nvSpPr>
          <p:cNvPr id="3" name="Content Placeholder 2"/>
          <p:cNvSpPr>
            <a:spLocks noGrp="1"/>
          </p:cNvSpPr>
          <p:nvPr>
            <p:ph idx="1"/>
          </p:nvPr>
        </p:nvSpPr>
        <p:spPr/>
        <p:txBody>
          <a:bodyPr/>
          <a:lstStyle/>
          <a:p>
            <a:pPr marL="0" indent="0" algn="just">
              <a:buNone/>
            </a:pPr>
            <a:r>
              <a:rPr lang="tr-TR" sz="2800" b="1" dirty="0" smtClean="0"/>
              <a:t>Eğitim</a:t>
            </a:r>
            <a:r>
              <a:rPr lang="tr-TR" sz="2800" b="1" dirty="0"/>
              <a:t>, araştırma, uygulama ve yönetim faaliyetleriyle, girişimci, yenilikçi, bilim ve teknolojiyi takip eden, ulusal ve uluslararası düzeyde tanınan ve tercih edilen bir üniversite kurumu </a:t>
            </a:r>
            <a:r>
              <a:rPr lang="tr-TR" sz="2800" b="1" dirty="0" smtClean="0"/>
              <a:t>olmaktır.</a:t>
            </a:r>
            <a:r>
              <a:rPr lang="tr-TR" sz="2800" b="1" dirty="0"/>
              <a:t> </a:t>
            </a:r>
          </a:p>
          <a:p>
            <a:pPr marL="0" indent="0">
              <a:buNone/>
            </a:pPr>
            <a:endParaRPr lang="tr-TR" dirty="0"/>
          </a:p>
        </p:txBody>
      </p:sp>
      <p:sp>
        <p:nvSpPr>
          <p:cNvPr id="4"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VİZYON</a:t>
            </a:r>
            <a:endParaRPr lang="tr-TR" sz="1600" b="1" dirty="0">
              <a:solidFill>
                <a:schemeClr val="bg1"/>
              </a:solidFill>
            </a:endParaRPr>
          </a:p>
        </p:txBody>
      </p:sp>
    </p:spTree>
    <p:extLst>
      <p:ext uri="{BB962C8B-B14F-4D97-AF65-F5344CB8AC3E}">
        <p14:creationId xmlns:p14="http://schemas.microsoft.com/office/powerpoint/2010/main" val="40733040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569" y="441944"/>
            <a:ext cx="9135485" cy="1110896"/>
          </a:xfrm>
        </p:spPr>
        <p:txBody>
          <a:bodyPr>
            <a:normAutofit/>
          </a:bodyPr>
          <a:lstStyle/>
          <a:p>
            <a:pPr algn="ctr"/>
            <a:r>
              <a:rPr lang="tr-TR" sz="2000" b="1" dirty="0" smtClean="0">
                <a:solidFill>
                  <a:schemeClr val="tx1"/>
                </a:solidFill>
              </a:rPr>
              <a:t>NİĞDE ZÜBEYDE HANIM SAĞLIK YÜKSEKOKULU</a:t>
            </a:r>
            <a:br>
              <a:rPr lang="tr-TR" sz="2000" b="1" dirty="0" smtClean="0">
                <a:solidFill>
                  <a:schemeClr val="tx1"/>
                </a:solidFill>
              </a:rPr>
            </a:br>
            <a:r>
              <a:rPr lang="tr-TR" sz="2000" b="1" dirty="0" smtClean="0">
                <a:solidFill>
                  <a:schemeClr val="tx1"/>
                </a:solidFill>
              </a:rPr>
              <a:t>AKADEMİK YAPI</a:t>
            </a:r>
            <a:endParaRPr lang="tr-TR" sz="2000" dirty="0"/>
          </a:p>
        </p:txBody>
      </p:sp>
      <p:sp>
        <p:nvSpPr>
          <p:cNvPr id="4" name="Metin kutusu 4"/>
          <p:cNvSpPr txBox="1"/>
          <p:nvPr/>
        </p:nvSpPr>
        <p:spPr>
          <a:xfrm>
            <a:off x="-1" y="798122"/>
            <a:ext cx="1548385" cy="307777"/>
          </a:xfrm>
          <a:prstGeom prst="rect">
            <a:avLst/>
          </a:prstGeom>
          <a:noFill/>
        </p:spPr>
        <p:txBody>
          <a:bodyPr wrap="square" rtlCol="0">
            <a:spAutoFit/>
          </a:bodyPr>
          <a:lstStyle/>
          <a:p>
            <a:r>
              <a:rPr lang="tr-TR" sz="1400" b="1" dirty="0" smtClean="0">
                <a:solidFill>
                  <a:schemeClr val="bg1"/>
                </a:solidFill>
              </a:rPr>
              <a:t>AKADEMİK YAPI</a:t>
            </a:r>
            <a:endParaRPr lang="tr-TR" sz="1400" b="1" dirty="0">
              <a:solidFill>
                <a:schemeClr val="bg1"/>
              </a:solidFill>
            </a:endParaRPr>
          </a:p>
        </p:txBody>
      </p:sp>
      <p:sp>
        <p:nvSpPr>
          <p:cNvPr id="3" name="Dikdörtgen 2"/>
          <p:cNvSpPr/>
          <p:nvPr/>
        </p:nvSpPr>
        <p:spPr>
          <a:xfrm>
            <a:off x="5147558" y="1301778"/>
            <a:ext cx="1506681" cy="691493"/>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n w="0"/>
                <a:solidFill>
                  <a:schemeClr val="bg1"/>
                </a:solidFill>
                <a:effectLst>
                  <a:outerShdw blurRad="38100" dist="19050" dir="2700000" algn="tl" rotWithShape="0">
                    <a:schemeClr val="dk1">
                      <a:alpha val="40000"/>
                    </a:schemeClr>
                  </a:outerShdw>
                </a:effectLst>
              </a:rPr>
              <a:t>MÜDÜR</a:t>
            </a:r>
            <a:endParaRPr lang="tr-TR" b="1" dirty="0">
              <a:ln w="0"/>
              <a:solidFill>
                <a:schemeClr val="bg1"/>
              </a:solidFill>
              <a:effectLst>
                <a:outerShdw blurRad="38100" dist="19050" dir="2700000" algn="tl" rotWithShape="0">
                  <a:schemeClr val="dk1">
                    <a:alpha val="40000"/>
                  </a:schemeClr>
                </a:outerShdw>
              </a:effectLst>
            </a:endParaRPr>
          </a:p>
        </p:txBody>
      </p:sp>
      <p:cxnSp>
        <p:nvCxnSpPr>
          <p:cNvPr id="10" name="Dirsek Bağlayıcısı 9"/>
          <p:cNvCxnSpPr/>
          <p:nvPr/>
        </p:nvCxnSpPr>
        <p:spPr>
          <a:xfrm>
            <a:off x="5899907" y="1993271"/>
            <a:ext cx="0" cy="311726"/>
          </a:xfrm>
          <a:prstGeom prst="straightConnector1">
            <a:avLst/>
          </a:prstGeom>
          <a:ln w="19050"/>
        </p:spPr>
        <p:style>
          <a:lnRef idx="1">
            <a:schemeClr val="accent1"/>
          </a:lnRef>
          <a:fillRef idx="0">
            <a:schemeClr val="accent1"/>
          </a:fillRef>
          <a:effectRef idx="0">
            <a:schemeClr val="accent1"/>
          </a:effectRef>
          <a:fontRef idx="minor">
            <a:schemeClr val="tx1"/>
          </a:fontRef>
        </p:style>
      </p:cxnSp>
      <p:sp>
        <p:nvSpPr>
          <p:cNvPr id="27" name="Dikdörtgen 26"/>
          <p:cNvSpPr/>
          <p:nvPr/>
        </p:nvSpPr>
        <p:spPr>
          <a:xfrm>
            <a:off x="5087622" y="2324604"/>
            <a:ext cx="1636571" cy="374074"/>
          </a:xfrm>
          <a:prstGeom prst="rect">
            <a:avLst/>
          </a:prstGeom>
          <a:solidFill>
            <a:schemeClr val="bg2">
              <a:lumMod val="5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Müdür</a:t>
            </a:r>
            <a:r>
              <a:rPr lang="tr-TR" sz="1200" dirty="0" smtClean="0"/>
              <a:t> </a:t>
            </a:r>
            <a:r>
              <a:rPr lang="tr-TR" sz="1200" dirty="0" smtClean="0">
                <a:solidFill>
                  <a:schemeClr val="tx1">
                    <a:lumMod val="95000"/>
                    <a:lumOff val="5000"/>
                  </a:schemeClr>
                </a:solidFill>
              </a:rPr>
              <a:t>Yardımcısı</a:t>
            </a:r>
            <a:endParaRPr lang="tr-TR" sz="1200" dirty="0">
              <a:solidFill>
                <a:schemeClr val="tx1">
                  <a:lumMod val="95000"/>
                  <a:lumOff val="5000"/>
                </a:schemeClr>
              </a:solidFill>
            </a:endParaRPr>
          </a:p>
        </p:txBody>
      </p:sp>
      <p:cxnSp>
        <p:nvCxnSpPr>
          <p:cNvPr id="29" name="Düz Bağlayıcı 28"/>
          <p:cNvCxnSpPr/>
          <p:nvPr/>
        </p:nvCxnSpPr>
        <p:spPr>
          <a:xfrm>
            <a:off x="5911630" y="2743029"/>
            <a:ext cx="0" cy="58646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Düz Bağlayıcı 38"/>
          <p:cNvCxnSpPr/>
          <p:nvPr/>
        </p:nvCxnSpPr>
        <p:spPr>
          <a:xfrm>
            <a:off x="1338220" y="2812756"/>
            <a:ext cx="8995468" cy="83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Düz Bağlayıcı 44"/>
          <p:cNvCxnSpPr/>
          <p:nvPr/>
        </p:nvCxnSpPr>
        <p:spPr>
          <a:xfrm>
            <a:off x="1338220" y="2806248"/>
            <a:ext cx="0" cy="35725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7" name="Dikdörtgen 46"/>
          <p:cNvSpPr/>
          <p:nvPr/>
        </p:nvSpPr>
        <p:spPr>
          <a:xfrm>
            <a:off x="733010" y="3163502"/>
            <a:ext cx="1465119"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Hemşirelik Bölümü</a:t>
            </a:r>
            <a:endParaRPr lang="tr-TR" sz="1200" dirty="0">
              <a:solidFill>
                <a:schemeClr val="tx1">
                  <a:lumMod val="95000"/>
                  <a:lumOff val="5000"/>
                </a:schemeClr>
              </a:solidFill>
            </a:endParaRPr>
          </a:p>
        </p:txBody>
      </p:sp>
      <p:cxnSp>
        <p:nvCxnSpPr>
          <p:cNvPr id="52" name="Düz Bağlayıcı 51"/>
          <p:cNvCxnSpPr/>
          <p:nvPr/>
        </p:nvCxnSpPr>
        <p:spPr>
          <a:xfrm flipH="1" flipV="1">
            <a:off x="3755177" y="2743029"/>
            <a:ext cx="2844" cy="34239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3" name="Düz Bağlayıcı 62"/>
          <p:cNvCxnSpPr/>
          <p:nvPr/>
        </p:nvCxnSpPr>
        <p:spPr>
          <a:xfrm>
            <a:off x="8180077" y="2791933"/>
            <a:ext cx="0" cy="31636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28" name="Düz Bağlayıcı 1027"/>
          <p:cNvCxnSpPr/>
          <p:nvPr/>
        </p:nvCxnSpPr>
        <p:spPr>
          <a:xfrm flipH="1">
            <a:off x="1306496" y="3662033"/>
            <a:ext cx="12992" cy="269747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30" name="Dikdörtgen 1029"/>
          <p:cNvSpPr/>
          <p:nvPr/>
        </p:nvSpPr>
        <p:spPr>
          <a:xfrm>
            <a:off x="457344" y="4810969"/>
            <a:ext cx="1919723" cy="309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Doğum ve Kadın Hastalıkları Hemşireliği ABD</a:t>
            </a:r>
            <a:endParaRPr lang="tr-TR" sz="800" dirty="0"/>
          </a:p>
        </p:txBody>
      </p:sp>
      <p:sp>
        <p:nvSpPr>
          <p:cNvPr id="1034" name="Dikdörtgen 1033"/>
          <p:cNvSpPr/>
          <p:nvPr/>
        </p:nvSpPr>
        <p:spPr>
          <a:xfrm>
            <a:off x="463151" y="5641984"/>
            <a:ext cx="1932712" cy="2271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t> </a:t>
            </a:r>
            <a:r>
              <a:rPr lang="tr-TR" sz="800" dirty="0" smtClean="0"/>
              <a:t>Psikiyatri Hemşireliği ABD</a:t>
            </a:r>
            <a:endParaRPr lang="tr-TR" sz="800" dirty="0"/>
          </a:p>
        </p:txBody>
      </p:sp>
      <p:sp>
        <p:nvSpPr>
          <p:cNvPr id="1040" name="Dikdörtgen 1039"/>
          <p:cNvSpPr/>
          <p:nvPr/>
        </p:nvSpPr>
        <p:spPr>
          <a:xfrm>
            <a:off x="463873" y="5250778"/>
            <a:ext cx="1932712" cy="263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Çocuk Sağlığı ve Hastalıkları Hemşireliği ABD</a:t>
            </a:r>
            <a:endParaRPr lang="tr-TR" sz="800" dirty="0"/>
          </a:p>
        </p:txBody>
      </p:sp>
      <p:sp>
        <p:nvSpPr>
          <p:cNvPr id="1047" name="Dikdörtgen 1046"/>
          <p:cNvSpPr/>
          <p:nvPr/>
        </p:nvSpPr>
        <p:spPr>
          <a:xfrm>
            <a:off x="463873" y="4122062"/>
            <a:ext cx="1931989" cy="190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Dahili Hastalıkları Hemşireliği ABD</a:t>
            </a:r>
            <a:endParaRPr lang="tr-TR" sz="800" dirty="0"/>
          </a:p>
        </p:txBody>
      </p:sp>
      <p:sp>
        <p:nvSpPr>
          <p:cNvPr id="1065" name="Dikdörtgen 1064"/>
          <p:cNvSpPr/>
          <p:nvPr/>
        </p:nvSpPr>
        <p:spPr>
          <a:xfrm>
            <a:off x="463152" y="4464688"/>
            <a:ext cx="1932711" cy="216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Cerrahi </a:t>
            </a:r>
            <a:r>
              <a:rPr lang="tr-TR" sz="800" dirty="0"/>
              <a:t>Hastalıkları Hemşireliği ABD</a:t>
            </a:r>
          </a:p>
        </p:txBody>
      </p:sp>
      <p:sp>
        <p:nvSpPr>
          <p:cNvPr id="1071" name="Dikdörtgen 1070"/>
          <p:cNvSpPr/>
          <p:nvPr/>
        </p:nvSpPr>
        <p:spPr>
          <a:xfrm>
            <a:off x="463152" y="3761542"/>
            <a:ext cx="1932710" cy="178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Hemşirelik Esasları ABD</a:t>
            </a:r>
            <a:endParaRPr lang="tr-TR" sz="800" dirty="0"/>
          </a:p>
        </p:txBody>
      </p:sp>
      <p:sp>
        <p:nvSpPr>
          <p:cNvPr id="1077" name="Dikdörtgen 1076"/>
          <p:cNvSpPr/>
          <p:nvPr/>
        </p:nvSpPr>
        <p:spPr>
          <a:xfrm>
            <a:off x="444357" y="6326302"/>
            <a:ext cx="1932710" cy="1768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Hemşirelik Yönetimi ABD</a:t>
            </a:r>
            <a:endParaRPr lang="tr-TR" sz="800" dirty="0"/>
          </a:p>
        </p:txBody>
      </p:sp>
      <p:sp>
        <p:nvSpPr>
          <p:cNvPr id="1079" name="Dikdörtgen 1078"/>
          <p:cNvSpPr/>
          <p:nvPr/>
        </p:nvSpPr>
        <p:spPr>
          <a:xfrm>
            <a:off x="444357" y="5992146"/>
            <a:ext cx="1932710" cy="1748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Halk Sağlığı Hemşireliği ABD</a:t>
            </a:r>
            <a:endParaRPr lang="tr-TR" sz="800" dirty="0"/>
          </a:p>
        </p:txBody>
      </p:sp>
      <p:sp>
        <p:nvSpPr>
          <p:cNvPr id="1086" name="Dikdörtgen 1085"/>
          <p:cNvSpPr/>
          <p:nvPr/>
        </p:nvSpPr>
        <p:spPr>
          <a:xfrm>
            <a:off x="3028411" y="3108299"/>
            <a:ext cx="1481878"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Ebelik Bölümü</a:t>
            </a:r>
            <a:endParaRPr lang="tr-TR" sz="1200" dirty="0">
              <a:solidFill>
                <a:schemeClr val="tx1">
                  <a:lumMod val="95000"/>
                  <a:lumOff val="5000"/>
                </a:schemeClr>
              </a:solidFill>
            </a:endParaRPr>
          </a:p>
        </p:txBody>
      </p:sp>
      <p:cxnSp>
        <p:nvCxnSpPr>
          <p:cNvPr id="69" name="Düz Bağlayıcı 68"/>
          <p:cNvCxnSpPr/>
          <p:nvPr/>
        </p:nvCxnSpPr>
        <p:spPr>
          <a:xfrm>
            <a:off x="3755177" y="3547309"/>
            <a:ext cx="0" cy="28709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2" name="Dikdörtgen 71"/>
          <p:cNvSpPr/>
          <p:nvPr/>
        </p:nvSpPr>
        <p:spPr>
          <a:xfrm>
            <a:off x="3014238" y="3853977"/>
            <a:ext cx="1481878" cy="435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Ebelik ABD</a:t>
            </a:r>
            <a:endParaRPr lang="tr-TR" sz="1000" dirty="0"/>
          </a:p>
        </p:txBody>
      </p:sp>
      <p:sp>
        <p:nvSpPr>
          <p:cNvPr id="75" name="Dikdörtgen 74"/>
          <p:cNvSpPr/>
          <p:nvPr/>
        </p:nvSpPr>
        <p:spPr>
          <a:xfrm>
            <a:off x="5087622" y="3113777"/>
            <a:ext cx="1655891"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Sağlık Yönetimi Bölümü</a:t>
            </a:r>
            <a:endParaRPr lang="tr-TR" sz="1200" dirty="0">
              <a:solidFill>
                <a:schemeClr val="tx1">
                  <a:lumMod val="95000"/>
                  <a:lumOff val="5000"/>
                </a:schemeClr>
              </a:solidFill>
            </a:endParaRPr>
          </a:p>
        </p:txBody>
      </p:sp>
      <p:cxnSp>
        <p:nvCxnSpPr>
          <p:cNvPr id="77" name="Düz Bağlayıcı 76"/>
          <p:cNvCxnSpPr/>
          <p:nvPr/>
        </p:nvCxnSpPr>
        <p:spPr>
          <a:xfrm>
            <a:off x="5899907" y="3569902"/>
            <a:ext cx="0" cy="3427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0" name="Dikdörtgen 79"/>
          <p:cNvSpPr/>
          <p:nvPr/>
        </p:nvSpPr>
        <p:spPr>
          <a:xfrm>
            <a:off x="5093345" y="3857242"/>
            <a:ext cx="1636571" cy="4584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Sağlık Yönetimi ABD</a:t>
            </a:r>
            <a:endParaRPr lang="tr-TR" sz="1000" dirty="0"/>
          </a:p>
        </p:txBody>
      </p:sp>
      <p:sp>
        <p:nvSpPr>
          <p:cNvPr id="87" name="Dikdörtgen 86"/>
          <p:cNvSpPr/>
          <p:nvPr/>
        </p:nvSpPr>
        <p:spPr>
          <a:xfrm>
            <a:off x="7271120" y="3122134"/>
            <a:ext cx="1817914"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Çocuk Gelişimi Bölümü</a:t>
            </a:r>
            <a:endParaRPr lang="tr-TR" sz="1200" dirty="0">
              <a:solidFill>
                <a:schemeClr val="tx1">
                  <a:lumMod val="95000"/>
                  <a:lumOff val="5000"/>
                </a:schemeClr>
              </a:solidFill>
            </a:endParaRPr>
          </a:p>
        </p:txBody>
      </p:sp>
      <p:cxnSp>
        <p:nvCxnSpPr>
          <p:cNvPr id="89" name="Düz Bağlayıcı 88"/>
          <p:cNvCxnSpPr/>
          <p:nvPr/>
        </p:nvCxnSpPr>
        <p:spPr>
          <a:xfrm>
            <a:off x="8200186" y="3620665"/>
            <a:ext cx="2433" cy="24120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7" name="Dikdörtgen 106"/>
          <p:cNvSpPr/>
          <p:nvPr/>
        </p:nvSpPr>
        <p:spPr>
          <a:xfrm>
            <a:off x="7273553" y="3861866"/>
            <a:ext cx="1817914" cy="4633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Çocuk Gelişimi ABD</a:t>
            </a:r>
            <a:endParaRPr lang="tr-TR" sz="1000" dirty="0"/>
          </a:p>
        </p:txBody>
      </p:sp>
      <p:cxnSp>
        <p:nvCxnSpPr>
          <p:cNvPr id="110" name="Düz Bağlayıcı 109"/>
          <p:cNvCxnSpPr/>
          <p:nvPr/>
        </p:nvCxnSpPr>
        <p:spPr>
          <a:xfrm>
            <a:off x="10333688" y="2829362"/>
            <a:ext cx="1" cy="104971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2" name="Dikdörtgen 111"/>
          <p:cNvSpPr/>
          <p:nvPr/>
        </p:nvSpPr>
        <p:spPr>
          <a:xfrm>
            <a:off x="9713296" y="3129977"/>
            <a:ext cx="1367269"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Sosyal Hizmet Bölümü</a:t>
            </a:r>
            <a:endParaRPr lang="tr-TR" sz="1200" dirty="0">
              <a:solidFill>
                <a:schemeClr val="tx1">
                  <a:lumMod val="95000"/>
                  <a:lumOff val="5000"/>
                </a:schemeClr>
              </a:solidFill>
            </a:endParaRPr>
          </a:p>
        </p:txBody>
      </p:sp>
      <p:sp>
        <p:nvSpPr>
          <p:cNvPr id="117" name="Dikdörtgen 116"/>
          <p:cNvSpPr/>
          <p:nvPr/>
        </p:nvSpPr>
        <p:spPr>
          <a:xfrm>
            <a:off x="9713297" y="3862363"/>
            <a:ext cx="1367268" cy="5193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Sosyal Hizmet ABD</a:t>
            </a:r>
            <a:endParaRPr lang="tr-TR" sz="1000" dirty="0"/>
          </a:p>
        </p:txBody>
      </p:sp>
    </p:spTree>
    <p:extLst>
      <p:ext uri="{BB962C8B-B14F-4D97-AF65-F5344CB8AC3E}">
        <p14:creationId xmlns:p14="http://schemas.microsoft.com/office/powerpoint/2010/main" val="24034949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tx1"/>
                </a:solidFill>
              </a:rPr>
              <a:t>İDARİ </a:t>
            </a:r>
            <a:r>
              <a:rPr lang="tr-TR" b="1" dirty="0">
                <a:solidFill>
                  <a:schemeClr val="tx1"/>
                </a:solidFill>
              </a:rPr>
              <a:t>YAPI</a:t>
            </a:r>
            <a:endParaRPr lang="tr-TR" dirty="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İDARİ YAPI</a:t>
            </a:r>
            <a:endParaRPr lang="tr-TR" sz="1600" b="1" dirty="0">
              <a:solidFill>
                <a:schemeClr val="bg1"/>
              </a:solidFill>
            </a:endParaRPr>
          </a:p>
        </p:txBody>
      </p:sp>
      <p:sp>
        <p:nvSpPr>
          <p:cNvPr id="4" name="Dikdörtgen 3"/>
          <p:cNvSpPr/>
          <p:nvPr/>
        </p:nvSpPr>
        <p:spPr>
          <a:xfrm>
            <a:off x="6085114" y="1275441"/>
            <a:ext cx="963654" cy="411845"/>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t>MÜDÜR</a:t>
            </a:r>
            <a:endParaRPr lang="tr-TR" sz="1600" dirty="0"/>
          </a:p>
        </p:txBody>
      </p:sp>
      <p:sp>
        <p:nvSpPr>
          <p:cNvPr id="6" name="Dikdörtgen 5"/>
          <p:cNvSpPr/>
          <p:nvPr/>
        </p:nvSpPr>
        <p:spPr>
          <a:xfrm>
            <a:off x="4199021" y="2209799"/>
            <a:ext cx="1809893" cy="38418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Yönetim Kurulu</a:t>
            </a:r>
            <a:endParaRPr lang="tr-TR" sz="1100" dirty="0"/>
          </a:p>
        </p:txBody>
      </p:sp>
      <p:sp>
        <p:nvSpPr>
          <p:cNvPr id="7" name="Dikdörtgen 6"/>
          <p:cNvSpPr/>
          <p:nvPr/>
        </p:nvSpPr>
        <p:spPr>
          <a:xfrm>
            <a:off x="7173685" y="2233162"/>
            <a:ext cx="1602380" cy="309674"/>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Kurulu</a:t>
            </a:r>
            <a:endParaRPr lang="tr-TR" sz="1100" dirty="0"/>
          </a:p>
        </p:txBody>
      </p:sp>
      <p:sp>
        <p:nvSpPr>
          <p:cNvPr id="8" name="Dikdörtgen 7"/>
          <p:cNvSpPr/>
          <p:nvPr/>
        </p:nvSpPr>
        <p:spPr>
          <a:xfrm>
            <a:off x="5328557" y="2981554"/>
            <a:ext cx="1036998" cy="22973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Komisyonlar</a:t>
            </a:r>
            <a:endParaRPr lang="tr-TR" sz="1100" dirty="0"/>
          </a:p>
        </p:txBody>
      </p:sp>
      <p:sp>
        <p:nvSpPr>
          <p:cNvPr id="9" name="Dikdörtgen 8"/>
          <p:cNvSpPr/>
          <p:nvPr/>
        </p:nvSpPr>
        <p:spPr>
          <a:xfrm>
            <a:off x="2808513" y="3426504"/>
            <a:ext cx="1567543" cy="2286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Müdür Yardımcısı</a:t>
            </a:r>
            <a:endParaRPr lang="tr-TR" sz="1100" dirty="0"/>
          </a:p>
        </p:txBody>
      </p:sp>
      <p:sp>
        <p:nvSpPr>
          <p:cNvPr id="10" name="Dikdörtgen 9"/>
          <p:cNvSpPr/>
          <p:nvPr/>
        </p:nvSpPr>
        <p:spPr>
          <a:xfrm>
            <a:off x="5540829" y="3644785"/>
            <a:ext cx="2090057" cy="219645"/>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Sekreteri</a:t>
            </a:r>
            <a:endParaRPr lang="tr-TR" sz="1100" dirty="0"/>
          </a:p>
        </p:txBody>
      </p:sp>
      <p:sp>
        <p:nvSpPr>
          <p:cNvPr id="12" name="Dikdörtgen 11"/>
          <p:cNvSpPr/>
          <p:nvPr/>
        </p:nvSpPr>
        <p:spPr>
          <a:xfrm>
            <a:off x="3135085" y="4430486"/>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Öğrenci İşleri</a:t>
            </a:r>
            <a:endParaRPr lang="tr-TR" sz="900" dirty="0"/>
          </a:p>
        </p:txBody>
      </p:sp>
      <p:sp>
        <p:nvSpPr>
          <p:cNvPr id="13" name="Dikdörtgen 12"/>
          <p:cNvSpPr/>
          <p:nvPr/>
        </p:nvSpPr>
        <p:spPr>
          <a:xfrm>
            <a:off x="4953000"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Özel Kalem</a:t>
            </a:r>
            <a:endParaRPr lang="tr-TR" sz="900" dirty="0"/>
          </a:p>
        </p:txBody>
      </p:sp>
      <p:sp>
        <p:nvSpPr>
          <p:cNvPr id="14" name="Dikdörtgen 13"/>
          <p:cNvSpPr/>
          <p:nvPr/>
        </p:nvSpPr>
        <p:spPr>
          <a:xfrm>
            <a:off x="7369629"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Bölüm Sekreterlikleri</a:t>
            </a:r>
            <a:endParaRPr lang="tr-TR" sz="900" dirty="0"/>
          </a:p>
        </p:txBody>
      </p:sp>
      <p:sp>
        <p:nvSpPr>
          <p:cNvPr id="15" name="Dikdörtgen 14"/>
          <p:cNvSpPr/>
          <p:nvPr/>
        </p:nvSpPr>
        <p:spPr>
          <a:xfrm>
            <a:off x="9252857"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Özlük İşleri</a:t>
            </a:r>
            <a:endParaRPr lang="tr-TR" sz="900" dirty="0"/>
          </a:p>
        </p:txBody>
      </p:sp>
      <p:sp>
        <p:nvSpPr>
          <p:cNvPr id="16" name="Dikdörtgen 15"/>
          <p:cNvSpPr/>
          <p:nvPr/>
        </p:nvSpPr>
        <p:spPr>
          <a:xfrm>
            <a:off x="9252857" y="4931226"/>
            <a:ext cx="914400" cy="261257"/>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Taşınır Mal Kayıt-Kontrol</a:t>
            </a:r>
            <a:endParaRPr lang="tr-TR" sz="900" dirty="0"/>
          </a:p>
        </p:txBody>
      </p:sp>
      <p:sp>
        <p:nvSpPr>
          <p:cNvPr id="17" name="Dikdörtgen 16"/>
          <p:cNvSpPr/>
          <p:nvPr/>
        </p:nvSpPr>
        <p:spPr>
          <a:xfrm>
            <a:off x="9252857" y="5388429"/>
            <a:ext cx="914400" cy="217714"/>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Muhasebe</a:t>
            </a:r>
            <a:endParaRPr lang="tr-TR" sz="900" dirty="0"/>
          </a:p>
        </p:txBody>
      </p:sp>
      <p:sp>
        <p:nvSpPr>
          <p:cNvPr id="18" name="Dikdörtgen 17"/>
          <p:cNvSpPr/>
          <p:nvPr/>
        </p:nvSpPr>
        <p:spPr>
          <a:xfrm>
            <a:off x="9252857" y="5845629"/>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Destek Hizmetleri</a:t>
            </a:r>
            <a:endParaRPr lang="tr-TR" sz="900" dirty="0"/>
          </a:p>
        </p:txBody>
      </p:sp>
      <p:sp>
        <p:nvSpPr>
          <p:cNvPr id="19" name="Dikdörtgen 18"/>
          <p:cNvSpPr/>
          <p:nvPr/>
        </p:nvSpPr>
        <p:spPr>
          <a:xfrm>
            <a:off x="5677989" y="1735626"/>
            <a:ext cx="1776548" cy="26964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000" dirty="0" smtClean="0"/>
              <a:t>Doç. Dr. Semra KOCAÖZ</a:t>
            </a:r>
            <a:endParaRPr lang="tr-TR" sz="1000" dirty="0"/>
          </a:p>
        </p:txBody>
      </p:sp>
      <p:cxnSp>
        <p:nvCxnSpPr>
          <p:cNvPr id="21" name="Düz Bağlayıcı 20"/>
          <p:cNvCxnSpPr>
            <a:stCxn id="19" idx="2"/>
            <a:endCxn id="10" idx="0"/>
          </p:cNvCxnSpPr>
          <p:nvPr/>
        </p:nvCxnSpPr>
        <p:spPr>
          <a:xfrm>
            <a:off x="6566263" y="2005274"/>
            <a:ext cx="19595" cy="1639511"/>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 name="Düz Bağlayıcı 22"/>
          <p:cNvCxnSpPr>
            <a:endCxn id="7" idx="1"/>
          </p:cNvCxnSpPr>
          <p:nvPr/>
        </p:nvCxnSpPr>
        <p:spPr>
          <a:xfrm flipV="1">
            <a:off x="6003739" y="2387999"/>
            <a:ext cx="1169946" cy="237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Düz Bağlayıcı 29"/>
          <p:cNvCxnSpPr/>
          <p:nvPr/>
        </p:nvCxnSpPr>
        <p:spPr>
          <a:xfrm>
            <a:off x="6368143" y="3091543"/>
            <a:ext cx="220569"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Düz Bağlayıcı 32"/>
          <p:cNvCxnSpPr/>
          <p:nvPr/>
        </p:nvCxnSpPr>
        <p:spPr>
          <a:xfrm>
            <a:off x="3569220" y="3334206"/>
            <a:ext cx="2997721" cy="1088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Düz Bağlayıcı 36"/>
          <p:cNvCxnSpPr/>
          <p:nvPr/>
        </p:nvCxnSpPr>
        <p:spPr>
          <a:xfrm>
            <a:off x="3569220" y="3345092"/>
            <a:ext cx="0" cy="18381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Düz Bağlayıcı 38"/>
          <p:cNvCxnSpPr>
            <a:stCxn id="10" idx="2"/>
          </p:cNvCxnSpPr>
          <p:nvPr/>
        </p:nvCxnSpPr>
        <p:spPr>
          <a:xfrm>
            <a:off x="6585858" y="3864430"/>
            <a:ext cx="2855" cy="31568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Düz Bağlayıcı 40"/>
          <p:cNvCxnSpPr/>
          <p:nvPr/>
        </p:nvCxnSpPr>
        <p:spPr>
          <a:xfrm>
            <a:off x="3592285" y="4190999"/>
            <a:ext cx="6117772"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Düz Bağlayıcı 47"/>
          <p:cNvCxnSpPr/>
          <p:nvPr/>
        </p:nvCxnSpPr>
        <p:spPr>
          <a:xfrm>
            <a:off x="3592285"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Düz Bağlayıcı 49"/>
          <p:cNvCxnSpPr>
            <a:endCxn id="13" idx="0"/>
          </p:cNvCxnSpPr>
          <p:nvPr/>
        </p:nvCxnSpPr>
        <p:spPr>
          <a:xfrm>
            <a:off x="5410199" y="4180114"/>
            <a:ext cx="1"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Düz Bağlayıcı 53"/>
          <p:cNvCxnSpPr>
            <a:stCxn id="14" idx="0"/>
          </p:cNvCxnSpPr>
          <p:nvPr/>
        </p:nvCxnSpPr>
        <p:spPr>
          <a:xfrm flipV="1">
            <a:off x="7826829"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6" name="Düz Bağlayıcı 55"/>
          <p:cNvCxnSpPr>
            <a:stCxn id="15" idx="0"/>
          </p:cNvCxnSpPr>
          <p:nvPr/>
        </p:nvCxnSpPr>
        <p:spPr>
          <a:xfrm flipV="1">
            <a:off x="9710057"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8" name="Düz Bağlayıcı 57"/>
          <p:cNvCxnSpPr>
            <a:stCxn id="16" idx="0"/>
            <a:endCxn id="15" idx="2"/>
          </p:cNvCxnSpPr>
          <p:nvPr/>
        </p:nvCxnSpPr>
        <p:spPr>
          <a:xfrm flipV="1">
            <a:off x="9710057" y="4680856"/>
            <a:ext cx="0" cy="25037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0" name="Düz Bağlayıcı 59"/>
          <p:cNvCxnSpPr>
            <a:stCxn id="16" idx="2"/>
            <a:endCxn id="17" idx="0"/>
          </p:cNvCxnSpPr>
          <p:nvPr/>
        </p:nvCxnSpPr>
        <p:spPr>
          <a:xfrm>
            <a:off x="9710057" y="5192483"/>
            <a:ext cx="0" cy="19594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2" name="Düz Bağlayıcı 61"/>
          <p:cNvCxnSpPr>
            <a:stCxn id="17" idx="2"/>
          </p:cNvCxnSpPr>
          <p:nvPr/>
        </p:nvCxnSpPr>
        <p:spPr>
          <a:xfrm>
            <a:off x="9710057" y="5606143"/>
            <a:ext cx="0" cy="23948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6" name="Dikdörtgen 65"/>
          <p:cNvSpPr/>
          <p:nvPr/>
        </p:nvSpPr>
        <p:spPr>
          <a:xfrm>
            <a:off x="2141621" y="3682944"/>
            <a:ext cx="2707105" cy="29872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000" dirty="0" smtClean="0"/>
              <a:t>Yrd. Doç. Dr. Nalan GÖRDELES BEŞER </a:t>
            </a:r>
            <a:endParaRPr lang="tr-TR" sz="1000" dirty="0"/>
          </a:p>
        </p:txBody>
      </p:sp>
      <p:sp>
        <p:nvSpPr>
          <p:cNvPr id="69" name="Dikdörtgen 68"/>
          <p:cNvSpPr/>
          <p:nvPr/>
        </p:nvSpPr>
        <p:spPr>
          <a:xfrm>
            <a:off x="5540829" y="3898675"/>
            <a:ext cx="2090057" cy="1818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900" dirty="0" smtClean="0"/>
              <a:t>Nilüfer ÖKSÜZOĞLU GÜNDOĞDU</a:t>
            </a:r>
            <a:endParaRPr lang="tr-TR" sz="900" dirty="0"/>
          </a:p>
        </p:txBody>
      </p:sp>
    </p:spTree>
    <p:extLst>
      <p:ext uri="{BB962C8B-B14F-4D97-AF65-F5344CB8AC3E}">
        <p14:creationId xmlns:p14="http://schemas.microsoft.com/office/powerpoint/2010/main" val="14852818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516" y="1462146"/>
            <a:ext cx="9299662" cy="672427"/>
          </a:xfrm>
        </p:spPr>
        <p:txBody>
          <a:bodyPr>
            <a:normAutofit fontScale="90000"/>
          </a:bodyPr>
          <a:lstStyle/>
          <a:p>
            <a:pPr algn="ctr"/>
            <a:r>
              <a:rPr lang="tr-TR" b="1" dirty="0" smtClean="0">
                <a:solidFill>
                  <a:schemeClr val="tx1"/>
                </a:solidFill>
              </a:rPr>
              <a:t>NİĞDE ZÜBEYDE HANIM SAĞLIK YÜKSEKOKULU </a:t>
            </a:r>
            <a:endParaRPr lang="tr-TR" b="1" dirty="0">
              <a:solidFill>
                <a:schemeClr val="tx1"/>
              </a:solidFill>
            </a:endParaRPr>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BÖLÜMLER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318676348"/>
              </p:ext>
            </p:extLst>
          </p:nvPr>
        </p:nvGraphicFramePr>
        <p:xfrm>
          <a:off x="1937833" y="2377883"/>
          <a:ext cx="8802806" cy="2297369"/>
        </p:xfrm>
        <a:graphic>
          <a:graphicData uri="http://schemas.openxmlformats.org/drawingml/2006/table">
            <a:tbl>
              <a:tblPr firstRow="1" firstCol="1" bandRow="1">
                <a:tableStyleId>{5C22544A-7EE6-4342-B048-85BDC9FD1C3A}</a:tableStyleId>
              </a:tblPr>
              <a:tblGrid>
                <a:gridCol w="5049672">
                  <a:extLst>
                    <a:ext uri="{9D8B030D-6E8A-4147-A177-3AD203B41FA5}">
                      <a16:colId xmlns:a16="http://schemas.microsoft.com/office/drawing/2014/main" val="20000"/>
                    </a:ext>
                  </a:extLst>
                </a:gridCol>
                <a:gridCol w="3753134">
                  <a:extLst>
                    <a:ext uri="{9D8B030D-6E8A-4147-A177-3AD203B41FA5}">
                      <a16:colId xmlns:a16="http://schemas.microsoft.com/office/drawing/2014/main" val="20001"/>
                    </a:ext>
                  </a:extLst>
                </a:gridCol>
              </a:tblGrid>
              <a:tr h="331916">
                <a:tc>
                  <a:txBody>
                    <a:bodyPr/>
                    <a:lstStyle/>
                    <a:p>
                      <a:pPr algn="l">
                        <a:lnSpc>
                          <a:spcPct val="115000"/>
                        </a:lnSpc>
                        <a:spcAft>
                          <a:spcPts val="0"/>
                        </a:spcAft>
                      </a:pPr>
                      <a:r>
                        <a:rPr lang="tr-TR" sz="2400" dirty="0" smtClean="0">
                          <a:effectLst/>
                          <a:latin typeface="+mn-lt"/>
                          <a:ea typeface="+mn-ea"/>
                          <a:cs typeface="+mn-cs"/>
                        </a:rPr>
                        <a:t>BÖLÜMLER</a:t>
                      </a:r>
                      <a:endParaRPr lang="tr-TR" sz="24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mn-lt"/>
                          <a:ea typeface="+mn-ea"/>
                          <a:cs typeface="+mn-cs"/>
                        </a:rPr>
                        <a:t>ÖĞRENCİ KABULÜ</a:t>
                      </a:r>
                      <a:endParaRPr lang="tr-TR" sz="2400" dirty="0">
                        <a:effectLst/>
                        <a:latin typeface="+mn-lt"/>
                        <a:ea typeface="Calibri"/>
                        <a:cs typeface="Times New Roman"/>
                      </a:endParaRPr>
                    </a:p>
                  </a:txBody>
                  <a:tcPr marL="68580" marR="68580" marT="0" marB="0" anchor="ctr"/>
                </a:tc>
                <a:extLst>
                  <a:ext uri="{0D108BD9-81ED-4DB2-BD59-A6C34878D82A}">
                    <a16:rowId xmlns:a16="http://schemas.microsoft.com/office/drawing/2014/main" val="10000"/>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HEMŞİRELİK</a:t>
                      </a:r>
                      <a:r>
                        <a:rPr lang="tr-TR" sz="2400" baseline="0" dirty="0" smtClean="0">
                          <a:solidFill>
                            <a:schemeClr val="tx1"/>
                          </a:solidFill>
                          <a:effectLst/>
                          <a:latin typeface="+mn-lt"/>
                          <a:ea typeface="+mn-ea"/>
                          <a:cs typeface="Calibri" panose="020F0502020204030204" pitchFamily="34" charset="0"/>
                        </a:rPr>
                        <a:t> </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1996-1997</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val="10001"/>
                  </a:ext>
                </a:extLst>
              </a:tr>
              <a:tr h="284500">
                <a:tc>
                  <a:txBody>
                    <a:bodyPr/>
                    <a:lstStyle/>
                    <a:p>
                      <a:pPr algn="just">
                        <a:lnSpc>
                          <a:spcPct val="115000"/>
                        </a:lnSpc>
                        <a:spcAft>
                          <a:spcPts val="0"/>
                        </a:spcAft>
                      </a:pPr>
                      <a:r>
                        <a:rPr lang="tr-TR" sz="2400" dirty="0" smtClean="0">
                          <a:solidFill>
                            <a:schemeClr val="tx1"/>
                          </a:solidFill>
                          <a:effectLst/>
                          <a:latin typeface="+mn-lt"/>
                          <a:ea typeface="Calibri"/>
                          <a:cs typeface="Times New Roman"/>
                        </a:rPr>
                        <a:t>EBELİK</a:t>
                      </a:r>
                      <a:r>
                        <a:rPr lang="tr-TR" sz="2400" baseline="0" dirty="0" smtClean="0">
                          <a:solidFill>
                            <a:schemeClr val="tx1"/>
                          </a:solidFill>
                          <a:effectLst/>
                          <a:latin typeface="+mn-lt"/>
                          <a:ea typeface="Calibri"/>
                          <a:cs typeface="Times New Roman"/>
                        </a:rPr>
                        <a:t> </a:t>
                      </a:r>
                      <a:endParaRPr lang="tr-TR" sz="2400" dirty="0">
                        <a:solidFill>
                          <a:schemeClr val="tx1"/>
                        </a:solidFill>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1999-2000</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val="10002"/>
                  </a:ext>
                </a:extLst>
              </a:tr>
              <a:tr h="284500">
                <a:tc>
                  <a:txBody>
                    <a:bodyPr/>
                    <a:lstStyle/>
                    <a:p>
                      <a:pPr algn="just">
                        <a:lnSpc>
                          <a:spcPct val="115000"/>
                        </a:lnSpc>
                        <a:spcAft>
                          <a:spcPts val="0"/>
                        </a:spcAft>
                      </a:pPr>
                      <a:r>
                        <a:rPr lang="tr-TR" sz="2400" dirty="0" smtClean="0">
                          <a:solidFill>
                            <a:schemeClr val="tx1"/>
                          </a:solidFill>
                          <a:effectLst/>
                          <a:latin typeface="+mn-lt"/>
                          <a:ea typeface="Calibri"/>
                          <a:cs typeface="Times New Roman"/>
                        </a:rPr>
                        <a:t>SAĞLIK</a:t>
                      </a:r>
                      <a:r>
                        <a:rPr lang="tr-TR" sz="2400" baseline="0" dirty="0" smtClean="0">
                          <a:solidFill>
                            <a:schemeClr val="tx1"/>
                          </a:solidFill>
                          <a:effectLst/>
                          <a:latin typeface="+mn-lt"/>
                          <a:ea typeface="Calibri"/>
                          <a:cs typeface="Times New Roman"/>
                        </a:rPr>
                        <a:t> YÖNETİMİ </a:t>
                      </a:r>
                      <a:endParaRPr lang="tr-TR" sz="2400" dirty="0">
                        <a:solidFill>
                          <a:schemeClr val="tx1"/>
                        </a:solidFill>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val="10003"/>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ÇOCUK</a:t>
                      </a:r>
                      <a:r>
                        <a:rPr lang="tr-TR" sz="2400" baseline="0" dirty="0" smtClean="0">
                          <a:solidFill>
                            <a:schemeClr val="tx1"/>
                          </a:solidFill>
                          <a:effectLst/>
                          <a:latin typeface="+mn-lt"/>
                          <a:ea typeface="+mn-ea"/>
                          <a:cs typeface="Calibri" panose="020F0502020204030204" pitchFamily="34" charset="0"/>
                        </a:rPr>
                        <a:t> GELİŞİMİ</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val="10004"/>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SOSYAL</a:t>
                      </a:r>
                      <a:r>
                        <a:rPr lang="tr-TR" sz="2400" baseline="0" dirty="0" smtClean="0">
                          <a:solidFill>
                            <a:schemeClr val="tx1"/>
                          </a:solidFill>
                          <a:effectLst/>
                          <a:latin typeface="+mn-lt"/>
                          <a:ea typeface="+mn-ea"/>
                          <a:cs typeface="Calibri" panose="020F0502020204030204" pitchFamily="34" charset="0"/>
                        </a:rPr>
                        <a:t> HİZMETLER</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017183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723293" cy="338554"/>
          </a:xfrm>
          <a:prstGeom prst="rect">
            <a:avLst/>
          </a:prstGeom>
          <a:noFill/>
        </p:spPr>
        <p:txBody>
          <a:bodyPr wrap="square" rtlCol="0">
            <a:spAutoFit/>
          </a:bodyPr>
          <a:lstStyle/>
          <a:p>
            <a:r>
              <a:rPr lang="tr-TR" sz="1600" b="1" dirty="0" smtClean="0">
                <a:solidFill>
                  <a:schemeClr val="bg1"/>
                </a:solidFill>
              </a:rPr>
              <a:t>PROGRAMLAR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632330346"/>
              </p:ext>
            </p:extLst>
          </p:nvPr>
        </p:nvGraphicFramePr>
        <p:xfrm>
          <a:off x="1323833" y="1336922"/>
          <a:ext cx="9430602" cy="2797380"/>
        </p:xfrm>
        <a:graphic>
          <a:graphicData uri="http://schemas.openxmlformats.org/drawingml/2006/table">
            <a:tbl>
              <a:tblPr firstRow="1" firstCol="1" bandRow="1">
                <a:tableStyleId>{5C22544A-7EE6-4342-B048-85BDC9FD1C3A}</a:tableStyleId>
              </a:tblPr>
              <a:tblGrid>
                <a:gridCol w="4137643">
                  <a:extLst>
                    <a:ext uri="{9D8B030D-6E8A-4147-A177-3AD203B41FA5}">
                      <a16:colId xmlns:a16="http://schemas.microsoft.com/office/drawing/2014/main" val="20000"/>
                    </a:ext>
                  </a:extLst>
                </a:gridCol>
                <a:gridCol w="2780819">
                  <a:extLst>
                    <a:ext uri="{9D8B030D-6E8A-4147-A177-3AD203B41FA5}">
                      <a16:colId xmlns:a16="http://schemas.microsoft.com/office/drawing/2014/main" val="20001"/>
                    </a:ext>
                  </a:extLst>
                </a:gridCol>
                <a:gridCol w="2512140">
                  <a:extLst>
                    <a:ext uri="{9D8B030D-6E8A-4147-A177-3AD203B41FA5}">
                      <a16:colId xmlns:a16="http://schemas.microsoft.com/office/drawing/2014/main" val="20002"/>
                    </a:ext>
                  </a:extLst>
                </a:gridCol>
              </a:tblGrid>
              <a:tr h="367814">
                <a:tc>
                  <a:txBody>
                    <a:bodyPr/>
                    <a:lstStyle/>
                    <a:p>
                      <a:pPr algn="ctr">
                        <a:lnSpc>
                          <a:spcPct val="115000"/>
                        </a:lnSpc>
                        <a:spcAft>
                          <a:spcPts val="0"/>
                        </a:spcAft>
                      </a:pPr>
                      <a:r>
                        <a:rPr lang="tr-TR" sz="2400" dirty="0" smtClean="0">
                          <a:effectLst/>
                          <a:latin typeface="Calibri"/>
                          <a:ea typeface="Calibri"/>
                          <a:cs typeface="Times New Roman"/>
                        </a:rPr>
                        <a:t>BÖLÜMLER</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Normal</a:t>
                      </a:r>
                      <a:r>
                        <a:rPr lang="tr-TR" sz="2400" baseline="0" dirty="0" smtClean="0">
                          <a:effectLst/>
                          <a:latin typeface="Calibri"/>
                          <a:ea typeface="Calibri"/>
                          <a:cs typeface="Times New Roman"/>
                        </a:rPr>
                        <a:t> Öğretim</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İkinci</a:t>
                      </a:r>
                      <a:r>
                        <a:rPr lang="tr-TR" sz="2400" baseline="0" dirty="0" smtClean="0">
                          <a:effectLst/>
                          <a:latin typeface="Calibri"/>
                          <a:ea typeface="Calibri"/>
                          <a:cs typeface="Times New Roman"/>
                        </a:rPr>
                        <a:t> Öğretim</a:t>
                      </a:r>
                      <a:endParaRPr lang="tr-TR" sz="24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433572">
                <a:tc>
                  <a:txBody>
                    <a:bodyPr/>
                    <a:lstStyle/>
                    <a:p>
                      <a:pPr algn="just">
                        <a:lnSpc>
                          <a:spcPct val="115000"/>
                        </a:lnSpc>
                        <a:spcAft>
                          <a:spcPts val="0"/>
                        </a:spcAft>
                      </a:pPr>
                      <a:r>
                        <a:rPr lang="tr-TR" sz="1800" dirty="0" smtClean="0">
                          <a:effectLst/>
                          <a:latin typeface="+mn-lt"/>
                          <a:ea typeface="+mn-ea"/>
                          <a:cs typeface="+mn-cs"/>
                        </a:rPr>
                        <a:t>HEMŞİRELİK</a:t>
                      </a:r>
                      <a:r>
                        <a:rPr lang="tr-TR" sz="1800" baseline="0" dirty="0" smtClean="0">
                          <a:effectLst/>
                          <a:latin typeface="+mn-lt"/>
                          <a:ea typeface="+mn-ea"/>
                          <a:cs typeface="+mn-cs"/>
                        </a:rPr>
                        <a:t> </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rPr>
                        <a:t>-</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463821">
                <a:tc>
                  <a:txBody>
                    <a:bodyPr/>
                    <a:lstStyle/>
                    <a:p>
                      <a:pPr algn="just">
                        <a:lnSpc>
                          <a:spcPct val="115000"/>
                        </a:lnSpc>
                        <a:spcAft>
                          <a:spcPts val="0"/>
                        </a:spcAft>
                      </a:pPr>
                      <a:r>
                        <a:rPr lang="tr-TR" sz="1800" dirty="0" smtClean="0">
                          <a:effectLst/>
                          <a:latin typeface="Calibri"/>
                          <a:ea typeface="Calibri"/>
                          <a:cs typeface="Times New Roman"/>
                        </a:rPr>
                        <a:t>EBELİK</a:t>
                      </a:r>
                      <a:r>
                        <a:rPr lang="tr-TR" sz="1800" baseline="0" dirty="0" smtClean="0">
                          <a:effectLst/>
                          <a:latin typeface="Calibri"/>
                          <a:ea typeface="Calibri"/>
                          <a:cs typeface="Times New Roman"/>
                        </a:rPr>
                        <a:t>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551721">
                <a:tc>
                  <a:txBody>
                    <a:bodyPr/>
                    <a:lstStyle/>
                    <a:p>
                      <a:pPr algn="just">
                        <a:lnSpc>
                          <a:spcPct val="115000"/>
                        </a:lnSpc>
                        <a:spcAft>
                          <a:spcPts val="0"/>
                        </a:spcAft>
                      </a:pPr>
                      <a:r>
                        <a:rPr lang="tr-TR" sz="1800" dirty="0" smtClean="0">
                          <a:effectLst/>
                          <a:latin typeface="Calibri"/>
                          <a:ea typeface="Calibri"/>
                          <a:cs typeface="Times New Roman"/>
                        </a:rPr>
                        <a:t>SAĞLIK</a:t>
                      </a:r>
                      <a:r>
                        <a:rPr lang="tr-TR" sz="1800" baseline="0" dirty="0" smtClean="0">
                          <a:effectLst/>
                          <a:latin typeface="Calibri"/>
                          <a:ea typeface="Calibri"/>
                          <a:cs typeface="Times New Roman"/>
                        </a:rPr>
                        <a:t> YÖNETİMİ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463821">
                <a:tc>
                  <a:txBody>
                    <a:bodyPr/>
                    <a:lstStyle/>
                    <a:p>
                      <a:pPr algn="just">
                        <a:lnSpc>
                          <a:spcPct val="115000"/>
                        </a:lnSpc>
                        <a:spcAft>
                          <a:spcPts val="0"/>
                        </a:spcAft>
                      </a:pPr>
                      <a:r>
                        <a:rPr lang="tr-TR" sz="1800" dirty="0" smtClean="0">
                          <a:effectLst/>
                          <a:latin typeface="+mn-lt"/>
                          <a:ea typeface="+mn-ea"/>
                          <a:cs typeface="+mn-cs"/>
                        </a:rPr>
                        <a:t>ÇOCUK</a:t>
                      </a:r>
                      <a:r>
                        <a:rPr lang="tr-TR" sz="1800" baseline="0" dirty="0" smtClean="0">
                          <a:effectLst/>
                          <a:latin typeface="+mn-lt"/>
                          <a:ea typeface="+mn-ea"/>
                          <a:cs typeface="+mn-cs"/>
                        </a:rPr>
                        <a:t> GELİŞİMİ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463821">
                <a:tc>
                  <a:txBody>
                    <a:bodyPr/>
                    <a:lstStyle/>
                    <a:p>
                      <a:pPr algn="just">
                        <a:lnSpc>
                          <a:spcPct val="115000"/>
                        </a:lnSpc>
                        <a:spcAft>
                          <a:spcPts val="0"/>
                        </a:spcAft>
                      </a:pPr>
                      <a:r>
                        <a:rPr lang="tr-TR" sz="1800" dirty="0" smtClean="0">
                          <a:effectLst/>
                          <a:latin typeface="+mn-lt"/>
                          <a:ea typeface="+mn-ea"/>
                          <a:cs typeface="+mn-cs"/>
                        </a:rPr>
                        <a:t>SOSYAL</a:t>
                      </a:r>
                      <a:r>
                        <a:rPr lang="tr-TR" sz="1800" baseline="0" dirty="0" smtClean="0">
                          <a:effectLst/>
                          <a:latin typeface="+mn-lt"/>
                          <a:ea typeface="+mn-ea"/>
                          <a:cs typeface="+mn-cs"/>
                        </a:rPr>
                        <a:t> HİZMETLER</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7" name="Unvan 1"/>
          <p:cNvSpPr>
            <a:spLocks noGrp="1"/>
          </p:cNvSpPr>
          <p:nvPr>
            <p:ph type="title"/>
          </p:nvPr>
        </p:nvSpPr>
        <p:spPr>
          <a:xfrm>
            <a:off x="1937833" y="596815"/>
            <a:ext cx="8911687" cy="686075"/>
          </a:xfrm>
        </p:spPr>
        <p:txBody>
          <a:bodyPr>
            <a:normAutofit/>
          </a:bodyPr>
          <a:lstStyle/>
          <a:p>
            <a:r>
              <a:rPr lang="tr-TR" b="1" dirty="0" smtClean="0">
                <a:solidFill>
                  <a:schemeClr val="tx1"/>
                </a:solidFill>
              </a:rPr>
              <a:t>PROGRAMLAR</a:t>
            </a:r>
            <a:endParaRPr lang="tr-TR" b="1" dirty="0">
              <a:solidFill>
                <a:schemeClr val="tx1"/>
              </a:solidFill>
            </a:endParaRPr>
          </a:p>
        </p:txBody>
      </p:sp>
    </p:spTree>
    <p:extLst>
      <p:ext uri="{BB962C8B-B14F-4D97-AF65-F5344CB8AC3E}">
        <p14:creationId xmlns:p14="http://schemas.microsoft.com/office/powerpoint/2010/main" val="17366670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DİL</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188098255"/>
              </p:ext>
            </p:extLst>
          </p:nvPr>
        </p:nvGraphicFramePr>
        <p:xfrm>
          <a:off x="1078171" y="1279260"/>
          <a:ext cx="10549721" cy="3313158"/>
        </p:xfrm>
        <a:graphic>
          <a:graphicData uri="http://schemas.openxmlformats.org/drawingml/2006/table">
            <a:tbl>
              <a:tblPr firstRow="1" firstCol="1" bandRow="1">
                <a:tableStyleId>{5C22544A-7EE6-4342-B048-85BDC9FD1C3A}</a:tableStyleId>
              </a:tblPr>
              <a:tblGrid>
                <a:gridCol w="3224314">
                  <a:extLst>
                    <a:ext uri="{9D8B030D-6E8A-4147-A177-3AD203B41FA5}">
                      <a16:colId xmlns:a16="http://schemas.microsoft.com/office/drawing/2014/main" val="20000"/>
                    </a:ext>
                  </a:extLst>
                </a:gridCol>
                <a:gridCol w="1183915">
                  <a:extLst>
                    <a:ext uri="{9D8B030D-6E8A-4147-A177-3AD203B41FA5}">
                      <a16:colId xmlns:a16="http://schemas.microsoft.com/office/drawing/2014/main" val="20001"/>
                    </a:ext>
                  </a:extLst>
                </a:gridCol>
                <a:gridCol w="2101755">
                  <a:extLst>
                    <a:ext uri="{9D8B030D-6E8A-4147-A177-3AD203B41FA5}">
                      <a16:colId xmlns:a16="http://schemas.microsoft.com/office/drawing/2014/main" val="20002"/>
                    </a:ext>
                  </a:extLst>
                </a:gridCol>
                <a:gridCol w="2019869">
                  <a:extLst>
                    <a:ext uri="{9D8B030D-6E8A-4147-A177-3AD203B41FA5}">
                      <a16:colId xmlns:a16="http://schemas.microsoft.com/office/drawing/2014/main" val="20003"/>
                    </a:ext>
                  </a:extLst>
                </a:gridCol>
                <a:gridCol w="2019868">
                  <a:extLst>
                    <a:ext uri="{9D8B030D-6E8A-4147-A177-3AD203B41FA5}">
                      <a16:colId xmlns:a16="http://schemas.microsoft.com/office/drawing/2014/main" val="20004"/>
                    </a:ext>
                  </a:extLst>
                </a:gridCol>
              </a:tblGrid>
              <a:tr h="936402">
                <a:tc>
                  <a:txBody>
                    <a:bodyPr/>
                    <a:lstStyle/>
                    <a:p>
                      <a:pPr algn="ctr">
                        <a:lnSpc>
                          <a:spcPct val="115000"/>
                        </a:lnSpc>
                        <a:spcAft>
                          <a:spcPts val="0"/>
                        </a:spcAft>
                      </a:pPr>
                      <a:r>
                        <a:rPr lang="tr-TR" sz="2000" dirty="0" smtClean="0">
                          <a:effectLst/>
                          <a:latin typeface="Calibri"/>
                          <a:ea typeface="Calibri"/>
                          <a:cs typeface="Times New Roman"/>
                        </a:rPr>
                        <a:t>BÖLÜMLER</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dirty="0" smtClean="0">
                          <a:effectLst/>
                          <a:latin typeface="Calibri"/>
                          <a:ea typeface="Calibri"/>
                          <a:cs typeface="Times New Roman"/>
                        </a:rPr>
                        <a:t>TÜRKÇE</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dirty="0" smtClean="0">
                          <a:effectLst/>
                          <a:latin typeface="Calibri"/>
                          <a:ea typeface="Calibri"/>
                          <a:cs typeface="Times New Roman"/>
                        </a:rPr>
                        <a:t>TÜRKÇE+ %30 İNGİLİZCE</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1600" b="1" i="0" kern="1200" dirty="0" smtClean="0">
                          <a:solidFill>
                            <a:schemeClr val="lt1"/>
                          </a:solidFill>
                          <a:effectLst/>
                          <a:latin typeface="+mn-lt"/>
                          <a:ea typeface="+mn-ea"/>
                          <a:cs typeface="+mn-cs"/>
                        </a:rPr>
                        <a:t> </a:t>
                      </a:r>
                      <a:r>
                        <a:rPr lang="tr-TR" sz="1600" b="1" i="0" kern="1200" noProof="0" dirty="0" smtClean="0">
                          <a:solidFill>
                            <a:schemeClr val="lt1"/>
                          </a:solidFill>
                          <a:effectLst/>
                          <a:latin typeface="+mn-lt"/>
                          <a:ea typeface="+mn-ea"/>
                          <a:cs typeface="+mn-cs"/>
                        </a:rPr>
                        <a:t>ZORUNLU HAZIRLIK SINIFI</a:t>
                      </a:r>
                      <a:endParaRPr lang="en-GB" sz="1600" b="1" noProof="0" dirty="0">
                        <a:effectLst/>
                        <a:latin typeface="Calibri"/>
                        <a:ea typeface="Calibri"/>
                        <a:cs typeface="Times New Roman"/>
                      </a:endParaRPr>
                    </a:p>
                  </a:txBody>
                  <a:tcPr marL="68580" marR="68580" marT="0" marB="0" anchor="ct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1600" b="1" i="0" kern="1200" noProof="0" dirty="0" smtClean="0">
                          <a:solidFill>
                            <a:schemeClr val="lt1"/>
                          </a:solidFill>
                          <a:effectLst/>
                          <a:latin typeface="+mn-lt"/>
                          <a:ea typeface="+mn-ea"/>
                          <a:cs typeface="+mn-cs"/>
                        </a:rPr>
                        <a:t>İSTEĞE BAĞLI HAZIRLIK SINIFI</a:t>
                      </a:r>
                      <a:endParaRPr lang="tr-TR" sz="20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433572">
                <a:tc>
                  <a:txBody>
                    <a:bodyPr/>
                    <a:lstStyle/>
                    <a:p>
                      <a:pPr algn="just">
                        <a:lnSpc>
                          <a:spcPct val="115000"/>
                        </a:lnSpc>
                        <a:spcAft>
                          <a:spcPts val="0"/>
                        </a:spcAft>
                      </a:pPr>
                      <a:r>
                        <a:rPr lang="tr-TR" sz="1800" dirty="0" smtClean="0">
                          <a:effectLst/>
                          <a:latin typeface="+mn-lt"/>
                          <a:ea typeface="+mn-ea"/>
                          <a:cs typeface="+mn-cs"/>
                        </a:rPr>
                        <a:t>HEMŞİRELİK</a:t>
                      </a:r>
                      <a:r>
                        <a:rPr lang="tr-TR" sz="1800" baseline="0" dirty="0" smtClean="0">
                          <a:effectLst/>
                          <a:latin typeface="+mn-lt"/>
                          <a:ea typeface="+mn-ea"/>
                          <a:cs typeface="+mn-cs"/>
                        </a:rPr>
                        <a:t> </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463821">
                <a:tc>
                  <a:txBody>
                    <a:bodyPr/>
                    <a:lstStyle/>
                    <a:p>
                      <a:pPr algn="just">
                        <a:lnSpc>
                          <a:spcPct val="115000"/>
                        </a:lnSpc>
                        <a:spcAft>
                          <a:spcPts val="0"/>
                        </a:spcAft>
                      </a:pPr>
                      <a:r>
                        <a:rPr lang="tr-TR" sz="1800" dirty="0" smtClean="0">
                          <a:effectLst/>
                          <a:latin typeface="Calibri"/>
                          <a:ea typeface="Calibri"/>
                          <a:cs typeface="Times New Roman"/>
                        </a:rPr>
                        <a:t>EBELİK</a:t>
                      </a:r>
                      <a:r>
                        <a:rPr lang="tr-TR" sz="1800" baseline="0" dirty="0" smtClean="0">
                          <a:effectLst/>
                          <a:latin typeface="Calibri"/>
                          <a:ea typeface="Calibri"/>
                          <a:cs typeface="Times New Roman"/>
                        </a:rPr>
                        <a:t>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551721">
                <a:tc>
                  <a:txBody>
                    <a:bodyPr/>
                    <a:lstStyle/>
                    <a:p>
                      <a:pPr algn="just">
                        <a:lnSpc>
                          <a:spcPct val="115000"/>
                        </a:lnSpc>
                        <a:spcAft>
                          <a:spcPts val="0"/>
                        </a:spcAft>
                      </a:pPr>
                      <a:r>
                        <a:rPr lang="tr-TR" sz="1800" dirty="0" smtClean="0">
                          <a:effectLst/>
                          <a:latin typeface="Calibri"/>
                          <a:ea typeface="Calibri"/>
                          <a:cs typeface="Times New Roman"/>
                        </a:rPr>
                        <a:t>SAĞLIK</a:t>
                      </a:r>
                      <a:r>
                        <a:rPr lang="tr-TR" sz="1800" baseline="0" dirty="0" smtClean="0">
                          <a:effectLst/>
                          <a:latin typeface="Calibri"/>
                          <a:ea typeface="Calibri"/>
                          <a:cs typeface="Times New Roman"/>
                        </a:rPr>
                        <a:t> YÖNETİMİ </a:t>
                      </a:r>
                      <a:endParaRPr lang="tr-TR" sz="1800" dirty="0">
                        <a:effectLst/>
                        <a:latin typeface="Calibri"/>
                        <a:ea typeface="Calibri"/>
                        <a:cs typeface="Times New Roman"/>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463821">
                <a:tc>
                  <a:txBody>
                    <a:bodyPr/>
                    <a:lstStyle/>
                    <a:p>
                      <a:pPr algn="just">
                        <a:lnSpc>
                          <a:spcPct val="115000"/>
                        </a:lnSpc>
                        <a:spcAft>
                          <a:spcPts val="0"/>
                        </a:spcAft>
                      </a:pPr>
                      <a:r>
                        <a:rPr lang="tr-TR" sz="1800" dirty="0" smtClean="0">
                          <a:effectLst/>
                          <a:latin typeface="+mn-lt"/>
                          <a:ea typeface="+mn-ea"/>
                          <a:cs typeface="+mn-cs"/>
                        </a:rPr>
                        <a:t>ÇOCUK</a:t>
                      </a:r>
                      <a:r>
                        <a:rPr lang="tr-TR" sz="1800" baseline="0" dirty="0" smtClean="0">
                          <a:effectLst/>
                          <a:latin typeface="+mn-lt"/>
                          <a:ea typeface="+mn-ea"/>
                          <a:cs typeface="+mn-cs"/>
                        </a:rPr>
                        <a:t> GELİŞİMİ</a:t>
                      </a:r>
                      <a:endParaRPr lang="tr-TR" sz="1800" dirty="0">
                        <a:effectLst/>
                        <a:latin typeface="Calibri"/>
                        <a:ea typeface="Calibri"/>
                        <a:cs typeface="Times New Roman"/>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463821">
                <a:tc>
                  <a:txBody>
                    <a:bodyPr/>
                    <a:lstStyle/>
                    <a:p>
                      <a:pPr algn="just">
                        <a:lnSpc>
                          <a:spcPct val="115000"/>
                        </a:lnSpc>
                        <a:spcAft>
                          <a:spcPts val="0"/>
                        </a:spcAft>
                      </a:pPr>
                      <a:r>
                        <a:rPr lang="tr-TR" sz="1800" dirty="0" smtClean="0">
                          <a:effectLst/>
                          <a:latin typeface="+mn-lt"/>
                          <a:ea typeface="+mn-ea"/>
                          <a:cs typeface="+mn-cs"/>
                        </a:rPr>
                        <a:t>SOSYAL</a:t>
                      </a:r>
                      <a:r>
                        <a:rPr lang="tr-TR" sz="1800" baseline="0" dirty="0" smtClean="0">
                          <a:effectLst/>
                          <a:latin typeface="+mn-lt"/>
                          <a:ea typeface="+mn-ea"/>
                          <a:cs typeface="+mn-cs"/>
                        </a:rPr>
                        <a:t> HİZMETLER</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7" name="Unvan 1"/>
          <p:cNvSpPr>
            <a:spLocks noGrp="1"/>
          </p:cNvSpPr>
          <p:nvPr>
            <p:ph type="title"/>
          </p:nvPr>
        </p:nvSpPr>
        <p:spPr>
          <a:xfrm>
            <a:off x="1896890" y="654187"/>
            <a:ext cx="9266979" cy="918086"/>
          </a:xfrm>
        </p:spPr>
        <p:txBody>
          <a:bodyPr>
            <a:normAutofit/>
          </a:bodyPr>
          <a:lstStyle/>
          <a:p>
            <a:r>
              <a:rPr lang="tr-TR" b="1" dirty="0" smtClean="0">
                <a:solidFill>
                  <a:schemeClr val="tx1"/>
                </a:solidFill>
              </a:rPr>
              <a:t>EĞİTİM DİLİ</a:t>
            </a:r>
            <a:endParaRPr lang="tr-TR" b="1" dirty="0">
              <a:solidFill>
                <a:schemeClr val="tx1"/>
              </a:solidFill>
            </a:endParaRPr>
          </a:p>
        </p:txBody>
      </p:sp>
    </p:spTree>
    <p:extLst>
      <p:ext uri="{BB962C8B-B14F-4D97-AF65-F5344CB8AC3E}">
        <p14:creationId xmlns:p14="http://schemas.microsoft.com/office/powerpoint/2010/main" val="18173428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uman">
  <a:themeElements>
    <a:clrScheme name="Mavi">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1681</TotalTime>
  <Words>486</Words>
  <Application>Microsoft Office PowerPoint</Application>
  <PresentationFormat>Geniş ekran</PresentationFormat>
  <Paragraphs>180</Paragraphs>
  <Slides>15</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15</vt:i4>
      </vt:variant>
    </vt:vector>
  </HeadingPairs>
  <TitlesOfParts>
    <vt:vector size="23" baseType="lpstr">
      <vt:lpstr>Arial</vt:lpstr>
      <vt:lpstr>Arial Black</vt:lpstr>
      <vt:lpstr>Calibri</vt:lpstr>
      <vt:lpstr>Century Gothic</vt:lpstr>
      <vt:lpstr>Symbol</vt:lpstr>
      <vt:lpstr>Times New Roman</vt:lpstr>
      <vt:lpstr>Wingdings 3</vt:lpstr>
      <vt:lpstr>Duman</vt:lpstr>
      <vt:lpstr>      NİĞDE ZÜBEYDE HANIM SAĞLIK YÜKSEKOKULUNA  HOŞGELDİNİZ     </vt:lpstr>
      <vt:lpstr>SUNUM ÖZETİ</vt:lpstr>
      <vt:lpstr>MİSYON </vt:lpstr>
      <vt:lpstr>VİZYON</vt:lpstr>
      <vt:lpstr>NİĞDE ZÜBEYDE HANIM SAĞLIK YÜKSEKOKULU AKADEMİK YAPI</vt:lpstr>
      <vt:lpstr>İDARİ YAPI</vt:lpstr>
      <vt:lpstr>NİĞDE ZÜBEYDE HANIM SAĞLIK YÜKSEKOKULU </vt:lpstr>
      <vt:lpstr>PROGRAMLAR</vt:lpstr>
      <vt:lpstr>EĞİTİM DİLİ</vt:lpstr>
      <vt:lpstr>PowerPoint Sunusu</vt:lpstr>
      <vt:lpstr>SAYILAR</vt:lpstr>
      <vt:lpstr>İKİLİ ANLAŞMALAR</vt:lpstr>
      <vt:lpstr>   AKREDİTASYON      Akademik değerlendirme, kalite iyileştirme, mesleki tanınırlık</vt:lpstr>
      <vt:lpstr>   KAPALI ALANLAR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NİĞDE ÜNİVERSİTESİ MÜHENDİSLİK FAKÜLTESİ  2015-2016 EĞİTİM-ÖĞRETİM YILI  GÜZ YARIYILI AKADEMİK KURUL TOPLANTISI</dc:title>
  <dc:creator>insaat</dc:creator>
  <cp:lastModifiedBy>ZB</cp:lastModifiedBy>
  <cp:revision>213</cp:revision>
  <dcterms:created xsi:type="dcterms:W3CDTF">2015-11-09T07:53:01Z</dcterms:created>
  <dcterms:modified xsi:type="dcterms:W3CDTF">2016-12-08T14:41:43Z</dcterms:modified>
</cp:coreProperties>
</file>